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59A085-981D-F014-A014-B98FD4559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EF3AFF5-2226-A515-FB6A-F5234595A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341242-C5A3-F858-8C5A-59F9C2D7B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69E1DA-AA30-9720-3D9C-2AA5CB0E6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1147C5-90BA-28A1-8709-5619C00A1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2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FA461-DE24-1DFF-711F-F3C2DFCFD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BBDF20-8C80-4338-7653-5043EF119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7EA11D-DD00-896D-1641-B13445D8D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B5993D-8B59-4B7D-0DF7-795C415A2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7EFC40-632B-4132-2774-D7A3528ED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881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BD2A6B6-1932-9F9D-A5D9-EFB0F0FD7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19B6041-CF09-ED2F-043F-A5C4F88168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9353E1-B909-F667-3E9F-D5440C45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CD1AFB5-B1AD-7A5F-3D08-811025C45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E64D0A-E7F5-E012-FE74-B309EA95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765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788815-E36F-5A45-314F-470F913C7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ED6FED-253B-817C-030A-DF112E802C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21360A-76B8-36B1-61CF-DA3118679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FC84E1-13E6-88F8-A4FD-8AD8CB77B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E4BFCA-DBFF-912A-8AC8-6587D1A0F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47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DA4EFC-9533-90D0-377B-267804CA9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1C736B-87D9-4641-6365-88E812691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9AAED7-8B74-F277-A58C-AF2F924FF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B44BD9C-3F95-2D24-1EFC-C3BD6CAE7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F668C7-AAFA-EF0F-ABDF-7DCE1ECD3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05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A47F12-830A-E48F-6DCB-8C30DD0A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77D2A8-BB57-30D3-D22D-3D3F22F6CF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F432E5-0F25-7150-6581-5B3F999057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C7203E3-2161-EBEA-DFDB-387ACEBDD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E8F6B01-B3AB-10A6-F3B8-38549A179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679E9A-218D-669E-5C14-3AD2D5524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205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520AC0-CEF4-3813-7D59-6F4654077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4CFA406-D5D3-A56C-F36E-F8329F196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3D461C6-B22E-1104-5601-878C09B85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264F57-B537-4521-E0D5-D5B4F8C3B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8D9EB4-4899-B8DC-AA97-8C4853C5D1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E865558-3E71-2948-C3A2-E1CD4CB12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EB343DF-2F1F-B23C-CB00-3C88EBDB0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CFBB06-714E-FC93-5BDC-576D264B0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77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1416F-6B2E-1D50-DC27-06295A8A5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E07FD41-3E6C-B005-C1C9-92EFD58E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CC709D5-9FC7-6CED-D9EA-8DDACC734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6B888F8-2C83-E891-BD13-B21553334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0557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01B6B7D-FEF9-AB84-A879-0E4062CEC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DF81BBE-EE3B-5148-449C-B6F4DEAD5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AAA960-2AAB-0185-6DE3-71A308704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31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E7C89-76AB-6F6C-B707-593F8A17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46D7CD-C275-18A0-1733-4B473D1F7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26B5F3E-5535-5DFF-8219-64A72445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CFBA2B-BAD6-A8D5-5020-CC6735F36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2A24C2-9E91-9DA1-3C10-2EE8435CA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209339-5843-09D6-ED63-2A8532372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95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72790-79B2-5667-F8EC-6DC9A50F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2280A78-4182-523C-D72C-6FD2597F0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338F47-E22C-0CF0-269A-4DCB1301F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89647A-5138-F5CA-F74A-E80F6727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99DBE5F-F8F6-40F4-078B-BE41B415B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90E79B-D9E5-9F1B-B4C6-6A1E75E6B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63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722AB8-1847-4123-4A90-D47A4B5D6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24C9681-39BD-B2C9-4096-096016C63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759B50-B166-318F-0475-977A9A01F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6D2B1-E196-4368-84F0-8FC9E347BF6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7C15AE-DFB0-8B02-C997-086A3CDBA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94E887-A519-E86D-AA60-37F340EE4E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96F1C-6C04-4A81-89F9-96C72E7A1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14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91781-701A-3583-B262-31AF52F266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Сопровождение ПО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561EF2D-36DF-3311-0DE3-472B55508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366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F91E0B-F4FB-114F-B44E-BDB42F6CD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Управление процессом сопровождения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66443-D589-04B1-5727-428A64D58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646464"/>
                </a:solidFill>
                <a:effectLst/>
                <a:latin typeface="Roboto" panose="02000000000000000000" pitchFamily="2" charset="0"/>
              </a:rPr>
              <a:t>согласование с организационными целями, </a:t>
            </a:r>
          </a:p>
          <a:p>
            <a:r>
              <a:rPr lang="ru-RU" b="0" i="0" dirty="0">
                <a:solidFill>
                  <a:srgbClr val="646464"/>
                </a:solidFill>
                <a:effectLst/>
                <a:latin typeface="Roboto" panose="02000000000000000000" pitchFamily="2" charset="0"/>
              </a:rPr>
              <a:t>кадровое обеспечение, </a:t>
            </a:r>
          </a:p>
          <a:p>
            <a:r>
              <a:rPr lang="ru-RU" b="0" i="0" dirty="0">
                <a:solidFill>
                  <a:srgbClr val="646464"/>
                </a:solidFill>
                <a:effectLst/>
                <a:latin typeface="Roboto" panose="02000000000000000000" pitchFamily="2" charset="0"/>
              </a:rPr>
              <a:t>организация процесса сопровождения, </a:t>
            </a:r>
          </a:p>
          <a:p>
            <a:r>
              <a:rPr lang="ru-RU" b="0" i="0">
                <a:solidFill>
                  <a:srgbClr val="646464"/>
                </a:solidFill>
                <a:effectLst/>
                <a:latin typeface="Roboto" panose="02000000000000000000" pitchFamily="2" charset="0"/>
              </a:rPr>
              <a:t>организационные аспекты сопровождения, </a:t>
            </a:r>
          </a:p>
          <a:p>
            <a:r>
              <a:rPr lang="ru-RU" b="0" i="0">
                <a:solidFill>
                  <a:srgbClr val="646464"/>
                </a:solidFill>
                <a:effectLst/>
                <a:latin typeface="Roboto" panose="02000000000000000000" pitchFamily="2" charset="0"/>
              </a:rPr>
              <a:t>аутсорсинг.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52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95CDED-B910-DC4F-CFC2-8C22D1C37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Понятие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38C521-07AD-5EA7-E6C4-5650BA73E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ru-RU" b="1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Сопровождение</a:t>
            </a:r>
            <a:r>
              <a:rPr lang="ru-RU" b="0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– это внесение изменений в эксплуатируемое ПО. Цели изменений:</a:t>
            </a:r>
          </a:p>
          <a:p>
            <a:pPr algn="l"/>
            <a:r>
              <a:rPr lang="ru-RU" b="0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исправление ошибок,</a:t>
            </a:r>
          </a:p>
          <a:p>
            <a:pPr algn="l"/>
            <a:r>
              <a:rPr lang="ru-RU" b="0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адаптация к изменениям внешней для ПО среды,</a:t>
            </a:r>
          </a:p>
          <a:p>
            <a:pPr algn="l"/>
            <a:r>
              <a:rPr lang="ru-RU" b="0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усовершенствование ПО </a:t>
            </a:r>
            <a:r>
              <a:rPr lang="ru-RU" b="0" i="0" dirty="0" err="1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по</a:t>
            </a:r>
            <a:r>
              <a:rPr lang="ru-RU" b="0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 требованию заказчика.</a:t>
            </a:r>
          </a:p>
          <a:p>
            <a:pPr algn="l"/>
            <a:endParaRPr lang="ru-RU" b="0" i="0" dirty="0">
              <a:solidFill>
                <a:srgbClr val="3D3D3D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ru-RU" b="0" i="0" dirty="0">
                <a:solidFill>
                  <a:srgbClr val="3D3D3D"/>
                </a:solidFill>
                <a:effectLst/>
                <a:latin typeface="arial" panose="020B0604020202020204" pitchFamily="34" charset="0"/>
              </a:rPr>
              <a:t>Сопровождение ПО состоит в повторном применении каждого из предшествующих шагов (этапов) жизненного цикла, т.е. системного анализа, анализа требований, проектирования и т. д., к существующей программе, но не разработке новой программы.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848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EDBC0-F70B-B9F3-D9B3-A2A723657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Базовый тип сопровождения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D5026C-641E-7DEE-7A88-9101C6784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обучение работе с продуктом и его обслуживание в режиме диспетчерской связи. Иначе — информационно-справочная поддержка функционирования продукта;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адаптацию, настройку, изменение и дальнейшую техподдержку экземпляров с учетом особенностей среды пользователя. Речь может идти об обеспечении работоспособности и функционирования экземпляра ПО и БД при первичной интеграции и в случаях изменений в программно-аппаратной среде пользователя (адаптация, переустановки);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поддержку работоспособности, профилактику и устранение сбоев в работе пользовательских экземпляров. Данное направление предполагает мониторинг и устранение ошибок и сбоев в работе конкретных пользовательских экземпляров ПО и БД в том числе путем тестирования, а также иными способами и средствами;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прочие, обычно индивидуально обусловленные операции, в той или иной мере изначально заложенные разработчиком.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352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DABE9-BBCA-0DBE-3A13-E15D96F18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Расширенный тип сопровождения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2717C4-7D69-2374-A3ED-000D02A81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модификацию эталонного ПО и БД с целью развития и встройки обновлений в пользовательские экземпляры. Модификация продукта производится в интересах его совершенствования, а загрузка обновленных версий (пакетов обновления) в индивидуальные пользовательские экземпляры ПО и БД вместе с их адаптацией в конкретной программно-аппаратной среде необходимы для доведения обновлений до пользователей;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43A40"/>
                </a:solidFill>
                <a:effectLst/>
                <a:latin typeface="Roboto" panose="02000000000000000000" pitchFamily="2" charset="0"/>
              </a:rPr>
              <a:t>модификацию эталонного ПО и БД с целью корректной работы и встройки обновлений в пользовательские экземпляры. Модификация продукта иногда требуется для устранения и предотвращения различных серьезных ошибок и сбоев, до пользователей они доводятся аналогично.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1675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EF36D-430C-C08C-4C03-403C08FB4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Этапы процесса сопровождения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BB435A-7CFB-FCAE-BF9F-57523549D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BADFB58-2F72-5DE2-6A98-174AFB79C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2" y="1690688"/>
            <a:ext cx="8905875" cy="431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4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EB0836-8B48-ACE1-E886-B28EF708A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Организация процесса сопровождения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4D23E9-20FE-6DD7-9C4E-E29FE242F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определение цели и состава процессов сопровождения;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определение причин и видов изменения программного средства в процессе его сопровождения;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организация процессов и передача на сопровождение разработанного программного средства;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заключение договора между заказчиком и исполнителем на сопровождение программного средства;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разработка концепции методов и процессов сопровождения ПП;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разработка спецификации требований на модификации при сопровождении программного средства;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утверждение заказчиком концепции, договора и технического задания на сопровождение ПП;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242424"/>
                </a:solidFill>
                <a:effectLst/>
                <a:latin typeface="Roboto" panose="02000000000000000000" pitchFamily="2" charset="0"/>
              </a:rPr>
              <a:t>• организация контроля реализации концепции и договора на сопровождение программного средства.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487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7692FE-2AA7-0D4A-2ABB-7D24E601A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Организация процесса сопровождения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D212CC-7CD4-6055-3566-25B62DAE0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Организация процесса сопровождения">
            <a:extLst>
              <a:ext uri="{FF2B5EF4-FFF2-40B4-BE49-F238E27FC236}">
                <a16:creationId xmlns:a16="http://schemas.microsoft.com/office/drawing/2014/main" id="{BF4FA09B-B685-C39D-51DF-F48D456E7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7305" y="1678984"/>
            <a:ext cx="6637389" cy="4497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555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D310F-C2E8-91F7-BE62-2C856312F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4660"/>
            <a:ext cx="10515600" cy="1035972"/>
          </a:xfrm>
        </p:spPr>
        <p:txBody>
          <a:bodyPr/>
          <a:lstStyle/>
          <a:p>
            <a:r>
              <a:rPr lang="ru-RU" dirty="0"/>
              <a:t>Сопровождение и исправление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05070E-79DC-90CE-E24D-A7115CAFD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Сопровождение и исправление">
            <a:extLst>
              <a:ext uri="{FF2B5EF4-FFF2-40B4-BE49-F238E27FC236}">
                <a16:creationId xmlns:a16="http://schemas.microsoft.com/office/drawing/2014/main" id="{84B29923-411C-8C2E-AC62-BDFF894A0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027906"/>
            <a:ext cx="6096000" cy="573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630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0FA6F-7EA0-9B58-B127-D0A520ED9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Влияние дефектов на процесс сопровождения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6B68F8-AFE2-3FD4-63C9-047D9CF23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Примеры влияния дефектов на процесс сопровождения">
            <a:extLst>
              <a:ext uri="{FF2B5EF4-FFF2-40B4-BE49-F238E27FC236}">
                <a16:creationId xmlns:a16="http://schemas.microsoft.com/office/drawing/2014/main" id="{EC1533D9-1FC4-8974-685A-6D29F628B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6925" y="1825625"/>
            <a:ext cx="8058150" cy="451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9496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416</Words>
  <Application>Microsoft Office PowerPoint</Application>
  <PresentationFormat>Широкоэкранный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Arial</vt:lpstr>
      <vt:lpstr>Calibri</vt:lpstr>
      <vt:lpstr>Calibri Light</vt:lpstr>
      <vt:lpstr>Roboto</vt:lpstr>
      <vt:lpstr>Тема Office</vt:lpstr>
      <vt:lpstr>Сопровождение ПО</vt:lpstr>
      <vt:lpstr>Понятие</vt:lpstr>
      <vt:lpstr>Базовый тип сопровождения</vt:lpstr>
      <vt:lpstr>Расширенный тип сопровождения</vt:lpstr>
      <vt:lpstr>Этапы процесса сопровождения</vt:lpstr>
      <vt:lpstr>Организация процесса сопровождения</vt:lpstr>
      <vt:lpstr>Организация процесса сопровождения</vt:lpstr>
      <vt:lpstr>Сопровождение и исправление</vt:lpstr>
      <vt:lpstr>Влияние дефектов на процесс сопровождения</vt:lpstr>
      <vt:lpstr>Управление процессом сопровождения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Сопровождение ПО</dc:title>
  <dc:creator>Yana Bekeneuva</dc:creator>
  <cp:lastModifiedBy>Yana Bekeneuva</cp:lastModifiedBy>
  <cp:revision>1</cp:revision>
  <dcterms:created xsi:type="dcterms:W3CDTF">2022-09-19T11:36:25Z</dcterms:created>
  <dcterms:modified xsi:type="dcterms:W3CDTF">2022-09-19T11:47:00Z</dcterms:modified>
</cp:coreProperties>
</file>