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6" r:id="rId1"/>
  </p:sldMasterIdLst>
  <p:notesMasterIdLst>
    <p:notesMasterId r:id="rId51"/>
  </p:notesMasterIdLst>
  <p:sldIdLst>
    <p:sldId id="256" r:id="rId2"/>
    <p:sldId id="263" r:id="rId3"/>
    <p:sldId id="258" r:id="rId4"/>
    <p:sldId id="421" r:id="rId5"/>
    <p:sldId id="262" r:id="rId6"/>
    <p:sldId id="257" r:id="rId7"/>
    <p:sldId id="264" r:id="rId8"/>
    <p:sldId id="398" r:id="rId9"/>
    <p:sldId id="271" r:id="rId10"/>
    <p:sldId id="397" r:id="rId11"/>
    <p:sldId id="260" r:id="rId12"/>
    <p:sldId id="259" r:id="rId13"/>
    <p:sldId id="275" r:id="rId14"/>
    <p:sldId id="266" r:id="rId15"/>
    <p:sldId id="433" r:id="rId16"/>
    <p:sldId id="261" r:id="rId17"/>
    <p:sldId id="272" r:id="rId18"/>
    <p:sldId id="405" r:id="rId19"/>
    <p:sldId id="404" r:id="rId20"/>
    <p:sldId id="402" r:id="rId21"/>
    <p:sldId id="406" r:id="rId22"/>
    <p:sldId id="407" r:id="rId23"/>
    <p:sldId id="269" r:id="rId24"/>
    <p:sldId id="268" r:id="rId25"/>
    <p:sldId id="416" r:id="rId26"/>
    <p:sldId id="401" r:id="rId27"/>
    <p:sldId id="409" r:id="rId28"/>
    <p:sldId id="414" r:id="rId29"/>
    <p:sldId id="415" r:id="rId30"/>
    <p:sldId id="403" r:id="rId31"/>
    <p:sldId id="265" r:id="rId32"/>
    <p:sldId id="419" r:id="rId33"/>
    <p:sldId id="424" r:id="rId34"/>
    <p:sldId id="422" r:id="rId35"/>
    <p:sldId id="428" r:id="rId36"/>
    <p:sldId id="423" r:id="rId37"/>
    <p:sldId id="432" r:id="rId38"/>
    <p:sldId id="429" r:id="rId39"/>
    <p:sldId id="430" r:id="rId40"/>
    <p:sldId id="431" r:id="rId41"/>
    <p:sldId id="408" r:id="rId42"/>
    <p:sldId id="418" r:id="rId43"/>
    <p:sldId id="420" r:id="rId44"/>
    <p:sldId id="410" r:id="rId45"/>
    <p:sldId id="411" r:id="rId46"/>
    <p:sldId id="412" r:id="rId47"/>
    <p:sldId id="413" r:id="rId48"/>
    <p:sldId id="396" r:id="rId49"/>
    <p:sldId id="43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7209" autoAdjust="0"/>
  </p:normalViewPr>
  <p:slideViewPr>
    <p:cSldViewPr snapToGrid="0">
      <p:cViewPr varScale="1">
        <p:scale>
          <a:sx n="100" d="100"/>
          <a:sy n="100" d="100"/>
        </p:scale>
        <p:origin x="2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AB2D7-9109-44EB-B5C0-F937267AD638}" type="datetimeFigureOut">
              <a:rPr lang="ru-RU" smtClean="0"/>
              <a:t>11.12.2020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EA631-8A00-45CC-A5DC-5DEC34144884}" type="slidenum">
              <a:rPr lang="ru-RU" smtClean="0"/>
              <a:t>‹#›</a:t>
            </a:fld>
            <a:endParaRPr lang="ru-RU"/>
          </a:p>
        </p:txBody>
      </p:sp>
    </p:spTree>
    <p:extLst>
      <p:ext uri="{BB962C8B-B14F-4D97-AF65-F5344CB8AC3E}">
        <p14:creationId xmlns:p14="http://schemas.microsoft.com/office/powerpoint/2010/main" val="154675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ru.wikipedia.org/wiki/%D0%9C%D0%B8%D0%BD%D0%B8%D0%BA%D0%BE%D0%BB%D0%BE%D0%BD%D0%BA%D0%B0_%D0%BA%D0%BE%D1%80%D1%82%D0%B5%D0%BA%D1%81%D0%B0#cite_note-Towards_cortex_sized_artificial_neural_systems-2" TargetMode="External"/><Relationship Id="rId3" Type="http://schemas.openxmlformats.org/officeDocument/2006/relationships/hyperlink" Target="https://ru.wikipedia.org/wiki/%D0%9C%D0%B8%D0%BD%D0%B8%D0%BA%D0%BE%D0%BB%D0%BE%D0%BD%D0%BA%D0%B0_%D0%BA%D0%BE%D1%80%D1%82%D0%B5%D0%BA%D1%81%D0%B0#cite_note-1" TargetMode="External"/><Relationship Id="rId7" Type="http://schemas.openxmlformats.org/officeDocument/2006/relationships/hyperlink" Target="https://ru.wikipedia.org/wiki/%D0%9F%D1%80%D0%B8%D0%BC%D0%B0%D1%82%D1%8B" TargetMode="External"/><Relationship Id="rId12" Type="http://schemas.openxmlformats.org/officeDocument/2006/relationships/hyperlink" Target="https://ru.wikipedia.org/wiki/%D0%9A%D0%BE%D1%80%D0%B0_%D0%B1%D0%BE%D0%BB%D1%8C%D1%88%D0%B8%D1%85_%D0%BF%D0%BE%D0%BB%D1%83%D1%88%D0%B0%D1%80%D0%B8%D0%B9"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ru.wikipedia.org/wiki/%D0%97%D1%80%D0%B8%D1%82%D0%B5%D0%BB%D1%8C%D0%BD%D0%B0%D1%8F_%D0%BA%D0%BE%D1%80%D0%B0#%D0%9F%D0%B5%D1%80%D0%B2%D0%B8%D1%87%D0%BD%D0%B0%D1%8F_%D0%B7%D1%80%D0%B8%D1%82%D0%B5%D0%BB%D1%8C%D0%BD%D0%B0%D1%8F_%D0%BA%D0%BE%D1%80%D0%B0_(V1)" TargetMode="External"/><Relationship Id="rId11" Type="http://schemas.openxmlformats.org/officeDocument/2006/relationships/hyperlink" Target="https://ru.wikipedia.org/wiki/%D0%AD%D0%BC%D0%B1%D1%80%D0%B8%D0%BE%D0%BD" TargetMode="External"/><Relationship Id="rId5" Type="http://schemas.openxmlformats.org/officeDocument/2006/relationships/hyperlink" Target="https://ru.wikipedia.org/wiki/%D0%9D%D0%B5%D0%B9%D1%80%D0%BE%D0%BD%D1%8B" TargetMode="External"/><Relationship Id="rId10" Type="http://schemas.openxmlformats.org/officeDocument/2006/relationships/hyperlink" Target="https://ru.wikipedia.org/wiki/%D0%9F%D1%80%D0%BE%D0%B3%D0%B5%D0%BD%D0%B8%D1%82%D0%BE%D1%80%D0%BD%D1%8B%D0%B5_%D0%BA%D0%BB%D0%B5%D1%82%D0%BA%D0%B8" TargetMode="External"/><Relationship Id="rId4" Type="http://schemas.openxmlformats.org/officeDocument/2006/relationships/hyperlink" Target="https://ru.wikipedia.org/wiki/%D0%93%D0%BE%D0%BB%D0%BE%D0%B2%D0%BD%D0%BE%D0%B9_%D0%BC%D0%BE%D0%B7%D0%B3" TargetMode="External"/><Relationship Id="rId9" Type="http://schemas.openxmlformats.org/officeDocument/2006/relationships/hyperlink" Target="https://ru.wikipedia.org/wiki/%D0%9C%D0%B8%D0%BA%D1%80%D0%BE%D0%BC%D0%B5%D1%82%D1%8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8EA631-8A00-45CC-A5DC-5DEC34144884}" type="slidenum">
              <a:rPr lang="ru-RU" smtClean="0"/>
              <a:t>6</a:t>
            </a:fld>
            <a:endParaRPr lang="ru-RU"/>
          </a:p>
        </p:txBody>
      </p:sp>
    </p:spTree>
    <p:extLst>
      <p:ext uri="{BB962C8B-B14F-4D97-AF65-F5344CB8AC3E}">
        <p14:creationId xmlns:p14="http://schemas.microsoft.com/office/powerpoint/2010/main" val="275063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err="1">
                <a:solidFill>
                  <a:schemeClr val="tx1"/>
                </a:solidFill>
                <a:effectLst/>
                <a:latin typeface="+mn-lt"/>
                <a:ea typeface="+mn-ea"/>
                <a:cs typeface="+mn-cs"/>
              </a:rPr>
              <a:t>Миниколонка</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кортекса</a:t>
            </a:r>
            <a:r>
              <a:rPr lang="ru-RU" sz="1200" b="0" i="0" kern="1200" dirty="0">
                <a:solidFill>
                  <a:schemeClr val="tx1"/>
                </a:solidFill>
                <a:effectLst/>
                <a:latin typeface="+mn-lt"/>
                <a:ea typeface="+mn-ea"/>
                <a:cs typeface="+mn-cs"/>
              </a:rPr>
              <a:t> (или </a:t>
            </a:r>
            <a:r>
              <a:rPr lang="ru-RU" sz="1200" b="1" i="0" kern="1200" dirty="0" err="1">
                <a:solidFill>
                  <a:schemeClr val="tx1"/>
                </a:solidFill>
                <a:effectLst/>
                <a:latin typeface="+mn-lt"/>
                <a:ea typeface="+mn-ea"/>
                <a:cs typeface="+mn-cs"/>
              </a:rPr>
              <a:t>микроколонка</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кортекса</a:t>
            </a:r>
            <a:r>
              <a:rPr lang="ru-RU" sz="1200" b="0" i="0" u="none" strike="noStrike" kern="1200" baseline="30000" dirty="0">
                <a:solidFill>
                  <a:schemeClr val="tx1"/>
                </a:solidFill>
                <a:effectLst/>
                <a:latin typeface="+mn-lt"/>
                <a:ea typeface="+mn-ea"/>
                <a:cs typeface="+mn-cs"/>
                <a:hlinkClick r:id="rId3"/>
              </a:rPr>
              <a:t>[1]</a:t>
            </a:r>
            <a:r>
              <a:rPr lang="ru-RU" sz="1200" b="0" i="0" kern="1200" dirty="0">
                <a:solidFill>
                  <a:schemeClr val="tx1"/>
                </a:solidFill>
                <a:effectLst/>
                <a:latin typeface="+mn-lt"/>
                <a:ea typeface="+mn-ea"/>
                <a:cs typeface="+mn-cs"/>
              </a:rPr>
              <a:t>) — вертикальная колонка, проходящая через несколько слоёв </a:t>
            </a:r>
            <a:r>
              <a:rPr lang="ru-RU" sz="1200" b="0" i="0" kern="1200" dirty="0" err="1">
                <a:solidFill>
                  <a:schemeClr val="tx1"/>
                </a:solidFill>
                <a:effectLst/>
                <a:latin typeface="+mn-lt"/>
                <a:ea typeface="+mn-ea"/>
                <a:cs typeface="+mn-cs"/>
              </a:rPr>
              <a:t>коры</a:t>
            </a:r>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hlinkClick r:id="rId4"/>
              </a:rPr>
              <a:t>головного мозга</a:t>
            </a:r>
            <a:r>
              <a:rPr lang="ru-RU" sz="1200" b="0" i="0" kern="1200" dirty="0">
                <a:solidFill>
                  <a:schemeClr val="tx1"/>
                </a:solidFill>
                <a:effectLst/>
                <a:latin typeface="+mn-lt"/>
                <a:ea typeface="+mn-ea"/>
                <a:cs typeface="+mn-cs"/>
              </a:rPr>
              <a:t> и содержащая 80—120 </a:t>
            </a:r>
            <a:r>
              <a:rPr lang="ru-RU" sz="1200" b="0" i="0" u="none" strike="noStrike" kern="1200" dirty="0">
                <a:solidFill>
                  <a:schemeClr val="tx1"/>
                </a:solidFill>
                <a:effectLst/>
                <a:latin typeface="+mn-lt"/>
                <a:ea typeface="+mn-ea"/>
                <a:cs typeface="+mn-cs"/>
                <a:hlinkClick r:id="rId5"/>
              </a:rPr>
              <a:t>нейронов</a:t>
            </a:r>
            <a:r>
              <a:rPr lang="ru-RU" sz="1200" b="0" i="0" kern="1200" dirty="0">
                <a:solidFill>
                  <a:schemeClr val="tx1"/>
                </a:solidFill>
                <a:effectLst/>
                <a:latin typeface="+mn-lt"/>
                <a:ea typeface="+mn-ea"/>
                <a:cs typeface="+mn-cs"/>
              </a:rPr>
              <a:t> (за исключением </a:t>
            </a:r>
            <a:r>
              <a:rPr lang="ru-RU" sz="1200" b="0" i="0" u="none" strike="noStrike" kern="1200" dirty="0">
                <a:solidFill>
                  <a:schemeClr val="tx1"/>
                </a:solidFill>
                <a:effectLst/>
                <a:latin typeface="+mn-lt"/>
                <a:ea typeface="+mn-ea"/>
                <a:cs typeface="+mn-cs"/>
                <a:hlinkClick r:id="rId6"/>
              </a:rPr>
              <a:t>первичной зрительной </a:t>
            </a:r>
            <a:r>
              <a:rPr lang="ru-RU" sz="1200" b="0" i="0" u="none" strike="noStrike" kern="1200" dirty="0" err="1">
                <a:solidFill>
                  <a:schemeClr val="tx1"/>
                </a:solidFill>
                <a:effectLst/>
                <a:latin typeface="+mn-lt"/>
                <a:ea typeface="+mn-ea"/>
                <a:cs typeface="+mn-cs"/>
                <a:hlinkClick r:id="rId6"/>
              </a:rPr>
              <a:t>коры</a:t>
            </a:r>
            <a:r>
              <a:rPr lang="ru-RU" sz="1200" b="0" i="0" u="none" strike="noStrike" kern="1200" dirty="0">
                <a:solidFill>
                  <a:schemeClr val="tx1"/>
                </a:solidFill>
                <a:effectLst/>
                <a:latin typeface="+mn-lt"/>
                <a:ea typeface="+mn-ea"/>
                <a:cs typeface="+mn-cs"/>
                <a:hlinkClick r:id="rId6"/>
              </a:rPr>
              <a:t> (V1)</a:t>
            </a:r>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hlinkClick r:id="rId7"/>
              </a:rPr>
              <a:t>приматов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микроколонки</a:t>
            </a:r>
            <a:r>
              <a:rPr lang="ru-RU" sz="1200" b="0" i="0" kern="1200" dirty="0">
                <a:solidFill>
                  <a:schemeClr val="tx1"/>
                </a:solidFill>
                <a:effectLst/>
                <a:latin typeface="+mn-lt"/>
                <a:ea typeface="+mn-ea"/>
                <a:cs typeface="+mn-cs"/>
              </a:rPr>
              <a:t> которой, как правило, включают вдвое большее число нейронов). Мозг человека содержит примерно 2⋅10</a:t>
            </a:r>
            <a:r>
              <a:rPr lang="ru-RU" sz="1200" b="0" i="0" kern="1200" baseline="30000" dirty="0">
                <a:solidFill>
                  <a:schemeClr val="tx1"/>
                </a:solidFill>
                <a:effectLst/>
                <a:latin typeface="+mn-lt"/>
                <a:ea typeface="+mn-ea"/>
                <a:cs typeface="+mn-cs"/>
              </a:rPr>
              <a:t>8</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миниколонок</a:t>
            </a:r>
            <a:r>
              <a:rPr lang="ru-RU" sz="1200" b="0" i="0" u="none" strike="noStrike" kern="1200" baseline="30000" dirty="0">
                <a:solidFill>
                  <a:schemeClr val="tx1"/>
                </a:solidFill>
                <a:effectLst/>
                <a:latin typeface="+mn-lt"/>
                <a:ea typeface="+mn-ea"/>
                <a:cs typeface="+mn-cs"/>
                <a:hlinkClick r:id="rId8"/>
              </a:rPr>
              <a:t>[2]</a:t>
            </a:r>
            <a:r>
              <a:rPr lang="ru-RU" sz="1200" b="0" i="0" kern="1200" dirty="0">
                <a:solidFill>
                  <a:schemeClr val="tx1"/>
                </a:solidFill>
                <a:effectLst/>
                <a:latin typeface="+mn-lt"/>
                <a:ea typeface="+mn-ea"/>
                <a:cs typeface="+mn-cs"/>
              </a:rPr>
              <a:t>. Диаметр </a:t>
            </a:r>
            <a:r>
              <a:rPr lang="ru-RU" sz="1200" b="0" i="0" kern="1200" dirty="0" err="1">
                <a:solidFill>
                  <a:schemeClr val="tx1"/>
                </a:solidFill>
                <a:effectLst/>
                <a:latin typeface="+mn-lt"/>
                <a:ea typeface="+mn-ea"/>
                <a:cs typeface="+mn-cs"/>
              </a:rPr>
              <a:t>миниколонки</a:t>
            </a:r>
            <a:r>
              <a:rPr lang="ru-RU" sz="1200" b="0" i="0" kern="1200" dirty="0">
                <a:solidFill>
                  <a:schemeClr val="tx1"/>
                </a:solidFill>
                <a:effectLst/>
                <a:latin typeface="+mn-lt"/>
                <a:ea typeface="+mn-ea"/>
                <a:cs typeface="+mn-cs"/>
              </a:rPr>
              <a:t> примерно 28—40 </a:t>
            </a:r>
            <a:r>
              <a:rPr lang="ru-RU" sz="1200" b="0" i="0" u="none" strike="noStrike" kern="1200" dirty="0">
                <a:solidFill>
                  <a:schemeClr val="tx1"/>
                </a:solidFill>
                <a:effectLst/>
                <a:latin typeface="+mn-lt"/>
                <a:ea typeface="+mn-ea"/>
                <a:cs typeface="+mn-cs"/>
                <a:hlinkClick r:id="rId9"/>
              </a:rPr>
              <a:t>мкм</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Миниколонки</a:t>
            </a:r>
            <a:r>
              <a:rPr lang="ru-RU" sz="1200" b="0" i="0" kern="1200" dirty="0">
                <a:solidFill>
                  <a:schemeClr val="tx1"/>
                </a:solidFill>
                <a:effectLst/>
                <a:latin typeface="+mn-lt"/>
                <a:ea typeface="+mn-ea"/>
                <a:cs typeface="+mn-cs"/>
              </a:rPr>
              <a:t> дифференцируются из </a:t>
            </a:r>
            <a:r>
              <a:rPr lang="ru-RU" sz="1200" b="0" i="0" u="none" strike="noStrike" kern="1200" dirty="0" err="1">
                <a:solidFill>
                  <a:schemeClr val="tx1"/>
                </a:solidFill>
                <a:effectLst/>
                <a:latin typeface="+mn-lt"/>
                <a:ea typeface="+mn-ea"/>
                <a:cs typeface="+mn-cs"/>
                <a:hlinkClick r:id="rId10"/>
              </a:rPr>
              <a:t>прогениторных</a:t>
            </a:r>
            <a:r>
              <a:rPr lang="ru-RU" sz="1200" b="0" i="0" u="none" strike="noStrike" kern="1200" dirty="0">
                <a:solidFill>
                  <a:schemeClr val="tx1"/>
                </a:solidFill>
                <a:effectLst/>
                <a:latin typeface="+mn-lt"/>
                <a:ea typeface="+mn-ea"/>
                <a:cs typeface="+mn-cs"/>
                <a:hlinkClick r:id="rId10"/>
              </a:rPr>
              <a:t> клеток</a:t>
            </a:r>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hlinkClick r:id="rId11"/>
              </a:rPr>
              <a:t>эмбриона</a:t>
            </a:r>
            <a:r>
              <a:rPr lang="ru-RU" sz="1200" b="0" i="0" kern="1200" dirty="0">
                <a:solidFill>
                  <a:schemeClr val="tx1"/>
                </a:solidFill>
                <a:effectLst/>
                <a:latin typeface="+mn-lt"/>
                <a:ea typeface="+mn-ea"/>
                <a:cs typeface="+mn-cs"/>
              </a:rPr>
              <a:t> и включают от 2 до 6 цитоархитектонических слоёв </a:t>
            </a:r>
            <a:r>
              <a:rPr lang="ru-RU" sz="1200" b="0" i="0" u="none" strike="noStrike" kern="1200" dirty="0" smtClean="0">
                <a:solidFill>
                  <a:schemeClr val="tx1"/>
                </a:solidFill>
                <a:effectLst/>
                <a:latin typeface="+mn-lt"/>
                <a:ea typeface="+mn-ea"/>
                <a:cs typeface="+mn-cs"/>
                <a:hlinkClick r:id="rId12"/>
              </a:rPr>
              <a:t>коры</a:t>
            </a:r>
            <a:endParaRPr lang="ru-RU" sz="1200" b="0" i="0" u="none" strike="noStrike" kern="1200" dirty="0" smtClean="0">
              <a:solidFill>
                <a:schemeClr val="tx1"/>
              </a:solidFill>
              <a:effectLst/>
              <a:latin typeface="+mn-lt"/>
              <a:ea typeface="+mn-ea"/>
              <a:cs typeface="+mn-cs"/>
            </a:endParaRPr>
          </a:p>
          <a:p>
            <a:endParaRPr lang="ru-RU"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По своим способностям реагировать на описанные характеристики зрительных стимулов (ориентацию, скорость и направление движения) нейроны-детекторы делятся на три типа: простые, сложные и сверхсложные. Нейроны разного типа расположены в разных слоях коры и различаются по степени сложности и месту в цепи последовательной обработки сигнала. Первые — в основном звездчатые клетки IV слоя коры, первично получающие сигналы из наружного коленчатого тела. У них небольшие рецептивные поля, острая ориентационная настройка, предпочтение к низким скоростям движения стимулов. Н.-д. сложного типа — в основном пирамидные нейроны II-III и V-VI слоев коры, с более широкими рецептивными полями и не столь острой ориентационной настройкой; они чувствительны к более быстрым движениям стимула. Сверхсложные нейроны (пирамиды II-III слоя) во многом сходны с простыми, но чувствительны к ширине и длине световой полоски и сильно реагируют на острые углы и изломы на контурах изображений.</a:t>
            </a:r>
          </a:p>
          <a:p>
            <a:endParaRPr lang="ru-RU" dirty="0"/>
          </a:p>
        </p:txBody>
      </p:sp>
      <p:sp>
        <p:nvSpPr>
          <p:cNvPr id="4" name="Номер слайда 3"/>
          <p:cNvSpPr>
            <a:spLocks noGrp="1"/>
          </p:cNvSpPr>
          <p:nvPr>
            <p:ph type="sldNum" sz="quarter" idx="5"/>
          </p:nvPr>
        </p:nvSpPr>
        <p:spPr/>
        <p:txBody>
          <a:bodyPr/>
          <a:lstStyle/>
          <a:p>
            <a:fld id="{6D8EA631-8A00-45CC-A5DC-5DEC34144884}" type="slidenum">
              <a:rPr lang="ru-RU" smtClean="0"/>
              <a:t>16</a:t>
            </a:fld>
            <a:endParaRPr lang="ru-RU"/>
          </a:p>
        </p:txBody>
      </p:sp>
    </p:spTree>
    <p:extLst>
      <p:ext uri="{BB962C8B-B14F-4D97-AF65-F5344CB8AC3E}">
        <p14:creationId xmlns:p14="http://schemas.microsoft.com/office/powerpoint/2010/main" val="389329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Кроме того, существуют доказательства существования клеток в </a:t>
            </a:r>
            <a:r>
              <a:rPr lang="ru-RU" dirty="0" err="1" smtClean="0"/>
              <a:t>гиппокампе</a:t>
            </a:r>
            <a:r>
              <a:rPr lang="ru-RU" dirty="0" smtClean="0"/>
              <a:t> человека, которые обладают высокоселективными ответами на гностические категории, включая высокоселективные ответы на отдельные человеческие лица. Тем не менее, большинство упомянутых селективных по лицу клеток не являются клетками бабушек / гностиков, поскольку они не представляют определенного восприятия, то есть они не являются клетками, обладающими узкой селективностью в их активации для одного лица и только одного лица, независимо от изменений размера, ориентации. , и цвет. Даже самые избирательные лицевые клетки обычно также разряжаются, хотя и слабее, на множество отдельных лиц. Более того, селективные по лицу клетки часто различаются по своей способности реагировать на разные аспекты лиц. Это говорит о том, что отзывчивость клеток возникает из-за потребности обезьяны различать разные индивидуальные лица, а не среди других категорий стимулов, таких как бананы, с их различительными свойствами, связанными с тем фактом, что разные индивидуальные лица гораздо больше похожи друг на друга в их целом. организация и мелкие детали, чем другие виды стимулов. Более того, было высказано предположение, что эти клетки на самом деле могут реагировать как специализированные нейроны-детекторы признаков, которые функционируют только в целостном контексте конструкции лица. Одна идея заключалась в том, что такие ячейки образуют ансамбли для грубого или распределенного кодирования лиц, а не детекторы для определенных лиц. Таким образом, конкретная бабушка может быть представлена ​​специализированным ансамблем бабушек или близких к бабушкам клеток. Клетка бабушки - https://ru.qaz.wiki/wiki/Grandmother_cellСелективные клетки лица Зрительные нейроны в нижней височной коре обезьяны избирательно стреляют по рукам и лицам. Эти клетки избирательны в том смысле, что они не стреляют для других визуальных объектов, важных для обезьян, таких как фрукты и гениталии. Исследования показывают, что некоторые из этих клеток можно обучить проявлять высокую специфичность к произвольным визуальным объектам, и это, по-видимому, соответствует требованиям гностических клеток / клеток бабушки. Кроме того, существуют доказательства существования клеток в </a:t>
            </a:r>
            <a:r>
              <a:rPr lang="ru-RU" dirty="0" err="1" smtClean="0"/>
              <a:t>гиппокампе</a:t>
            </a:r>
            <a:r>
              <a:rPr lang="ru-RU" dirty="0" smtClean="0"/>
              <a:t> человека, которые обладают высокоселективными ответами на гностические категории, включая высокоселективные ответы на отдельные человеческие лица. Тем не менее, большинство упомянутых селективных по лицу клеток не являются клетками бабушек / гностиков, поскольку они не представляют определенного восприятия, то есть они не являются клетками, обладающими узкой селективностью в их активации для одного лица и только одного лица, независимо от изменений размера, ориентации. , и цвет. Даже самые избирательные лицевые клетки обычно также разряжаются, хотя и слабее, на множество отдельных лиц. Более того, селективные по лицу клетки часто различаются по своей способности реагировать на разные аспекты лиц. Это говорит о том, что отзывчивость клеток возникает из-за потребности обезьяны различать разные индивидуальные лица, а не среди других категорий стимулов, таких как бананы, с их различительными свойствами, связанными с тем фактом, что разные индивидуальные лица гораздо больше похожи друг на друга в их целом. организация и мелкие детали, чем другие виды стимулов. Более того, было высказано предположение, что эти клетки на самом деле могут реагировать как специализированные нейроны-детекторы признаков, которые функционируют только в целостном контексте конструкции лица. Одна идея заключалась в том, что такие ячейки образуют ансамбли для грубого или распределенного кодирования лиц, а не детекторы для определенных лиц. Таким образом, конкретная бабушка может быть представлена ​​специализированным ансамблем бабушек или близких к бабушкам клеток. Клетка бабушки - https://ru.qaz.wiki/wiki/Grandmother_cell</a:t>
            </a:r>
          </a:p>
          <a:p>
            <a:endParaRPr lang="ru-RU" dirty="0"/>
          </a:p>
        </p:txBody>
      </p:sp>
      <p:sp>
        <p:nvSpPr>
          <p:cNvPr id="4" name="Номер слайда 3"/>
          <p:cNvSpPr>
            <a:spLocks noGrp="1"/>
          </p:cNvSpPr>
          <p:nvPr>
            <p:ph type="sldNum" sz="quarter" idx="10"/>
          </p:nvPr>
        </p:nvSpPr>
        <p:spPr/>
        <p:txBody>
          <a:bodyPr/>
          <a:lstStyle/>
          <a:p>
            <a:fld id="{6D8EA631-8A00-45CC-A5DC-5DEC34144884}" type="slidenum">
              <a:rPr lang="ru-RU" smtClean="0"/>
              <a:t>21</a:t>
            </a:fld>
            <a:endParaRPr lang="ru-RU"/>
          </a:p>
        </p:txBody>
      </p:sp>
    </p:spTree>
    <p:extLst>
      <p:ext uri="{BB962C8B-B14F-4D97-AF65-F5344CB8AC3E}">
        <p14:creationId xmlns:p14="http://schemas.microsoft.com/office/powerpoint/2010/main" val="26988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8EA631-8A00-45CC-A5DC-5DEC34144884}" type="slidenum">
              <a:rPr lang="ru-RU" smtClean="0"/>
              <a:t>22</a:t>
            </a:fld>
            <a:endParaRPr lang="ru-RU"/>
          </a:p>
        </p:txBody>
      </p:sp>
    </p:spTree>
    <p:extLst>
      <p:ext uri="{BB962C8B-B14F-4D97-AF65-F5344CB8AC3E}">
        <p14:creationId xmlns:p14="http://schemas.microsoft.com/office/powerpoint/2010/main" val="379886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Др. словами вертикальные колонки клеток функционирует как модуль, получая исходный зрительный сигнал от определенного места в сетчатке и посылая переработанную зрительную информацию во вторичные зрительные зоны, которые находятся рядом с 17м полем - это вторичные поля </a:t>
            </a:r>
            <a:r>
              <a:rPr lang="ru-RU" u="sng" dirty="0" smtClean="0"/>
              <a:t>18 и 19</a:t>
            </a:r>
            <a:r>
              <a:rPr lang="ru-RU" dirty="0" smtClean="0"/>
              <a:t>.</a:t>
            </a:r>
          </a:p>
          <a:p>
            <a:r>
              <a:rPr lang="ru-RU" dirty="0" smtClean="0"/>
              <a:t>Важной особенностью клеток этих проекционно-ассоциативных зон является их способность отзываться на периферические раздражения рецепторов других модальностей (Например, Римский-Корсаков, видел до-мажор белого цвета, а соль-мажор – коричневым.) . Это значит, что на корковых клетках вторичных сенсорных зон </a:t>
            </a:r>
            <a:r>
              <a:rPr lang="ru-RU" dirty="0" err="1" smtClean="0"/>
              <a:t>конвергируют</a:t>
            </a:r>
            <a:r>
              <a:rPr lang="ru-RU" dirty="0" smtClean="0"/>
              <a:t> афферентные пути, несущие импульсы от различных рецепторных систем.</a:t>
            </a:r>
          </a:p>
          <a:p>
            <a:r>
              <a:rPr lang="ru-RU" dirty="0" smtClean="0"/>
              <a:t>+При поражении вторичных полей сохраняются зрительные ощущения, но нарушается способность правильно интерпретировать значение увиденного, т.е. способность к более сложному восприятию. Однако нарушения зрительного восприятия временные. В дальнейшем оставшиеся части коры берут на себя функции разрушенных ассоциативных зон и повреждение их компенсируется в большей или меньшей степени. Вторичные поля не имеют четких границ, в них не выражена </a:t>
            </a:r>
            <a:r>
              <a:rPr lang="ru-RU" dirty="0" err="1" smtClean="0"/>
              <a:t>соматотопическая</a:t>
            </a:r>
            <a:r>
              <a:rPr lang="ru-RU" dirty="0" smtClean="0"/>
              <a:t> проекция.</a:t>
            </a:r>
          </a:p>
          <a:p>
            <a:r>
              <a:rPr lang="ru-RU" dirty="0" smtClean="0"/>
              <a:t>Дальнейшая обработка и взаимосвязь зрительной информации с информацией от других сенсорных систем происходит в ассоциативных задних третичных полях коры — нижнетеменных областях</a:t>
            </a:r>
            <a:endParaRPr lang="ru-RU" dirty="0"/>
          </a:p>
        </p:txBody>
      </p:sp>
      <p:sp>
        <p:nvSpPr>
          <p:cNvPr id="4" name="Номер слайда 3"/>
          <p:cNvSpPr>
            <a:spLocks noGrp="1"/>
          </p:cNvSpPr>
          <p:nvPr>
            <p:ph type="sldNum" sz="quarter" idx="10"/>
          </p:nvPr>
        </p:nvSpPr>
        <p:spPr/>
        <p:txBody>
          <a:bodyPr/>
          <a:lstStyle/>
          <a:p>
            <a:fld id="{6D8EA631-8A00-45CC-A5DC-5DEC34144884}" type="slidenum">
              <a:rPr lang="ru-RU" smtClean="0"/>
              <a:t>23</a:t>
            </a:fld>
            <a:endParaRPr lang="ru-RU"/>
          </a:p>
        </p:txBody>
      </p:sp>
    </p:spTree>
    <p:extLst>
      <p:ext uri="{BB962C8B-B14F-4D97-AF65-F5344CB8AC3E}">
        <p14:creationId xmlns:p14="http://schemas.microsoft.com/office/powerpoint/2010/main" val="235438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Literacy acquisition improves early visual processing and reorganizes the ventral occipito-temporal pathway: responses to written characters are increased in the left occipito-temporal sulcus, whereas responses to faces shift towards the right hemisphere. Literacy also modifies phonological coding and strengthens the functional and anatomical link between phonemic and graphemic representations. Literacy acquisition therefore provides a remarkable example of how the brain reorganizes to accommodate a novel cultural skill</a:t>
            </a:r>
            <a:endParaRPr lang="ru-RU" altLang="ru-RU" smtClean="0"/>
          </a:p>
        </p:txBody>
      </p:sp>
      <p:sp>
        <p:nvSpPr>
          <p:cNvPr id="30724"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8A26A4-6C45-46D5-911E-CBC7DE8AA975}" type="slidenum">
              <a:rPr lang="ru-RU" altLang="ru-RU" smtClean="0"/>
              <a:pPr fontAlgn="base">
                <a:spcBef>
                  <a:spcPct val="0"/>
                </a:spcBef>
                <a:spcAft>
                  <a:spcPct val="0"/>
                </a:spcAft>
              </a:pPr>
              <a:t>29</a:t>
            </a:fld>
            <a:endParaRPr lang="ru-RU" altLang="ru-RU" smtClean="0"/>
          </a:p>
        </p:txBody>
      </p:sp>
    </p:spTree>
    <p:extLst>
      <p:ext uri="{BB962C8B-B14F-4D97-AF65-F5344CB8AC3E}">
        <p14:creationId xmlns:p14="http://schemas.microsoft.com/office/powerpoint/2010/main" val="155558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00505B7E-FCB0-48D7-BD5C-9D1FAE18EE30}" type="datetime1">
              <a:rPr lang="en-US" smtClean="0"/>
              <a:t>12/11/2020</a:t>
            </a:fld>
            <a:endParaRPr lang="en-US" dirty="0"/>
          </a:p>
        </p:txBody>
      </p:sp>
      <p:sp>
        <p:nvSpPr>
          <p:cNvPr id="8" name="Footer Placeholder 7"/>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7F1057-6A63-4B89-B49C-C3C5B3E0AF9B}" type="datetime1">
              <a:rPr lang="en-US" smtClean="0"/>
              <a:t>12/11/2020</a:t>
            </a:fld>
            <a:endParaRPr lang="en-US" dirty="0"/>
          </a:p>
        </p:txBody>
      </p:sp>
      <p:sp>
        <p:nvSpPr>
          <p:cNvPr id="5" name="Footer Placeholder 4"/>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E0F730-F6EA-4FF0-A582-09A49F527CB5}" type="datetime1">
              <a:rPr lang="en-US" smtClean="0"/>
              <a:t>12/11/2020</a:t>
            </a:fld>
            <a:endParaRPr lang="en-US" dirty="0"/>
          </a:p>
        </p:txBody>
      </p:sp>
      <p:sp>
        <p:nvSpPr>
          <p:cNvPr id="5" name="Footer Placeholder 4"/>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F6EB2B9-8244-42A2-8781-574C93B3F388}" type="datetime1">
              <a:rPr lang="en-US" smtClean="0"/>
              <a:t>12/11/2020</a:t>
            </a:fld>
            <a:endParaRPr lang="en-US" dirty="0"/>
          </a:p>
        </p:txBody>
      </p:sp>
      <p:sp>
        <p:nvSpPr>
          <p:cNvPr id="8" name="Footer Placeholder 7"/>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C10A0352-428C-4AEF-BDDC-3226BCED14FC}" type="datetime1">
              <a:rPr lang="en-US" smtClean="0"/>
              <a:t>12/11/2020</a:t>
            </a:fld>
            <a:endParaRPr lang="en-US" dirty="0"/>
          </a:p>
        </p:txBody>
      </p:sp>
      <p:sp>
        <p:nvSpPr>
          <p:cNvPr id="8" name="Footer Placeholder 7"/>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DAB68461-D801-4FB4-981C-DD1C6C441E2E}" type="datetime1">
              <a:rPr lang="en-US" smtClean="0"/>
              <a:t>12/11/2020</a:t>
            </a:fld>
            <a:endParaRPr lang="en-US" dirty="0"/>
          </a:p>
        </p:txBody>
      </p:sp>
      <p:sp>
        <p:nvSpPr>
          <p:cNvPr id="9" name="Footer Placeholder 8"/>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F761BCE1-2BB7-4337-A272-F5EF4EEAED30}" type="datetime1">
              <a:rPr lang="en-US" smtClean="0"/>
              <a:t>12/11/2020</a:t>
            </a:fld>
            <a:endParaRPr lang="en-US" dirty="0"/>
          </a:p>
        </p:txBody>
      </p:sp>
      <p:sp>
        <p:nvSpPr>
          <p:cNvPr id="8" name="Footer Placeholder 7"/>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5DF9ABC-4FC8-46D1-9877-B0735DD27B42}" type="datetime1">
              <a:rPr lang="en-US" smtClean="0"/>
              <a:t>12/11/2020</a:t>
            </a:fld>
            <a:endParaRPr lang="en-US" dirty="0"/>
          </a:p>
        </p:txBody>
      </p:sp>
      <p:sp>
        <p:nvSpPr>
          <p:cNvPr id="4" name="Footer Placeholder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30BD0-79EB-49B4-BEC4-51FBD18F703A}" type="datetime1">
              <a:rPr lang="en-US" smtClean="0"/>
              <a:t>12/11/2020</a:t>
            </a:fld>
            <a:endParaRPr lang="en-US" dirty="0"/>
          </a:p>
        </p:txBody>
      </p:sp>
      <p:sp>
        <p:nvSpPr>
          <p:cNvPr id="3" name="Footer Placeholder 2"/>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297E7C85-1D7F-40E4-AEFA-D6BBB8041DE6}" type="datetime1">
              <a:rPr lang="en-US" smtClean="0"/>
              <a:t>12/11/2020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ru-RU" smtClean="0"/>
              <a:t>мозговые основы когнитивной деятельности</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B4C5DE9-542E-4A77-ACA4-1CB3348410B5}" type="datetime1">
              <a:rPr lang="en-US" smtClean="0"/>
              <a:t>12/11/2020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ru-RU" smtClean="0"/>
              <a:t>мозговые основы когнитивной деятельности</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0FA54F7-5300-4184-A377-62C778265E7C}" type="datetime1">
              <a:rPr lang="en-US" smtClean="0"/>
              <a:t>12/11/2020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ru-RU" smtClean="0"/>
              <a:t>мозговые основы когнитивной деятельности</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B873BC-71FC-46F9-8EA0-568582695343}"/>
              </a:ext>
            </a:extLst>
          </p:cNvPr>
          <p:cNvSpPr>
            <a:spLocks noGrp="1"/>
          </p:cNvSpPr>
          <p:nvPr>
            <p:ph type="ctrTitle"/>
          </p:nvPr>
        </p:nvSpPr>
        <p:spPr/>
        <p:txBody>
          <a:bodyPr/>
          <a:lstStyle/>
          <a:p>
            <a:r>
              <a:rPr lang="ru-RU" dirty="0"/>
              <a:t>Мозговые основы когнитивной деятельности</a:t>
            </a:r>
          </a:p>
        </p:txBody>
      </p:sp>
      <p:sp>
        <p:nvSpPr>
          <p:cNvPr id="3" name="Подзаголовок 2">
            <a:extLst>
              <a:ext uri="{FF2B5EF4-FFF2-40B4-BE49-F238E27FC236}">
                <a16:creationId xmlns:a16="http://schemas.microsoft.com/office/drawing/2014/main" id="{3C0DCA16-B442-450B-97C7-D342F6DB95BC}"/>
              </a:ext>
            </a:extLst>
          </p:cNvPr>
          <p:cNvSpPr>
            <a:spLocks noGrp="1"/>
          </p:cNvSpPr>
          <p:nvPr>
            <p:ph type="subTitle" idx="1"/>
          </p:nvPr>
        </p:nvSpPr>
        <p:spPr/>
        <p:txBody>
          <a:bodyPr>
            <a:normAutofit lnSpcReduction="10000"/>
          </a:bodyPr>
          <a:lstStyle/>
          <a:p>
            <a:r>
              <a:rPr lang="ru-RU" dirty="0"/>
              <a:t>Гальперина Елизавета </a:t>
            </a:r>
            <a:r>
              <a:rPr lang="ru-RU" dirty="0" smtClean="0"/>
              <a:t>Иосифовна</a:t>
            </a:r>
            <a:endParaRPr lang="en-US" dirty="0" smtClean="0"/>
          </a:p>
          <a:p>
            <a:r>
              <a:rPr lang="ru-RU" dirty="0" smtClean="0"/>
              <a:t>к.б.н.</a:t>
            </a:r>
          </a:p>
          <a:p>
            <a:r>
              <a:rPr lang="ru-RU" dirty="0" smtClean="0"/>
              <a:t>ИЭФБ РАН</a:t>
            </a:r>
            <a:endParaRPr lang="ru-RU" dirty="0"/>
          </a:p>
        </p:txBody>
      </p:sp>
    </p:spTree>
    <p:extLst>
      <p:ext uri="{BB962C8B-B14F-4D97-AF65-F5344CB8AC3E}">
        <p14:creationId xmlns:p14="http://schemas.microsoft.com/office/powerpoint/2010/main" val="3015875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9F40D9-F215-4C3A-B2A9-38CCEA21F445}"/>
              </a:ext>
            </a:extLst>
          </p:cNvPr>
          <p:cNvSpPr>
            <a:spLocks noGrp="1"/>
          </p:cNvSpPr>
          <p:nvPr>
            <p:ph type="title"/>
          </p:nvPr>
        </p:nvSpPr>
        <p:spPr/>
        <p:txBody>
          <a:bodyPr/>
          <a:lstStyle/>
          <a:p>
            <a:r>
              <a:rPr lang="ru-RU" dirty="0"/>
              <a:t>Мозг древний, старый, новый</a:t>
            </a:r>
          </a:p>
        </p:txBody>
      </p:sp>
      <p:pic>
        <p:nvPicPr>
          <p:cNvPr id="9220" name="Picture 4" descr="Brain – the Triune Theory – The Zen Universe">
            <a:extLst>
              <a:ext uri="{FF2B5EF4-FFF2-40B4-BE49-F238E27FC236}">
                <a16:creationId xmlns:a16="http://schemas.microsoft.com/office/drawing/2014/main" id="{9FF05AA4-BDF9-4D99-BC7C-8AF17F928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32464"/>
            <a:ext cx="5799221" cy="3262062"/>
          </a:xfrm>
          <a:prstGeom prst="rect">
            <a:avLst/>
          </a:prstGeom>
          <a:noFill/>
          <a:extLst>
            <a:ext uri="{909E8E84-426E-40DD-AFC4-6F175D3DCCD1}">
              <a14:hiddenFill xmlns:a14="http://schemas.microsoft.com/office/drawing/2010/main">
                <a:solidFill>
                  <a:srgbClr val="FFFFFF"/>
                </a:solidFill>
              </a14:hiddenFill>
            </a:ext>
          </a:extLst>
        </p:spPr>
      </p:pic>
      <p:sp>
        <p:nvSpPr>
          <p:cNvPr id="3" name="Нижний колонтитул 2"/>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4" name="Номер слайда 3"/>
          <p:cNvSpPr>
            <a:spLocks noGrp="1"/>
          </p:cNvSpPr>
          <p:nvPr>
            <p:ph type="sldNum" sz="quarter" idx="12"/>
          </p:nvPr>
        </p:nvSpPr>
        <p:spPr/>
        <p:txBody>
          <a:bodyPr/>
          <a:lstStyle/>
          <a:p>
            <a:fld id="{8A7A6979-0714-4377-B894-6BE4C2D6E202}" type="slidenum">
              <a:rPr lang="en-US" smtClean="0"/>
              <a:t>10</a:t>
            </a:fld>
            <a:endParaRPr lang="en-US" dirty="0"/>
          </a:p>
        </p:txBody>
      </p:sp>
    </p:spTree>
    <p:extLst>
      <p:ext uri="{BB962C8B-B14F-4D97-AF65-F5344CB8AC3E}">
        <p14:creationId xmlns:p14="http://schemas.microsoft.com/office/powerpoint/2010/main" val="440608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elpiks.org/helpiksorg/baza7/253331338602.files/image080.png">
            <a:extLst>
              <a:ext uri="{FF2B5EF4-FFF2-40B4-BE49-F238E27FC236}">
                <a16:creationId xmlns:a16="http://schemas.microsoft.com/office/drawing/2014/main" id="{B2394196-3DCF-4AF4-89FC-9C764DDAE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15" y="2588133"/>
            <a:ext cx="4674770" cy="35869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Строение коры больших полушарий - АНАТОМИЯ: ЦЕНТРАЛЬНАЯ НЕРВНАЯ СИСТЕМА">
            <a:extLst>
              <a:ext uri="{FF2B5EF4-FFF2-40B4-BE49-F238E27FC236}">
                <a16:creationId xmlns:a16="http://schemas.microsoft.com/office/drawing/2014/main" id="{55110549-81E4-4DC3-BD4E-0046E1164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893" y="2588133"/>
            <a:ext cx="6972300" cy="364807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7592FBDC-5B9D-43F3-88F0-4A6C2866D201}"/>
              </a:ext>
            </a:extLst>
          </p:cNvPr>
          <p:cNvSpPr>
            <a:spLocks noGrp="1"/>
          </p:cNvSpPr>
          <p:nvPr>
            <p:ph type="title"/>
          </p:nvPr>
        </p:nvSpPr>
        <p:spPr>
          <a:xfrm>
            <a:off x="2202561" y="478917"/>
            <a:ext cx="7729728" cy="1188720"/>
          </a:xfrm>
        </p:spPr>
        <p:txBody>
          <a:bodyPr/>
          <a:lstStyle/>
          <a:p>
            <a:r>
              <a:rPr lang="ru-RU" dirty="0"/>
              <a:t>Зоны </a:t>
            </a:r>
            <a:r>
              <a:rPr lang="ru-RU" dirty="0" err="1"/>
              <a:t>коры</a:t>
            </a:r>
            <a:endParaRPr lang="ru-RU" dirty="0"/>
          </a:p>
        </p:txBody>
      </p:sp>
      <p:sp>
        <p:nvSpPr>
          <p:cNvPr id="3" name="Нижний колонтитул 2"/>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4" name="Номер слайда 3"/>
          <p:cNvSpPr>
            <a:spLocks noGrp="1"/>
          </p:cNvSpPr>
          <p:nvPr>
            <p:ph type="sldNum" sz="quarter" idx="12"/>
          </p:nvPr>
        </p:nvSpPr>
        <p:spPr/>
        <p:txBody>
          <a:bodyPr/>
          <a:lstStyle/>
          <a:p>
            <a:fld id="{8A7A6979-0714-4377-B894-6BE4C2D6E202}" type="slidenum">
              <a:rPr lang="en-US" smtClean="0"/>
              <a:t>11</a:t>
            </a:fld>
            <a:endParaRPr lang="en-US" dirty="0"/>
          </a:p>
        </p:txBody>
      </p:sp>
    </p:spTree>
    <p:extLst>
      <p:ext uri="{BB962C8B-B14F-4D97-AF65-F5344CB8AC3E}">
        <p14:creationId xmlns:p14="http://schemas.microsoft.com/office/powerpoint/2010/main" val="313548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Рис. 15.1.">
            <a:extLst>
              <a:ext uri="{FF2B5EF4-FFF2-40B4-BE49-F238E27FC236}">
                <a16:creationId xmlns:a16="http://schemas.microsoft.com/office/drawing/2014/main" id="{8071D1AF-2EA8-4C6D-84A0-70123FCC3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80518" y="1942399"/>
            <a:ext cx="5442675" cy="4143123"/>
          </a:xfrm>
          <a:prstGeom prst="rect">
            <a:avLst/>
          </a:prstGeom>
        </p:spPr>
      </p:pic>
      <p:pic>
        <p:nvPicPr>
          <p:cNvPr id="7" name="Picture 8" descr="Строение коры больших полушарий - АНАТОМИЯ: ЦЕНТРАЛЬНАЯ НЕРВНАЯ СИСТЕМА">
            <a:extLst>
              <a:ext uri="{FF2B5EF4-FFF2-40B4-BE49-F238E27FC236}">
                <a16:creationId xmlns:a16="http://schemas.microsoft.com/office/drawing/2014/main" id="{3188BFA5-ABE0-475F-954B-276473093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1865947"/>
            <a:ext cx="5191125" cy="4219575"/>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a:extLst>
              <a:ext uri="{FF2B5EF4-FFF2-40B4-BE49-F238E27FC236}">
                <a16:creationId xmlns:a16="http://schemas.microsoft.com/office/drawing/2014/main" id="{362233EA-0EBF-4C1C-86B9-75626825816E}"/>
              </a:ext>
            </a:extLst>
          </p:cNvPr>
          <p:cNvSpPr>
            <a:spLocks noGrp="1"/>
          </p:cNvSpPr>
          <p:nvPr>
            <p:ph type="title"/>
          </p:nvPr>
        </p:nvSpPr>
        <p:spPr>
          <a:xfrm>
            <a:off x="2158329" y="231267"/>
            <a:ext cx="7729728" cy="1188720"/>
          </a:xfrm>
        </p:spPr>
        <p:txBody>
          <a:bodyPr/>
          <a:lstStyle/>
          <a:p>
            <a:r>
              <a:rPr lang="ru-RU" dirty="0"/>
              <a:t>Зоны </a:t>
            </a:r>
            <a:r>
              <a:rPr lang="ru-RU" dirty="0" err="1"/>
              <a:t>коры</a:t>
            </a:r>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t>12</a:t>
            </a:fld>
            <a:endParaRPr lang="en-US" dirty="0"/>
          </a:p>
        </p:txBody>
      </p:sp>
    </p:spTree>
    <p:extLst>
      <p:ext uri="{BB962C8B-B14F-4D97-AF65-F5344CB8AC3E}">
        <p14:creationId xmlns:p14="http://schemas.microsoft.com/office/powerpoint/2010/main" val="3230768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58EA41-F70C-4013-A553-07E3B6561A13}"/>
              </a:ext>
            </a:extLst>
          </p:cNvPr>
          <p:cNvSpPr>
            <a:spLocks noGrp="1"/>
          </p:cNvSpPr>
          <p:nvPr>
            <p:ph type="title"/>
          </p:nvPr>
        </p:nvSpPr>
        <p:spPr>
          <a:xfrm>
            <a:off x="2288286" y="355092"/>
            <a:ext cx="7729728" cy="1188720"/>
          </a:xfrm>
        </p:spPr>
        <p:txBody>
          <a:bodyPr/>
          <a:lstStyle/>
          <a:p>
            <a:r>
              <a:rPr lang="ru-RU" dirty="0"/>
              <a:t>Топическая организация </a:t>
            </a:r>
            <a:r>
              <a:rPr lang="ru-RU" dirty="0" err="1"/>
              <a:t>коры</a:t>
            </a:r>
            <a:endParaRPr lang="ru-RU" dirty="0"/>
          </a:p>
        </p:txBody>
      </p:sp>
      <p:pic>
        <p:nvPicPr>
          <p:cNvPr id="4" name="Рисунок 3">
            <a:extLst>
              <a:ext uri="{FF2B5EF4-FFF2-40B4-BE49-F238E27FC236}">
                <a16:creationId xmlns:a16="http://schemas.microsoft.com/office/drawing/2014/main" id="{29E3B56E-6FD2-4E53-9868-9C820C098124}"/>
              </a:ext>
            </a:extLst>
          </p:cNvPr>
          <p:cNvPicPr>
            <a:picLocks noChangeAspect="1"/>
          </p:cNvPicPr>
          <p:nvPr/>
        </p:nvPicPr>
        <p:blipFill>
          <a:blip r:embed="rId2"/>
          <a:stretch>
            <a:fillRect/>
          </a:stretch>
        </p:blipFill>
        <p:spPr>
          <a:xfrm>
            <a:off x="6908098" y="1878765"/>
            <a:ext cx="4293522" cy="4215694"/>
          </a:xfrm>
          <a:prstGeom prst="rect">
            <a:avLst/>
          </a:prstGeom>
        </p:spPr>
      </p:pic>
      <p:sp>
        <p:nvSpPr>
          <p:cNvPr id="5" name="Прямоугольник 4">
            <a:extLst>
              <a:ext uri="{FF2B5EF4-FFF2-40B4-BE49-F238E27FC236}">
                <a16:creationId xmlns:a16="http://schemas.microsoft.com/office/drawing/2014/main" id="{CC7AE25C-9E16-4213-9FE0-5D59BAB1D914}"/>
              </a:ext>
            </a:extLst>
          </p:cNvPr>
          <p:cNvSpPr/>
          <p:nvPr/>
        </p:nvSpPr>
        <p:spPr>
          <a:xfrm>
            <a:off x="11395381" y="6244583"/>
            <a:ext cx="811441" cy="246221"/>
          </a:xfrm>
          <a:prstGeom prst="rect">
            <a:avLst/>
          </a:prstGeom>
        </p:spPr>
        <p:txBody>
          <a:bodyPr wrap="none">
            <a:spAutoFit/>
          </a:bodyPr>
          <a:lstStyle/>
          <a:p>
            <a:r>
              <a:rPr lang="en-US" sz="1000" dirty="0">
                <a:latin typeface="AdvOT863180fb"/>
              </a:rPr>
              <a:t>Saenz, 2013</a:t>
            </a:r>
            <a:endParaRPr lang="ru-RU" sz="1000" dirty="0"/>
          </a:p>
        </p:txBody>
      </p:sp>
      <p:sp>
        <p:nvSpPr>
          <p:cNvPr id="6" name="Нижний колонтитул 5"/>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7" name="Номер слайда 6"/>
          <p:cNvSpPr>
            <a:spLocks noGrp="1"/>
          </p:cNvSpPr>
          <p:nvPr>
            <p:ph type="sldNum" sz="quarter" idx="12"/>
          </p:nvPr>
        </p:nvSpPr>
        <p:spPr/>
        <p:txBody>
          <a:bodyPr/>
          <a:lstStyle/>
          <a:p>
            <a:fld id="{8A7A6979-0714-4377-B894-6BE4C2D6E202}" type="slidenum">
              <a:rPr lang="en-US" smtClean="0"/>
              <a:t>13</a:t>
            </a:fld>
            <a:endParaRPr lang="en-US" dirty="0"/>
          </a:p>
        </p:txBody>
      </p:sp>
      <p:pic>
        <p:nvPicPr>
          <p:cNvPr id="16386" name="Picture 2" descr="Homunkulus i organizacja somatotopowa - Szkoła Anatomii - Maciej Haber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886343"/>
            <a:ext cx="4854575" cy="423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1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C600EF-6C09-4EFD-8A2C-DA0EEE667460}"/>
              </a:ext>
            </a:extLst>
          </p:cNvPr>
          <p:cNvSpPr>
            <a:spLocks noGrp="1"/>
          </p:cNvSpPr>
          <p:nvPr>
            <p:ph type="title"/>
          </p:nvPr>
        </p:nvSpPr>
        <p:spPr>
          <a:xfrm>
            <a:off x="2231136" y="545432"/>
            <a:ext cx="7729728" cy="1098884"/>
          </a:xfrm>
        </p:spPr>
        <p:txBody>
          <a:bodyPr/>
          <a:lstStyle/>
          <a:p>
            <a:r>
              <a:rPr lang="ru-RU" altLang="ru-RU" dirty="0"/>
              <a:t>Принципы передачи сигнала</a:t>
            </a:r>
          </a:p>
        </p:txBody>
      </p:sp>
      <p:sp>
        <p:nvSpPr>
          <p:cNvPr id="3" name="Объект 2">
            <a:extLst>
              <a:ext uri="{FF2B5EF4-FFF2-40B4-BE49-F238E27FC236}">
                <a16:creationId xmlns:a16="http://schemas.microsoft.com/office/drawing/2014/main" id="{C94DD380-B87D-4432-BABD-4596CE184A24}"/>
              </a:ext>
            </a:extLst>
          </p:cNvPr>
          <p:cNvSpPr>
            <a:spLocks noGrp="1"/>
          </p:cNvSpPr>
          <p:nvPr>
            <p:ph idx="1"/>
          </p:nvPr>
        </p:nvSpPr>
        <p:spPr>
          <a:xfrm>
            <a:off x="4860758" y="2638044"/>
            <a:ext cx="7234989" cy="3101983"/>
          </a:xfrm>
        </p:spPr>
        <p:txBody>
          <a:bodyPr/>
          <a:lstStyle/>
          <a:p>
            <a:r>
              <a:rPr lang="ru-RU" altLang="ru-RU" b="1" dirty="0"/>
              <a:t>Дивергенция</a:t>
            </a:r>
            <a:r>
              <a:rPr lang="ru-RU" altLang="ru-RU" dirty="0"/>
              <a:t>  - каждый сигнал от рецепторов передается по нескольким параллельным каналам, что повышает надежность передачи и позволяет быстрее перерабатывать информацию</a:t>
            </a:r>
          </a:p>
          <a:p>
            <a:r>
              <a:rPr lang="ru-RU" altLang="ru-RU" b="1" dirty="0"/>
              <a:t>Конвергенция </a:t>
            </a:r>
            <a:r>
              <a:rPr lang="ru-RU" altLang="ru-RU" dirty="0"/>
              <a:t>сенсорных сигналов  -  для каждого сенсорного нейрона ЦНС существует определенное число рецепторов, способных влиять на его активность. </a:t>
            </a:r>
          </a:p>
          <a:p>
            <a:endParaRPr lang="ru-RU" dirty="0"/>
          </a:p>
        </p:txBody>
      </p:sp>
      <p:pic>
        <p:nvPicPr>
          <p:cNvPr id="13" name="Picture 8" descr="converge">
            <a:extLst>
              <a:ext uri="{FF2B5EF4-FFF2-40B4-BE49-F238E27FC236}">
                <a16:creationId xmlns:a16="http://schemas.microsoft.com/office/drawing/2014/main" id="{21985A28-9CD4-456E-A3F1-1AB33240295E}"/>
              </a:ext>
            </a:extLst>
          </p:cNvPr>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4671" r="821" b="3162"/>
          <a:stretch>
            <a:fillRect/>
          </a:stretch>
        </p:blipFill>
        <p:spPr bwMode="auto">
          <a:xfrm>
            <a:off x="1020095" y="1870117"/>
            <a:ext cx="3699292" cy="436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663048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021F6BE-4087-4B12-91DF-DB6801DFF2C2}"/>
              </a:ext>
            </a:extLst>
          </p:cNvPr>
          <p:cNvSpPr>
            <a:spLocks noGrp="1" noChangeArrowheads="1"/>
          </p:cNvSpPr>
          <p:nvPr>
            <p:ph type="title"/>
          </p:nvPr>
        </p:nvSpPr>
        <p:spPr/>
        <p:txBody>
          <a:bodyPr/>
          <a:lstStyle/>
          <a:p>
            <a:r>
              <a:rPr lang="ru-RU" altLang="ru-RU"/>
              <a:t>Уровни интеграции в ЦНС</a:t>
            </a:r>
          </a:p>
        </p:txBody>
      </p:sp>
      <p:sp>
        <p:nvSpPr>
          <p:cNvPr id="74755" name="Rectangle 3">
            <a:extLst>
              <a:ext uri="{FF2B5EF4-FFF2-40B4-BE49-F238E27FC236}">
                <a16:creationId xmlns:a16="http://schemas.microsoft.com/office/drawing/2014/main" id="{DF8365C0-F373-43D0-8415-30617AE5FC98}"/>
              </a:ext>
            </a:extLst>
          </p:cNvPr>
          <p:cNvSpPr>
            <a:spLocks noGrp="1" noChangeArrowheads="1"/>
          </p:cNvSpPr>
          <p:nvPr>
            <p:ph type="body" idx="1"/>
          </p:nvPr>
        </p:nvSpPr>
        <p:spPr/>
        <p:txBody>
          <a:bodyPr>
            <a:noAutofit/>
          </a:bodyPr>
          <a:lstStyle/>
          <a:p>
            <a:r>
              <a:rPr lang="ru-RU" altLang="ru-RU" sz="2000" dirty="0"/>
              <a:t>1- уровень -нейрон. Определяет: возникнет или нет та или иная последовательность ПД на выходе</a:t>
            </a:r>
          </a:p>
          <a:p>
            <a:r>
              <a:rPr lang="ru-RU" altLang="ru-RU" sz="2000" dirty="0"/>
              <a:t>2 – уровень -нейрональный ансамбль обладает качественно новыми свойствами, отсутствующими у отдельных нейронов. </a:t>
            </a:r>
          </a:p>
          <a:p>
            <a:r>
              <a:rPr lang="ru-RU" altLang="ru-RU" sz="2000" dirty="0"/>
              <a:t>3-уровень - нервный центр. Выступает как автономное командное устройство, реализующее управление тем или иным процессом на периферии.</a:t>
            </a:r>
          </a:p>
          <a:p>
            <a:r>
              <a:rPr lang="ru-RU" altLang="ru-RU" sz="2000" dirty="0"/>
              <a:t>4- уровень -единая регулирующая система. Взаимодействуют главные системы ЦНС: лимбическая, ретикулярная формация, </a:t>
            </a:r>
            <a:r>
              <a:rPr lang="ru-RU" altLang="ru-RU" sz="2000" dirty="0" err="1"/>
              <a:t>кора</a:t>
            </a:r>
            <a:r>
              <a:rPr lang="ru-RU" altLang="ru-RU" sz="2000" dirty="0"/>
              <a:t>, подкорковые ядра.</a:t>
            </a:r>
          </a:p>
        </p:txBody>
      </p:sp>
      <p:sp>
        <p:nvSpPr>
          <p:cNvPr id="2" name="Нижний колонтитул 1"/>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3" name="Номер слайда 2"/>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4021297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E95D3E-C237-4AAB-89AF-7FF90C7D4009}"/>
              </a:ext>
            </a:extLst>
          </p:cNvPr>
          <p:cNvSpPr>
            <a:spLocks noGrp="1"/>
          </p:cNvSpPr>
          <p:nvPr>
            <p:ph type="title"/>
          </p:nvPr>
        </p:nvSpPr>
        <p:spPr>
          <a:xfrm>
            <a:off x="5333999" y="387176"/>
            <a:ext cx="6593306" cy="1188720"/>
          </a:xfrm>
        </p:spPr>
        <p:txBody>
          <a:bodyPr/>
          <a:lstStyle/>
          <a:p>
            <a:r>
              <a:rPr lang="ru-RU" dirty="0" err="1"/>
              <a:t>микроКолонки</a:t>
            </a:r>
            <a:r>
              <a:rPr lang="ru-RU" dirty="0"/>
              <a:t> </a:t>
            </a:r>
          </a:p>
        </p:txBody>
      </p:sp>
      <p:pic>
        <p:nvPicPr>
          <p:cNvPr id="5" name="Picture 6" descr="http://vmede.org/sait/content/Gistologiya_embriol_cit_afanasev_2012/img/10595.jpg">
            <a:extLst>
              <a:ext uri="{FF2B5EF4-FFF2-40B4-BE49-F238E27FC236}">
                <a16:creationId xmlns:a16="http://schemas.microsoft.com/office/drawing/2014/main" id="{AF911D74-669B-49FF-8928-236A33A061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825" y="175974"/>
            <a:ext cx="4522954" cy="66820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Кортикальные колонки">
            <a:extLst>
              <a:ext uri="{FF2B5EF4-FFF2-40B4-BE49-F238E27FC236}">
                <a16:creationId xmlns:a16="http://schemas.microsoft.com/office/drawing/2014/main" id="{693D2ACA-1171-4435-A381-314089E7B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83661"/>
            <a:ext cx="4951245" cy="5053903"/>
          </a:xfrm>
          <a:prstGeom prst="rect">
            <a:avLst/>
          </a:prstGeom>
          <a:noFill/>
          <a:extLst>
            <a:ext uri="{909E8E84-426E-40DD-AFC4-6F175D3DCCD1}">
              <a14:hiddenFill xmlns:a14="http://schemas.microsoft.com/office/drawing/2010/main">
                <a:solidFill>
                  <a:srgbClr val="FFFFFF"/>
                </a:solidFill>
              </a14:hiddenFill>
            </a:ext>
          </a:extLst>
        </p:spPr>
      </p:pic>
      <p:sp>
        <p:nvSpPr>
          <p:cNvPr id="3" name="Нижний колонтитул 2"/>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4" name="Номер слайда 3"/>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3814196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F8B78E-2A1C-4B30-BCED-3CA4CD606014}"/>
              </a:ext>
            </a:extLst>
          </p:cNvPr>
          <p:cNvSpPr>
            <a:spLocks noGrp="1"/>
          </p:cNvSpPr>
          <p:nvPr>
            <p:ph type="title"/>
          </p:nvPr>
        </p:nvSpPr>
        <p:spPr/>
        <p:txBody>
          <a:bodyPr/>
          <a:lstStyle/>
          <a:p>
            <a:r>
              <a:rPr lang="ru-RU" dirty="0"/>
              <a:t>Нейроны-детекторы</a:t>
            </a:r>
          </a:p>
        </p:txBody>
      </p:sp>
      <p:sp>
        <p:nvSpPr>
          <p:cNvPr id="3" name="Объект 2">
            <a:extLst>
              <a:ext uri="{FF2B5EF4-FFF2-40B4-BE49-F238E27FC236}">
                <a16:creationId xmlns:a16="http://schemas.microsoft.com/office/drawing/2014/main" id="{B9A910ED-C6C0-4F1D-AF77-8CDE8A0332EE}"/>
              </a:ext>
            </a:extLst>
          </p:cNvPr>
          <p:cNvSpPr>
            <a:spLocks noGrp="1"/>
          </p:cNvSpPr>
          <p:nvPr>
            <p:ph idx="1"/>
          </p:nvPr>
        </p:nvSpPr>
        <p:spPr>
          <a:xfrm>
            <a:off x="1770611" y="2638044"/>
            <a:ext cx="9060874" cy="3419856"/>
          </a:xfrm>
        </p:spPr>
        <p:txBody>
          <a:bodyPr>
            <a:normAutofit/>
          </a:bodyPr>
          <a:lstStyle/>
          <a:p>
            <a:r>
              <a:rPr lang="ru-RU" dirty="0"/>
              <a:t>Для зрительной коры описаны нейроны-детекторы, избирательно отвечающие на элементы фигуры контура – линии, полосы, углы и т.п. Затем были открыты нейроны-детекторы высоты звука, положения точки в пространстве, </a:t>
            </a:r>
            <a:r>
              <a:rPr lang="ru-RU" dirty="0" smtClean="0"/>
              <a:t>нейроны, кодирующие </a:t>
            </a:r>
            <a:r>
              <a:rPr lang="ru-RU" dirty="0"/>
              <a:t>цвет и т.д</a:t>
            </a:r>
            <a:r>
              <a:rPr lang="ru-RU" dirty="0" smtClean="0"/>
              <a:t>.</a:t>
            </a:r>
          </a:p>
          <a:p>
            <a:endParaRPr lang="ru-RU" dirty="0"/>
          </a:p>
          <a:p>
            <a:r>
              <a:rPr lang="en-US" dirty="0"/>
              <a:t> </a:t>
            </a:r>
            <a:r>
              <a:rPr lang="ru-RU" dirty="0" smtClean="0"/>
              <a:t>детекторы контраста (</a:t>
            </a:r>
            <a:r>
              <a:rPr lang="en-US" i="1" dirty="0" smtClean="0"/>
              <a:t>sustained </a:t>
            </a:r>
            <a:r>
              <a:rPr lang="en-US" i="1" dirty="0"/>
              <a:t>contrast </a:t>
            </a:r>
            <a:r>
              <a:rPr lang="en-US" i="1" dirty="0" smtClean="0"/>
              <a:t>detectors</a:t>
            </a:r>
            <a:r>
              <a:rPr lang="ru-RU" i="1" dirty="0" smtClean="0"/>
              <a:t>)</a:t>
            </a:r>
          </a:p>
          <a:p>
            <a:r>
              <a:rPr lang="ru-RU" dirty="0"/>
              <a:t>детекторы выпуклости </a:t>
            </a:r>
            <a:r>
              <a:rPr lang="en-US" dirty="0"/>
              <a:t> </a:t>
            </a:r>
            <a:r>
              <a:rPr lang="en-US" i="1" dirty="0"/>
              <a:t>net convexity detectors</a:t>
            </a:r>
            <a:r>
              <a:rPr lang="en-US" dirty="0"/>
              <a:t> (or </a:t>
            </a:r>
            <a:r>
              <a:rPr lang="en-US" i="1" dirty="0"/>
              <a:t>bug detectors</a:t>
            </a:r>
            <a:r>
              <a:rPr lang="en-US" dirty="0" smtClean="0"/>
              <a:t>),</a:t>
            </a:r>
            <a:endParaRPr lang="ru-RU" dirty="0" smtClean="0"/>
          </a:p>
          <a:p>
            <a:r>
              <a:rPr lang="ru-RU" dirty="0" smtClean="0"/>
              <a:t>детекторы движущегося края</a:t>
            </a:r>
            <a:r>
              <a:rPr lang="en-US" dirty="0"/>
              <a:t> </a:t>
            </a:r>
            <a:r>
              <a:rPr lang="en-US" i="1" dirty="0"/>
              <a:t>moving edge </a:t>
            </a:r>
            <a:r>
              <a:rPr lang="en-US" i="1" dirty="0" smtClean="0"/>
              <a:t>detectors</a:t>
            </a:r>
            <a:endParaRPr lang="ru-RU" i="1" dirty="0" smtClean="0"/>
          </a:p>
          <a:p>
            <a:r>
              <a:rPr lang="ru-RU" dirty="0"/>
              <a:t>детекторы</a:t>
            </a:r>
            <a:r>
              <a:rPr lang="ru-RU" i="1" dirty="0" smtClean="0"/>
              <a:t> затемнения</a:t>
            </a:r>
            <a:r>
              <a:rPr lang="en-US" dirty="0" smtClean="0"/>
              <a:t> </a:t>
            </a:r>
            <a:r>
              <a:rPr lang="en-US" i="1" dirty="0" smtClean="0"/>
              <a:t>net </a:t>
            </a:r>
            <a:r>
              <a:rPr lang="en-US" i="1" dirty="0"/>
              <a:t>dimming </a:t>
            </a:r>
            <a:r>
              <a:rPr lang="en-US" i="1" dirty="0" smtClean="0"/>
              <a:t>detectors</a:t>
            </a:r>
            <a:endParaRPr lang="ru-RU" i="1" dirty="0" smtClean="0"/>
          </a:p>
          <a:p>
            <a:endParaRPr lang="ru-RU" i="1"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56765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Нейроны -детекторы</a:t>
            </a:r>
            <a:endParaRPr lang="ru-RU" dirty="0"/>
          </a:p>
        </p:txBody>
      </p:sp>
      <p:sp>
        <p:nvSpPr>
          <p:cNvPr id="3" name="Объект 2"/>
          <p:cNvSpPr>
            <a:spLocks noGrp="1"/>
          </p:cNvSpPr>
          <p:nvPr>
            <p:ph idx="1"/>
          </p:nvPr>
        </p:nvSpPr>
        <p:spPr/>
        <p:txBody>
          <a:bodyPr>
            <a:normAutofit/>
          </a:bodyPr>
          <a:lstStyle/>
          <a:p>
            <a:r>
              <a:rPr lang="ru-RU" dirty="0" smtClean="0"/>
              <a:t>Простые нейроны -  в </a:t>
            </a:r>
            <a:r>
              <a:rPr lang="ru-RU" dirty="0"/>
              <a:t>основном звездчатые клетки IV слоя коры, первично получающие сигналы из наружного коленчатого тела. У них небольшие рецептивные поля, острая ориентационная настройка, предпочтение к низким скоростям движения стимулов.</a:t>
            </a:r>
            <a:endParaRPr lang="ru-RU" dirty="0" smtClean="0"/>
          </a:p>
          <a:p>
            <a:r>
              <a:rPr lang="ru-RU" dirty="0" smtClean="0"/>
              <a:t>Сложные  - в </a:t>
            </a:r>
            <a:r>
              <a:rPr lang="ru-RU" dirty="0"/>
              <a:t>основном пирамидные нейроны II-III и V-VI слоев коры, с более широкими рецептивными полями и не столь острой ориентационной настройкой</a:t>
            </a:r>
            <a:endParaRPr lang="ru-RU" dirty="0" smtClean="0"/>
          </a:p>
          <a:p>
            <a:r>
              <a:rPr lang="ru-RU" dirty="0" smtClean="0"/>
              <a:t>Сверхсложные </a:t>
            </a:r>
            <a:r>
              <a:rPr lang="ru-RU" dirty="0"/>
              <a:t>нейроны (пирамиды II-III слоя) во многом сходны с простыми, но чувствительны к ширине и длине световой полоски и сильно реагируют на острые углы и изломы на контурах изображений.</a:t>
            </a:r>
          </a:p>
          <a:p>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35355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Ориентационные и </a:t>
            </a:r>
            <a:r>
              <a:rPr lang="ru-RU" dirty="0" err="1" smtClean="0"/>
              <a:t>Дирекционально</a:t>
            </a:r>
            <a:r>
              <a:rPr lang="ru-RU" dirty="0" smtClean="0"/>
              <a:t>-избирательные нейроны</a:t>
            </a:r>
            <a:endParaRPr lang="ru-RU" dirty="0"/>
          </a:p>
        </p:txBody>
      </p:sp>
      <p:sp>
        <p:nvSpPr>
          <p:cNvPr id="3" name="Объект 2"/>
          <p:cNvSpPr>
            <a:spLocks noGrp="1"/>
          </p:cNvSpPr>
          <p:nvPr>
            <p:ph idx="1"/>
          </p:nvPr>
        </p:nvSpPr>
        <p:spPr/>
        <p:txBody>
          <a:bodyPr>
            <a:normAutofit/>
          </a:bodyPr>
          <a:lstStyle/>
          <a:p>
            <a:r>
              <a:rPr lang="ru-RU" b="1" dirty="0" err="1"/>
              <a:t>ориентационно</a:t>
            </a:r>
            <a:r>
              <a:rPr lang="ru-RU" dirty="0"/>
              <a:t>-селективные нейроны избирательно реагируют только на определённый угол поворота полоски в рамках рецептивного поля.</a:t>
            </a:r>
          </a:p>
          <a:p>
            <a:r>
              <a:rPr lang="ru-RU" b="1" dirty="0" err="1"/>
              <a:t>дирекционально</a:t>
            </a:r>
            <a:r>
              <a:rPr lang="ru-RU" dirty="0"/>
              <a:t>-селективные нейроны избирательно реагируют на движение стимула через их рецептивное поле по одному из возможных направлений. </a:t>
            </a:r>
            <a:endParaRPr lang="ru-RU" dirty="0" smtClean="0"/>
          </a:p>
          <a:p>
            <a:r>
              <a:rPr lang="ru-RU" dirty="0" smtClean="0"/>
              <a:t>В </a:t>
            </a:r>
            <a:r>
              <a:rPr lang="ru-RU" dirty="0"/>
              <a:t>большей части случаев нейроны зрительной коры обладают одновременно и ориентационной, и </a:t>
            </a:r>
            <a:r>
              <a:rPr lang="ru-RU" dirty="0" err="1"/>
              <a:t>дирекциональной</a:t>
            </a:r>
            <a:r>
              <a:rPr lang="ru-RU" dirty="0"/>
              <a:t> селективностью.</a:t>
            </a:r>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3686904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1D72F2-07DD-459F-8B17-313E3D8F8D35}"/>
              </a:ext>
            </a:extLst>
          </p:cNvPr>
          <p:cNvSpPr>
            <a:spLocks noGrp="1"/>
          </p:cNvSpPr>
          <p:nvPr>
            <p:ph type="title"/>
          </p:nvPr>
        </p:nvSpPr>
        <p:spPr/>
        <p:txBody>
          <a:bodyPr/>
          <a:lstStyle/>
          <a:p>
            <a:r>
              <a:rPr lang="ru-RU" dirty="0"/>
              <a:t>Краткое содержание лекций</a:t>
            </a:r>
          </a:p>
        </p:txBody>
      </p:sp>
      <p:sp>
        <p:nvSpPr>
          <p:cNvPr id="3" name="Объект 2">
            <a:extLst>
              <a:ext uri="{FF2B5EF4-FFF2-40B4-BE49-F238E27FC236}">
                <a16:creationId xmlns:a16="http://schemas.microsoft.com/office/drawing/2014/main" id="{C6BCC018-CBBE-480D-ABAB-A9C91D381396}"/>
              </a:ext>
            </a:extLst>
          </p:cNvPr>
          <p:cNvSpPr>
            <a:spLocks noGrp="1"/>
          </p:cNvSpPr>
          <p:nvPr>
            <p:ph idx="1"/>
          </p:nvPr>
        </p:nvSpPr>
        <p:spPr/>
        <p:txBody>
          <a:bodyPr/>
          <a:lstStyle/>
          <a:p>
            <a:r>
              <a:rPr lang="ru-RU" dirty="0"/>
              <a:t>Все очень сложно и запутано</a:t>
            </a:r>
          </a:p>
        </p:txBody>
      </p:sp>
      <p:pic>
        <p:nvPicPr>
          <p:cNvPr id="5" name="Рисунок 4">
            <a:extLst>
              <a:ext uri="{FF2B5EF4-FFF2-40B4-BE49-F238E27FC236}">
                <a16:creationId xmlns:a16="http://schemas.microsoft.com/office/drawing/2014/main" id="{D844BD43-B646-4846-AA7B-EFA71891D936}"/>
              </a:ext>
            </a:extLst>
          </p:cNvPr>
          <p:cNvPicPr>
            <a:picLocks noChangeAspect="1"/>
          </p:cNvPicPr>
          <p:nvPr/>
        </p:nvPicPr>
        <p:blipFill>
          <a:blip r:embed="rId2"/>
          <a:stretch>
            <a:fillRect/>
          </a:stretch>
        </p:blipFill>
        <p:spPr>
          <a:xfrm>
            <a:off x="3942256" y="3322106"/>
            <a:ext cx="3875016" cy="2666011"/>
          </a:xfrm>
          <a:prstGeom prst="rect">
            <a:avLst/>
          </a:prstGeom>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6" name="Номер слайда 5"/>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1467096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Детекция</a:t>
            </a:r>
            <a:r>
              <a:rPr lang="ru-RU" dirty="0" smtClean="0"/>
              <a:t> ориентация</a:t>
            </a:r>
            <a:endParaRPr lang="ru-RU" dirty="0"/>
          </a:p>
        </p:txBody>
      </p:sp>
      <p:sp>
        <p:nvSpPr>
          <p:cNvPr id="3" name="Объект 2"/>
          <p:cNvSpPr>
            <a:spLocks noGrp="1"/>
          </p:cNvSpPr>
          <p:nvPr>
            <p:ph idx="1"/>
          </p:nvPr>
        </p:nvSpPr>
        <p:spPr>
          <a:xfrm>
            <a:off x="8124091" y="2638044"/>
            <a:ext cx="3552093" cy="3101983"/>
          </a:xfrm>
        </p:spPr>
        <p:txBody>
          <a:bodyPr>
            <a:normAutofit fontScale="70000" lnSpcReduction="20000"/>
          </a:bodyPr>
          <a:lstStyle/>
          <a:p>
            <a:r>
              <a:rPr lang="ru-RU" dirty="0" err="1"/>
              <a:t>м</a:t>
            </a:r>
            <a:r>
              <a:rPr lang="ru-RU" dirty="0" err="1" smtClean="0"/>
              <a:t>икроэлектрод,</a:t>
            </a:r>
            <a:r>
              <a:rPr lang="ru-RU" b="1" dirty="0" err="1" smtClean="0"/>
              <a:t>проникающий</a:t>
            </a:r>
            <a:r>
              <a:rPr lang="ru-RU" b="1" dirty="0" smtClean="0"/>
              <a:t> </a:t>
            </a:r>
            <a:r>
              <a:rPr lang="ru-RU" b="1" dirty="0"/>
              <a:t>в кору</a:t>
            </a:r>
            <a:r>
              <a:rPr lang="ru-RU" dirty="0"/>
              <a:t> </a:t>
            </a:r>
            <a:r>
              <a:rPr lang="ru-RU" dirty="0" err="1"/>
              <a:t>перпендикулярно</a:t>
            </a:r>
            <a:r>
              <a:rPr lang="ru-RU" b="1" dirty="0" err="1"/>
              <a:t>ее</a:t>
            </a:r>
            <a:r>
              <a:rPr lang="ru-RU" b="1" dirty="0"/>
              <a:t> поверхности, регистрирует</a:t>
            </a:r>
            <a:r>
              <a:rPr lang="ru-RU" dirty="0"/>
              <a:t> только клетки, отвечающие за </a:t>
            </a:r>
            <a:r>
              <a:rPr lang="ru-RU" dirty="0" smtClean="0"/>
              <a:t>одну </a:t>
            </a:r>
            <a:r>
              <a:rPr lang="ru-RU" b="1" dirty="0" smtClean="0"/>
              <a:t>ориентацию </a:t>
            </a:r>
            <a:r>
              <a:rPr lang="ru-RU" b="1" dirty="0"/>
              <a:t>линий (кроме клеток </a:t>
            </a:r>
            <a:r>
              <a:rPr lang="en-US" b="1" dirty="0" smtClean="0"/>
              <a:t>I</a:t>
            </a:r>
            <a:r>
              <a:rPr lang="ru-RU" b="1" dirty="0" smtClean="0"/>
              <a:t>V </a:t>
            </a:r>
            <a:r>
              <a:rPr lang="ru-RU" b="1" dirty="0"/>
              <a:t>слоя,</a:t>
            </a:r>
            <a:r>
              <a:rPr lang="ru-RU" dirty="0"/>
              <a:t> имеющих концентрические рецептивные поля </a:t>
            </a:r>
            <a:r>
              <a:rPr lang="ru-RU" dirty="0" smtClean="0"/>
              <a:t>и </a:t>
            </a:r>
            <a:r>
              <a:rPr lang="ru-RU" b="1" dirty="0" smtClean="0"/>
              <a:t>не </a:t>
            </a:r>
            <a:r>
              <a:rPr lang="ru-RU" b="1" dirty="0"/>
              <a:t>реагирующие на ориентацию). При тангенциальном продвижении</a:t>
            </a:r>
            <a:r>
              <a:rPr lang="ru-RU" dirty="0"/>
              <a:t> электрода</a:t>
            </a:r>
            <a:r>
              <a:rPr lang="ru-RU" b="1" dirty="0"/>
              <a:t>(вдоль поверхности коры) нейроны</a:t>
            </a:r>
            <a:r>
              <a:rPr lang="ru-RU" dirty="0"/>
              <a:t> отвечают </a:t>
            </a:r>
            <a:r>
              <a:rPr lang="ru-RU" dirty="0" smtClean="0"/>
              <a:t>за </a:t>
            </a:r>
            <a:r>
              <a:rPr lang="ru-RU" b="1" dirty="0" smtClean="0"/>
              <a:t>разные </a:t>
            </a:r>
            <a:r>
              <a:rPr lang="ru-RU" b="1" dirty="0"/>
              <a:t>ориентации линий; </a:t>
            </a:r>
            <a:r>
              <a:rPr lang="ru-RU" b="1" i="1" dirty="0"/>
              <a:t>б —</a:t>
            </a:r>
            <a:r>
              <a:rPr lang="ru-RU" b="1" dirty="0"/>
              <a:t> зависимость </a:t>
            </a:r>
            <a:r>
              <a:rPr lang="ru-RU" b="1" dirty="0" smtClean="0"/>
              <a:t>предпочитаемой </a:t>
            </a:r>
            <a:r>
              <a:rPr lang="ru-RU" dirty="0" smtClean="0"/>
              <a:t>ориентации </a:t>
            </a:r>
            <a:r>
              <a:rPr lang="ru-RU" b="1" dirty="0" smtClean="0"/>
              <a:t>нейронов</a:t>
            </a:r>
            <a:r>
              <a:rPr lang="ru-RU" dirty="0"/>
              <a:t> от </a:t>
            </a:r>
            <a:r>
              <a:rPr lang="ru-RU" dirty="0" smtClean="0"/>
              <a:t>глубины </a:t>
            </a:r>
            <a:r>
              <a:rPr lang="ru-RU" b="1" dirty="0" smtClean="0"/>
              <a:t>погружения </a:t>
            </a:r>
            <a:r>
              <a:rPr lang="ru-RU" b="1" dirty="0"/>
              <a:t>электродов при про­движении</a:t>
            </a:r>
            <a:r>
              <a:rPr lang="ru-RU" dirty="0"/>
              <a:t> вдоль </a:t>
            </a:r>
            <a:r>
              <a:rPr lang="ru-RU" dirty="0" smtClean="0"/>
              <a:t>поверхности </a:t>
            </a:r>
            <a:r>
              <a:rPr lang="ru-RU" b="1" dirty="0" smtClean="0"/>
              <a:t>коры</a:t>
            </a:r>
            <a:r>
              <a:rPr lang="ru-RU" b="1" dirty="0"/>
              <a:t>; </a:t>
            </a:r>
            <a:r>
              <a:rPr lang="ru-RU" b="1" i="1" dirty="0"/>
              <a:t>в</a:t>
            </a:r>
            <a:r>
              <a:rPr lang="ru-RU" i="1" dirty="0"/>
              <a:t> —</a:t>
            </a:r>
            <a:r>
              <a:rPr lang="ru-RU" dirty="0"/>
              <a:t> </a:t>
            </a:r>
            <a:r>
              <a:rPr lang="ru-RU" dirty="0" smtClean="0"/>
              <a:t>чередование </a:t>
            </a:r>
            <a:r>
              <a:rPr lang="ru-RU" b="1" dirty="0" smtClean="0"/>
              <a:t>колонок </a:t>
            </a:r>
            <a:r>
              <a:rPr lang="ru-RU" b="1" dirty="0"/>
              <a:t>с разной </a:t>
            </a:r>
            <a:r>
              <a:rPr lang="ru-RU" b="1" dirty="0" err="1"/>
              <a:t>глазодо-минантностью</a:t>
            </a:r>
            <a:r>
              <a:rPr lang="ru-RU" dirty="0"/>
              <a:t> и </a:t>
            </a:r>
            <a:r>
              <a:rPr lang="ru-RU" dirty="0" smtClean="0"/>
              <a:t>выделяющих </a:t>
            </a:r>
            <a:r>
              <a:rPr lang="ru-RU" b="1" dirty="0" smtClean="0"/>
              <a:t>разные</a:t>
            </a:r>
            <a:r>
              <a:rPr lang="ru-RU" dirty="0"/>
              <a:t> ориентации линий</a:t>
            </a:r>
            <a:endParaRPr lang="ru-RU" dirty="0"/>
          </a:p>
        </p:txBody>
      </p:sp>
      <p:pic>
        <p:nvPicPr>
          <p:cNvPr id="1026" name="Picture 2" descr="http://konspekta.net/megaobuchalkaru/imgbaza/baza2/71182413896.files/image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73" y="2796156"/>
            <a:ext cx="397192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konspekta.net/megaobuchalkaru/imgbaza/baza2/71182413896.files/image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227" y="2796156"/>
            <a:ext cx="3134946" cy="2104579"/>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1822992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машинного перевода</a:t>
            </a:r>
            <a:endParaRPr lang="ru-RU" dirty="0"/>
          </a:p>
        </p:txBody>
      </p:sp>
      <p:sp>
        <p:nvSpPr>
          <p:cNvPr id="3" name="Объект 2"/>
          <p:cNvSpPr>
            <a:spLocks noGrp="1"/>
          </p:cNvSpPr>
          <p:nvPr>
            <p:ph idx="1"/>
          </p:nvPr>
        </p:nvSpPr>
        <p:spPr>
          <a:xfrm>
            <a:off x="2231135" y="2638044"/>
            <a:ext cx="8911481" cy="3449247"/>
          </a:xfrm>
        </p:spPr>
        <p:txBody>
          <a:bodyPr>
            <a:normAutofit/>
          </a:bodyPr>
          <a:lstStyle/>
          <a:p>
            <a:r>
              <a:rPr lang="ru-RU" dirty="0"/>
              <a:t>Селективные клетки лица Зрительные нейроны в нижней височной коре обезьяны избирательно стреляют по рукам и лицам. Эти клетки избирательны в том смысле, что они не стреляют для других визуальных объектов, важных для обезьян, таких как фрукты и гениталии. Исследования показывают, что некоторые из этих клеток можно обучить проявлять высокую специфичность к произвольным визуальным объектам, и это, по-видимому, соответствует требованиям гностических клеток / клеток бабушки. </a:t>
            </a:r>
            <a:endParaRPr lang="ru-RU" dirty="0" smtClean="0"/>
          </a:p>
          <a:p>
            <a:endParaRPr lang="ru-RU" dirty="0"/>
          </a:p>
          <a:p>
            <a:endParaRPr lang="ru-RU" dirty="0" smtClean="0"/>
          </a:p>
          <a:p>
            <a:r>
              <a:rPr lang="en-US" dirty="0"/>
              <a:t>https://ru.qaz.wiki/wiki/Grandmother_cell</a:t>
            </a:r>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2257138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539" y="366176"/>
            <a:ext cx="7434942" cy="1188720"/>
          </a:xfrm>
        </p:spPr>
        <p:txBody>
          <a:bodyPr/>
          <a:lstStyle/>
          <a:p>
            <a:r>
              <a:rPr lang="ru-RU" dirty="0" smtClean="0"/>
              <a:t>Нейрон моей бабушки</a:t>
            </a:r>
            <a:r>
              <a:rPr lang="en-US" dirty="0" smtClean="0"/>
              <a:t> (Jenifer Aniston)</a:t>
            </a:r>
            <a:endParaRPr lang="ru-RU" dirty="0"/>
          </a:p>
        </p:txBody>
      </p:sp>
      <p:sp>
        <p:nvSpPr>
          <p:cNvPr id="3" name="Объект 2"/>
          <p:cNvSpPr>
            <a:spLocks noGrp="1"/>
          </p:cNvSpPr>
          <p:nvPr>
            <p:ph idx="1"/>
          </p:nvPr>
        </p:nvSpPr>
        <p:spPr>
          <a:xfrm>
            <a:off x="7597833" y="2638044"/>
            <a:ext cx="4181301" cy="3101983"/>
          </a:xfrm>
        </p:spPr>
        <p:txBody>
          <a:bodyPr>
            <a:normAutofit fontScale="85000" lnSpcReduction="10000"/>
          </a:bodyPr>
          <a:lstStyle/>
          <a:p>
            <a:r>
              <a:rPr lang="en-US" dirty="0"/>
              <a:t>In 2005, a UCLA and Caltech study found evidence of different cells that fire in response to particular people, such as Bill Clinton or Jennifer Aniston. A neuron for Halle Berry, for example, might respond "to the concept, the abstract entity, of Halle Berry", and would fire not only for images of Halle Berry, but also to the actual name "Halle Berry</a:t>
            </a:r>
            <a:r>
              <a:rPr lang="en-US" dirty="0" smtClean="0"/>
              <a:t>". </a:t>
            </a:r>
            <a:r>
              <a:rPr lang="en-US" dirty="0"/>
              <a:t>However, there is no suggestion in that study that only the cell being monitored responded to that concept, nor was it suggested that no other actress would cause that cell to respond (although several other presented images of actresses did not cause it to respond</a:t>
            </a:r>
            <a:r>
              <a:rPr lang="en-US" dirty="0" smtClean="0"/>
              <a:t>). </a:t>
            </a:r>
            <a:endParaRPr lang="ru-RU" dirty="0"/>
          </a:p>
        </p:txBody>
      </p:sp>
      <p:pic>
        <p:nvPicPr>
          <p:cNvPr id="4098" name="Picture 2" descr="Learning by Forgetting: Deep Neural Networks and the Jennifer Aniston Neuron  | by Jesus Rodriguez | The Startup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760" y="366176"/>
            <a:ext cx="2709446" cy="15237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3.googleusercontent.com/ItKJ2qSCM2IhPjGMIBjl6tp7JPXTAVAkWzRd2xxSyea_Zg8kV3caE7QZC8elN9X_VNpkkf2Qopb6Eul-n7dtqtuuChUKtG4zwBmRDmb_lhjASe1zSMTYpLHVJxC6Te4z5dVOoRJ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54" y="2153412"/>
            <a:ext cx="6835428" cy="4487258"/>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623632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EFBEE6-CFCE-4E8D-9BA5-19F7A985355E}"/>
              </a:ext>
            </a:extLst>
          </p:cNvPr>
          <p:cNvSpPr>
            <a:spLocks noGrp="1"/>
          </p:cNvSpPr>
          <p:nvPr>
            <p:ph type="title"/>
          </p:nvPr>
        </p:nvSpPr>
        <p:spPr/>
        <p:txBody>
          <a:bodyPr/>
          <a:lstStyle/>
          <a:p>
            <a:r>
              <a:rPr lang="ru-RU" dirty="0"/>
              <a:t>Первичные, вторичные и третичные поля </a:t>
            </a:r>
            <a:r>
              <a:rPr lang="ru-RU" dirty="0" err="1"/>
              <a:t>коры</a:t>
            </a:r>
            <a:endParaRPr lang="ru-RU" dirty="0"/>
          </a:p>
        </p:txBody>
      </p:sp>
      <p:sp>
        <p:nvSpPr>
          <p:cNvPr id="3" name="Объект 2">
            <a:extLst>
              <a:ext uri="{FF2B5EF4-FFF2-40B4-BE49-F238E27FC236}">
                <a16:creationId xmlns:a16="http://schemas.microsoft.com/office/drawing/2014/main" id="{67893539-911C-4CB3-A8C8-8D5601D6CF00}"/>
              </a:ext>
            </a:extLst>
          </p:cNvPr>
          <p:cNvSpPr>
            <a:spLocks noGrp="1"/>
          </p:cNvSpPr>
          <p:nvPr>
            <p:ph idx="1"/>
          </p:nvPr>
        </p:nvSpPr>
        <p:spPr>
          <a:xfrm>
            <a:off x="7082444" y="2638044"/>
            <a:ext cx="4813069" cy="3101983"/>
          </a:xfrm>
        </p:spPr>
        <p:txBody>
          <a:bodyPr>
            <a:normAutofit fontScale="85000" lnSpcReduction="10000"/>
          </a:bodyPr>
          <a:lstStyle/>
          <a:p>
            <a:r>
              <a:rPr lang="ru-RU" dirty="0" smtClean="0"/>
              <a:t>первичная зрительная кора (</a:t>
            </a:r>
            <a:r>
              <a:rPr lang="ru-RU" dirty="0" err="1" smtClean="0"/>
              <a:t>стриарная</a:t>
            </a:r>
            <a:r>
              <a:rPr lang="ru-RU" dirty="0" smtClean="0"/>
              <a:t> кора </a:t>
            </a:r>
            <a:r>
              <a:rPr lang="ru-RU" dirty="0"/>
              <a:t>или </a:t>
            </a:r>
            <a:r>
              <a:rPr lang="ru-RU" dirty="0" smtClean="0"/>
              <a:t>зрительная зона </a:t>
            </a:r>
            <a:r>
              <a:rPr lang="ru-RU" dirty="0"/>
              <a:t>V1) полю </a:t>
            </a:r>
            <a:r>
              <a:rPr lang="ru-RU" dirty="0" err="1"/>
              <a:t>Бродмана</a:t>
            </a:r>
            <a:r>
              <a:rPr lang="ru-RU" dirty="0"/>
              <a:t> 17, </a:t>
            </a:r>
            <a:r>
              <a:rPr lang="ru-RU" dirty="0" smtClean="0"/>
              <a:t>или BA17. </a:t>
            </a:r>
            <a:r>
              <a:rPr lang="ru-RU" dirty="0"/>
              <a:t>Имеет </a:t>
            </a:r>
            <a:r>
              <a:rPr lang="ru-RU" dirty="0" err="1"/>
              <a:t>топичекое</a:t>
            </a:r>
            <a:r>
              <a:rPr lang="ru-RU" dirty="0"/>
              <a:t> </a:t>
            </a:r>
            <a:r>
              <a:rPr lang="ru-RU" dirty="0" smtClean="0"/>
              <a:t>строение.</a:t>
            </a:r>
          </a:p>
          <a:p>
            <a:r>
              <a:rPr lang="ru-RU" dirty="0" err="1" smtClean="0"/>
              <a:t>экстрастриарная</a:t>
            </a:r>
            <a:r>
              <a:rPr lang="ru-RU" dirty="0" smtClean="0"/>
              <a:t> зрительная кора </a:t>
            </a:r>
            <a:r>
              <a:rPr lang="ru-RU" dirty="0"/>
              <a:t>— зоны V2, V3, V4, и V5. </a:t>
            </a:r>
            <a:r>
              <a:rPr lang="ru-RU" dirty="0" smtClean="0"/>
              <a:t> </a:t>
            </a:r>
            <a:r>
              <a:rPr lang="ru-RU" dirty="0"/>
              <a:t>поля </a:t>
            </a:r>
            <a:r>
              <a:rPr lang="ru-RU" dirty="0" err="1"/>
              <a:t>Бродмана</a:t>
            </a:r>
            <a:r>
              <a:rPr lang="ru-RU" dirty="0"/>
              <a:t> 18 и </a:t>
            </a:r>
            <a:r>
              <a:rPr lang="ru-RU" dirty="0" smtClean="0"/>
              <a:t>19 </a:t>
            </a:r>
            <a:r>
              <a:rPr lang="ru-RU" u="sng" dirty="0"/>
              <a:t>. Их</a:t>
            </a:r>
            <a:r>
              <a:rPr lang="ru-RU" dirty="0"/>
              <a:t> функция — </a:t>
            </a:r>
            <a:r>
              <a:rPr lang="ru-RU" u="sng" dirty="0"/>
              <a:t>опознание и осмысливание</a:t>
            </a:r>
            <a:r>
              <a:rPr lang="ru-RU" dirty="0"/>
              <a:t> зрительных ощущений, что лежит в основе процесса восприятия</a:t>
            </a:r>
            <a:endParaRPr lang="ru-RU" dirty="0" smtClean="0"/>
          </a:p>
          <a:p>
            <a:r>
              <a:rPr lang="ru-RU" u="sng" dirty="0" smtClean="0"/>
              <a:t>третичные поля – нижнетеменные области</a:t>
            </a:r>
          </a:p>
          <a:p>
            <a:r>
              <a:rPr lang="ru-RU" dirty="0"/>
              <a:t> </a:t>
            </a:r>
            <a:r>
              <a:rPr lang="ru-RU" dirty="0" smtClean="0"/>
              <a:t>осуществляют </a:t>
            </a:r>
            <a:r>
              <a:rPr lang="ru-RU" dirty="0"/>
              <a:t>наиболее сложные взаимодействия анализаторов, лежащие в основе познавательного процесса </a:t>
            </a:r>
            <a:r>
              <a:rPr lang="ru-RU" u="sng" dirty="0"/>
              <a:t>(гнозия),</a:t>
            </a:r>
            <a:r>
              <a:rPr lang="ru-RU" dirty="0"/>
              <a:t> формируются программы целенаправленных действий </a:t>
            </a:r>
            <a:r>
              <a:rPr lang="ru-RU" u="sng" dirty="0"/>
              <a:t>(</a:t>
            </a:r>
            <a:r>
              <a:rPr lang="ru-RU" u="sng" dirty="0" err="1"/>
              <a:t>праксия</a:t>
            </a:r>
            <a:r>
              <a:rPr lang="ru-RU" u="sng" dirty="0"/>
              <a:t>).</a:t>
            </a:r>
            <a:endParaRPr lang="ru-RU" dirty="0"/>
          </a:p>
        </p:txBody>
      </p:sp>
      <p:pic>
        <p:nvPicPr>
          <p:cNvPr id="5122" name="Picture 2" descr="Анализ зрительных сигналов в зрительной коре - Нормальная физиология. Ч.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61" y="2638044"/>
            <a:ext cx="6276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2599143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6E282-E96D-4B4D-9037-F8CF07EE6D31}"/>
              </a:ext>
            </a:extLst>
          </p:cNvPr>
          <p:cNvSpPr>
            <a:spLocks noGrp="1"/>
          </p:cNvSpPr>
          <p:nvPr>
            <p:ph type="title"/>
          </p:nvPr>
        </p:nvSpPr>
        <p:spPr>
          <a:xfrm>
            <a:off x="8181474" y="964692"/>
            <a:ext cx="3280610" cy="1188720"/>
          </a:xfrm>
        </p:spPr>
        <p:txBody>
          <a:bodyPr/>
          <a:lstStyle/>
          <a:p>
            <a:r>
              <a:rPr lang="ru-RU" dirty="0"/>
              <a:t> что? И где?</a:t>
            </a:r>
          </a:p>
        </p:txBody>
      </p:sp>
      <p:pic>
        <p:nvPicPr>
          <p:cNvPr id="18436" name="Picture 4" descr="| Dorsal and ventral visual streams. (A) Brain localization in humans. Starting with V 1 , the dorsal stream goes to posterior parietal cortex while the ventral stream goes to infero-temporal cortex. (B) The various areas included in the respective streams. Dorsal stream: V 3 ; V 3A ; MT/V 5 , Middle Temporal area; MST, Medial Superior Temporal area; IP, intra-parietal area; MIP, medial intra-parietal area; LIP, lateral intra-parietal area; VIP, ventral intra-parietal area; AIP, anterior intra-parietal area; CIP, caudal part of the intra-parietal area; PO/V 6 , parieto-occipital area; Ventral stream: IT, infero-temporal cortex; TE (=LOC)/TEO, Inferior Temporal Areas; PIT, posterior infero-temporal cortex; AIT, Anterior infero-temporal cortex; FFA, fusiform face area, OFA, occipital face area. Note that both streams interact with one another (not represented here, but see Table 5 and text for details). Reproduced from Figure 2.4 in C. Milleret (2017), with permission from Elsevier Masson and copyrights. ">
            <a:extLst>
              <a:ext uri="{FF2B5EF4-FFF2-40B4-BE49-F238E27FC236}">
                <a16:creationId xmlns:a16="http://schemas.microsoft.com/office/drawing/2014/main" id="{798B5744-EA14-44D9-BE2F-E95F703F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39" y="545592"/>
            <a:ext cx="6206144" cy="5468192"/>
          </a:xfrm>
          <a:prstGeom prst="rect">
            <a:avLst/>
          </a:prstGeom>
          <a:noFill/>
          <a:extLst>
            <a:ext uri="{909E8E84-426E-40DD-AFC4-6F175D3DCCD1}">
              <a14:hiddenFill xmlns:a14="http://schemas.microsoft.com/office/drawing/2010/main">
                <a:solidFill>
                  <a:srgbClr val="FFFFFF"/>
                </a:solidFill>
              </a14:hiddenFill>
            </a:ext>
          </a:extLst>
        </p:spPr>
      </p:pic>
      <p:sp>
        <p:nvSpPr>
          <p:cNvPr id="3" name="Нижний колонтитул 2"/>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4" name="Номер слайда 3"/>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2522725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414285"/>
            <a:ext cx="7729728" cy="1188720"/>
          </a:xfrm>
        </p:spPr>
        <p:txBody>
          <a:bodyPr/>
          <a:lstStyle/>
          <a:p>
            <a:r>
              <a:rPr lang="ru-RU" dirty="0" smtClean="0"/>
              <a:t>Павлов </a:t>
            </a:r>
            <a:r>
              <a:rPr lang="ru-RU" dirty="0" err="1" smtClean="0"/>
              <a:t>иван</a:t>
            </a:r>
            <a:r>
              <a:rPr lang="ru-RU" dirty="0" smtClean="0"/>
              <a:t> </a:t>
            </a:r>
            <a:r>
              <a:rPr lang="ru-RU" dirty="0" err="1" smtClean="0"/>
              <a:t>петрович</a:t>
            </a:r>
            <a:r>
              <a:rPr lang="ru-RU" dirty="0" smtClean="0"/>
              <a:t> 1849-1936</a:t>
            </a:r>
            <a:endParaRPr lang="ru-RU" dirty="0"/>
          </a:p>
        </p:txBody>
      </p:sp>
      <p:sp>
        <p:nvSpPr>
          <p:cNvPr id="3" name="Объект 2"/>
          <p:cNvSpPr>
            <a:spLocks noGrp="1"/>
          </p:cNvSpPr>
          <p:nvPr>
            <p:ph idx="1"/>
          </p:nvPr>
        </p:nvSpPr>
        <p:spPr>
          <a:xfrm>
            <a:off x="5041684" y="2596956"/>
            <a:ext cx="3264115" cy="3264851"/>
          </a:xfrm>
        </p:spPr>
        <p:txBody>
          <a:bodyPr>
            <a:normAutofit fontScale="92500"/>
          </a:bodyPr>
          <a:lstStyle/>
          <a:p>
            <a:r>
              <a:rPr lang="ru-RU" altLang="ru-RU" dirty="0">
                <a:solidFill>
                  <a:srgbClr val="FF0000"/>
                </a:solidFill>
              </a:rPr>
              <a:t>Условные рефлексы</a:t>
            </a:r>
            <a:r>
              <a:rPr lang="ru-RU" altLang="ru-RU" dirty="0"/>
              <a:t> — это индивидуально приобретенные системные приспособительные реакции животных и человека, возникающие на основе образования в центральной нервной системе </a:t>
            </a:r>
            <a:r>
              <a:rPr lang="ru-RU" altLang="ru-RU" dirty="0">
                <a:solidFill>
                  <a:srgbClr val="FF0000"/>
                </a:solidFill>
              </a:rPr>
              <a:t>временной связи</a:t>
            </a:r>
            <a:r>
              <a:rPr lang="ru-RU" altLang="ru-RU" dirty="0"/>
              <a:t> между </a:t>
            </a:r>
            <a:r>
              <a:rPr lang="ru-RU" altLang="ru-RU" dirty="0">
                <a:solidFill>
                  <a:srgbClr val="FF0000"/>
                </a:solidFill>
              </a:rPr>
              <a:t>условным</a:t>
            </a:r>
            <a:r>
              <a:rPr lang="ru-RU" altLang="ru-RU" dirty="0"/>
              <a:t> (</a:t>
            </a:r>
            <a:r>
              <a:rPr lang="ru-RU" altLang="ru-RU" dirty="0">
                <a:solidFill>
                  <a:srgbClr val="FF0000"/>
                </a:solidFill>
              </a:rPr>
              <a:t>сигнальным</a:t>
            </a:r>
            <a:r>
              <a:rPr lang="ru-RU" altLang="ru-RU" dirty="0"/>
              <a:t>) раздражителем и </a:t>
            </a:r>
            <a:r>
              <a:rPr lang="ru-RU" altLang="ru-RU" dirty="0" err="1"/>
              <a:t>безусловнорефлекторным</a:t>
            </a:r>
            <a:r>
              <a:rPr lang="ru-RU" altLang="ru-RU" dirty="0"/>
              <a:t> актом.</a:t>
            </a:r>
          </a:p>
          <a:p>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25</a:t>
            </a:fld>
            <a:endParaRPr lang="en-US" dirty="0"/>
          </a:p>
        </p:txBody>
      </p:sp>
      <p:pic>
        <p:nvPicPr>
          <p:cNvPr id="7170" name="Picture 2" descr="Академик Павлов: сентиментальный вивисектор | Милосердие.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98" y="2596957"/>
            <a:ext cx="4462144" cy="346794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Механизм образования условного рефлек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2658275"/>
            <a:ext cx="3780906" cy="171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96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33" y="142852"/>
            <a:ext cx="11895220" cy="1274786"/>
          </a:xfrm>
        </p:spPr>
        <p:txBody>
          <a:bodyPr>
            <a:normAutofit fontScale="90000"/>
          </a:bodyPr>
          <a:lstStyle/>
          <a:p>
            <a:r>
              <a:rPr lang="ru-RU" sz="3100" b="1" dirty="0"/>
              <a:t>Где происходит интеграция зрительного и тактильного восприятия?</a:t>
            </a:r>
            <a:r>
              <a:rPr lang="ru-RU" b="1" dirty="0"/>
              <a:t/>
            </a:r>
            <a:br>
              <a:rPr lang="ru-RU" b="1" dirty="0"/>
            </a:br>
            <a:endParaRPr lang="ru-RU" dirty="0"/>
          </a:p>
        </p:txBody>
      </p:sp>
      <p:sp>
        <p:nvSpPr>
          <p:cNvPr id="3" name="Содержимое 2"/>
          <p:cNvSpPr>
            <a:spLocks noGrp="1"/>
          </p:cNvSpPr>
          <p:nvPr>
            <p:ph idx="1"/>
          </p:nvPr>
        </p:nvSpPr>
        <p:spPr>
          <a:xfrm>
            <a:off x="6310314" y="2285999"/>
            <a:ext cx="3900486" cy="3408947"/>
          </a:xfrm>
        </p:spPr>
        <p:style>
          <a:lnRef idx="2">
            <a:schemeClr val="dk1"/>
          </a:lnRef>
          <a:fillRef idx="1">
            <a:schemeClr val="lt1"/>
          </a:fillRef>
          <a:effectRef idx="0">
            <a:schemeClr val="dk1"/>
          </a:effectRef>
          <a:fontRef idx="minor">
            <a:schemeClr val="dk1"/>
          </a:fontRef>
        </p:style>
        <p:txBody>
          <a:bodyPr>
            <a:normAutofit/>
          </a:bodyPr>
          <a:lstStyle/>
          <a:p>
            <a:r>
              <a:rPr lang="en-US" b="1" dirty="0" err="1"/>
              <a:t>lateraloccipital</a:t>
            </a:r>
            <a:r>
              <a:rPr lang="en-US" b="1" dirty="0"/>
              <a:t> complex (LOC) </a:t>
            </a:r>
            <a:r>
              <a:rPr lang="en-US" dirty="0"/>
              <a:t>and the </a:t>
            </a:r>
            <a:r>
              <a:rPr lang="en-US" b="1" dirty="0" err="1"/>
              <a:t>intraparietal</a:t>
            </a:r>
            <a:r>
              <a:rPr lang="en-US" b="1" dirty="0"/>
              <a:t> </a:t>
            </a:r>
            <a:r>
              <a:rPr lang="en-US" b="1" dirty="0" err="1"/>
              <a:t>sulcus</a:t>
            </a:r>
            <a:r>
              <a:rPr lang="en-US" b="1" dirty="0"/>
              <a:t> (IPS)</a:t>
            </a:r>
            <a:r>
              <a:rPr lang="en-US" dirty="0"/>
              <a:t> </a:t>
            </a:r>
          </a:p>
          <a:p>
            <a:r>
              <a:rPr lang="en-US" b="1" dirty="0" err="1"/>
              <a:t>LOtv</a:t>
            </a:r>
            <a:r>
              <a:rPr lang="en-US" b="1" dirty="0"/>
              <a:t>, </a:t>
            </a:r>
            <a:r>
              <a:rPr lang="en-US" dirty="0"/>
              <a:t>a subregion of LOC,</a:t>
            </a:r>
          </a:p>
          <a:p>
            <a:r>
              <a:rPr lang="ru-RU" dirty="0"/>
              <a:t>обрабатывает информацию </a:t>
            </a:r>
            <a:r>
              <a:rPr lang="ru-RU" dirty="0" err="1"/>
              <a:t>надмодально</a:t>
            </a:r>
            <a:r>
              <a:rPr lang="ru-RU" dirty="0"/>
              <a:t>, область может быть активирована как через сенсорный вход </a:t>
            </a:r>
            <a:r>
              <a:rPr lang="en-US" dirty="0"/>
              <a:t>(bottom-up), </a:t>
            </a:r>
            <a:r>
              <a:rPr lang="ru-RU" dirty="0"/>
              <a:t>так и лобными долями (</a:t>
            </a:r>
            <a:r>
              <a:rPr lang="en-US" dirty="0"/>
              <a:t>top-down)</a:t>
            </a:r>
          </a:p>
        </p:txBody>
      </p:sp>
      <p:pic>
        <p:nvPicPr>
          <p:cNvPr id="1026" name="Picture 2"/>
          <p:cNvPicPr>
            <a:picLocks noChangeAspect="1" noChangeArrowheads="1"/>
          </p:cNvPicPr>
          <p:nvPr/>
        </p:nvPicPr>
        <p:blipFill>
          <a:blip r:embed="rId2" cstate="print"/>
          <a:srcRect/>
          <a:stretch>
            <a:fillRect/>
          </a:stretch>
        </p:blipFill>
        <p:spPr bwMode="auto">
          <a:xfrm>
            <a:off x="732038" y="1947028"/>
            <a:ext cx="3631384" cy="4525963"/>
          </a:xfrm>
          <a:prstGeom prst="rect">
            <a:avLst/>
          </a:prstGeom>
          <a:noFill/>
          <a:ln w="9525">
            <a:noFill/>
            <a:miter lim="800000"/>
            <a:headEnd/>
            <a:tailEnd/>
          </a:ln>
          <a:effectLst/>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3926085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304" y="1892368"/>
            <a:ext cx="4493559" cy="48409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550428" y="232756"/>
            <a:ext cx="5469776" cy="1509983"/>
          </a:xfrm>
        </p:spPr>
        <p:txBody>
          <a:bodyPr>
            <a:normAutofit/>
          </a:bodyPr>
          <a:lstStyle/>
          <a:p>
            <a:r>
              <a:rPr lang="ru-RU" dirty="0" smtClean="0"/>
              <a:t>Пластические изменения в коре</a:t>
            </a:r>
            <a:endParaRPr lang="ru-RU" dirty="0"/>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27</a:t>
            </a:fld>
            <a:endParaRPr lang="en-US" dirty="0"/>
          </a:p>
        </p:txBody>
      </p:sp>
      <p:pic>
        <p:nvPicPr>
          <p:cNvPr id="6146" name="Picture 2" descr="https://journals.plos.org/plosone/article/figure/image?size=large&amp;id=10.1371/journal.pone.0003046.g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4" y="85030"/>
            <a:ext cx="5927129" cy="66482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78736" y="5266712"/>
            <a:ext cx="3341714" cy="1938992"/>
          </a:xfrm>
          <a:prstGeom prst="rect">
            <a:avLst/>
          </a:prstGeom>
          <a:noFill/>
        </p:spPr>
        <p:txBody>
          <a:bodyPr wrap="square" rtlCol="0">
            <a:spAutoFit/>
          </a:bodyPr>
          <a:lstStyle/>
          <a:p>
            <a:r>
              <a:rPr lang="en-US" altLang="ru-RU" sz="1400" dirty="0" err="1"/>
              <a:t>Merabet</a:t>
            </a:r>
            <a:r>
              <a:rPr lang="en-US" altLang="ru-RU" sz="1400" dirty="0"/>
              <a:t> LB, Hamilton R, </a:t>
            </a:r>
            <a:r>
              <a:rPr lang="en-US" altLang="ru-RU" sz="1400" dirty="0" err="1"/>
              <a:t>Schlaug</a:t>
            </a:r>
            <a:r>
              <a:rPr lang="en-US" altLang="ru-RU" sz="1400" dirty="0"/>
              <a:t> G, Swisher JD, Kiriakopoulos ET, et al. (2008) Rapid and Reversible Recruitment of Early Visual Cortex for Touch. PLOS ONE 3(8): e3046. https://doi.org/10.1371/journal.pone.0003046</a:t>
            </a:r>
          </a:p>
          <a:p>
            <a:r>
              <a:rPr lang="en-US" dirty="0"/>
              <a:t/>
            </a:r>
            <a:br>
              <a:rPr lang="en-US" dirty="0"/>
            </a:br>
            <a:endParaRPr lang="ru-RU" dirty="0"/>
          </a:p>
        </p:txBody>
      </p:sp>
    </p:spTree>
    <p:extLst>
      <p:ext uri="{BB962C8B-B14F-4D97-AF65-F5344CB8AC3E}">
        <p14:creationId xmlns:p14="http://schemas.microsoft.com/office/powerpoint/2010/main" val="2925061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2"/>
          <p:cNvSpPr>
            <a:spLocks noGrp="1" noChangeArrowheads="1"/>
          </p:cNvSpPr>
          <p:nvPr>
            <p:ph type="title"/>
          </p:nvPr>
        </p:nvSpPr>
        <p:spPr>
          <a:xfrm>
            <a:off x="1349986" y="321629"/>
            <a:ext cx="7729728" cy="1188720"/>
          </a:xfrm>
        </p:spPr>
        <p:txBody>
          <a:bodyPr/>
          <a:lstStyle/>
          <a:p>
            <a:pPr algn="ctr" eaLnBrk="1" hangingPunct="1"/>
            <a:r>
              <a:rPr lang="en-US" altLang="ru-RU" b="1" smtClean="0"/>
              <a:t>Visual word form area</a:t>
            </a:r>
            <a:endParaRPr lang="ru-RU" altLang="ru-RU" b="1" smtClean="0"/>
          </a:p>
        </p:txBody>
      </p:sp>
      <p:sp>
        <p:nvSpPr>
          <p:cNvPr id="2" name="Содержимое 1"/>
          <p:cNvSpPr>
            <a:spLocks noGrp="1"/>
          </p:cNvSpPr>
          <p:nvPr>
            <p:ph idx="1"/>
          </p:nvPr>
        </p:nvSpPr>
        <p:spPr>
          <a:xfrm>
            <a:off x="1981201" y="1968501"/>
            <a:ext cx="4424363" cy="3394075"/>
          </a:xfrm>
        </p:spPr>
        <p:txBody>
          <a:bodyPr rtlCol="0">
            <a:normAutofit/>
          </a:bodyPr>
          <a:lstStyle/>
          <a:p>
            <a:pPr>
              <a:buNone/>
              <a:defRPr/>
            </a:pPr>
            <a:r>
              <a:rPr lang="ru-RU" dirty="0"/>
              <a:t>Активируется как при пассивном предъявлении слов, так и при категоризации</a:t>
            </a:r>
          </a:p>
          <a:p>
            <a:pPr>
              <a:buNone/>
              <a:defRPr/>
            </a:pPr>
            <a:r>
              <a:rPr lang="ru-RU" dirty="0"/>
              <a:t>Активация выявляется у </a:t>
            </a:r>
            <a:r>
              <a:rPr lang="ru-RU" u="sng" dirty="0"/>
              <a:t>каждого</a:t>
            </a:r>
            <a:r>
              <a:rPr lang="ru-RU" dirty="0"/>
              <a:t> пациента</a:t>
            </a:r>
          </a:p>
          <a:p>
            <a:pPr>
              <a:buNone/>
              <a:defRPr/>
            </a:pPr>
            <a:r>
              <a:rPr lang="ru-RU" dirty="0"/>
              <a:t>Активируется только на письменные слова</a:t>
            </a:r>
          </a:p>
          <a:p>
            <a:pPr>
              <a:buNone/>
              <a:defRPr/>
            </a:pPr>
            <a:r>
              <a:rPr lang="ru-RU" dirty="0"/>
              <a:t>Активируется слева вне зависимости от поля зрения</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992" y="1798407"/>
            <a:ext cx="41370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983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81200" y="857251"/>
            <a:ext cx="8229600" cy="938213"/>
          </a:xfrm>
        </p:spPr>
        <p:txBody>
          <a:bodyPr rtlCol="0">
            <a:normAutofit fontScale="90000"/>
          </a:bodyPr>
          <a:lstStyle/>
          <a:p>
            <a:pPr>
              <a:defRPr/>
            </a:pPr>
            <a:r>
              <a:rPr lang="ru-RU" b="1" dirty="0"/>
              <a:t>Изменения в мозге при обучении грамоте</a:t>
            </a:r>
          </a:p>
        </p:txBody>
      </p:sp>
      <p:sp>
        <p:nvSpPr>
          <p:cNvPr id="29699" name="Содержимое 1"/>
          <p:cNvSpPr>
            <a:spLocks noGrp="1" noChangeArrowheads="1"/>
          </p:cNvSpPr>
          <p:nvPr>
            <p:ph idx="1"/>
          </p:nvPr>
        </p:nvSpPr>
        <p:spPr>
          <a:xfrm>
            <a:off x="8475664" y="4908550"/>
            <a:ext cx="2192337" cy="1092200"/>
          </a:xfrm>
        </p:spPr>
        <p:txBody>
          <a:bodyPr/>
          <a:lstStyle/>
          <a:p>
            <a:pPr eaLnBrk="1" hangingPunct="1"/>
            <a:r>
              <a:rPr lang="en-US" altLang="ru-RU" sz="1200"/>
              <a:t>Dehaehe et al., 2015</a:t>
            </a:r>
            <a:endParaRPr lang="ru-RU" altLang="ru-RU" sz="1200"/>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2205039"/>
            <a:ext cx="57658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865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37F50C-FEB1-4503-BA3F-A4F97C66ADCC}"/>
              </a:ext>
            </a:extLst>
          </p:cNvPr>
          <p:cNvSpPr>
            <a:spLocks noGrp="1"/>
          </p:cNvSpPr>
          <p:nvPr>
            <p:ph type="title"/>
          </p:nvPr>
        </p:nvSpPr>
        <p:spPr>
          <a:xfrm>
            <a:off x="2231136" y="964692"/>
            <a:ext cx="7729728" cy="1188720"/>
          </a:xfrm>
        </p:spPr>
        <p:txBody>
          <a:bodyPr/>
          <a:lstStyle/>
          <a:p>
            <a:r>
              <a:rPr lang="ru-RU" dirty="0"/>
              <a:t>Когнитивная деятельность</a:t>
            </a:r>
          </a:p>
        </p:txBody>
      </p:sp>
      <p:sp>
        <p:nvSpPr>
          <p:cNvPr id="3" name="Объект 2">
            <a:extLst>
              <a:ext uri="{FF2B5EF4-FFF2-40B4-BE49-F238E27FC236}">
                <a16:creationId xmlns:a16="http://schemas.microsoft.com/office/drawing/2014/main" id="{896B4D17-2DFC-4FB2-BB6D-BA253D2AB436}"/>
              </a:ext>
            </a:extLst>
          </p:cNvPr>
          <p:cNvSpPr>
            <a:spLocks noGrp="1"/>
          </p:cNvSpPr>
          <p:nvPr>
            <p:ph idx="1"/>
          </p:nvPr>
        </p:nvSpPr>
        <p:spPr/>
        <p:txBody>
          <a:bodyPr/>
          <a:lstStyle/>
          <a:p>
            <a:endParaRPr lang="ru-RU"/>
          </a:p>
        </p:txBody>
      </p:sp>
      <p:pic>
        <p:nvPicPr>
          <p:cNvPr id="1028" name="Picture 4" descr="https://upload.wikimedia.org/wikipedia/commons/thumb/d/dd/Cognitive_Science_Hexagon.svg/300px-Cognitive_Science_Hexagon.svg.png">
            <a:extLst>
              <a:ext uri="{FF2B5EF4-FFF2-40B4-BE49-F238E27FC236}">
                <a16:creationId xmlns:a16="http://schemas.microsoft.com/office/drawing/2014/main" id="{71C52EC2-4EC4-44F9-A2AE-124A674EC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218" y="2124576"/>
            <a:ext cx="4428624" cy="4428624"/>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379022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237392"/>
            <a:ext cx="8161372" cy="1371600"/>
          </a:xfrm>
        </p:spPr>
        <p:txBody>
          <a:bodyPr/>
          <a:lstStyle/>
          <a:p>
            <a:r>
              <a:rPr lang="ru-RU" dirty="0" smtClean="0"/>
              <a:t>Сеченов </a:t>
            </a:r>
            <a:r>
              <a:rPr lang="ru-RU" dirty="0" err="1" smtClean="0"/>
              <a:t>иван</a:t>
            </a:r>
            <a:r>
              <a:rPr lang="ru-RU" dirty="0" smtClean="0"/>
              <a:t> </a:t>
            </a:r>
            <a:r>
              <a:rPr lang="ru-RU" dirty="0" err="1" smtClean="0"/>
              <a:t>михайлович</a:t>
            </a:r>
            <a:r>
              <a:rPr lang="ru-RU" dirty="0" smtClean="0"/>
              <a:t> 1829-1905</a:t>
            </a:r>
            <a:endParaRPr lang="ru-RU" dirty="0"/>
          </a:p>
        </p:txBody>
      </p:sp>
      <p:pic>
        <p:nvPicPr>
          <p:cNvPr id="3074" name="Picture 2" descr="Иван Сеченов - биография, фото, медицина, личная жизнь, вклад в науку -  24С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377" y="1687655"/>
            <a:ext cx="3411415" cy="4548553"/>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30</a:t>
            </a:fld>
            <a:endParaRPr lang="en-US" dirty="0"/>
          </a:p>
        </p:txBody>
      </p:sp>
    </p:spTree>
    <p:extLst>
      <p:ext uri="{BB962C8B-B14F-4D97-AF65-F5344CB8AC3E}">
        <p14:creationId xmlns:p14="http://schemas.microsoft.com/office/powerpoint/2010/main" val="2458580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93F1D4-98E0-48ED-B76C-BD1BB557F51A}"/>
              </a:ext>
            </a:extLst>
          </p:cNvPr>
          <p:cNvSpPr>
            <a:spLocks noGrp="1"/>
          </p:cNvSpPr>
          <p:nvPr>
            <p:ph type="title"/>
          </p:nvPr>
        </p:nvSpPr>
        <p:spPr>
          <a:xfrm>
            <a:off x="1905821" y="239203"/>
            <a:ext cx="7729728" cy="1169377"/>
          </a:xfrm>
        </p:spPr>
        <p:txBody>
          <a:bodyPr/>
          <a:lstStyle/>
          <a:p>
            <a:r>
              <a:rPr lang="en-US" dirty="0"/>
              <a:t>Top-down vs bottom-up</a:t>
            </a:r>
            <a:endParaRPr lang="ru-RU" dirty="0"/>
          </a:p>
        </p:txBody>
      </p:sp>
      <p:sp>
        <p:nvSpPr>
          <p:cNvPr id="3" name="Объект 2">
            <a:extLst>
              <a:ext uri="{FF2B5EF4-FFF2-40B4-BE49-F238E27FC236}">
                <a16:creationId xmlns:a16="http://schemas.microsoft.com/office/drawing/2014/main" id="{10C8113C-B6FA-47D6-A5F0-544696A70D02}"/>
              </a:ext>
            </a:extLst>
          </p:cNvPr>
          <p:cNvSpPr>
            <a:spLocks noGrp="1"/>
          </p:cNvSpPr>
          <p:nvPr>
            <p:ph idx="1"/>
          </p:nvPr>
        </p:nvSpPr>
        <p:spPr/>
        <p:txBody>
          <a:bodyPr/>
          <a:lstStyle/>
          <a:p>
            <a:endParaRPr lang="ru-RU"/>
          </a:p>
        </p:txBody>
      </p:sp>
      <p:pic>
        <p:nvPicPr>
          <p:cNvPr id="2050" name="Picture 2" descr="Distinct Top-down and Bottom-up Brain Connectivity During Visual Perception  and Imagery | Scientific Repo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 y="1529861"/>
            <a:ext cx="6007894" cy="46194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152" y="1613338"/>
            <a:ext cx="5036493" cy="49096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299" y="6149265"/>
            <a:ext cx="5893777" cy="738664"/>
          </a:xfrm>
          <a:prstGeom prst="rect">
            <a:avLst/>
          </a:prstGeom>
          <a:noFill/>
        </p:spPr>
        <p:txBody>
          <a:bodyPr wrap="square" rtlCol="0">
            <a:spAutoFit/>
          </a:bodyPr>
          <a:lstStyle/>
          <a:p>
            <a:r>
              <a:rPr lang="en-US" sz="1400" dirty="0" err="1"/>
              <a:t>Dijkstra</a:t>
            </a:r>
            <a:r>
              <a:rPr lang="en-US" sz="1400" dirty="0"/>
              <a:t>, N., </a:t>
            </a:r>
            <a:r>
              <a:rPr lang="en-US" sz="1400" dirty="0" err="1"/>
              <a:t>Zeidman</a:t>
            </a:r>
            <a:r>
              <a:rPr lang="en-US" sz="1400" dirty="0"/>
              <a:t>, P., </a:t>
            </a:r>
            <a:r>
              <a:rPr lang="en-US" sz="1400" dirty="0" err="1"/>
              <a:t>Ondobaka</a:t>
            </a:r>
            <a:r>
              <a:rPr lang="en-US" sz="1400" dirty="0"/>
              <a:t>, S. </a:t>
            </a:r>
            <a:r>
              <a:rPr lang="en-US" sz="1400" i="1" dirty="0"/>
              <a:t>et al.</a:t>
            </a:r>
            <a:r>
              <a:rPr lang="en-US" sz="1400" dirty="0"/>
              <a:t> Distinct Top-down and Bottom-up Brain Connectivity During Visual Perception and Imagery. </a:t>
            </a:r>
            <a:r>
              <a:rPr lang="en-US" sz="1400" i="1" dirty="0" err="1"/>
              <a:t>Sci</a:t>
            </a:r>
            <a:r>
              <a:rPr lang="en-US" sz="1400" i="1" dirty="0"/>
              <a:t> Rep</a:t>
            </a:r>
            <a:r>
              <a:rPr lang="en-US" sz="1400" dirty="0"/>
              <a:t> </a:t>
            </a:r>
            <a:r>
              <a:rPr lang="en-US" sz="1400" b="1" dirty="0"/>
              <a:t>7, </a:t>
            </a:r>
            <a:r>
              <a:rPr lang="en-US" sz="1400" dirty="0"/>
              <a:t>5677 (2017). https://doi.org/10.1038/s41598-017-05888-8</a:t>
            </a:r>
            <a:endParaRPr lang="ru-RU" sz="1400" dirty="0"/>
          </a:p>
        </p:txBody>
      </p:sp>
      <p:sp>
        <p:nvSpPr>
          <p:cNvPr id="5" name="Нижний колонтитул 4"/>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6" name="Номер слайда 5"/>
          <p:cNvSpPr>
            <a:spLocks noGrp="1"/>
          </p:cNvSpPr>
          <p:nvPr>
            <p:ph type="sldNum" sz="quarter" idx="12"/>
          </p:nvPr>
        </p:nvSpPr>
        <p:spPr/>
        <p:txBody>
          <a:bodyPr/>
          <a:lstStyle/>
          <a:p>
            <a:fld id="{8A7A6979-0714-4377-B894-6BE4C2D6E202}" type="slidenum">
              <a:rPr lang="en-US" smtClean="0"/>
              <a:pPr/>
              <a:t>31</a:t>
            </a:fld>
            <a:endParaRPr lang="en-US" dirty="0"/>
          </a:p>
        </p:txBody>
      </p:sp>
    </p:spTree>
    <p:extLst>
      <p:ext uri="{BB962C8B-B14F-4D97-AF65-F5344CB8AC3E}">
        <p14:creationId xmlns:p14="http://schemas.microsoft.com/office/powerpoint/2010/main" val="970897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34050" y="964692"/>
            <a:ext cx="5757950" cy="1562378"/>
          </a:xfrm>
        </p:spPr>
        <p:txBody>
          <a:bodyPr>
            <a:noAutofit/>
          </a:bodyPr>
          <a:lstStyle/>
          <a:p>
            <a:r>
              <a:rPr lang="en-US" sz="2000" b="1" dirty="0"/>
              <a:t>top-down frontal contributions to predictive processes in speech perception</a:t>
            </a:r>
            <a:br>
              <a:rPr lang="en-US" sz="2000" b="1" dirty="0"/>
            </a:br>
            <a:endParaRPr lang="ru-RU" sz="2000" dirty="0"/>
          </a:p>
        </p:txBody>
      </p:sp>
      <p:pic>
        <p:nvPicPr>
          <p:cNvPr id="7" name="Объект 6"/>
          <p:cNvPicPr>
            <a:picLocks noGrp="1" noChangeAspect="1"/>
          </p:cNvPicPr>
          <p:nvPr>
            <p:ph idx="1"/>
          </p:nvPr>
        </p:nvPicPr>
        <p:blipFill>
          <a:blip r:embed="rId2"/>
          <a:stretch>
            <a:fillRect/>
          </a:stretch>
        </p:blipFill>
        <p:spPr>
          <a:xfrm>
            <a:off x="6849570" y="2961328"/>
            <a:ext cx="4389355" cy="3101975"/>
          </a:xfrm>
          <a:prstGeom prst="rect">
            <a:avLst/>
          </a:prstGeom>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32</a:t>
            </a:fld>
            <a:endParaRPr lang="en-US" dirty="0"/>
          </a:p>
        </p:txBody>
      </p:sp>
      <p:pic>
        <p:nvPicPr>
          <p:cNvPr id="14338"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89" y="964692"/>
            <a:ext cx="5456411" cy="48231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5017" y="5926975"/>
            <a:ext cx="5769033" cy="923330"/>
          </a:xfrm>
          <a:prstGeom prst="rect">
            <a:avLst/>
          </a:prstGeom>
          <a:noFill/>
        </p:spPr>
        <p:txBody>
          <a:bodyPr wrap="square" rtlCol="0">
            <a:spAutoFit/>
          </a:bodyPr>
          <a:lstStyle/>
          <a:p>
            <a:r>
              <a:rPr lang="en-US" dirty="0"/>
              <a:t>Cope, T.E., </a:t>
            </a:r>
            <a:r>
              <a:rPr lang="en-US" dirty="0" err="1"/>
              <a:t>Sohoglu</a:t>
            </a:r>
            <a:r>
              <a:rPr lang="en-US" dirty="0"/>
              <a:t>, E., </a:t>
            </a:r>
            <a:r>
              <a:rPr lang="en-US" dirty="0" err="1"/>
              <a:t>Sedley</a:t>
            </a:r>
            <a:r>
              <a:rPr lang="en-US" dirty="0"/>
              <a:t>, W. </a:t>
            </a:r>
            <a:r>
              <a:rPr lang="en-US" i="1" dirty="0"/>
              <a:t>et al.</a:t>
            </a:r>
            <a:r>
              <a:rPr lang="en-US" dirty="0"/>
              <a:t> Evidence for causal top-down frontal contributions to predictive processes in speech perception. </a:t>
            </a:r>
            <a:r>
              <a:rPr lang="en-US" i="1" dirty="0"/>
              <a:t>Nat </a:t>
            </a:r>
            <a:r>
              <a:rPr lang="en-US" i="1" dirty="0" err="1"/>
              <a:t>Commun</a:t>
            </a:r>
            <a:r>
              <a:rPr lang="en-US" dirty="0"/>
              <a:t> </a:t>
            </a:r>
            <a:r>
              <a:rPr lang="en-US" b="1" dirty="0"/>
              <a:t>8, </a:t>
            </a:r>
            <a:r>
              <a:rPr lang="en-US" dirty="0"/>
              <a:t>2154 (2017).</a:t>
            </a:r>
            <a:endParaRPr lang="ru-RU" dirty="0"/>
          </a:p>
        </p:txBody>
      </p:sp>
    </p:spTree>
    <p:extLst>
      <p:ext uri="{BB962C8B-B14F-4D97-AF65-F5344CB8AC3E}">
        <p14:creationId xmlns:p14="http://schemas.microsoft.com/office/powerpoint/2010/main" val="1702121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Зрительные иллюзии</a:t>
            </a:r>
            <a:endParaRPr lang="ru-RU" dirty="0"/>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33</a:t>
            </a:fld>
            <a:endParaRPr lang="en-US" dirty="0"/>
          </a:p>
        </p:txBody>
      </p:sp>
    </p:spTree>
    <p:extLst>
      <p:ext uri="{BB962C8B-B14F-4D97-AF65-F5344CB8AC3E}">
        <p14:creationId xmlns:p14="http://schemas.microsoft.com/office/powerpoint/2010/main" val="9455959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34</a:t>
            </a:fld>
            <a:endParaRPr lang="en-US" dirty="0"/>
          </a:p>
        </p:txBody>
      </p:sp>
      <p:pic>
        <p:nvPicPr>
          <p:cNvPr id="6" name="Рисунок 5"/>
          <p:cNvPicPr>
            <a:picLocks noChangeAspect="1"/>
          </p:cNvPicPr>
          <p:nvPr/>
        </p:nvPicPr>
        <p:blipFill>
          <a:blip r:embed="rId2"/>
          <a:stretch>
            <a:fillRect/>
          </a:stretch>
        </p:blipFill>
        <p:spPr>
          <a:xfrm>
            <a:off x="1986405" y="321133"/>
            <a:ext cx="7633845" cy="5758865"/>
          </a:xfrm>
          <a:prstGeom prst="rect">
            <a:avLst/>
          </a:prstGeom>
        </p:spPr>
      </p:pic>
    </p:spTree>
    <p:extLst>
      <p:ext uri="{BB962C8B-B14F-4D97-AF65-F5344CB8AC3E}">
        <p14:creationId xmlns:p14="http://schemas.microsoft.com/office/powerpoint/2010/main" val="3023829846"/>
      </p:ext>
    </p:extLst>
  </p:cSld>
  <p:clrMapOvr>
    <a:masterClrMapping/>
  </p:clrMapOvr>
  <mc:AlternateContent xmlns:mc="http://schemas.openxmlformats.org/markup-compatibility/2006">
    <mc:Choice xmlns:p14="http://schemas.microsoft.com/office/powerpoint/2010/main" Requires="p14">
      <p:transition p14:dur="10" advTm="100"/>
    </mc:Choice>
    <mc:Fallback>
      <p:transition advTm="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Зрительные иллюзии</a:t>
            </a:r>
            <a:endParaRPr lang="ru-RU" dirty="0"/>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35</a:t>
            </a:fld>
            <a:endParaRPr lang="en-US" dirty="0"/>
          </a:p>
        </p:txBody>
      </p:sp>
    </p:spTree>
    <p:extLst>
      <p:ext uri="{BB962C8B-B14F-4D97-AF65-F5344CB8AC3E}">
        <p14:creationId xmlns:p14="http://schemas.microsoft.com/office/powerpoint/2010/main" val="294931615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409576"/>
            <a:ext cx="7729728" cy="1219200"/>
          </a:xfrm>
        </p:spPr>
        <p:txBody>
          <a:bodyPr/>
          <a:lstStyle/>
          <a:p>
            <a:r>
              <a:rPr lang="ru-RU" dirty="0" smtClean="0"/>
              <a:t>Зрительные иллюзии</a:t>
            </a:r>
            <a:endParaRPr lang="ru-RU" dirty="0"/>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36</a:t>
            </a:fld>
            <a:endParaRPr lang="en-US" dirty="0"/>
          </a:p>
        </p:txBody>
      </p:sp>
      <p:pic>
        <p:nvPicPr>
          <p:cNvPr id="6" name="Рисунок 5"/>
          <p:cNvPicPr>
            <a:picLocks noChangeAspect="1"/>
          </p:cNvPicPr>
          <p:nvPr/>
        </p:nvPicPr>
        <p:blipFill>
          <a:blip r:embed="rId2"/>
          <a:stretch>
            <a:fillRect/>
          </a:stretch>
        </p:blipFill>
        <p:spPr>
          <a:xfrm>
            <a:off x="3081780" y="1770736"/>
            <a:ext cx="5919345" cy="4465471"/>
          </a:xfrm>
          <a:prstGeom prst="rect">
            <a:avLst/>
          </a:prstGeom>
        </p:spPr>
      </p:pic>
    </p:spTree>
    <p:extLst>
      <p:ext uri="{BB962C8B-B14F-4D97-AF65-F5344CB8AC3E}">
        <p14:creationId xmlns:p14="http://schemas.microsoft.com/office/powerpoint/2010/main" val="88049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37</a:t>
            </a:fld>
            <a:endParaRPr lang="en-US" dirty="0"/>
          </a:p>
        </p:txBody>
      </p:sp>
      <p:pic>
        <p:nvPicPr>
          <p:cNvPr id="17410" name="Picture 2" descr="Почему оптические иллюзии обманывают наш мозг - Лайфхак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099" y="536284"/>
            <a:ext cx="5655427" cy="528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247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38</a:t>
            </a:fld>
            <a:endParaRPr lang="en-US" dirty="0"/>
          </a:p>
        </p:txBody>
      </p:sp>
      <p:pic>
        <p:nvPicPr>
          <p:cNvPr id="7" name="Рисунок 6"/>
          <p:cNvPicPr>
            <a:picLocks noChangeAspect="1"/>
          </p:cNvPicPr>
          <p:nvPr/>
        </p:nvPicPr>
        <p:blipFill>
          <a:blip r:embed="rId2"/>
          <a:stretch>
            <a:fillRect/>
          </a:stretch>
        </p:blipFill>
        <p:spPr>
          <a:xfrm>
            <a:off x="5005387" y="378451"/>
            <a:ext cx="4319588" cy="6205229"/>
          </a:xfrm>
          <a:prstGeom prst="rect">
            <a:avLst/>
          </a:prstGeom>
        </p:spPr>
      </p:pic>
    </p:spTree>
    <p:extLst>
      <p:ext uri="{BB962C8B-B14F-4D97-AF65-F5344CB8AC3E}">
        <p14:creationId xmlns:p14="http://schemas.microsoft.com/office/powerpoint/2010/main" val="2194214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3" name="Номер слайда 2"/>
          <p:cNvSpPr>
            <a:spLocks noGrp="1"/>
          </p:cNvSpPr>
          <p:nvPr>
            <p:ph type="sldNum" sz="quarter" idx="12"/>
          </p:nvPr>
        </p:nvSpPr>
        <p:spPr/>
        <p:txBody>
          <a:bodyPr/>
          <a:lstStyle/>
          <a:p>
            <a:fld id="{8A7A6979-0714-4377-B894-6BE4C2D6E202}" type="slidenum">
              <a:rPr lang="en-US" smtClean="0"/>
              <a:t>39</a:t>
            </a:fld>
            <a:endParaRPr lang="en-US" dirty="0"/>
          </a:p>
        </p:txBody>
      </p:sp>
      <p:pic>
        <p:nvPicPr>
          <p:cNvPr id="4" name="Рисунок 3"/>
          <p:cNvPicPr>
            <a:picLocks noChangeAspect="1"/>
          </p:cNvPicPr>
          <p:nvPr/>
        </p:nvPicPr>
        <p:blipFill>
          <a:blip r:embed="rId2"/>
          <a:stretch>
            <a:fillRect/>
          </a:stretch>
        </p:blipFill>
        <p:spPr>
          <a:xfrm>
            <a:off x="2295525" y="433387"/>
            <a:ext cx="7334250" cy="5343525"/>
          </a:xfrm>
          <a:prstGeom prst="rect">
            <a:avLst/>
          </a:prstGeom>
        </p:spPr>
      </p:pic>
    </p:spTree>
    <p:extLst>
      <p:ext uri="{BB962C8B-B14F-4D97-AF65-F5344CB8AC3E}">
        <p14:creationId xmlns:p14="http://schemas.microsoft.com/office/powerpoint/2010/main" val="2742424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6" name="Рисунок 5"/>
          <p:cNvPicPr>
            <a:picLocks noChangeAspect="1"/>
          </p:cNvPicPr>
          <p:nvPr/>
        </p:nvPicPr>
        <p:blipFill>
          <a:blip r:embed="rId2"/>
          <a:stretch>
            <a:fillRect/>
          </a:stretch>
        </p:blipFill>
        <p:spPr>
          <a:xfrm>
            <a:off x="1552575" y="885825"/>
            <a:ext cx="9086850" cy="5086350"/>
          </a:xfrm>
          <a:prstGeom prst="rect">
            <a:avLst/>
          </a:prstGeom>
        </p:spPr>
      </p:pic>
    </p:spTree>
    <p:extLst>
      <p:ext uri="{BB962C8B-B14F-4D97-AF65-F5344CB8AC3E}">
        <p14:creationId xmlns:p14="http://schemas.microsoft.com/office/powerpoint/2010/main" val="3392508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3" name="Номер слайда 2"/>
          <p:cNvSpPr>
            <a:spLocks noGrp="1"/>
          </p:cNvSpPr>
          <p:nvPr>
            <p:ph type="sldNum" sz="quarter" idx="12"/>
          </p:nvPr>
        </p:nvSpPr>
        <p:spPr/>
        <p:txBody>
          <a:bodyPr/>
          <a:lstStyle/>
          <a:p>
            <a:fld id="{8A7A6979-0714-4377-B894-6BE4C2D6E202}" type="slidenum">
              <a:rPr lang="en-US" smtClean="0"/>
              <a:t>40</a:t>
            </a:fld>
            <a:endParaRPr lang="en-US" dirty="0"/>
          </a:p>
        </p:txBody>
      </p:sp>
      <p:pic>
        <p:nvPicPr>
          <p:cNvPr id="18434" name="Picture 2" descr="Оптические иллюзии ← Ho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1246578"/>
            <a:ext cx="7835900" cy="440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58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Селективное внимание</a:t>
            </a:r>
            <a:endParaRPr lang="ru-RU" dirty="0"/>
          </a:p>
        </p:txBody>
      </p:sp>
      <p:sp>
        <p:nvSpPr>
          <p:cNvPr id="3" name="Объект 2"/>
          <p:cNvSpPr>
            <a:spLocks noGrp="1"/>
          </p:cNvSpPr>
          <p:nvPr>
            <p:ph idx="1"/>
          </p:nvPr>
        </p:nvSpPr>
        <p:spPr/>
        <p:txBody>
          <a:bodyPr/>
          <a:lstStyle/>
          <a:p>
            <a:r>
              <a:rPr lang="ru-RU" dirty="0"/>
              <a:t>Селективное внимание - это процесс направления нашего сознания на соответствующие стимулы, игнорируя при этом ненужные стимулы в окружающей среде.</a:t>
            </a:r>
          </a:p>
          <a:p>
            <a:endParaRPr lang="ru-RU" dirty="0"/>
          </a:p>
          <a:p>
            <a:r>
              <a:rPr lang="ru-RU" dirty="0"/>
              <a:t>Это важный процесс, поскольку существует предел того, сколько информации может быть обработано в данный момент времени, а выборочное внимание позволяет нам исключить незначительные детали и сосредоточиться на том, что важно.</a:t>
            </a:r>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41</a:t>
            </a:fld>
            <a:endParaRPr lang="en-US" dirty="0"/>
          </a:p>
        </p:txBody>
      </p:sp>
    </p:spTree>
    <p:extLst>
      <p:ext uri="{BB962C8B-B14F-4D97-AF65-F5344CB8AC3E}">
        <p14:creationId xmlns:p14="http://schemas.microsoft.com/office/powerpoint/2010/main" val="1913361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Фильтр </a:t>
            </a:r>
            <a:r>
              <a:rPr lang="ru-RU" dirty="0" err="1" smtClean="0"/>
              <a:t>Бродбента</a:t>
            </a:r>
            <a:r>
              <a:rPr lang="ru-RU" dirty="0" smtClean="0"/>
              <a:t> </a:t>
            </a:r>
            <a:br>
              <a:rPr lang="ru-RU" dirty="0" smtClean="0"/>
            </a:br>
            <a:r>
              <a:rPr lang="en-US" dirty="0" smtClean="0"/>
              <a:t>Broadbent's </a:t>
            </a:r>
            <a:r>
              <a:rPr lang="en-US" dirty="0"/>
              <a:t>Filter Model</a:t>
            </a:r>
            <a:br>
              <a:rPr lang="en-US" dirty="0"/>
            </a:br>
            <a:endParaRPr lang="ru-RU" dirty="0"/>
          </a:p>
        </p:txBody>
      </p:sp>
      <p:sp>
        <p:nvSpPr>
          <p:cNvPr id="3" name="Объект 2"/>
          <p:cNvSpPr>
            <a:spLocks noGrp="1"/>
          </p:cNvSpPr>
          <p:nvPr>
            <p:ph idx="1"/>
          </p:nvPr>
        </p:nvSpPr>
        <p:spPr/>
        <p:txBody>
          <a:bodyPr/>
          <a:lstStyle/>
          <a:p>
            <a:r>
              <a:rPr lang="ru-RU" dirty="0" err="1" smtClean="0"/>
              <a:t>Бродбент</a:t>
            </a:r>
            <a:r>
              <a:rPr lang="ru-RU" dirty="0" smtClean="0"/>
              <a:t> </a:t>
            </a:r>
            <a:r>
              <a:rPr lang="ru-RU" dirty="0"/>
              <a:t>(1958) предположил, что физические характеристики сообщений используются для выбора одного сообщения для дальнейшей обработки, а все остальные теряются.</a:t>
            </a:r>
          </a:p>
          <a:p>
            <a:r>
              <a:rPr lang="ru-RU" dirty="0"/>
              <a:t>Информация от всех стимулов, представленных в любой момент времени, поступает в сенсорный буфер неограниченной емкости. Затем один из входов выбирается на основе его физических характеристик для дальнейшей обработки путем пропускания через фильтр</a:t>
            </a:r>
            <a:r>
              <a:rPr lang="ru-RU" dirty="0" smtClean="0"/>
              <a:t>.</a:t>
            </a:r>
          </a:p>
          <a:p>
            <a:r>
              <a:rPr lang="ru-RU" dirty="0" smtClean="0"/>
              <a:t>Это происходит на ранних стадиях обработки</a:t>
            </a:r>
            <a:r>
              <a:rPr lang="en-US" dirty="0" smtClean="0"/>
              <a:t>.</a:t>
            </a:r>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42</a:t>
            </a:fld>
            <a:endParaRPr lang="en-US" dirty="0"/>
          </a:p>
        </p:txBody>
      </p:sp>
    </p:spTree>
    <p:extLst>
      <p:ext uri="{BB962C8B-B14F-4D97-AF65-F5344CB8AC3E}">
        <p14:creationId xmlns:p14="http://schemas.microsoft.com/office/powerpoint/2010/main" val="677497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Treisman's</a:t>
            </a:r>
            <a:r>
              <a:rPr lang="en-US" dirty="0"/>
              <a:t> Attenuation Model</a:t>
            </a:r>
            <a:br>
              <a:rPr lang="en-US" dirty="0"/>
            </a:br>
            <a:endParaRPr lang="ru-RU" dirty="0"/>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43</a:t>
            </a:fld>
            <a:endParaRPr lang="en-US" dirty="0"/>
          </a:p>
        </p:txBody>
      </p:sp>
      <p:pic>
        <p:nvPicPr>
          <p:cNvPr id="15362" name="Picture 2" descr="Cocktail party effect with children | Talking About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660" y="2472090"/>
            <a:ext cx="6868680" cy="365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251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22A1CD-9726-41E9-AEB0-81D0DD13142E}"/>
              </a:ext>
            </a:extLst>
          </p:cNvPr>
          <p:cNvSpPr>
            <a:spLocks noGrp="1"/>
          </p:cNvSpPr>
          <p:nvPr>
            <p:ph type="title"/>
          </p:nvPr>
        </p:nvSpPr>
        <p:spPr/>
        <p:txBody>
          <a:bodyPr/>
          <a:lstStyle/>
          <a:p>
            <a:r>
              <a:rPr lang="ru-RU" dirty="0"/>
              <a:t>психофизика</a:t>
            </a:r>
          </a:p>
        </p:txBody>
      </p:sp>
      <p:sp>
        <p:nvSpPr>
          <p:cNvPr id="3" name="Объект 2">
            <a:extLst>
              <a:ext uri="{FF2B5EF4-FFF2-40B4-BE49-F238E27FC236}">
                <a16:creationId xmlns:a16="http://schemas.microsoft.com/office/drawing/2014/main" id="{5431DB78-249B-45C6-B523-FA5754919786}"/>
              </a:ext>
            </a:extLst>
          </p:cNvPr>
          <p:cNvSpPr>
            <a:spLocks noGrp="1"/>
          </p:cNvSpPr>
          <p:nvPr>
            <p:ph idx="1"/>
          </p:nvPr>
        </p:nvSpPr>
        <p:spPr/>
        <p:txBody>
          <a:bodyPr/>
          <a:lstStyle/>
          <a:p>
            <a:r>
              <a:rPr lang="ru-RU" altLang="ru-RU" dirty="0"/>
              <a:t>психологическая дисциплина, изучающая количественные отношения между физическими характеристиками стимула и интенсивностью ощущения,</a:t>
            </a:r>
            <a:r>
              <a:rPr lang="ru-RU" altLang="ru-RU" i="1" dirty="0"/>
              <a:t> </a:t>
            </a:r>
            <a:r>
              <a:rPr lang="ru-RU" altLang="ru-RU" dirty="0"/>
              <a:t>возникающего как ответ на этот стимул.</a:t>
            </a:r>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44</a:t>
            </a:fld>
            <a:endParaRPr lang="en-US" dirty="0"/>
          </a:p>
        </p:txBody>
      </p:sp>
    </p:spTree>
    <p:extLst>
      <p:ext uri="{BB962C8B-B14F-4D97-AF65-F5344CB8AC3E}">
        <p14:creationId xmlns:p14="http://schemas.microsoft.com/office/powerpoint/2010/main" val="39039946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B89283-ECAA-4DB6-908C-17B093B3A91F}"/>
              </a:ext>
            </a:extLst>
          </p:cNvPr>
          <p:cNvSpPr>
            <a:spLocks noGrp="1"/>
          </p:cNvSpPr>
          <p:nvPr>
            <p:ph type="title"/>
          </p:nvPr>
        </p:nvSpPr>
        <p:spPr/>
        <p:txBody>
          <a:bodyPr/>
          <a:lstStyle/>
          <a:p>
            <a:r>
              <a:rPr lang="ru-RU" dirty="0"/>
              <a:t>Понятие порога восприятия</a:t>
            </a:r>
          </a:p>
        </p:txBody>
      </p:sp>
      <p:sp>
        <p:nvSpPr>
          <p:cNvPr id="3" name="Объект 2">
            <a:extLst>
              <a:ext uri="{FF2B5EF4-FFF2-40B4-BE49-F238E27FC236}">
                <a16:creationId xmlns:a16="http://schemas.microsoft.com/office/drawing/2014/main" id="{29B4B456-6CE2-4B16-83FB-E6A0D06B7180}"/>
              </a:ext>
            </a:extLst>
          </p:cNvPr>
          <p:cNvSpPr>
            <a:spLocks noGrp="1"/>
          </p:cNvSpPr>
          <p:nvPr>
            <p:ph idx="1"/>
          </p:nvPr>
        </p:nvSpPr>
        <p:spPr/>
        <p:txBody>
          <a:bodyPr/>
          <a:lstStyle/>
          <a:p>
            <a:r>
              <a:rPr lang="ru-RU" altLang="ru-RU" sz="2400" b="1" i="1" dirty="0"/>
              <a:t>Абсолютный порог</a:t>
            </a:r>
            <a:r>
              <a:rPr lang="ru-RU" altLang="ru-RU" sz="2400" b="1" dirty="0"/>
              <a:t> </a:t>
            </a:r>
            <a:r>
              <a:rPr lang="ru-RU" altLang="ru-RU" dirty="0"/>
              <a:t>восприятия раздражителя – это наименьшая интенсивность стимула, вызывающая ощущение. </a:t>
            </a:r>
          </a:p>
          <a:p>
            <a:r>
              <a:rPr lang="ru-RU" altLang="ru-RU" dirty="0"/>
              <a:t>Абсолютный порог может меняться в зависимости от физических характеристик раздражителя.</a:t>
            </a:r>
          </a:p>
          <a:p>
            <a:r>
              <a:rPr lang="ru-RU" altLang="ru-RU" sz="2400" b="1" i="1" dirty="0"/>
              <a:t>Дифференциальный порог </a:t>
            </a:r>
            <a:r>
              <a:rPr lang="ru-RU" altLang="ru-RU" sz="2400" b="1" dirty="0"/>
              <a:t> </a:t>
            </a:r>
            <a:r>
              <a:rPr lang="ru-RU" altLang="ru-RU" dirty="0"/>
              <a:t>–  порог различения по амплитуде или по качеству, т.е. минимальная величина, на которую должны отличаться два раздражителя, чтобы они воспринимались как различные</a:t>
            </a:r>
            <a:r>
              <a:rPr lang="ru-RU" altLang="ru-RU" dirty="0">
                <a:solidFill>
                  <a:schemeClr val="bg1"/>
                </a:solidFill>
              </a:rPr>
              <a:t>.</a:t>
            </a:r>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45</a:t>
            </a:fld>
            <a:endParaRPr lang="en-US" dirty="0"/>
          </a:p>
        </p:txBody>
      </p:sp>
    </p:spTree>
    <p:extLst>
      <p:ext uri="{BB962C8B-B14F-4D97-AF65-F5344CB8AC3E}">
        <p14:creationId xmlns:p14="http://schemas.microsoft.com/office/powerpoint/2010/main" val="3648199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4A6121-2A39-4C64-B615-6346E41492AD}"/>
              </a:ext>
            </a:extLst>
          </p:cNvPr>
          <p:cNvSpPr>
            <a:spLocks noGrp="1"/>
          </p:cNvSpPr>
          <p:nvPr>
            <p:ph type="title"/>
          </p:nvPr>
        </p:nvSpPr>
        <p:spPr/>
        <p:txBody>
          <a:bodyPr/>
          <a:lstStyle/>
          <a:p>
            <a:r>
              <a:rPr lang="ru-RU" dirty="0"/>
              <a:t>Закон вебера-</a:t>
            </a:r>
            <a:r>
              <a:rPr lang="ru-RU" dirty="0" err="1"/>
              <a:t>фехнера</a:t>
            </a:r>
            <a:endParaRPr lang="ru-RU" dirty="0"/>
          </a:p>
        </p:txBody>
      </p:sp>
      <p:sp>
        <p:nvSpPr>
          <p:cNvPr id="3" name="Объект 2">
            <a:extLst>
              <a:ext uri="{FF2B5EF4-FFF2-40B4-BE49-F238E27FC236}">
                <a16:creationId xmlns:a16="http://schemas.microsoft.com/office/drawing/2014/main" id="{8C76E18E-2015-4B35-B0FF-5DED1B9D4DA5}"/>
              </a:ext>
            </a:extLst>
          </p:cNvPr>
          <p:cNvSpPr>
            <a:spLocks noGrp="1"/>
          </p:cNvSpPr>
          <p:nvPr>
            <p:ph idx="1"/>
          </p:nvPr>
        </p:nvSpPr>
        <p:spPr/>
        <p:txBody>
          <a:bodyPr/>
          <a:lstStyle/>
          <a:p>
            <a:pPr algn="just" eaLnBrk="0" hangingPunct="0">
              <a:defRPr/>
            </a:pPr>
            <a:r>
              <a:rPr lang="ru-RU" dirty="0">
                <a:solidFill>
                  <a:srgbClr val="222268"/>
                </a:solidFill>
                <a:cs typeface="Times New Roman" pitchFamily="18" charset="0"/>
                <a:sym typeface="Symbol" pitchFamily="18" charset="2"/>
              </a:rPr>
              <a:t></a:t>
            </a:r>
            <a:r>
              <a:rPr lang="ru-RU" dirty="0">
                <a:solidFill>
                  <a:srgbClr val="222268"/>
                </a:solidFill>
                <a:cs typeface="Times New Roman" pitchFamily="18" charset="0"/>
              </a:rPr>
              <a:t> = </a:t>
            </a:r>
            <a:r>
              <a:rPr lang="en-US" dirty="0">
                <a:solidFill>
                  <a:srgbClr val="222268"/>
                </a:solidFill>
                <a:cs typeface="Times New Roman" pitchFamily="18" charset="0"/>
                <a:sym typeface="Symbol" pitchFamily="18" charset="2"/>
              </a:rPr>
              <a:t>k </a:t>
            </a:r>
            <a:r>
              <a:rPr lang="ru-RU" dirty="0">
                <a:solidFill>
                  <a:srgbClr val="222268"/>
                </a:solidFill>
                <a:cs typeface="Times New Roman" pitchFamily="18" charset="0"/>
                <a:sym typeface="Symbol" pitchFamily="18" charset="2"/>
              </a:rPr>
              <a:t></a:t>
            </a:r>
            <a:r>
              <a:rPr lang="ru-RU" dirty="0">
                <a:solidFill>
                  <a:srgbClr val="222268"/>
                </a:solidFill>
                <a:cs typeface="Times New Roman" pitchFamily="18" charset="0"/>
              </a:rPr>
              <a:t> </a:t>
            </a:r>
            <a:r>
              <a:rPr lang="en-US" dirty="0">
                <a:solidFill>
                  <a:srgbClr val="222268"/>
                </a:solidFill>
                <a:cs typeface="Times New Roman" pitchFamily="18" charset="0"/>
                <a:sym typeface="Symbol" pitchFamily="18" charset="2"/>
              </a:rPr>
              <a:t>log</a:t>
            </a:r>
            <a:r>
              <a:rPr lang="ru-RU" dirty="0">
                <a:solidFill>
                  <a:srgbClr val="222268"/>
                </a:solidFill>
                <a:cs typeface="Times New Roman" pitchFamily="18" charset="0"/>
                <a:sym typeface="Symbol" pitchFamily="18" charset="2"/>
              </a:rPr>
              <a:t>(</a:t>
            </a:r>
            <a:r>
              <a:rPr lang="ru-RU" dirty="0">
                <a:solidFill>
                  <a:srgbClr val="222268"/>
                </a:solidFill>
                <a:cs typeface="Times New Roman" pitchFamily="18" charset="0"/>
              </a:rPr>
              <a:t>/</a:t>
            </a:r>
            <a:r>
              <a:rPr lang="ru-RU" dirty="0">
                <a:solidFill>
                  <a:srgbClr val="222268"/>
                </a:solidFill>
                <a:cs typeface="Times New Roman" pitchFamily="18" charset="0"/>
                <a:sym typeface="Symbol" pitchFamily="18" charset="2"/>
              </a:rPr>
              <a:t></a:t>
            </a:r>
            <a:r>
              <a:rPr lang="ru-RU" baseline="-30000" dirty="0">
                <a:solidFill>
                  <a:srgbClr val="222268"/>
                </a:solidFill>
                <a:cs typeface="Times New Roman" pitchFamily="18" charset="0"/>
              </a:rPr>
              <a:t>о</a:t>
            </a:r>
            <a:r>
              <a:rPr lang="ru-RU" dirty="0">
                <a:solidFill>
                  <a:srgbClr val="222268"/>
                </a:solidFill>
                <a:cs typeface="Times New Roman" pitchFamily="18" charset="0"/>
              </a:rPr>
              <a:t>) ,</a:t>
            </a:r>
            <a:endParaRPr lang="ru-RU" dirty="0">
              <a:solidFill>
                <a:srgbClr val="222268"/>
              </a:solidFill>
              <a:sym typeface="Symbol" pitchFamily="18" charset="2"/>
            </a:endParaRPr>
          </a:p>
          <a:p>
            <a:pPr algn="just" eaLnBrk="0" hangingPunct="0">
              <a:defRPr/>
            </a:pPr>
            <a:r>
              <a:rPr lang="ru-RU" dirty="0">
                <a:solidFill>
                  <a:srgbClr val="222268"/>
                </a:solidFill>
                <a:cs typeface="Times New Roman" pitchFamily="18" charset="0"/>
                <a:sym typeface="Symbol" pitchFamily="18" charset="2"/>
              </a:rPr>
              <a:t>где </a:t>
            </a:r>
            <a:r>
              <a:rPr lang="ru-RU" dirty="0">
                <a:solidFill>
                  <a:srgbClr val="222268"/>
                </a:solidFill>
                <a:cs typeface="Times New Roman" pitchFamily="18" charset="0"/>
              </a:rPr>
              <a:t> - интенсивность ощущения, </a:t>
            </a:r>
            <a:r>
              <a:rPr lang="ru-RU" dirty="0">
                <a:solidFill>
                  <a:srgbClr val="222268"/>
                </a:solidFill>
                <a:cs typeface="Times New Roman" pitchFamily="18" charset="0"/>
                <a:sym typeface="Symbol" pitchFamily="18" charset="2"/>
              </a:rPr>
              <a:t></a:t>
            </a:r>
            <a:r>
              <a:rPr lang="ru-RU" dirty="0">
                <a:solidFill>
                  <a:srgbClr val="222268"/>
                </a:solidFill>
                <a:cs typeface="Times New Roman" pitchFamily="18" charset="0"/>
              </a:rPr>
              <a:t> - интенсивность стимула, </a:t>
            </a:r>
          </a:p>
          <a:p>
            <a:pPr algn="just" eaLnBrk="0" hangingPunct="0">
              <a:defRPr/>
            </a:pPr>
            <a:r>
              <a:rPr lang="ru-RU" dirty="0">
                <a:solidFill>
                  <a:srgbClr val="222268"/>
                </a:solidFill>
                <a:cs typeface="Times New Roman" pitchFamily="18" charset="0"/>
                <a:sym typeface="Symbol" pitchFamily="18" charset="2"/>
              </a:rPr>
              <a:t></a:t>
            </a:r>
            <a:r>
              <a:rPr lang="ru-RU" baseline="-30000" dirty="0">
                <a:solidFill>
                  <a:srgbClr val="222268"/>
                </a:solidFill>
                <a:cs typeface="Times New Roman" pitchFamily="18" charset="0"/>
              </a:rPr>
              <a:t>о</a:t>
            </a:r>
            <a:r>
              <a:rPr lang="ru-RU" dirty="0">
                <a:solidFill>
                  <a:srgbClr val="222268"/>
                </a:solidFill>
                <a:cs typeface="Times New Roman" pitchFamily="18" charset="0"/>
                <a:sym typeface="Symbol" pitchFamily="18" charset="2"/>
              </a:rPr>
              <a:t> - интенсивность стимула при его абсолютном пороге, </a:t>
            </a:r>
            <a:r>
              <a:rPr lang="en-US" dirty="0">
                <a:solidFill>
                  <a:srgbClr val="222268"/>
                </a:solidFill>
                <a:cs typeface="Times New Roman" pitchFamily="18" charset="0"/>
                <a:sym typeface="Symbol" pitchFamily="18" charset="2"/>
              </a:rPr>
              <a:t>k</a:t>
            </a:r>
            <a:r>
              <a:rPr lang="ru-RU" dirty="0">
                <a:solidFill>
                  <a:srgbClr val="222268"/>
                </a:solidFill>
                <a:cs typeface="Times New Roman" pitchFamily="18" charset="0"/>
                <a:sym typeface="Symbol" pitchFamily="18" charset="2"/>
              </a:rPr>
              <a:t> - константа.</a:t>
            </a:r>
          </a:p>
          <a:p>
            <a:endParaRPr lang="ru-RU" dirty="0"/>
          </a:p>
        </p:txBody>
      </p:sp>
      <p:pic>
        <p:nvPicPr>
          <p:cNvPr id="13314" name="Picture 2" descr="1.3.2 Анализаторы человека. Абсолютный и дифференциальный пороги  чувствительности. Закон Вебера-Фехнера">
            <a:extLst>
              <a:ext uri="{FF2B5EF4-FFF2-40B4-BE49-F238E27FC236}">
                <a16:creationId xmlns:a16="http://schemas.microsoft.com/office/drawing/2014/main" id="{93FD7127-07EC-45E3-9EBA-CD05E60BE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767" y="3951873"/>
            <a:ext cx="5314950" cy="2724150"/>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46</a:t>
            </a:fld>
            <a:endParaRPr lang="en-US" dirty="0"/>
          </a:p>
        </p:txBody>
      </p:sp>
    </p:spTree>
    <p:extLst>
      <p:ext uri="{BB962C8B-B14F-4D97-AF65-F5344CB8AC3E}">
        <p14:creationId xmlns:p14="http://schemas.microsoft.com/office/powerpoint/2010/main" val="24683731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a:extLst>
              <a:ext uri="{FF2B5EF4-FFF2-40B4-BE49-F238E27FC236}">
                <a16:creationId xmlns:a16="http://schemas.microsoft.com/office/drawing/2014/main" id="{FB121C51-AE10-45CE-BE71-20DA64D8AF97}"/>
              </a:ext>
            </a:extLst>
          </p:cNvPr>
          <p:cNvSpPr>
            <a:spLocks noGrp="1"/>
          </p:cNvSpPr>
          <p:nvPr>
            <p:ph type="title"/>
          </p:nvPr>
        </p:nvSpPr>
        <p:spPr/>
        <p:txBody>
          <a:bodyPr/>
          <a:lstStyle/>
          <a:p>
            <a:r>
              <a:rPr lang="ru-RU" altLang="ru-RU" dirty="0"/>
              <a:t>Бинауральный слух</a:t>
            </a:r>
          </a:p>
        </p:txBody>
      </p:sp>
      <p:sp>
        <p:nvSpPr>
          <p:cNvPr id="3" name="Объект 2">
            <a:extLst>
              <a:ext uri="{FF2B5EF4-FFF2-40B4-BE49-F238E27FC236}">
                <a16:creationId xmlns:a16="http://schemas.microsoft.com/office/drawing/2014/main" id="{8CC3E18D-1C9B-4590-B38A-2E6C2351B86E}"/>
              </a:ext>
            </a:extLst>
          </p:cNvPr>
          <p:cNvSpPr>
            <a:spLocks noGrp="1"/>
          </p:cNvSpPr>
          <p:nvPr>
            <p:ph sz="quarter" idx="1"/>
          </p:nvPr>
        </p:nvSpPr>
        <p:spPr>
          <a:xfrm>
            <a:off x="385011" y="2924175"/>
            <a:ext cx="5317957" cy="3232151"/>
          </a:xfrm>
        </p:spPr>
        <p:txBody>
          <a:bodyPr>
            <a:normAutofit/>
          </a:bodyPr>
          <a:lstStyle/>
          <a:p>
            <a:pPr>
              <a:defRPr/>
            </a:pPr>
            <a:r>
              <a:rPr lang="ru-RU" dirty="0"/>
              <a:t>Бинауральный слух определяют два основных условия:</a:t>
            </a:r>
          </a:p>
          <a:p>
            <a:pPr>
              <a:defRPr/>
            </a:pPr>
            <a:r>
              <a:rPr lang="ru-RU" dirty="0"/>
              <a:t>Для </a:t>
            </a:r>
            <a:r>
              <a:rPr lang="ru-RU" b="1" dirty="0"/>
              <a:t>низких</a:t>
            </a:r>
            <a:r>
              <a:rPr lang="ru-RU" dirty="0"/>
              <a:t> частот   - различие во времени попадания звука в правое и левое ухо, для </a:t>
            </a:r>
            <a:r>
              <a:rPr lang="ru-RU" b="1" dirty="0"/>
              <a:t>высоких </a:t>
            </a:r>
            <a:r>
              <a:rPr lang="ru-RU" dirty="0"/>
              <a:t>частот – различия в интенсивностях.</a:t>
            </a:r>
          </a:p>
          <a:p>
            <a:pPr>
              <a:defRPr/>
            </a:pPr>
            <a:r>
              <a:rPr lang="ru-RU" dirty="0"/>
              <a:t>Для частот ниже 1300 Гц также необходима </a:t>
            </a:r>
            <a:r>
              <a:rPr lang="ru-RU" i="1" dirty="0" err="1"/>
              <a:t>фазность</a:t>
            </a:r>
            <a:r>
              <a:rPr lang="ru-RU" i="1" dirty="0"/>
              <a:t>. </a:t>
            </a:r>
            <a:r>
              <a:rPr lang="ru-RU" dirty="0"/>
              <a:t>При частоте 1000 </a:t>
            </a:r>
            <a:r>
              <a:rPr lang="ru-RU" dirty="0" err="1"/>
              <a:t>гц</a:t>
            </a:r>
            <a:r>
              <a:rPr lang="ru-RU" dirty="0"/>
              <a:t> </a:t>
            </a:r>
          </a:p>
          <a:p>
            <a:pPr marL="0" indent="0">
              <a:buNone/>
              <a:defRPr/>
            </a:pPr>
            <a:r>
              <a:rPr lang="en-US" dirty="0" smtClean="0"/>
              <a:t>	</a:t>
            </a:r>
            <a:r>
              <a:rPr lang="ru-RU" dirty="0" smtClean="0"/>
              <a:t>дифференциальный </a:t>
            </a:r>
            <a:r>
              <a:rPr lang="ru-RU" dirty="0"/>
              <a:t>порог </a:t>
            </a:r>
            <a:r>
              <a:rPr lang="ru-RU" dirty="0" smtClean="0"/>
              <a:t>различения интенсивности</a:t>
            </a:r>
            <a:r>
              <a:rPr lang="en-US" dirty="0" smtClean="0"/>
              <a:t> </a:t>
            </a:r>
            <a:r>
              <a:rPr lang="ru-RU" dirty="0" smtClean="0"/>
              <a:t> </a:t>
            </a:r>
            <a:r>
              <a:rPr lang="ru-RU" dirty="0"/>
              <a:t>– 1Дб.</a:t>
            </a:r>
          </a:p>
        </p:txBody>
      </p:sp>
      <p:pic>
        <p:nvPicPr>
          <p:cNvPr id="69636" name="Picture 2" descr="http://intranet.tdmu.edu.ua/data/kafedra/internal/distance/classes_stud/%D0%A0%D1%83%D1%81%D1%81%D0%BA%D0%B8%D0%B9/1%20%D0%BA%D1%83%D1%80%D1%81/%D0%9D%D0%BE%D1%80%D0%BC%D0%B0%D0%BB%D1%8C%D0%BD%D0%B0%D1%8F%20%D1%84%D0%B8%D0%B7%D0%B8%D0%BE%D0%BB%D0%BE%D0%B3%D0%B8%D1%8F/14%20%D0%A4%D0%B8%D0%B7%D0%B8%D0%BE%D0%BB%D0%BE%D0%B3%D0%B8%D1%8F%20%D1%81%D0%BB%D1%83%D1%85%D0%B0.files/image023.jpg">
            <a:extLst>
              <a:ext uri="{FF2B5EF4-FFF2-40B4-BE49-F238E27FC236}">
                <a16:creationId xmlns:a16="http://schemas.microsoft.com/office/drawing/2014/main" id="{5AFB43A7-9BA8-4FD3-930F-9E2870864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379" y="2924175"/>
            <a:ext cx="42862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ижний колонтитул 1"/>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4" name="Номер слайда 3"/>
          <p:cNvSpPr>
            <a:spLocks noGrp="1"/>
          </p:cNvSpPr>
          <p:nvPr>
            <p:ph type="sldNum" sz="quarter" idx="12"/>
          </p:nvPr>
        </p:nvSpPr>
        <p:spPr/>
        <p:txBody>
          <a:bodyPr/>
          <a:lstStyle/>
          <a:p>
            <a:fld id="{8A7A6979-0714-4377-B894-6BE4C2D6E202}" type="slidenum">
              <a:rPr lang="en-US" smtClean="0"/>
              <a:pPr/>
              <a:t>47</a:t>
            </a:fld>
            <a:endParaRPr lang="en-US" dirty="0"/>
          </a:p>
        </p:txBody>
      </p:sp>
    </p:spTree>
    <p:extLst>
      <p:ext uri="{BB962C8B-B14F-4D97-AF65-F5344CB8AC3E}">
        <p14:creationId xmlns:p14="http://schemas.microsoft.com/office/powerpoint/2010/main" val="22139262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C4BE6C-5497-4474-AFA7-29679AAC9FD8}"/>
              </a:ext>
            </a:extLst>
          </p:cNvPr>
          <p:cNvSpPr>
            <a:spLocks noGrp="1"/>
          </p:cNvSpPr>
          <p:nvPr>
            <p:ph type="title"/>
          </p:nvPr>
        </p:nvSpPr>
        <p:spPr/>
        <p:txBody>
          <a:bodyPr/>
          <a:lstStyle/>
          <a:p>
            <a:r>
              <a:rPr lang="ru-RU" dirty="0" smtClean="0"/>
              <a:t>Инженерный</a:t>
            </a:r>
            <a:r>
              <a:rPr lang="en-US" dirty="0" smtClean="0"/>
              <a:t> vs </a:t>
            </a:r>
            <a:r>
              <a:rPr lang="ru-RU" dirty="0" smtClean="0"/>
              <a:t>эволюционный</a:t>
            </a:r>
            <a:endParaRPr lang="ru-RU" dirty="0"/>
          </a:p>
        </p:txBody>
      </p:sp>
      <p:pic>
        <p:nvPicPr>
          <p:cNvPr id="5122" name="Picture 2" descr="Помогает ли умственная деятельность сжигать калории? – Зожник">
            <a:extLst>
              <a:ext uri="{FF2B5EF4-FFF2-40B4-BE49-F238E27FC236}">
                <a16:creationId xmlns:a16="http://schemas.microsoft.com/office/drawing/2014/main" id="{71741658-733D-4AFF-823B-EE63B08C11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4421" y="2638425"/>
            <a:ext cx="4963159" cy="3101975"/>
          </a:xfrm>
          <a:prstGeom prst="rect">
            <a:avLst/>
          </a:prstGeom>
          <a:noFill/>
          <a:extLst>
            <a:ext uri="{909E8E84-426E-40DD-AFC4-6F175D3DCCD1}">
              <a14:hiddenFill xmlns:a14="http://schemas.microsoft.com/office/drawing/2010/main">
                <a:solidFill>
                  <a:srgbClr val="FFFFFF"/>
                </a:solidFill>
              </a14:hiddenFill>
            </a:ext>
          </a:extLst>
        </p:spPr>
      </p:pic>
      <p:sp>
        <p:nvSpPr>
          <p:cNvPr id="3" name="Нижний колонтитул 2"/>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4" name="Номер слайда 3"/>
          <p:cNvSpPr>
            <a:spLocks noGrp="1"/>
          </p:cNvSpPr>
          <p:nvPr>
            <p:ph type="sldNum" sz="quarter" idx="12"/>
          </p:nvPr>
        </p:nvSpPr>
        <p:spPr/>
        <p:txBody>
          <a:bodyPr/>
          <a:lstStyle/>
          <a:p>
            <a:fld id="{8A7A6979-0714-4377-B894-6BE4C2D6E202}" type="slidenum">
              <a:rPr lang="en-US" smtClean="0"/>
              <a:pPr/>
              <a:t>48</a:t>
            </a:fld>
            <a:endParaRPr lang="en-US" dirty="0"/>
          </a:p>
        </p:txBody>
      </p:sp>
      <p:sp>
        <p:nvSpPr>
          <p:cNvPr id="6" name="TextBox 5"/>
          <p:cNvSpPr txBox="1"/>
          <p:nvPr/>
        </p:nvSpPr>
        <p:spPr>
          <a:xfrm>
            <a:off x="9027622" y="2768138"/>
            <a:ext cx="3164378" cy="1754326"/>
          </a:xfrm>
          <a:prstGeom prst="rect">
            <a:avLst/>
          </a:prstGeom>
          <a:noFill/>
        </p:spPr>
        <p:txBody>
          <a:bodyPr wrap="square" rtlCol="0">
            <a:spAutoFit/>
          </a:bodyPr>
          <a:lstStyle/>
          <a:p>
            <a:r>
              <a:rPr lang="ru-RU" dirty="0" smtClean="0"/>
              <a:t>Надежный (дублированный многократно)</a:t>
            </a:r>
          </a:p>
          <a:p>
            <a:r>
              <a:rPr lang="ru-RU" dirty="0" smtClean="0"/>
              <a:t>Перекрывающийся</a:t>
            </a:r>
          </a:p>
          <a:p>
            <a:r>
              <a:rPr lang="ru-RU" dirty="0" smtClean="0"/>
              <a:t>Приспособительный</a:t>
            </a:r>
          </a:p>
          <a:p>
            <a:r>
              <a:rPr lang="ru-RU" dirty="0" smtClean="0"/>
              <a:t>Экономичный</a:t>
            </a:r>
          </a:p>
          <a:p>
            <a:r>
              <a:rPr lang="ru-RU" dirty="0" smtClean="0"/>
              <a:t>Пластичный=обучающийся</a:t>
            </a:r>
            <a:endParaRPr lang="ru-RU" dirty="0"/>
          </a:p>
        </p:txBody>
      </p:sp>
      <p:sp>
        <p:nvSpPr>
          <p:cNvPr id="7" name="TextBox 6"/>
          <p:cNvSpPr txBox="1"/>
          <p:nvPr/>
        </p:nvSpPr>
        <p:spPr>
          <a:xfrm>
            <a:off x="1113905" y="2842953"/>
            <a:ext cx="1986742" cy="1754326"/>
          </a:xfrm>
          <a:prstGeom prst="rect">
            <a:avLst/>
          </a:prstGeom>
          <a:noFill/>
        </p:spPr>
        <p:txBody>
          <a:bodyPr wrap="square" rtlCol="0">
            <a:spAutoFit/>
          </a:bodyPr>
          <a:lstStyle/>
          <a:p>
            <a:r>
              <a:rPr lang="ru-RU" dirty="0" smtClean="0"/>
              <a:t>Специфичный</a:t>
            </a:r>
          </a:p>
          <a:p>
            <a:r>
              <a:rPr lang="ru-RU" dirty="0" smtClean="0"/>
              <a:t>Экономичный</a:t>
            </a:r>
          </a:p>
          <a:p>
            <a:r>
              <a:rPr lang="ru-RU" dirty="0" smtClean="0"/>
              <a:t>Лаконичный</a:t>
            </a:r>
          </a:p>
          <a:p>
            <a:r>
              <a:rPr lang="ru-RU" dirty="0" smtClean="0"/>
              <a:t>Обучающийся</a:t>
            </a:r>
          </a:p>
          <a:p>
            <a:r>
              <a:rPr lang="ru-RU" dirty="0" smtClean="0"/>
              <a:t>Пластичный?</a:t>
            </a:r>
          </a:p>
          <a:p>
            <a:endParaRPr lang="ru-RU" dirty="0"/>
          </a:p>
        </p:txBody>
      </p:sp>
    </p:spTree>
    <p:extLst>
      <p:ext uri="{BB962C8B-B14F-4D97-AF65-F5344CB8AC3E}">
        <p14:creationId xmlns:p14="http://schemas.microsoft.com/office/powerpoint/2010/main" val="16144066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49</a:t>
            </a:fld>
            <a:endParaRPr lang="en-US" dirty="0"/>
          </a:p>
        </p:txBody>
      </p:sp>
    </p:spTree>
    <p:extLst>
      <p:ext uri="{BB962C8B-B14F-4D97-AF65-F5344CB8AC3E}">
        <p14:creationId xmlns:p14="http://schemas.microsoft.com/office/powerpoint/2010/main" val="1819667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E189A2-B123-4AE5-AE47-FE52AD8F1F66}"/>
              </a:ext>
            </a:extLst>
          </p:cNvPr>
          <p:cNvSpPr>
            <a:spLocks noGrp="1"/>
          </p:cNvSpPr>
          <p:nvPr>
            <p:ph type="title"/>
          </p:nvPr>
        </p:nvSpPr>
        <p:spPr/>
        <p:txBody>
          <a:bodyPr/>
          <a:lstStyle/>
          <a:p>
            <a:r>
              <a:rPr lang="ru-RU" dirty="0"/>
              <a:t>Зачем нужен мозг?</a:t>
            </a:r>
          </a:p>
        </p:txBody>
      </p:sp>
      <p:sp>
        <p:nvSpPr>
          <p:cNvPr id="3" name="Объект 2">
            <a:extLst>
              <a:ext uri="{FF2B5EF4-FFF2-40B4-BE49-F238E27FC236}">
                <a16:creationId xmlns:a16="http://schemas.microsoft.com/office/drawing/2014/main" id="{9DD8B926-72AB-4A2F-8381-D91ADF30913B}"/>
              </a:ext>
            </a:extLst>
          </p:cNvPr>
          <p:cNvSpPr>
            <a:spLocks noGrp="1"/>
          </p:cNvSpPr>
          <p:nvPr>
            <p:ph idx="1"/>
          </p:nvPr>
        </p:nvSpPr>
        <p:spPr/>
        <p:txBody>
          <a:bodyPr/>
          <a:lstStyle/>
          <a:p>
            <a:r>
              <a:rPr lang="ru-RU" altLang="ru-RU" dirty="0"/>
              <a:t>Управляет деятельностью различных органов и систем, составляющих целостный организм</a:t>
            </a:r>
          </a:p>
          <a:p>
            <a:r>
              <a:rPr lang="ru-RU" altLang="ru-RU" dirty="0"/>
              <a:t>Координирует процессы, протекающие в организме, с учетом состояния внешней и внутренней среды, анатомически и функционально связывая все части организма в единое целое</a:t>
            </a:r>
          </a:p>
          <a:p>
            <a:r>
              <a:rPr lang="ru-RU" altLang="ru-RU" dirty="0"/>
              <a:t>Посредством органов чувств осуществляет связь организма с окружающей средой, обеспечивая взаимодействие с ней</a:t>
            </a:r>
          </a:p>
          <a:p>
            <a:r>
              <a:rPr lang="ru-RU" altLang="ru-RU" dirty="0"/>
              <a:t>Способствует становлению межличностных контактов, необходимых для организации социума</a:t>
            </a:r>
          </a:p>
          <a:p>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189400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F08C99C-FCD8-45BF-A965-C056CE468D9A}"/>
              </a:ext>
            </a:extLst>
          </p:cNvPr>
          <p:cNvPicPr>
            <a:picLocks noChangeAspect="1"/>
          </p:cNvPicPr>
          <p:nvPr/>
        </p:nvPicPr>
        <p:blipFill>
          <a:blip r:embed="rId3"/>
          <a:stretch>
            <a:fillRect/>
          </a:stretch>
        </p:blipFill>
        <p:spPr>
          <a:xfrm>
            <a:off x="1300162" y="352425"/>
            <a:ext cx="9591675" cy="6153150"/>
          </a:xfrm>
          <a:prstGeom prst="rect">
            <a:avLst/>
          </a:prstGeom>
        </p:spPr>
      </p:pic>
      <p:sp>
        <p:nvSpPr>
          <p:cNvPr id="2" name="Нижний колонтитул 1"/>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3" name="Номер слайда 2"/>
          <p:cNvSpPr>
            <a:spLocks noGrp="1"/>
          </p:cNvSpPr>
          <p:nvPr>
            <p:ph type="sldNum" sz="quarter" idx="12"/>
          </p:nvPr>
        </p:nvSpPr>
        <p:spPr/>
        <p:txBody>
          <a:bodyPr/>
          <a:lstStyle/>
          <a:p>
            <a:fld id="{8A7A6979-0714-4377-B894-6BE4C2D6E202}" type="slidenum">
              <a:rPr lang="en-US" smtClean="0"/>
              <a:t>6</a:t>
            </a:fld>
            <a:endParaRPr lang="en-US" dirty="0"/>
          </a:p>
        </p:txBody>
      </p:sp>
    </p:spTree>
    <p:extLst>
      <p:ext uri="{BB962C8B-B14F-4D97-AF65-F5344CB8AC3E}">
        <p14:creationId xmlns:p14="http://schemas.microsoft.com/office/powerpoint/2010/main" val="496492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57AA1E-2AF7-4927-BCDF-4EB84E9EE4ED}"/>
              </a:ext>
            </a:extLst>
          </p:cNvPr>
          <p:cNvSpPr>
            <a:spLocks noGrp="1"/>
          </p:cNvSpPr>
          <p:nvPr>
            <p:ph type="title"/>
          </p:nvPr>
        </p:nvSpPr>
        <p:spPr>
          <a:xfrm>
            <a:off x="2402586" y="430182"/>
            <a:ext cx="7729728" cy="1188720"/>
          </a:xfrm>
        </p:spPr>
        <p:txBody>
          <a:bodyPr/>
          <a:lstStyle/>
          <a:p>
            <a:r>
              <a:rPr lang="ru-RU" dirty="0"/>
              <a:t>Энергия для мозга</a:t>
            </a:r>
          </a:p>
        </p:txBody>
      </p:sp>
      <p:sp>
        <p:nvSpPr>
          <p:cNvPr id="3" name="Объект 2">
            <a:extLst>
              <a:ext uri="{FF2B5EF4-FFF2-40B4-BE49-F238E27FC236}">
                <a16:creationId xmlns:a16="http://schemas.microsoft.com/office/drawing/2014/main" id="{84A64E81-6561-43CB-B438-715833058A74}"/>
              </a:ext>
            </a:extLst>
          </p:cNvPr>
          <p:cNvSpPr>
            <a:spLocks noGrp="1"/>
          </p:cNvSpPr>
          <p:nvPr>
            <p:ph sz="half" idx="1"/>
          </p:nvPr>
        </p:nvSpPr>
        <p:spPr/>
        <p:txBody>
          <a:bodyPr>
            <a:normAutofit fontScale="77500" lnSpcReduction="20000"/>
          </a:bodyPr>
          <a:lstStyle/>
          <a:p>
            <a:endParaRPr lang="ru-RU" dirty="0"/>
          </a:p>
        </p:txBody>
      </p:sp>
      <p:sp>
        <p:nvSpPr>
          <p:cNvPr id="4" name="Объект 3">
            <a:extLst>
              <a:ext uri="{FF2B5EF4-FFF2-40B4-BE49-F238E27FC236}">
                <a16:creationId xmlns:a16="http://schemas.microsoft.com/office/drawing/2014/main" id="{97EF7548-BF7D-41C3-B016-E9C07D98EEDD}"/>
              </a:ext>
            </a:extLst>
          </p:cNvPr>
          <p:cNvSpPr>
            <a:spLocks noGrp="1"/>
          </p:cNvSpPr>
          <p:nvPr>
            <p:ph sz="half" idx="2"/>
          </p:nvPr>
        </p:nvSpPr>
        <p:spPr>
          <a:xfrm>
            <a:off x="8245642" y="3101328"/>
            <a:ext cx="3946358" cy="2638698"/>
          </a:xfrm>
        </p:spPr>
        <p:txBody>
          <a:bodyPr>
            <a:normAutofit fontScale="77500" lnSpcReduction="20000"/>
          </a:bodyPr>
          <a:lstStyle/>
          <a:p>
            <a:r>
              <a:rPr lang="ru-RU" sz="2400" dirty="0"/>
              <a:t>При массе 2% мозг потребляет 20% энергии </a:t>
            </a:r>
            <a:r>
              <a:rPr lang="ru-RU" sz="2400" dirty="0" smtClean="0"/>
              <a:t>организма. В </a:t>
            </a:r>
            <a:r>
              <a:rPr lang="ru-RU" sz="2400" dirty="0"/>
              <a:t>сутки 350-400 калорий</a:t>
            </a:r>
          </a:p>
          <a:p>
            <a:endParaRPr lang="ru-RU" sz="2400" dirty="0"/>
          </a:p>
          <a:p>
            <a:r>
              <a:rPr lang="ru-RU" altLang="ru-RU" sz="2400" dirty="0"/>
              <a:t>Потребление кислорода мозгом достигает в состоянии покоя у взрослых людей 25% от общего его потребления организмом, а у маленьких детей — 50%.</a:t>
            </a:r>
            <a:endParaRPr lang="ru-RU" sz="2400" dirty="0"/>
          </a:p>
        </p:txBody>
      </p:sp>
      <p:pic>
        <p:nvPicPr>
          <p:cNvPr id="10242" name="Picture 2" descr="https://www.frontiersin.org/files/Articles/396508/fnmol-11-00216-HTML/image_m/fnmol-11-00216-g001.jpg">
            <a:extLst>
              <a:ext uri="{FF2B5EF4-FFF2-40B4-BE49-F238E27FC236}">
                <a16:creationId xmlns:a16="http://schemas.microsoft.com/office/drawing/2014/main" id="{EBF0E31F-1455-4774-9B0F-01FB87F41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36" y="2354856"/>
            <a:ext cx="7510415" cy="36799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109222-B005-4087-9CCD-2A9AB9C7B4BE}"/>
              </a:ext>
            </a:extLst>
          </p:cNvPr>
          <p:cNvSpPr txBox="1"/>
          <p:nvPr/>
        </p:nvSpPr>
        <p:spPr>
          <a:xfrm>
            <a:off x="2903621" y="2731996"/>
            <a:ext cx="184731" cy="369332"/>
          </a:xfrm>
          <a:prstGeom prst="rect">
            <a:avLst/>
          </a:prstGeom>
          <a:noFill/>
        </p:spPr>
        <p:txBody>
          <a:bodyPr wrap="none" rtlCol="0">
            <a:spAutoFit/>
          </a:bodyPr>
          <a:lstStyle/>
          <a:p>
            <a:endParaRPr lang="ru-RU" dirty="0"/>
          </a:p>
        </p:txBody>
      </p:sp>
      <p:sp>
        <p:nvSpPr>
          <p:cNvPr id="6" name="Нижний колонтитул 5"/>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7" name="Номер слайда 6"/>
          <p:cNvSpPr>
            <a:spLocks noGrp="1"/>
          </p:cNvSpPr>
          <p:nvPr>
            <p:ph type="sldNum" sz="quarter" idx="12"/>
          </p:nvPr>
        </p:nvSpPr>
        <p:spPr/>
        <p:txBody>
          <a:bodyPr/>
          <a:lstStyle/>
          <a:p>
            <a:fld id="{8A7A6979-0714-4377-B894-6BE4C2D6E202}" type="slidenum">
              <a:rPr lang="en-US" smtClean="0"/>
              <a:t>7</a:t>
            </a:fld>
            <a:endParaRPr lang="en-US" dirty="0"/>
          </a:p>
        </p:txBody>
      </p:sp>
    </p:spTree>
    <p:extLst>
      <p:ext uri="{BB962C8B-B14F-4D97-AF65-F5344CB8AC3E}">
        <p14:creationId xmlns:p14="http://schemas.microsoft.com/office/powerpoint/2010/main" val="1458448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4AF9C56-03BF-43A9-BA20-0108EC8756FC}"/>
              </a:ext>
            </a:extLst>
          </p:cNvPr>
          <p:cNvSpPr>
            <a:spLocks noGrp="1"/>
          </p:cNvSpPr>
          <p:nvPr>
            <p:ph type="title"/>
          </p:nvPr>
        </p:nvSpPr>
        <p:spPr>
          <a:xfrm>
            <a:off x="2345436" y="271886"/>
            <a:ext cx="7729728" cy="1188720"/>
          </a:xfrm>
        </p:spPr>
        <p:txBody>
          <a:bodyPr>
            <a:normAutofit fontScale="90000"/>
          </a:bodyPr>
          <a:lstStyle/>
          <a:p>
            <a:r>
              <a:rPr lang="ru-RU" dirty="0"/>
              <a:t>Динамика состояний мозга определяется энергетическими и структурными ограничениями</a:t>
            </a:r>
          </a:p>
        </p:txBody>
      </p:sp>
      <p:pic>
        <p:nvPicPr>
          <p:cNvPr id="11266" name="Picture 2" descr="figure1">
            <a:extLst>
              <a:ext uri="{FF2B5EF4-FFF2-40B4-BE49-F238E27FC236}">
                <a16:creationId xmlns:a16="http://schemas.microsoft.com/office/drawing/2014/main" id="{929227DC-8B86-476E-AD2D-95CCEBEAF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63" y="2296685"/>
            <a:ext cx="4730166" cy="43779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CBD40A-B4EB-4260-8B2A-B0A5E4352D61}"/>
              </a:ext>
            </a:extLst>
          </p:cNvPr>
          <p:cNvSpPr txBox="1"/>
          <p:nvPr/>
        </p:nvSpPr>
        <p:spPr>
          <a:xfrm>
            <a:off x="6043362" y="5861736"/>
            <a:ext cx="6031832" cy="738664"/>
          </a:xfrm>
          <a:prstGeom prst="rect">
            <a:avLst/>
          </a:prstGeom>
          <a:noFill/>
        </p:spPr>
        <p:txBody>
          <a:bodyPr wrap="square" rtlCol="0">
            <a:spAutoFit/>
          </a:bodyPr>
          <a:lstStyle/>
          <a:p>
            <a:r>
              <a:rPr lang="en-US" sz="1400" dirty="0"/>
              <a:t>Gu, S., </a:t>
            </a:r>
            <a:r>
              <a:rPr lang="en-US" sz="1400" dirty="0" err="1"/>
              <a:t>Cieslak</a:t>
            </a:r>
            <a:r>
              <a:rPr lang="en-US" sz="1400" dirty="0"/>
              <a:t>, M., Baird, B. </a:t>
            </a:r>
            <a:r>
              <a:rPr lang="en-US" sz="1400" i="1" dirty="0"/>
              <a:t>et al.</a:t>
            </a:r>
            <a:r>
              <a:rPr lang="en-US" sz="1400" dirty="0"/>
              <a:t> The Energy Landscape of Neurophysiological Activity Implicit in Brain Network Structure. </a:t>
            </a:r>
            <a:r>
              <a:rPr lang="en-US" sz="1400" i="1" dirty="0"/>
              <a:t>Sci Rep</a:t>
            </a:r>
            <a:r>
              <a:rPr lang="en-US" sz="1400" dirty="0"/>
              <a:t> </a:t>
            </a:r>
            <a:r>
              <a:rPr lang="en-US" sz="1400" b="1" dirty="0"/>
              <a:t>8, </a:t>
            </a:r>
            <a:r>
              <a:rPr lang="en-US" sz="1400" dirty="0"/>
              <a:t>2507 (2018). https://doi.org/10.1038/s41598-018-20123-8</a:t>
            </a:r>
            <a:endParaRPr lang="ru-RU" sz="1400" dirty="0"/>
          </a:p>
        </p:txBody>
      </p:sp>
      <p:pic>
        <p:nvPicPr>
          <p:cNvPr id="11270" name="Picture 6" descr="Summary of global reduction in oxidative demand and neuronal activity in the human brain. Deep or nonrapid eye movement (non-REM) sleep states, different stages of the vegetative brain, and varying degrees of anesthesia depth show significant reductions in energy metabolism as measured by CMRglc with positron emission tomography (PET) and electrical activity as reflected with bispectral index (BIS) values from electroencephalography (EEG) recordings. (A) Different anesthetic depths, increasing from left to right, reduced CMRglc and BIS values compared with the awake brain.70, 71, 72, 73, 74 Reproduced with permission from Clin Pharmacol Ther.72 (B) Non-REM sleep shows CMRglc in the visual cortex to be reduced to 0.26±0.06 μmol/g per minute from 0.33±0.07 μmol/g per minute in the awake brain.64, 65 Reproduced with permission from Neuropsychopharmacology.64 Neuronal activity with BIS shows 100±12 versus 79±12 in awake versus non-REM sleep.66, 67 (C) Vegetative state shows CMRglc in the visual cortex to be reduced to 0.15±0.04 μmol/g per minute.68 Reproduced with permission from NeuroRehabilitation.68 Neuronal activity with BIS shows values of 100±12 versus 35±12 in awake versus persistent vegetative state.69">
            <a:extLst>
              <a:ext uri="{FF2B5EF4-FFF2-40B4-BE49-F238E27FC236}">
                <a16:creationId xmlns:a16="http://schemas.microsoft.com/office/drawing/2014/main" id="{C8CDB09A-F243-4414-96F7-2C8C87F32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317" y="2296685"/>
            <a:ext cx="5875922" cy="342177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3" name="Номер слайда 2"/>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3892028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D64684-4009-49EC-9893-57C8CC3AC651}"/>
              </a:ext>
            </a:extLst>
          </p:cNvPr>
          <p:cNvSpPr>
            <a:spLocks noGrp="1"/>
          </p:cNvSpPr>
          <p:nvPr>
            <p:ph type="title"/>
          </p:nvPr>
        </p:nvSpPr>
        <p:spPr>
          <a:xfrm>
            <a:off x="2348148" y="292377"/>
            <a:ext cx="7729728" cy="1188720"/>
          </a:xfrm>
        </p:spPr>
        <p:txBody>
          <a:bodyPr/>
          <a:lstStyle/>
          <a:p>
            <a:r>
              <a:rPr lang="ru-RU" dirty="0" err="1"/>
              <a:t>Локализационизм</a:t>
            </a:r>
            <a:r>
              <a:rPr lang="ru-RU" dirty="0"/>
              <a:t> против </a:t>
            </a:r>
            <a:r>
              <a:rPr lang="ru-RU" dirty="0" err="1"/>
              <a:t>эквипотенциализма</a:t>
            </a:r>
            <a:endParaRPr lang="ru-RU" dirty="0"/>
          </a:p>
        </p:txBody>
      </p:sp>
      <p:pic>
        <p:nvPicPr>
          <p:cNvPr id="12290" name="Picture 2" descr="Нервная система и ее работа - Хлебопечка.ру">
            <a:extLst>
              <a:ext uri="{FF2B5EF4-FFF2-40B4-BE49-F238E27FC236}">
                <a16:creationId xmlns:a16="http://schemas.microsoft.com/office/drawing/2014/main" id="{95E25F2E-360C-4781-A8F6-485066D73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68" y="2418347"/>
            <a:ext cx="2514687" cy="375836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upload.wikimedia.org/wikipedia/commons/f/fa/Phrenology1.jpg">
            <a:extLst>
              <a:ext uri="{FF2B5EF4-FFF2-40B4-BE49-F238E27FC236}">
                <a16:creationId xmlns:a16="http://schemas.microsoft.com/office/drawing/2014/main" id="{573F2EA2-F947-4DF1-9F1E-3E9212B88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916" y="2418347"/>
            <a:ext cx="3197096" cy="37583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2550FB-201E-4FFB-9B94-D66F27503283}"/>
              </a:ext>
            </a:extLst>
          </p:cNvPr>
          <p:cNvSpPr txBox="1"/>
          <p:nvPr/>
        </p:nvSpPr>
        <p:spPr>
          <a:xfrm>
            <a:off x="261968" y="1902020"/>
            <a:ext cx="3072063" cy="338554"/>
          </a:xfrm>
          <a:prstGeom prst="rect">
            <a:avLst/>
          </a:prstGeom>
          <a:noFill/>
        </p:spPr>
        <p:txBody>
          <a:bodyPr wrap="square" rtlCol="0">
            <a:spAutoFit/>
          </a:bodyPr>
          <a:lstStyle/>
          <a:p>
            <a:r>
              <a:rPr lang="ru-RU" sz="1600" dirty="0"/>
              <a:t>Франц Йозеф </a:t>
            </a:r>
            <a:r>
              <a:rPr lang="ru-RU" sz="1600" dirty="0" err="1"/>
              <a:t>Галль</a:t>
            </a:r>
            <a:r>
              <a:rPr lang="ru-RU" sz="1600" dirty="0"/>
              <a:t> 1758 —1828)</a:t>
            </a:r>
          </a:p>
        </p:txBody>
      </p:sp>
      <p:pic>
        <p:nvPicPr>
          <p:cNvPr id="12294" name="Picture 6" descr="Karl Lashley 1.jpg">
            <a:extLst>
              <a:ext uri="{FF2B5EF4-FFF2-40B4-BE49-F238E27FC236}">
                <a16:creationId xmlns:a16="http://schemas.microsoft.com/office/drawing/2014/main" id="{46F306B7-FD33-42EE-972E-EB53D8F6C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373" y="2418347"/>
            <a:ext cx="2428374" cy="3703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41B352-6A1B-4F2B-AB30-679C506CDAE2}"/>
              </a:ext>
            </a:extLst>
          </p:cNvPr>
          <p:cNvSpPr txBox="1"/>
          <p:nvPr/>
        </p:nvSpPr>
        <p:spPr>
          <a:xfrm>
            <a:off x="9232232" y="2418348"/>
            <a:ext cx="2847473" cy="2862322"/>
          </a:xfrm>
          <a:prstGeom prst="rect">
            <a:avLst/>
          </a:prstGeom>
          <a:noFill/>
        </p:spPr>
        <p:txBody>
          <a:bodyPr wrap="square" rtlCol="0">
            <a:spAutoFit/>
          </a:bodyPr>
          <a:lstStyle/>
          <a:p>
            <a:r>
              <a:rPr lang="ru-RU" b="1" dirty="0" err="1"/>
              <a:t>эквипотенциальность</a:t>
            </a:r>
            <a:r>
              <a:rPr lang="ru-RU" dirty="0"/>
              <a:t> </a:t>
            </a:r>
          </a:p>
          <a:p>
            <a:r>
              <a:rPr lang="ru-RU" dirty="0"/>
              <a:t>При повреждении участков </a:t>
            </a:r>
            <a:r>
              <a:rPr lang="ru-RU" dirty="0" err="1"/>
              <a:t>коры</a:t>
            </a:r>
            <a:r>
              <a:rPr lang="ru-RU" dirty="0"/>
              <a:t> головного мозга, ответственных за определенные функции механизмов органов чувств, другие участки мозга берут на себя функции поврежденных зон.</a:t>
            </a:r>
          </a:p>
        </p:txBody>
      </p:sp>
      <p:sp>
        <p:nvSpPr>
          <p:cNvPr id="5" name="TextBox 4">
            <a:extLst>
              <a:ext uri="{FF2B5EF4-FFF2-40B4-BE49-F238E27FC236}">
                <a16:creationId xmlns:a16="http://schemas.microsoft.com/office/drawing/2014/main" id="{C990A2C9-19DA-4EC0-8DC3-3BD52690AE0C}"/>
              </a:ext>
            </a:extLst>
          </p:cNvPr>
          <p:cNvSpPr txBox="1"/>
          <p:nvPr/>
        </p:nvSpPr>
        <p:spPr>
          <a:xfrm>
            <a:off x="6809873" y="1902020"/>
            <a:ext cx="2612859" cy="338554"/>
          </a:xfrm>
          <a:prstGeom prst="rect">
            <a:avLst/>
          </a:prstGeom>
          <a:noFill/>
        </p:spPr>
        <p:txBody>
          <a:bodyPr wrap="square" rtlCol="0">
            <a:spAutoFit/>
          </a:bodyPr>
          <a:lstStyle/>
          <a:p>
            <a:r>
              <a:rPr lang="ru-RU" sz="1600" dirty="0"/>
              <a:t>Карл </a:t>
            </a:r>
            <a:r>
              <a:rPr lang="ru-RU" sz="1600" dirty="0" err="1"/>
              <a:t>Лешли</a:t>
            </a:r>
            <a:r>
              <a:rPr lang="ru-RU" sz="1600" dirty="0"/>
              <a:t> 1890-1958</a:t>
            </a:r>
          </a:p>
        </p:txBody>
      </p:sp>
      <p:sp>
        <p:nvSpPr>
          <p:cNvPr id="6" name="Нижний колонтитул 5"/>
          <p:cNvSpPr>
            <a:spLocks noGrp="1"/>
          </p:cNvSpPr>
          <p:nvPr>
            <p:ph type="ftr" sz="quarter" idx="11"/>
          </p:nvPr>
        </p:nvSpPr>
        <p:spPr>
          <a:xfrm>
            <a:off x="1285875" y="6176711"/>
            <a:ext cx="5901189" cy="320040"/>
          </a:xfrm>
        </p:spPr>
        <p:txBody>
          <a:bodyPr/>
          <a:lstStyle/>
          <a:p>
            <a:r>
              <a:rPr lang="ru-RU" smtClean="0"/>
              <a:t>мозговые основы когнитивной деятельности</a:t>
            </a:r>
            <a:endParaRPr lang="en-US" dirty="0"/>
          </a:p>
        </p:txBody>
      </p:sp>
      <p:sp>
        <p:nvSpPr>
          <p:cNvPr id="7" name="Номер слайда 6"/>
          <p:cNvSpPr>
            <a:spLocks noGrp="1"/>
          </p:cNvSpPr>
          <p:nvPr>
            <p:ph type="sldNum" sz="quarter" idx="12"/>
          </p:nvPr>
        </p:nvSpPr>
        <p:spPr/>
        <p:txBody>
          <a:bodyPr/>
          <a:lstStyle/>
          <a:p>
            <a:fld id="{8A7A6979-0714-4377-B894-6BE4C2D6E202}" type="slidenum">
              <a:rPr lang="en-US" smtClean="0"/>
              <a:t>9</a:t>
            </a:fld>
            <a:endParaRPr lang="en-US" dirty="0"/>
          </a:p>
        </p:txBody>
      </p:sp>
    </p:spTree>
    <p:extLst>
      <p:ext uri="{BB962C8B-B14F-4D97-AF65-F5344CB8AC3E}">
        <p14:creationId xmlns:p14="http://schemas.microsoft.com/office/powerpoint/2010/main" val="3346533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осылка">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TM10001115[[fn=Посылка]]</Template>
  <TotalTime>1212</TotalTime>
  <Words>2923</Words>
  <Application>Microsoft Office PowerPoint</Application>
  <PresentationFormat>Широкоэкранный</PresentationFormat>
  <Paragraphs>234</Paragraphs>
  <Slides>49</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49</vt:i4>
      </vt:variant>
    </vt:vector>
  </HeadingPairs>
  <TitlesOfParts>
    <vt:vector size="57" baseType="lpstr">
      <vt:lpstr>AdvOT863180fb</vt:lpstr>
      <vt:lpstr>Arial</vt:lpstr>
      <vt:lpstr>Calibri</vt:lpstr>
      <vt:lpstr>Corbel</vt:lpstr>
      <vt:lpstr>Gill Sans MT</vt:lpstr>
      <vt:lpstr>Symbol</vt:lpstr>
      <vt:lpstr>Times New Roman</vt:lpstr>
      <vt:lpstr>Посылка</vt:lpstr>
      <vt:lpstr>Мозговые основы когнитивной деятельности</vt:lpstr>
      <vt:lpstr>Краткое содержание лекций</vt:lpstr>
      <vt:lpstr>Когнитивная деятельность</vt:lpstr>
      <vt:lpstr>Презентация PowerPoint</vt:lpstr>
      <vt:lpstr>Зачем нужен мозг?</vt:lpstr>
      <vt:lpstr>Презентация PowerPoint</vt:lpstr>
      <vt:lpstr>Энергия для мозга</vt:lpstr>
      <vt:lpstr>Динамика состояний мозга определяется энергетическими и структурными ограничениями</vt:lpstr>
      <vt:lpstr>Локализационизм против эквипотенциализма</vt:lpstr>
      <vt:lpstr>Мозг древний, старый, новый</vt:lpstr>
      <vt:lpstr>Зоны коры</vt:lpstr>
      <vt:lpstr>Зоны коры</vt:lpstr>
      <vt:lpstr>Топическая организация коры</vt:lpstr>
      <vt:lpstr>Принципы передачи сигнала</vt:lpstr>
      <vt:lpstr>Уровни интеграции в ЦНС</vt:lpstr>
      <vt:lpstr>микроКолонки </vt:lpstr>
      <vt:lpstr>Нейроны-детекторы</vt:lpstr>
      <vt:lpstr>Нейроны -детекторы</vt:lpstr>
      <vt:lpstr>Ориентационные и Дирекционально-избирательные нейроны</vt:lpstr>
      <vt:lpstr>Детекция ориентация</vt:lpstr>
      <vt:lpstr>Пример машинного перевода</vt:lpstr>
      <vt:lpstr>Нейрон моей бабушки (Jenifer Aniston)</vt:lpstr>
      <vt:lpstr>Первичные, вторичные и третичные поля коры</vt:lpstr>
      <vt:lpstr> что? И где?</vt:lpstr>
      <vt:lpstr>Павлов иван петрович 1849-1936</vt:lpstr>
      <vt:lpstr>Где происходит интеграция зрительного и тактильного восприятия? </vt:lpstr>
      <vt:lpstr>Пластические изменения в коре</vt:lpstr>
      <vt:lpstr>Visual word form area</vt:lpstr>
      <vt:lpstr>Изменения в мозге при обучении грамоте</vt:lpstr>
      <vt:lpstr>Сеченов иван михайлович 1829-1905</vt:lpstr>
      <vt:lpstr>Top-down vs bottom-up</vt:lpstr>
      <vt:lpstr>top-down frontal contributions to predictive processes in speech perception </vt:lpstr>
      <vt:lpstr>Зрительные иллюзии</vt:lpstr>
      <vt:lpstr>Презентация PowerPoint</vt:lpstr>
      <vt:lpstr>Зрительные иллюзии</vt:lpstr>
      <vt:lpstr>Зрительные иллюзии</vt:lpstr>
      <vt:lpstr>Презентация PowerPoint</vt:lpstr>
      <vt:lpstr>Презентация PowerPoint</vt:lpstr>
      <vt:lpstr>Презентация PowerPoint</vt:lpstr>
      <vt:lpstr>Презентация PowerPoint</vt:lpstr>
      <vt:lpstr>Селективное внимание</vt:lpstr>
      <vt:lpstr>Фильтр Бродбента  Broadbent's Filter Model </vt:lpstr>
      <vt:lpstr>Treisman's Attenuation Model </vt:lpstr>
      <vt:lpstr>психофизика</vt:lpstr>
      <vt:lpstr>Понятие порога восприятия</vt:lpstr>
      <vt:lpstr>Закон вебера-фехнера</vt:lpstr>
      <vt:lpstr>Бинауральный слух</vt:lpstr>
      <vt:lpstr>Инженерный vs эволюционный</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Мозговые основы когнитивной деятельности</dc:title>
  <dc:creator>Хозяин</dc:creator>
  <cp:lastModifiedBy>User</cp:lastModifiedBy>
  <cp:revision>65</cp:revision>
  <dcterms:created xsi:type="dcterms:W3CDTF">2020-12-10T19:00:45Z</dcterms:created>
  <dcterms:modified xsi:type="dcterms:W3CDTF">2020-12-11T15:59:24Z</dcterms:modified>
</cp:coreProperties>
</file>