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2"/>
  </p:notesMasterIdLst>
  <p:sldIdLst>
    <p:sldId id="347" r:id="rId3"/>
    <p:sldId id="256" r:id="rId4"/>
    <p:sldId id="307" r:id="rId5"/>
    <p:sldId id="310" r:id="rId6"/>
    <p:sldId id="311" r:id="rId7"/>
    <p:sldId id="312" r:id="rId8"/>
    <p:sldId id="313" r:id="rId9"/>
    <p:sldId id="314" r:id="rId10"/>
    <p:sldId id="315" r:id="rId11"/>
    <p:sldId id="308" r:id="rId12"/>
    <p:sldId id="286" r:id="rId13"/>
    <p:sldId id="287" r:id="rId14"/>
    <p:sldId id="348" r:id="rId15"/>
    <p:sldId id="352" r:id="rId16"/>
    <p:sldId id="353" r:id="rId17"/>
    <p:sldId id="354" r:id="rId18"/>
    <p:sldId id="356" r:id="rId19"/>
    <p:sldId id="355" r:id="rId20"/>
    <p:sldId id="357" r:id="rId21"/>
    <p:sldId id="351" r:id="rId22"/>
    <p:sldId id="350" r:id="rId23"/>
    <p:sldId id="349" r:id="rId24"/>
    <p:sldId id="316" r:id="rId25"/>
    <p:sldId id="317" r:id="rId26"/>
    <p:sldId id="318" r:id="rId27"/>
    <p:sldId id="319" r:id="rId28"/>
    <p:sldId id="324" r:id="rId29"/>
    <p:sldId id="325" r:id="rId30"/>
    <p:sldId id="326" r:id="rId31"/>
    <p:sldId id="328" r:id="rId32"/>
    <p:sldId id="337" r:id="rId33"/>
    <p:sldId id="338" r:id="rId34"/>
    <p:sldId id="339" r:id="rId35"/>
    <p:sldId id="340" r:id="rId36"/>
    <p:sldId id="341" r:id="rId37"/>
    <p:sldId id="343" r:id="rId38"/>
    <p:sldId id="336" r:id="rId39"/>
    <p:sldId id="329" r:id="rId40"/>
    <p:sldId id="330" r:id="rId4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F4FFBA-216B-4981-B79F-2D4444EC14B3}" v="1" dt="2022-04-19T09:03:07.214"/>
  </p1510:revLst>
</p1510:revInfo>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4230" autoAdjust="0"/>
  </p:normalViewPr>
  <p:slideViewPr>
    <p:cSldViewPr snapToGrid="0">
      <p:cViewPr varScale="1">
        <p:scale>
          <a:sx n="54" d="100"/>
          <a:sy n="54" d="100"/>
        </p:scale>
        <p:origin x="1260"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37" d="100"/>
          <a:sy n="37" d="100"/>
        </p:scale>
        <p:origin x="-2098" y="-10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na Bekeneuva" userId="fb880787754ae3c9" providerId="LiveId" clId="{B0591E26-B0A8-4DD2-B96A-48CC59996BCF}"/>
    <pc:docChg chg="modSld">
      <pc:chgData name="Yana Bekeneuva" userId="fb880787754ae3c9" providerId="LiveId" clId="{B0591E26-B0A8-4DD2-B96A-48CC59996BCF}" dt="2022-04-04T07:03:14.463" v="1" actId="20577"/>
      <pc:docMkLst>
        <pc:docMk/>
      </pc:docMkLst>
      <pc:sldChg chg="modSp mod">
        <pc:chgData name="Yana Bekeneuva" userId="fb880787754ae3c9" providerId="LiveId" clId="{B0591E26-B0A8-4DD2-B96A-48CC59996BCF}" dt="2022-04-04T07:03:14.463" v="1" actId="20577"/>
        <pc:sldMkLst>
          <pc:docMk/>
          <pc:sldMk cId="3799408089" sldId="347"/>
        </pc:sldMkLst>
        <pc:spChg chg="mod">
          <ac:chgData name="Yana Bekeneuva" userId="fb880787754ae3c9" providerId="LiveId" clId="{B0591E26-B0A8-4DD2-B96A-48CC59996BCF}" dt="2022-04-04T07:03:14.463" v="1" actId="20577"/>
          <ac:spMkLst>
            <pc:docMk/>
            <pc:sldMk cId="3799408089" sldId="347"/>
            <ac:spMk id="7170" creationId="{00000000-0000-0000-0000-000000000000}"/>
          </ac:spMkLst>
        </pc:spChg>
      </pc:sldChg>
    </pc:docChg>
  </pc:docChgLst>
  <pc:docChgLst>
    <pc:chgData name="Yana Bekeneuva" userId="fb880787754ae3c9" providerId="LiveId" clId="{30F4FFBA-216B-4981-B79F-2D4444EC14B3}"/>
    <pc:docChg chg="custSel delSld modSld">
      <pc:chgData name="Yana Bekeneuva" userId="fb880787754ae3c9" providerId="LiveId" clId="{30F4FFBA-216B-4981-B79F-2D4444EC14B3}" dt="2022-04-19T09:14:48.311" v="22" actId="1076"/>
      <pc:docMkLst>
        <pc:docMk/>
      </pc:docMkLst>
      <pc:sldChg chg="del">
        <pc:chgData name="Yana Bekeneuva" userId="fb880787754ae3c9" providerId="LiveId" clId="{30F4FFBA-216B-4981-B79F-2D4444EC14B3}" dt="2022-04-18T15:42:30.950" v="16" actId="47"/>
        <pc:sldMkLst>
          <pc:docMk/>
          <pc:sldMk cId="902624511" sldId="309"/>
        </pc:sldMkLst>
      </pc:sldChg>
      <pc:sldChg chg="modNotesTx">
        <pc:chgData name="Yana Bekeneuva" userId="fb880787754ae3c9" providerId="LiveId" clId="{30F4FFBA-216B-4981-B79F-2D4444EC14B3}" dt="2022-04-18T08:38:11.328" v="1"/>
        <pc:sldMkLst>
          <pc:docMk/>
          <pc:sldMk cId="97568151" sldId="311"/>
        </pc:sldMkLst>
      </pc:sldChg>
      <pc:sldChg chg="modNotesTx">
        <pc:chgData name="Yana Bekeneuva" userId="fb880787754ae3c9" providerId="LiveId" clId="{30F4FFBA-216B-4981-B79F-2D4444EC14B3}" dt="2022-04-18T08:38:15.722" v="2" actId="20577"/>
        <pc:sldMkLst>
          <pc:docMk/>
          <pc:sldMk cId="97568151" sldId="312"/>
        </pc:sldMkLst>
      </pc:sldChg>
      <pc:sldChg chg="modNotesTx">
        <pc:chgData name="Yana Bekeneuva" userId="fb880787754ae3c9" providerId="LiveId" clId="{30F4FFBA-216B-4981-B79F-2D4444EC14B3}" dt="2022-04-18T08:38:48.178" v="3" actId="20577"/>
        <pc:sldMkLst>
          <pc:docMk/>
          <pc:sldMk cId="97568151" sldId="313"/>
        </pc:sldMkLst>
      </pc:sldChg>
      <pc:sldChg chg="modNotesTx">
        <pc:chgData name="Yana Bekeneuva" userId="fb880787754ae3c9" providerId="LiveId" clId="{30F4FFBA-216B-4981-B79F-2D4444EC14B3}" dt="2022-04-18T08:40:13.805" v="4"/>
        <pc:sldMkLst>
          <pc:docMk/>
          <pc:sldMk cId="97568151" sldId="315"/>
        </pc:sldMkLst>
      </pc:sldChg>
      <pc:sldChg chg="modNotesTx">
        <pc:chgData name="Yana Bekeneuva" userId="fb880787754ae3c9" providerId="LiveId" clId="{30F4FFBA-216B-4981-B79F-2D4444EC14B3}" dt="2022-04-18T08:52:17.270" v="15"/>
        <pc:sldMkLst>
          <pc:docMk/>
          <pc:sldMk cId="902624511" sldId="317"/>
        </pc:sldMkLst>
      </pc:sldChg>
      <pc:sldChg chg="modSp mod">
        <pc:chgData name="Yana Bekeneuva" userId="fb880787754ae3c9" providerId="LiveId" clId="{30F4FFBA-216B-4981-B79F-2D4444EC14B3}" dt="2022-04-19T09:14:48.311" v="22" actId="1076"/>
        <pc:sldMkLst>
          <pc:docMk/>
          <pc:sldMk cId="902624511" sldId="324"/>
        </pc:sldMkLst>
        <pc:spChg chg="mod">
          <ac:chgData name="Yana Bekeneuva" userId="fb880787754ae3c9" providerId="LiveId" clId="{30F4FFBA-216B-4981-B79F-2D4444EC14B3}" dt="2022-04-19T09:14:48.311" v="22" actId="1076"/>
          <ac:spMkLst>
            <pc:docMk/>
            <pc:sldMk cId="902624511" sldId="324"/>
            <ac:spMk id="3" creationId="{00000000-0000-0000-0000-000000000000}"/>
          </ac:spMkLst>
        </pc:spChg>
      </pc:sldChg>
      <pc:sldChg chg="modSp mod">
        <pc:chgData name="Yana Bekeneuva" userId="fb880787754ae3c9" providerId="LiveId" clId="{30F4FFBA-216B-4981-B79F-2D4444EC14B3}" dt="2022-04-19T08:35:14.083" v="18" actId="20577"/>
        <pc:sldMkLst>
          <pc:docMk/>
          <pc:sldMk cId="3799408089" sldId="347"/>
        </pc:sldMkLst>
        <pc:spChg chg="mod">
          <ac:chgData name="Yana Bekeneuva" userId="fb880787754ae3c9" providerId="LiveId" clId="{30F4FFBA-216B-4981-B79F-2D4444EC14B3}" dt="2022-04-19T08:35:14.083" v="18" actId="20577"/>
          <ac:spMkLst>
            <pc:docMk/>
            <pc:sldMk cId="3799408089" sldId="347"/>
            <ac:spMk id="7170" creationId="{00000000-0000-0000-0000-000000000000}"/>
          </ac:spMkLst>
        </pc:spChg>
      </pc:sldChg>
      <pc:sldChg chg="modSp mod">
        <pc:chgData name="Yana Bekeneuva" userId="fb880787754ae3c9" providerId="LiveId" clId="{30F4FFBA-216B-4981-B79F-2D4444EC14B3}" dt="2022-04-19T09:07:15.853" v="21" actId="1076"/>
        <pc:sldMkLst>
          <pc:docMk/>
          <pc:sldMk cId="280088546" sldId="350"/>
        </pc:sldMkLst>
        <pc:spChg chg="mod">
          <ac:chgData name="Yana Bekeneuva" userId="fb880787754ae3c9" providerId="LiveId" clId="{30F4FFBA-216B-4981-B79F-2D4444EC14B3}" dt="2022-04-19T09:03:27.059" v="20" actId="1076"/>
          <ac:spMkLst>
            <pc:docMk/>
            <pc:sldMk cId="280088546" sldId="350"/>
            <ac:spMk id="7" creationId="{00000000-0000-0000-0000-000000000000}"/>
          </ac:spMkLst>
        </pc:spChg>
        <pc:spChg chg="mod">
          <ac:chgData name="Yana Bekeneuva" userId="fb880787754ae3c9" providerId="LiveId" clId="{30F4FFBA-216B-4981-B79F-2D4444EC14B3}" dt="2022-04-19T09:07:15.853" v="21" actId="1076"/>
          <ac:spMkLst>
            <pc:docMk/>
            <pc:sldMk cId="280088546" sldId="350"/>
            <ac:spMk id="8" creationId="{AE1B273E-FF3C-4550-85E4-84F2BF0953F0}"/>
          </ac:spMkLst>
        </pc:spChg>
      </pc:sldChg>
      <pc:sldChg chg="modSp">
        <pc:chgData name="Yana Bekeneuva" userId="fb880787754ae3c9" providerId="LiveId" clId="{30F4FFBA-216B-4981-B79F-2D4444EC14B3}" dt="2022-04-19T09:03:07.214" v="19" actId="14100"/>
        <pc:sldMkLst>
          <pc:docMk/>
          <pc:sldMk cId="2565110342" sldId="351"/>
        </pc:sldMkLst>
        <pc:picChg chg="mod">
          <ac:chgData name="Yana Bekeneuva" userId="fb880787754ae3c9" providerId="LiveId" clId="{30F4FFBA-216B-4981-B79F-2D4444EC14B3}" dt="2022-04-19T09:03:07.214" v="19" actId="14100"/>
          <ac:picMkLst>
            <pc:docMk/>
            <pc:sldMk cId="2565110342" sldId="351"/>
            <ac:picMk id="1025" creationId="{CFF46E19-E4A9-40D0-9D36-B4CC1C2BDA5D}"/>
          </ac:picMkLst>
        </pc:picChg>
      </pc:sldChg>
      <pc:sldChg chg="modSp mod">
        <pc:chgData name="Yana Bekeneuva" userId="fb880787754ae3c9" providerId="LiveId" clId="{30F4FFBA-216B-4981-B79F-2D4444EC14B3}" dt="2022-04-18T08:44:26.261" v="6" actId="1076"/>
        <pc:sldMkLst>
          <pc:docMk/>
          <pc:sldMk cId="4027978763" sldId="354"/>
        </pc:sldMkLst>
        <pc:picChg chg="mod">
          <ac:chgData name="Yana Bekeneuva" userId="fb880787754ae3c9" providerId="LiveId" clId="{30F4FFBA-216B-4981-B79F-2D4444EC14B3}" dt="2022-04-18T08:44:26.261" v="6" actId="1076"/>
          <ac:picMkLst>
            <pc:docMk/>
            <pc:sldMk cId="4027978763" sldId="354"/>
            <ac:picMk id="10" creationId="{CE7DA8A1-684C-452C-B04A-3A94CA235BB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784BFF-500D-440A-A602-0B0758E045D9}" type="datetimeFigureOut">
              <a:rPr lang="ru-RU" smtClean="0"/>
              <a:pPr/>
              <a:t>19.04.2022</a:t>
            </a:fld>
            <a:endParaRPr lang="ru-R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r>
              <a:rPr lang="ru-RU" dirty="0" err="1"/>
              <a:t>Енка</a:t>
            </a:r>
            <a:r>
              <a:rPr lang="ru-RU" dirty="0"/>
              <a:t> </a:t>
            </a: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19F179-1A00-42B0-8C6E-C89557F7C833}" type="slidenum">
              <a:rPr lang="ru-RU" smtClean="0"/>
              <a:pPr/>
              <a:t>‹#›</a:t>
            </a:fld>
            <a:endParaRPr lang="ru-RU"/>
          </a:p>
        </p:txBody>
      </p:sp>
    </p:spTree>
    <p:extLst>
      <p:ext uri="{BB962C8B-B14F-4D97-AF65-F5344CB8AC3E}">
        <p14:creationId xmlns:p14="http://schemas.microsoft.com/office/powerpoint/2010/main" val="3782427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381000" y="685800"/>
            <a:ext cx="6096000" cy="3429000"/>
          </a:xfrm>
          <a:solidFill>
            <a:srgbClr val="FFFFFF"/>
          </a:solidFill>
          <a:ln/>
        </p:spPr>
      </p:sp>
      <p:sp>
        <p:nvSpPr>
          <p:cNvPr id="35843" name="Rectangle 3"/>
          <p:cNvSpPr>
            <a:spLocks noGrp="1" noChangeArrowheads="1"/>
          </p:cNvSpPr>
          <p:nvPr>
            <p:ph type="body" idx="1"/>
          </p:nvPr>
        </p:nvSpPr>
        <p:spPr>
          <a:solidFill>
            <a:srgbClr val="FFFFFF"/>
          </a:solidFill>
          <a:ln>
            <a:solidFill>
              <a:srgbClr val="000000"/>
            </a:solidFill>
          </a:ln>
        </p:spPr>
        <p:txBody>
          <a:bodyPr/>
          <a:lstStyle/>
          <a:p>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019F179-1A00-42B0-8C6E-C89557F7C833}" type="slidenum">
              <a:rPr lang="ru-RU" smtClean="0"/>
              <a:pPr/>
              <a:t>17</a:t>
            </a:fld>
            <a:endParaRPr lang="ru-RU"/>
          </a:p>
        </p:txBody>
      </p:sp>
    </p:spTree>
    <p:extLst>
      <p:ext uri="{BB962C8B-B14F-4D97-AF65-F5344CB8AC3E}">
        <p14:creationId xmlns:p14="http://schemas.microsoft.com/office/powerpoint/2010/main" val="2294304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019F179-1A00-42B0-8C6E-C89557F7C833}" type="slidenum">
              <a:rPr lang="ru-RU" smtClean="0"/>
              <a:pPr/>
              <a:t>18</a:t>
            </a:fld>
            <a:endParaRPr lang="ru-RU"/>
          </a:p>
        </p:txBody>
      </p:sp>
    </p:spTree>
    <p:extLst>
      <p:ext uri="{BB962C8B-B14F-4D97-AF65-F5344CB8AC3E}">
        <p14:creationId xmlns:p14="http://schemas.microsoft.com/office/powerpoint/2010/main" val="966351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ru-RU" sz="1800" dirty="0">
                <a:solidFill>
                  <a:srgbClr val="000000"/>
                </a:solidFill>
                <a:effectLst/>
                <a:latin typeface="Times New Roman" panose="02020603050405020304" pitchFamily="18" charset="0"/>
                <a:ea typeface="Times New Roman" panose="02020603050405020304" pitchFamily="18" charset="0"/>
              </a:rPr>
              <a:t>14 параметров, которые определяют системные характеристики продукта: </a:t>
            </a:r>
            <a:endParaRPr lang="ru-RU" sz="1800" dirty="0">
              <a:effectLst/>
              <a:latin typeface="Times New Roman" panose="02020603050405020304" pitchFamily="18" charset="0"/>
              <a:ea typeface="Times New Roman" panose="02020603050405020304" pitchFamily="18" charset="0"/>
            </a:endParaRPr>
          </a:p>
          <a:p>
            <a:pPr marL="342900" lvl="0" indent="-342900" algn="just">
              <a:lnSpc>
                <a:spcPct val="115000"/>
              </a:lnSpc>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Обмен данными</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(0 — продукт представляет собой автономное приложение; 5 — продукт обменивается данными по более, чем одному телекоммуникационному протоколу). </a:t>
            </a:r>
          </a:p>
          <a:p>
            <a:pPr marL="342900" lvl="0" indent="-342900" algn="just">
              <a:lnSpc>
                <a:spcPct val="115000"/>
              </a:lnSpc>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Распределенная обработка данных (0</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продукт не перемещает данные; 5 — распределенная обработка данных выполняется несколькими компонентами системы). </a:t>
            </a:r>
          </a:p>
          <a:p>
            <a:pPr marL="342900" lvl="0" indent="-342900" algn="just">
              <a:lnSpc>
                <a:spcPct val="115000"/>
              </a:lnSpc>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Производительность (0</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пользовательские требования по производительности не установлены; 5 — время отклика сильно ограничено критично для всех бизнес-операций, для удовлетворения требованиям необходимы специальные проектные решения и инструменты анализа. </a:t>
            </a:r>
          </a:p>
          <a:p>
            <a:pPr marL="342900" lvl="0" indent="-342900" algn="just">
              <a:lnSpc>
                <a:spcPct val="115000"/>
              </a:lnSpc>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Ограничения по аппаратным ресурсам (0</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нет ограничений; 5 — продукт целиком должен функционировать на определенном процессоре и не может быть распределен). </a:t>
            </a:r>
          </a:p>
          <a:p>
            <a:pPr marL="342900" lvl="0" indent="-342900" algn="just">
              <a:lnSpc>
                <a:spcPct val="115000"/>
              </a:lnSpc>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Транзакционная нагрузка (0</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транзакций не много, без пиков; 5 — число транзакций велико и неравномерно, требуются специальные решения и инструменты). </a:t>
            </a:r>
          </a:p>
          <a:p>
            <a:pPr marL="342900" lvl="0" indent="-342900" algn="just">
              <a:lnSpc>
                <a:spcPct val="115000"/>
              </a:lnSpc>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Интенсивность взаимодействия с пользователем (0</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все транзакции обрабатываются в пакетном режиме; 5 — более 30% транзакций — интерактивные). </a:t>
            </a:r>
          </a:p>
          <a:p>
            <a:pPr marL="342900" lvl="0" indent="-342900" algn="just">
              <a:lnSpc>
                <a:spcPct val="115000"/>
              </a:lnSpc>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Эргономика</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(эффективность работы конечных пользователей) (0 — нет специальных требований; 5 — требования по эффективности очень жесткие). </a:t>
            </a:r>
          </a:p>
          <a:p>
            <a:pPr marL="342900" lvl="0" indent="-342900" algn="just">
              <a:lnSpc>
                <a:spcPct val="115000"/>
              </a:lnSpc>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Интенсивность изменения данных</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(ILF) пользователями (0 — не требуются; 5 — изменения интенсивные, жесткие требования по восстановлению). </a:t>
            </a:r>
          </a:p>
          <a:p>
            <a:pPr marL="342900" lvl="0" indent="-342900" algn="just">
              <a:lnSpc>
                <a:spcPct val="115000"/>
              </a:lnSpc>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Сложность обработки (0</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обработка минимальна; 5 — требования безопасности, логическая и математическая сложность, многопоточность). </a:t>
            </a:r>
          </a:p>
          <a:p>
            <a:pPr marL="342900" lvl="0" indent="-342900" algn="just">
              <a:lnSpc>
                <a:spcPct val="115000"/>
              </a:lnSpc>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Повторное использование</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(0 — не требуется; 5 — продукт разрабатывается как стандартный многоразовый компонент). </a:t>
            </a:r>
          </a:p>
          <a:p>
            <a:pPr marL="342900" lvl="0" indent="-342900" algn="just">
              <a:lnSpc>
                <a:spcPct val="115000"/>
              </a:lnSpc>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Удобство инсталляции (0</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нет требований; 5 — установка и обновление ПО производится автоматически). </a:t>
            </a:r>
          </a:p>
          <a:p>
            <a:pPr marL="342900" lvl="0" indent="-342900" algn="just">
              <a:lnSpc>
                <a:spcPct val="115000"/>
              </a:lnSpc>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Удобство администрирования</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(0 — не требуется; 5 — система автоматически самовосстанавливается). </a:t>
            </a:r>
          </a:p>
          <a:p>
            <a:pPr marL="342900" lvl="0" indent="-342900" algn="just">
              <a:lnSpc>
                <a:spcPct val="115000"/>
              </a:lnSpc>
              <a:spcAft>
                <a:spcPts val="1000"/>
              </a:spcAft>
              <a:buFont typeface="+mj-lt"/>
              <a:buAutoNum type="arabicPeriod"/>
              <a:tabLst>
                <a:tab pos="457200" algn="l"/>
              </a:tabLst>
            </a:pPr>
            <a:r>
              <a:rPr lang="ru-RU" sz="1800" i="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Портируемость</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(0 — продукт имеет только 1 инсталляцию на единственном процессоре; 5 — система является распределенной и предполагает установку на различные «железо» и ОС). </a:t>
            </a:r>
          </a:p>
          <a:p>
            <a:pPr marL="342900" lvl="0" indent="-342900" algn="just">
              <a:lnSpc>
                <a:spcPct val="115000"/>
              </a:lnSpc>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Гибкость (0</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не требуется; 5 — гибкая система запросов и построение произвольных отчетов, модель данных изменяется пользователем в интерактивном режиме). </a:t>
            </a:r>
          </a:p>
          <a:p>
            <a:endParaRPr lang="ru-RU" dirty="0"/>
          </a:p>
        </p:txBody>
      </p:sp>
      <p:sp>
        <p:nvSpPr>
          <p:cNvPr id="4" name="Номер слайда 3"/>
          <p:cNvSpPr>
            <a:spLocks noGrp="1"/>
          </p:cNvSpPr>
          <p:nvPr>
            <p:ph type="sldNum" sz="quarter" idx="5"/>
          </p:nvPr>
        </p:nvSpPr>
        <p:spPr/>
        <p:txBody>
          <a:bodyPr/>
          <a:lstStyle/>
          <a:p>
            <a:fld id="{C019F179-1A00-42B0-8C6E-C89557F7C833}" type="slidenum">
              <a:rPr lang="ru-RU" smtClean="0"/>
              <a:pPr/>
              <a:t>21</a:t>
            </a:fld>
            <a:endParaRPr lang="ru-RU"/>
          </a:p>
        </p:txBody>
      </p:sp>
    </p:spTree>
    <p:extLst>
      <p:ext uri="{BB962C8B-B14F-4D97-AF65-F5344CB8AC3E}">
        <p14:creationId xmlns:p14="http://schemas.microsoft.com/office/powerpoint/2010/main" val="889663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dirty="0" err="1"/>
              <a:t>Кокомо</a:t>
            </a:r>
            <a:r>
              <a:rPr lang="ru-RU" dirty="0"/>
              <a:t> </a:t>
            </a:r>
            <a:r>
              <a:rPr lang="ru-RU" sz="1800" dirty="0">
                <a:solidFill>
                  <a:srgbClr val="000000"/>
                </a:solidFill>
                <a:effectLst/>
                <a:latin typeface="Times New Roman" panose="02020603050405020304" pitchFamily="18" charset="0"/>
                <a:ea typeface="Times New Roman" panose="02020603050405020304" pitchFamily="18" charset="0"/>
              </a:rPr>
              <a:t>Главной особенностью методики является то, что для того, чтобы оценить трудоемкость, необходимо знать размер программного продукта в тысячах строках исходного кода (KSLOC, </a:t>
            </a:r>
            <a:r>
              <a:rPr lang="ru-RU" sz="1800" dirty="0" err="1">
                <a:solidFill>
                  <a:srgbClr val="000000"/>
                </a:solidFill>
                <a:effectLst/>
                <a:latin typeface="Times New Roman" panose="02020603050405020304" pitchFamily="18" charset="0"/>
                <a:ea typeface="Times New Roman" panose="02020603050405020304" pitchFamily="18" charset="0"/>
              </a:rPr>
              <a:t>Kilo</a:t>
            </a:r>
            <a:r>
              <a:rPr lang="ru-RU" sz="1800" dirty="0">
                <a:solidFill>
                  <a:srgbClr val="000000"/>
                </a:solidFill>
                <a:effectLst/>
                <a:latin typeface="Times New Roman" panose="02020603050405020304" pitchFamily="18" charset="0"/>
                <a:ea typeface="Times New Roman" panose="02020603050405020304" pitchFamily="18" charset="0"/>
              </a:rPr>
              <a:t> Source Lines Of Code). Размер программного продукта может быть, например, оценен экспертами с применением метода PERT. </a:t>
            </a:r>
            <a:endParaRPr lang="ru-RU" sz="18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p:cNvSpPr>
            <a:spLocks noGrp="1"/>
          </p:cNvSpPr>
          <p:nvPr>
            <p:ph type="sldNum" sz="quarter" idx="5"/>
          </p:nvPr>
        </p:nvSpPr>
        <p:spPr/>
        <p:txBody>
          <a:bodyPr/>
          <a:lstStyle/>
          <a:p>
            <a:fld id="{C019F179-1A00-42B0-8C6E-C89557F7C833}" type="slidenum">
              <a:rPr lang="ru-RU" smtClean="0"/>
              <a:pPr/>
              <a:t>24</a:t>
            </a:fld>
            <a:endParaRPr lang="ru-RU"/>
          </a:p>
        </p:txBody>
      </p:sp>
    </p:spTree>
    <p:extLst>
      <p:ext uri="{BB962C8B-B14F-4D97-AF65-F5344CB8AC3E}">
        <p14:creationId xmlns:p14="http://schemas.microsoft.com/office/powerpoint/2010/main" val="660363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lvl="0" algn="l"/>
            <a:r>
              <a:rPr lang="ru-RU" sz="1200" b="1" i="1" dirty="0" err="1"/>
              <a:t>Forming</a:t>
            </a:r>
            <a:r>
              <a:rPr lang="ru-RU" sz="1200" b="1" i="1" dirty="0"/>
              <a:t>.</a:t>
            </a:r>
            <a:r>
              <a:rPr lang="ru-RU" sz="1200" b="1" dirty="0"/>
              <a:t> Формирование</a:t>
            </a:r>
            <a:r>
              <a:rPr lang="ru-RU" sz="1200" dirty="0"/>
              <a:t>. Характеризуется избытком энтузиазма, связанного с новизной. Люди должны преодолеть внутренние противоречия, переболеть конфликтами прежде, чем сформируется действительно спаянный коллектив. На этом этапе многое зависит от руководителя. Он должен четко поставить цели членам команды, верно определить роль каждого в проекте. </a:t>
            </a:r>
          </a:p>
          <a:p>
            <a:pPr lvl="0" algn="l"/>
            <a:r>
              <a:rPr lang="ru-RU" sz="1200" b="1" i="1" dirty="0" err="1"/>
              <a:t>Storming</a:t>
            </a:r>
            <a:r>
              <a:rPr lang="ru-RU" sz="1200" b="1" i="1" dirty="0"/>
              <a:t>.</a:t>
            </a:r>
            <a:r>
              <a:rPr lang="ru-RU" sz="1200" b="1" dirty="0"/>
              <a:t> Разногласия и конфликты</a:t>
            </a:r>
            <a:r>
              <a:rPr lang="ru-RU" sz="1200" dirty="0"/>
              <a:t>. Самый сложный и опасный период. Мотивация новизны уже исчезла, а сильные и глубокие стимулы у команды еще не появились. Неизбежные сложности или неудачи порождают конфликты и «поиск виновных». Участники команды методом проб и ошибок вырабатывают наиболее эффективные процессы взаимодействия. Руководителю на этом этапе важно обеспечить открытую коммуникацию в команде. Конфликты не следует прятать или разрубать. Споры необходимо разруливать спокойно, терпеливо и тщательно. </a:t>
            </a:r>
          </a:p>
          <a:p>
            <a:pPr lvl="0" algn="l"/>
            <a:r>
              <a:rPr lang="ru-RU" sz="1200" b="1" i="1" dirty="0" err="1"/>
              <a:t>Norming</a:t>
            </a:r>
            <a:r>
              <a:rPr lang="ru-RU" sz="1200" b="1" i="1" dirty="0"/>
              <a:t>.</a:t>
            </a:r>
            <a:r>
              <a:rPr lang="ru-RU" sz="1200" b="1" dirty="0"/>
              <a:t> Становление</a:t>
            </a:r>
            <a:r>
              <a:rPr lang="ru-RU" sz="1200" dirty="0"/>
              <a:t>. В команде растет доверие, люди начинают замечать в коллегах не только проблемные, но и сильные стороны. Закрепляются и оттачиваются наиболее эффективные процессы взаимодействия. На смену битве амбиций приходит продуктивное сотрудничество. Четче становится разделение труда, исчезает дублирование функций. Руководитель перестает находиться в состоянии постоянного аврала, работа по построению команды на этом этапе — уже не тушение пожара, а скрупулезный труд по отработке общих норм и правил. </a:t>
            </a:r>
          </a:p>
          <a:p>
            <a:pPr lvl="0" algn="l"/>
            <a:r>
              <a:rPr lang="ru-RU" sz="1200" b="1" i="1" dirty="0" err="1"/>
              <a:t>Performing</a:t>
            </a:r>
            <a:r>
              <a:rPr lang="ru-RU" sz="1200" b="1" i="1" dirty="0"/>
              <a:t>.</a:t>
            </a:r>
            <a:r>
              <a:rPr lang="ru-RU" sz="1200" b="1" dirty="0"/>
              <a:t> Отдача</a:t>
            </a:r>
            <a:r>
              <a:rPr lang="ru-RU" sz="1200" dirty="0"/>
              <a:t>. Команда работает эффективно, высок командный дух, люди хорошо знают друг друга и умеют использовать сильные стороны коллег. Все стремятся придерживаться выработанных общих процессов. Высок уровень доверия. Это лучший период для раскрытия индивидуальных талантов. </a:t>
            </a:r>
          </a:p>
          <a:p>
            <a:endParaRPr lang="ru-RU" dirty="0"/>
          </a:p>
        </p:txBody>
      </p:sp>
      <p:sp>
        <p:nvSpPr>
          <p:cNvPr id="4" name="Номер слайда 3"/>
          <p:cNvSpPr>
            <a:spLocks noGrp="1"/>
          </p:cNvSpPr>
          <p:nvPr>
            <p:ph type="sldNum" sz="quarter" idx="10"/>
          </p:nvPr>
        </p:nvSpPr>
        <p:spPr/>
        <p:txBody>
          <a:bodyPr/>
          <a:lstStyle/>
          <a:p>
            <a:fld id="{C019F179-1A00-42B0-8C6E-C89557F7C833}" type="slidenum">
              <a:rPr lang="ru-RU" smtClean="0"/>
              <a:pPr/>
              <a:t>29</a:t>
            </a:fld>
            <a:endParaRPr lang="ru-RU"/>
          </a:p>
        </p:txBody>
      </p:sp>
    </p:spTree>
    <p:extLst>
      <p:ext uri="{BB962C8B-B14F-4D97-AF65-F5344CB8AC3E}">
        <p14:creationId xmlns:p14="http://schemas.microsoft.com/office/powerpoint/2010/main" val="1078282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019F179-1A00-42B0-8C6E-C89557F7C833}" type="slidenum">
              <a:rPr lang="ru-RU" smtClean="0"/>
              <a:pPr/>
              <a:t>39</a:t>
            </a:fld>
            <a:endParaRPr lang="ru-RU"/>
          </a:p>
        </p:txBody>
      </p:sp>
    </p:spTree>
    <p:extLst>
      <p:ext uri="{BB962C8B-B14F-4D97-AF65-F5344CB8AC3E}">
        <p14:creationId xmlns:p14="http://schemas.microsoft.com/office/powerpoint/2010/main" val="2461108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400" dirty="0"/>
              <a:t>В программировании уже стало банальностью то, что разработчики без достаточного основания называют слишком оптимистичные сроки. Среди руководителей даже распространено неписаное правило: умножать на 2 оценку трудоемкости, которую сделал программист. Это пессимистичный подход. Реалисты умножают на </a:t>
            </a:r>
            <a:r>
              <a:rPr lang="ru-RU" sz="1400" i="1" dirty="0"/>
              <a:t>π = 3.14</a:t>
            </a:r>
            <a:r>
              <a:rPr lang="ru-RU" sz="1400" dirty="0"/>
              <a:t> . </a:t>
            </a:r>
          </a:p>
          <a:p>
            <a:endParaRPr lang="uk-UA" sz="1400" b="1" dirty="0"/>
          </a:p>
          <a:p>
            <a:endParaRPr lang="ru-RU" dirty="0"/>
          </a:p>
          <a:p>
            <a:r>
              <a:rPr lang="ru-RU" sz="1200" dirty="0"/>
              <a:t>Распространенный источник занижения сроков — необоснованные. Эти ожидания, как правило, не оправдываются. Согласно статистике, приведенной </a:t>
            </a:r>
            <a:r>
              <a:rPr lang="ru-RU" sz="1200" dirty="0" err="1"/>
              <a:t>Демарко</a:t>
            </a:r>
            <a:r>
              <a:rPr lang="ru-RU" sz="1200" dirty="0"/>
              <a:t>, средняя производительность в программном производстве растет всего лишь на 3–5% в год. </a:t>
            </a:r>
          </a:p>
          <a:p>
            <a:endParaRPr lang="ru-RU" sz="1200" dirty="0"/>
          </a:p>
          <a:p>
            <a:r>
              <a:rPr lang="ru-RU" sz="1200" dirty="0"/>
              <a:t>Часто «агрессивное» расписание проекта появляется из-за того, что руководство и/или заказчик боятся переоценить проект, полагая, что согласно закону Паркинсона, работы по проекту займут все отведенное для него время. Следствием подобных опасений является, как правило, директивное занижение сроков реализации проекта. </a:t>
            </a:r>
          </a:p>
          <a:p>
            <a:r>
              <a:rPr lang="ru-RU" sz="1200" dirty="0"/>
              <a:t> </a:t>
            </a:r>
          </a:p>
          <a:p>
            <a:r>
              <a:rPr lang="ru-RU" sz="1200" dirty="0"/>
              <a:t>Половина всех ошибок программирования возникают из-за стресса, вызванного излишним давлением фактора сроков. Ошибки исправляются наспех, обходными путями. В результате будет получен большой проблемный код и постоянно растущие затраты на исправление ошибок и внесение изменений. Позднее обнаружение ошибок приводит к тому, что затраты на их исправление увеличиваются в 50–100 раз. </a:t>
            </a:r>
          </a:p>
          <a:p>
            <a:endParaRPr lang="ru-RU" dirty="0"/>
          </a:p>
        </p:txBody>
      </p:sp>
      <p:sp>
        <p:nvSpPr>
          <p:cNvPr id="4" name="Номер слайда 3"/>
          <p:cNvSpPr>
            <a:spLocks noGrp="1"/>
          </p:cNvSpPr>
          <p:nvPr>
            <p:ph type="sldNum" sz="quarter" idx="10"/>
          </p:nvPr>
        </p:nvSpPr>
        <p:spPr/>
        <p:txBody>
          <a:bodyPr/>
          <a:lstStyle/>
          <a:p>
            <a:fld id="{C019F179-1A00-42B0-8C6E-C89557F7C833}" type="slidenum">
              <a:rPr lang="ru-RU" smtClean="0"/>
              <a:pPr/>
              <a:t>3</a:t>
            </a:fld>
            <a:endParaRPr lang="ru-RU"/>
          </a:p>
        </p:txBody>
      </p:sp>
    </p:spTree>
    <p:extLst>
      <p:ext uri="{BB962C8B-B14F-4D97-AF65-F5344CB8AC3E}">
        <p14:creationId xmlns:p14="http://schemas.microsoft.com/office/powerpoint/2010/main" val="476453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lvl="0" algn="just"/>
            <a:r>
              <a:rPr lang="ru-RU" sz="1200" dirty="0"/>
              <a:t>Следствием является кривая, дающая оптимальную численность проектной команды </a:t>
            </a:r>
          </a:p>
          <a:p>
            <a:pPr lvl="0" algn="just"/>
            <a:r>
              <a:rPr lang="ru-RU" sz="1200" dirty="0"/>
              <a:t>Кривая стоимости медленно растет, если запланированный график длиннее оптимального. Работа занимает все отведенное для нее время. </a:t>
            </a:r>
          </a:p>
          <a:p>
            <a:pPr lvl="0" algn="just"/>
            <a:r>
              <a:rPr lang="ru-RU" sz="1200" dirty="0"/>
              <a:t>Кривая стоимости резко растет, если запланированный график короче оптимального. </a:t>
            </a:r>
          </a:p>
          <a:p>
            <a:pPr algn="just"/>
            <a:r>
              <a:rPr lang="ru-RU" sz="1800" dirty="0">
                <a:solidFill>
                  <a:srgbClr val="000000"/>
                </a:solidFill>
                <a:effectLst/>
                <a:latin typeface="Times New Roman" panose="02020603050405020304" pitchFamily="18" charset="0"/>
                <a:ea typeface="Times New Roman" panose="02020603050405020304" pitchFamily="18" charset="0"/>
              </a:rPr>
              <a:t>Для сколь-нибудь серьезного программного проекта недостаточно определить только срок его завершения. Необходимо еще определить его этапы — контрольные точки, в которых будет происходить переоценка проекта на основе реально достигнутых показателей. </a:t>
            </a:r>
            <a:endParaRPr lang="ru-RU" sz="1800" dirty="0">
              <a:effectLst/>
              <a:latin typeface="Times New Roman" panose="02020603050405020304" pitchFamily="18" charset="0"/>
              <a:ea typeface="Times New Roman" panose="02020603050405020304" pitchFamily="18" charset="0"/>
            </a:endParaRPr>
          </a:p>
          <a:p>
            <a:pPr algn="just"/>
            <a:r>
              <a:rPr lang="ru-RU" sz="1800" i="1" dirty="0">
                <a:solidFill>
                  <a:srgbClr val="000000"/>
                </a:solidFill>
                <a:effectLst/>
                <a:latin typeface="Times New Roman" panose="02020603050405020304" pitchFamily="18" charset="0"/>
                <a:ea typeface="Times New Roman" panose="02020603050405020304" pitchFamily="18" charset="0"/>
              </a:rPr>
              <a:t>Контрольная точка</a:t>
            </a:r>
            <a:r>
              <a:rPr lang="ru-RU" sz="1800" dirty="0">
                <a:solidFill>
                  <a:srgbClr val="000000"/>
                </a:solidFill>
                <a:effectLst/>
                <a:latin typeface="Times New Roman" panose="02020603050405020304" pitchFamily="18" charset="0"/>
                <a:ea typeface="Times New Roman" panose="02020603050405020304" pitchFamily="18" charset="0"/>
              </a:rPr>
              <a:t> — важный момент или событие в расписании проекта, отмечающее достижение заданного результата и/или начало / завершение определенного объема работы. Каждая контрольная точка характеризуется датой и объективными критериями ее достижения. </a:t>
            </a:r>
            <a:endParaRPr lang="ru-RU" sz="1800" dirty="0">
              <a:effectLst/>
              <a:latin typeface="Times New Roman" panose="02020603050405020304" pitchFamily="18" charset="0"/>
              <a:ea typeface="Times New Roman" panose="02020603050405020304" pitchFamily="18" charset="0"/>
            </a:endParaRPr>
          </a:p>
          <a:p>
            <a:pPr lvl="0" algn="just"/>
            <a:endParaRPr lang="ru-RU" sz="1200" dirty="0"/>
          </a:p>
          <a:p>
            <a:endParaRPr lang="ru-RU" dirty="0"/>
          </a:p>
        </p:txBody>
      </p:sp>
      <p:sp>
        <p:nvSpPr>
          <p:cNvPr id="4" name="Номер слайда 3"/>
          <p:cNvSpPr>
            <a:spLocks noGrp="1"/>
          </p:cNvSpPr>
          <p:nvPr>
            <p:ph type="sldNum" sz="quarter" idx="10"/>
          </p:nvPr>
        </p:nvSpPr>
        <p:spPr/>
        <p:txBody>
          <a:bodyPr/>
          <a:lstStyle/>
          <a:p>
            <a:fld id="{C019F179-1A00-42B0-8C6E-C89557F7C833}" type="slidenum">
              <a:rPr lang="ru-RU" smtClean="0"/>
              <a:pPr/>
              <a:t>5</a:t>
            </a:fld>
            <a:endParaRPr lang="ru-RU"/>
          </a:p>
        </p:txBody>
      </p:sp>
    </p:spTree>
    <p:extLst>
      <p:ext uri="{BB962C8B-B14F-4D97-AF65-F5344CB8AC3E}">
        <p14:creationId xmlns:p14="http://schemas.microsoft.com/office/powerpoint/2010/main" val="2593682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lvl="0" algn="just"/>
            <a:r>
              <a:rPr lang="ru-RU" sz="1200" dirty="0"/>
              <a:t> Практически ни один проект невозможно завершить быстрее, чем за 3/4 расчетного оптимального графика вне зависимости от количества занятых в нем! </a:t>
            </a:r>
          </a:p>
          <a:p>
            <a:pPr algn="just"/>
            <a:r>
              <a:rPr lang="ru-RU" sz="1200" dirty="0"/>
              <a:t>Этот примечательный результат дает менеджеру программного проекта солидное подкрепление, когда высшее руководство требует принятия невозможного графика</a:t>
            </a:r>
          </a:p>
          <a:p>
            <a:pPr algn="just"/>
            <a:endParaRPr lang="ru-RU" sz="1200" dirty="0"/>
          </a:p>
          <a:p>
            <a:endParaRPr lang="ru-RU" dirty="0"/>
          </a:p>
        </p:txBody>
      </p:sp>
      <p:sp>
        <p:nvSpPr>
          <p:cNvPr id="4" name="Номер слайда 3"/>
          <p:cNvSpPr>
            <a:spLocks noGrp="1"/>
          </p:cNvSpPr>
          <p:nvPr>
            <p:ph type="sldNum" sz="quarter" idx="10"/>
          </p:nvPr>
        </p:nvSpPr>
        <p:spPr/>
        <p:txBody>
          <a:bodyPr/>
          <a:lstStyle/>
          <a:p>
            <a:fld id="{C019F179-1A00-42B0-8C6E-C89557F7C833}" type="slidenum">
              <a:rPr lang="ru-RU" smtClean="0"/>
              <a:pPr/>
              <a:t>6</a:t>
            </a:fld>
            <a:endParaRPr lang="ru-RU"/>
          </a:p>
        </p:txBody>
      </p:sp>
    </p:spTree>
    <p:extLst>
      <p:ext uri="{BB962C8B-B14F-4D97-AF65-F5344CB8AC3E}">
        <p14:creationId xmlns:p14="http://schemas.microsoft.com/office/powerpoint/2010/main" val="2786198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a:t>80% ценности разработки обусловлена лишь 20% требований к продукту, без реализации которых продукт для заказчика становится просто ненужным. Остальные требования, как правило, так называемые «украшательства», от части которых заказчик, как правило, может отказаться, чтобы получить проект в срок. Поэтому следует в первую очередь реализовывать ключевые функциональные требования. </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dirty="0"/>
          </a:p>
          <a:p>
            <a:endParaRPr lang="ru-RU" dirty="0"/>
          </a:p>
        </p:txBody>
      </p:sp>
      <p:sp>
        <p:nvSpPr>
          <p:cNvPr id="4" name="Номер слайда 3"/>
          <p:cNvSpPr>
            <a:spLocks noGrp="1"/>
          </p:cNvSpPr>
          <p:nvPr>
            <p:ph type="sldNum" sz="quarter" idx="10"/>
          </p:nvPr>
        </p:nvSpPr>
        <p:spPr/>
        <p:txBody>
          <a:bodyPr/>
          <a:lstStyle/>
          <a:p>
            <a:fld id="{C019F179-1A00-42B0-8C6E-C89557F7C833}" type="slidenum">
              <a:rPr lang="ru-RU" smtClean="0"/>
              <a:pPr/>
              <a:t>7</a:t>
            </a:fld>
            <a:endParaRPr lang="ru-RU"/>
          </a:p>
        </p:txBody>
      </p:sp>
    </p:spTree>
    <p:extLst>
      <p:ext uri="{BB962C8B-B14F-4D97-AF65-F5344CB8AC3E}">
        <p14:creationId xmlns:p14="http://schemas.microsoft.com/office/powerpoint/2010/main" val="452756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a:t>Известно, что закон Парето применим и к потреблению вычислительных ресурсов: 80% потребления ресурсов (время и память) приходится на 20% компонентов. Поэтому, необходимо реализовывать архитектурно-значимые требования так же в первую очередь, создавая «представительный» прототип будущей системы, который «простреливает» весь стек, применяемых технологий. Прототип позволит измерить и оценить общесистемные свойства будущего продукта: доступность, быстродействие, надежность, масштабируемость и прочее</a:t>
            </a:r>
          </a:p>
          <a:p>
            <a:endParaRPr lang="ru-RU" dirty="0"/>
          </a:p>
        </p:txBody>
      </p:sp>
      <p:sp>
        <p:nvSpPr>
          <p:cNvPr id="4" name="Номер слайда 3"/>
          <p:cNvSpPr>
            <a:spLocks noGrp="1"/>
          </p:cNvSpPr>
          <p:nvPr>
            <p:ph type="sldNum" sz="quarter" idx="10"/>
          </p:nvPr>
        </p:nvSpPr>
        <p:spPr/>
        <p:txBody>
          <a:bodyPr/>
          <a:lstStyle/>
          <a:p>
            <a:fld id="{C019F179-1A00-42B0-8C6E-C89557F7C833}" type="slidenum">
              <a:rPr lang="ru-RU" smtClean="0"/>
              <a:pPr/>
              <a:t>8</a:t>
            </a:fld>
            <a:endParaRPr lang="ru-RU"/>
          </a:p>
        </p:txBody>
      </p:sp>
    </p:spTree>
    <p:extLst>
      <p:ext uri="{BB962C8B-B14F-4D97-AF65-F5344CB8AC3E}">
        <p14:creationId xmlns:p14="http://schemas.microsoft.com/office/powerpoint/2010/main" val="2103614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ru-RU" sz="1200" dirty="0"/>
              <a:t>Управление, нацеленное на снижение рисков, позволяет существенно снизить неопределенность на ранних стадиях проекта </a:t>
            </a:r>
          </a:p>
          <a:p>
            <a:pPr algn="just"/>
            <a:r>
              <a:rPr lang="ru-RU" sz="1800" dirty="0">
                <a:solidFill>
                  <a:srgbClr val="000000"/>
                </a:solidFill>
                <a:effectLst/>
                <a:latin typeface="Times New Roman" panose="02020603050405020304" pitchFamily="18" charset="0"/>
                <a:ea typeface="Times New Roman" panose="02020603050405020304" pitchFamily="18" charset="0"/>
              </a:rPr>
              <a:t>Проработка ключевых функциональных требований и детальное планирование их реализации позволяет уменьшить разброс начальных оценок, примерно, в 2 раза: от -30% до +50%. Детальное проектирование и разработка прототипа будущей системы позволит получить еще более точные оценки общей трудоемкости: от -10% до +15%. </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000000"/>
                </a:solidFill>
                <a:effectLst/>
                <a:latin typeface="Times New Roman" panose="02020603050405020304" pitchFamily="18" charset="0"/>
                <a:ea typeface="Times New Roman" panose="02020603050405020304" pitchFamily="18" charset="0"/>
              </a:rPr>
              <a:t>Может оказаться так, что по результатам прототипирования, уточненные оценки суммарной трудоемкости окажутся неприемлемыми. В этом случае проект придется закрыть досрочно, но потери при этом, будут значительно меньше, чем в случае, если то же самое произойдет, когда проект уже в 2 раза превысит первоначальную оценку трудоемкости. </a:t>
            </a:r>
            <a:endParaRPr lang="ru-RU" sz="18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p:cNvSpPr>
            <a:spLocks noGrp="1"/>
          </p:cNvSpPr>
          <p:nvPr>
            <p:ph type="sldNum" sz="quarter" idx="10"/>
          </p:nvPr>
        </p:nvSpPr>
        <p:spPr/>
        <p:txBody>
          <a:bodyPr/>
          <a:lstStyle/>
          <a:p>
            <a:fld id="{C019F179-1A00-42B0-8C6E-C89557F7C833}" type="slidenum">
              <a:rPr lang="ru-RU" smtClean="0"/>
              <a:pPr/>
              <a:t>9</a:t>
            </a:fld>
            <a:endParaRPr lang="ru-RU"/>
          </a:p>
        </p:txBody>
      </p:sp>
    </p:spTree>
    <p:extLst>
      <p:ext uri="{BB962C8B-B14F-4D97-AF65-F5344CB8AC3E}">
        <p14:creationId xmlns:p14="http://schemas.microsoft.com/office/powerpoint/2010/main" val="2813767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sz="1200" dirty="0" err="1"/>
              <a:t>Единица</a:t>
            </a:r>
            <a:r>
              <a:rPr lang="uk-UA" sz="1200" dirty="0"/>
              <a:t> </a:t>
            </a:r>
            <a:r>
              <a:rPr lang="uk-UA" sz="1200" dirty="0" err="1"/>
              <a:t>размера</a:t>
            </a:r>
            <a:r>
              <a:rPr lang="uk-UA" sz="1200" dirty="0"/>
              <a:t> LOC не </a:t>
            </a:r>
            <a:r>
              <a:rPr lang="uk-UA" sz="1200" dirty="0" err="1"/>
              <a:t>отражает</a:t>
            </a:r>
            <a:r>
              <a:rPr lang="uk-UA" sz="1200" dirty="0"/>
              <a:t> </a:t>
            </a:r>
            <a:r>
              <a:rPr lang="uk-UA" sz="1200" dirty="0" err="1"/>
              <a:t>функциональные</a:t>
            </a:r>
            <a:r>
              <a:rPr lang="uk-UA" sz="1200" dirty="0"/>
              <a:t> </a:t>
            </a:r>
            <a:r>
              <a:rPr lang="uk-UA" sz="1200" dirty="0" err="1"/>
              <a:t>свойства</a:t>
            </a:r>
            <a:r>
              <a:rPr lang="uk-UA" sz="1200" dirty="0"/>
              <a:t> </a:t>
            </a:r>
            <a:r>
              <a:rPr lang="uk-UA" sz="1200" dirty="0" err="1"/>
              <a:t>кода</a:t>
            </a:r>
            <a:endParaRPr lang="ru-RU" sz="1200" dirty="0"/>
          </a:p>
          <a:p>
            <a:r>
              <a:rPr lang="uk-UA" sz="1200" dirty="0" err="1"/>
              <a:t>Существуют</a:t>
            </a:r>
            <a:r>
              <a:rPr lang="uk-UA" sz="1200" dirty="0"/>
              <a:t> </a:t>
            </a:r>
            <a:r>
              <a:rPr lang="uk-UA" sz="1200" dirty="0" err="1"/>
              <a:t>также</a:t>
            </a:r>
            <a:r>
              <a:rPr lang="uk-UA" sz="1200" dirty="0"/>
              <a:t> </a:t>
            </a:r>
            <a:r>
              <a:rPr lang="uk-UA" sz="1200" dirty="0" err="1"/>
              <a:t>проблемы</a:t>
            </a:r>
            <a:r>
              <a:rPr lang="uk-UA" sz="1200" dirty="0"/>
              <a:t> с </a:t>
            </a:r>
            <a:r>
              <a:rPr lang="uk-UA" sz="1200" dirty="0" err="1"/>
              <a:t>применением</a:t>
            </a:r>
            <a:r>
              <a:rPr lang="uk-UA" sz="1200" dirty="0"/>
              <a:t> LOC и в проектах, </a:t>
            </a:r>
            <a:r>
              <a:rPr lang="uk-UA" sz="1200" dirty="0" err="1"/>
              <a:t>использующих</a:t>
            </a:r>
            <a:r>
              <a:rPr lang="uk-UA" sz="1200" dirty="0"/>
              <a:t> </a:t>
            </a:r>
            <a:r>
              <a:rPr lang="uk-UA" sz="1200" dirty="0" err="1"/>
              <a:t>несколько</a:t>
            </a:r>
            <a:r>
              <a:rPr lang="uk-UA" sz="1200" dirty="0"/>
              <a:t> </a:t>
            </a:r>
            <a:r>
              <a:rPr lang="uk-UA" sz="1200" dirty="0" err="1"/>
              <a:t>языков</a:t>
            </a:r>
            <a:r>
              <a:rPr lang="uk-UA" sz="1200" dirty="0"/>
              <a:t> </a:t>
            </a:r>
            <a:r>
              <a:rPr lang="uk-UA" sz="1200" dirty="0" err="1"/>
              <a:t>программирования</a:t>
            </a:r>
            <a:r>
              <a:rPr lang="uk-UA" sz="1200" dirty="0"/>
              <a:t>. </a:t>
            </a:r>
            <a:r>
              <a:rPr lang="uk-UA" sz="1200" dirty="0" err="1"/>
              <a:t>Например</a:t>
            </a:r>
            <a:r>
              <a:rPr lang="uk-UA" sz="1200" dirty="0"/>
              <a:t>, 10.000 LOC </a:t>
            </a:r>
            <a:r>
              <a:rPr lang="uk-UA" sz="1200" dirty="0" err="1"/>
              <a:t>языка</a:t>
            </a:r>
            <a:r>
              <a:rPr lang="uk-UA" sz="1200" dirty="0"/>
              <a:t> C++ очевидно </a:t>
            </a:r>
            <a:r>
              <a:rPr lang="uk-UA" sz="1200" dirty="0" err="1"/>
              <a:t>нельзя</a:t>
            </a:r>
            <a:r>
              <a:rPr lang="uk-UA" sz="1200" dirty="0"/>
              <a:t> </a:t>
            </a:r>
            <a:r>
              <a:rPr lang="uk-UA" sz="1200" dirty="0" err="1"/>
              <a:t>сравнивать</a:t>
            </a:r>
            <a:r>
              <a:rPr lang="uk-UA" sz="1200" dirty="0"/>
              <a:t> с 10.000 LOC </a:t>
            </a:r>
            <a:r>
              <a:rPr lang="uk-UA" sz="1200" dirty="0" err="1"/>
              <a:t>языка</a:t>
            </a:r>
            <a:r>
              <a:rPr lang="uk-UA" sz="1200" dirty="0"/>
              <a:t> COBOL, а в </a:t>
            </a:r>
            <a:r>
              <a:rPr lang="uk-UA" sz="1200" dirty="0" err="1"/>
              <a:t>случае</a:t>
            </a:r>
            <a:r>
              <a:rPr lang="uk-UA" sz="1200" dirty="0"/>
              <a:t> </a:t>
            </a:r>
            <a:r>
              <a:rPr lang="uk-UA" sz="1200" dirty="0" err="1"/>
              <a:t>применения</a:t>
            </a:r>
            <a:r>
              <a:rPr lang="uk-UA" sz="1200" dirty="0"/>
              <a:t> </a:t>
            </a:r>
            <a:r>
              <a:rPr lang="uk-UA" sz="1200" dirty="0" err="1"/>
              <a:t>автоматизированных</a:t>
            </a:r>
            <a:r>
              <a:rPr lang="uk-UA" sz="1200" dirty="0"/>
              <a:t> </a:t>
            </a:r>
            <a:r>
              <a:rPr lang="uk-UA" sz="1200" dirty="0" err="1"/>
              <a:t>или</a:t>
            </a:r>
            <a:r>
              <a:rPr lang="uk-UA" sz="1200" dirty="0"/>
              <a:t> </a:t>
            </a:r>
            <a:r>
              <a:rPr lang="uk-UA" sz="1200" dirty="0" err="1"/>
              <a:t>основанных</a:t>
            </a:r>
            <a:r>
              <a:rPr lang="uk-UA" sz="1200" dirty="0"/>
              <a:t> на шаблонах, </a:t>
            </a:r>
            <a:r>
              <a:rPr lang="uk-UA" sz="1200" dirty="0" err="1"/>
              <a:t>визуальных</a:t>
            </a:r>
            <a:r>
              <a:rPr lang="uk-UA" sz="1200" dirty="0"/>
              <a:t> </a:t>
            </a:r>
            <a:r>
              <a:rPr lang="uk-UA" sz="1200" dirty="0" err="1"/>
              <a:t>средств</a:t>
            </a:r>
            <a:r>
              <a:rPr lang="uk-UA" sz="1200" dirty="0"/>
              <a:t> </a:t>
            </a:r>
            <a:r>
              <a:rPr lang="uk-UA" sz="1200" dirty="0" err="1"/>
              <a:t>разработки</a:t>
            </a:r>
            <a:r>
              <a:rPr lang="uk-UA" sz="1200" dirty="0"/>
              <a:t> </a:t>
            </a:r>
            <a:r>
              <a:rPr lang="uk-UA" sz="1200" dirty="0" err="1"/>
              <a:t>подсчёт</a:t>
            </a:r>
            <a:r>
              <a:rPr lang="uk-UA" sz="1200" dirty="0"/>
              <a:t> LOC тем </a:t>
            </a:r>
            <a:r>
              <a:rPr lang="uk-UA" sz="1200" dirty="0" err="1"/>
              <a:t>менее</a:t>
            </a:r>
            <a:r>
              <a:rPr lang="uk-UA" sz="1200" dirty="0"/>
              <a:t> </a:t>
            </a:r>
            <a:r>
              <a:rPr lang="uk-UA" sz="1200" dirty="0" err="1"/>
              <a:t>эффективен</a:t>
            </a:r>
            <a:r>
              <a:rPr lang="uk-UA" sz="1200" dirty="0"/>
              <a:t>, </a:t>
            </a:r>
            <a:r>
              <a:rPr lang="uk-UA" sz="1200" dirty="0" err="1"/>
              <a:t>чем</a:t>
            </a:r>
            <a:r>
              <a:rPr lang="uk-UA" sz="1200" dirty="0"/>
              <a:t> </a:t>
            </a:r>
            <a:r>
              <a:rPr lang="uk-UA" sz="1200" dirty="0" err="1"/>
              <a:t>больше</a:t>
            </a:r>
            <a:r>
              <a:rPr lang="uk-UA" sz="1200" dirty="0"/>
              <a:t> </a:t>
            </a:r>
            <a:r>
              <a:rPr lang="uk-UA" sz="1200" dirty="0" err="1"/>
              <a:t>кода</a:t>
            </a:r>
            <a:r>
              <a:rPr lang="uk-UA" sz="1200" dirty="0"/>
              <a:t> </a:t>
            </a:r>
            <a:r>
              <a:rPr lang="uk-UA" sz="1200" dirty="0" err="1"/>
              <a:t>создаётся</a:t>
            </a:r>
            <a:r>
              <a:rPr lang="uk-UA" sz="1200" dirty="0"/>
              <a:t> </a:t>
            </a:r>
            <a:r>
              <a:rPr lang="uk-UA" sz="1200" dirty="0" err="1"/>
              <a:t>автоматически</a:t>
            </a:r>
            <a:r>
              <a:rPr lang="uk-UA" sz="1200" dirty="0"/>
              <a:t>.</a:t>
            </a:r>
            <a:endParaRPr lang="ru-RU" sz="1200" dirty="0"/>
          </a:p>
          <a:p>
            <a:endParaRPr lang="ru-RU" dirty="0"/>
          </a:p>
        </p:txBody>
      </p:sp>
      <p:sp>
        <p:nvSpPr>
          <p:cNvPr id="4" name="Номер слайда 3"/>
          <p:cNvSpPr>
            <a:spLocks noGrp="1"/>
          </p:cNvSpPr>
          <p:nvPr>
            <p:ph type="sldNum" sz="quarter" idx="10"/>
          </p:nvPr>
        </p:nvSpPr>
        <p:spPr/>
        <p:txBody>
          <a:bodyPr/>
          <a:lstStyle/>
          <a:p>
            <a:fld id="{C019F179-1A00-42B0-8C6E-C89557F7C833}" type="slidenum">
              <a:rPr lang="ru-RU" smtClean="0"/>
              <a:pPr/>
              <a:t>10</a:t>
            </a:fld>
            <a:endParaRPr lang="ru-RU"/>
          </a:p>
        </p:txBody>
      </p:sp>
    </p:spTree>
    <p:extLst>
      <p:ext uri="{BB962C8B-B14F-4D97-AF65-F5344CB8AC3E}">
        <p14:creationId xmlns:p14="http://schemas.microsoft.com/office/powerpoint/2010/main" val="2858208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Считаем, сколько уникальных полей. Сколько логических групп данных. Отталкиваясь от этого, переходим к таблицам на следующем слайде. Т.е. ФИО, Паспорт, Адрес и Дата – это 4 </a:t>
            </a:r>
            <a:r>
              <a:rPr lang="en-US" dirty="0"/>
              <a:t>RET. </a:t>
            </a:r>
            <a:r>
              <a:rPr lang="ru-RU" dirty="0"/>
              <a:t>Но в ФИО 3 поля, и т.д. В сумме 17 дет. </a:t>
            </a:r>
          </a:p>
        </p:txBody>
      </p:sp>
      <p:sp>
        <p:nvSpPr>
          <p:cNvPr id="4" name="Номер слайда 3"/>
          <p:cNvSpPr>
            <a:spLocks noGrp="1"/>
          </p:cNvSpPr>
          <p:nvPr>
            <p:ph type="sldNum" sz="quarter" idx="5"/>
          </p:nvPr>
        </p:nvSpPr>
        <p:spPr/>
        <p:txBody>
          <a:bodyPr/>
          <a:lstStyle/>
          <a:p>
            <a:fld id="{C019F179-1A00-42B0-8C6E-C89557F7C833}" type="slidenum">
              <a:rPr lang="ru-RU" smtClean="0"/>
              <a:pPr/>
              <a:t>16</a:t>
            </a:fld>
            <a:endParaRPr lang="ru-RU"/>
          </a:p>
        </p:txBody>
      </p:sp>
    </p:spTree>
    <p:extLst>
      <p:ext uri="{BB962C8B-B14F-4D97-AF65-F5344CB8AC3E}">
        <p14:creationId xmlns:p14="http://schemas.microsoft.com/office/powerpoint/2010/main" val="594265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u-R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a:p>
        </p:txBody>
      </p:sp>
      <p:sp>
        <p:nvSpPr>
          <p:cNvPr id="4" name="Date Placeholder 3"/>
          <p:cNvSpPr>
            <a:spLocks noGrp="1"/>
          </p:cNvSpPr>
          <p:nvPr>
            <p:ph type="dt" sz="half" idx="10"/>
          </p:nvPr>
        </p:nvSpPr>
        <p:spPr/>
        <p:txBody>
          <a:bodyPr/>
          <a:lstStyle/>
          <a:p>
            <a:fld id="{A0D0526B-F241-47B9-ADC3-CF0DB3744D1A}" type="datetimeFigureOut">
              <a:rPr lang="ru-RU" smtClean="0"/>
              <a:pPr/>
              <a:t>19.04.2022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A6C569-63F7-4B8A-91A6-ED8F3117911F}" type="slidenum">
              <a:rPr lang="ru-RU" smtClean="0"/>
              <a:pPr/>
              <a:t>‹#›</a:t>
            </a:fld>
            <a:endParaRPr lang="ru-RU"/>
          </a:p>
        </p:txBody>
      </p:sp>
    </p:spTree>
    <p:extLst>
      <p:ext uri="{BB962C8B-B14F-4D97-AF65-F5344CB8AC3E}">
        <p14:creationId xmlns:p14="http://schemas.microsoft.com/office/powerpoint/2010/main" val="129126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A0D0526B-F241-47B9-ADC3-CF0DB3744D1A}" type="datetimeFigureOut">
              <a:rPr lang="ru-RU" smtClean="0"/>
              <a:pPr/>
              <a:t>19.04.2022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A6C569-63F7-4B8A-91A6-ED8F3117911F}" type="slidenum">
              <a:rPr lang="ru-RU" smtClean="0"/>
              <a:pPr/>
              <a:t>‹#›</a:t>
            </a:fld>
            <a:endParaRPr lang="ru-RU"/>
          </a:p>
        </p:txBody>
      </p:sp>
    </p:spTree>
    <p:extLst>
      <p:ext uri="{BB962C8B-B14F-4D97-AF65-F5344CB8AC3E}">
        <p14:creationId xmlns:p14="http://schemas.microsoft.com/office/powerpoint/2010/main" val="223284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ru-R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A0D0526B-F241-47B9-ADC3-CF0DB3744D1A}" type="datetimeFigureOut">
              <a:rPr lang="ru-RU" smtClean="0"/>
              <a:pPr/>
              <a:t>19.04.2022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A6C569-63F7-4B8A-91A6-ED8F3117911F}" type="slidenum">
              <a:rPr lang="ru-RU" smtClean="0"/>
              <a:pPr/>
              <a:t>‹#›</a:t>
            </a:fld>
            <a:endParaRPr lang="ru-RU"/>
          </a:p>
        </p:txBody>
      </p:sp>
    </p:spTree>
    <p:extLst>
      <p:ext uri="{BB962C8B-B14F-4D97-AF65-F5344CB8AC3E}">
        <p14:creationId xmlns:p14="http://schemas.microsoft.com/office/powerpoint/2010/main" val="1725545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11"/>
          <p:cNvGrpSpPr>
            <a:grpSpLocks/>
          </p:cNvGrpSpPr>
          <p:nvPr userDrawn="1"/>
        </p:nvGrpSpPr>
        <p:grpSpPr bwMode="auto">
          <a:xfrm>
            <a:off x="234462" y="1563688"/>
            <a:ext cx="10812585" cy="3732212"/>
            <a:chOff x="98" y="505"/>
            <a:chExt cx="5566" cy="3311"/>
          </a:xfrm>
        </p:grpSpPr>
        <p:grpSp>
          <p:nvGrpSpPr>
            <p:cNvPr id="5" name="Group 12"/>
            <p:cNvGrpSpPr>
              <a:grpSpLocks/>
            </p:cNvGrpSpPr>
            <p:nvPr/>
          </p:nvGrpSpPr>
          <p:grpSpPr bwMode="auto">
            <a:xfrm>
              <a:off x="2320" y="507"/>
              <a:ext cx="3344" cy="3080"/>
              <a:chOff x="2320" y="507"/>
              <a:chExt cx="3344" cy="3080"/>
            </a:xfrm>
          </p:grpSpPr>
          <p:grpSp>
            <p:nvGrpSpPr>
              <p:cNvPr id="13" name="Group 13"/>
              <p:cNvGrpSpPr>
                <a:grpSpLocks/>
              </p:cNvGrpSpPr>
              <p:nvPr/>
            </p:nvGrpSpPr>
            <p:grpSpPr bwMode="auto">
              <a:xfrm>
                <a:off x="5172" y="2465"/>
                <a:ext cx="492" cy="1122"/>
                <a:chOff x="5172" y="2465"/>
                <a:chExt cx="492" cy="1122"/>
              </a:xfrm>
            </p:grpSpPr>
            <p:grpSp>
              <p:nvGrpSpPr>
                <p:cNvPr id="37" name="Group 14"/>
                <p:cNvGrpSpPr>
                  <a:grpSpLocks/>
                </p:cNvGrpSpPr>
                <p:nvPr/>
              </p:nvGrpSpPr>
              <p:grpSpPr bwMode="auto">
                <a:xfrm>
                  <a:off x="5172" y="3257"/>
                  <a:ext cx="492" cy="330"/>
                  <a:chOff x="5172" y="3257"/>
                  <a:chExt cx="492" cy="330"/>
                </a:xfrm>
              </p:grpSpPr>
              <p:sp>
                <p:nvSpPr>
                  <p:cNvPr id="39" name="Freeform 15"/>
                  <p:cNvSpPr>
                    <a:spLocks/>
                  </p:cNvSpPr>
                  <p:nvPr/>
                </p:nvSpPr>
                <p:spPr bwMode="auto">
                  <a:xfrm>
                    <a:off x="5585" y="3257"/>
                    <a:ext cx="79" cy="200"/>
                  </a:xfrm>
                  <a:custGeom>
                    <a:avLst/>
                    <a:gdLst/>
                    <a:ahLst/>
                    <a:cxnLst>
                      <a:cxn ang="0">
                        <a:pos x="25" y="3"/>
                      </a:cxn>
                      <a:cxn ang="0">
                        <a:pos x="33" y="0"/>
                      </a:cxn>
                      <a:cxn ang="0">
                        <a:pos x="47" y="22"/>
                      </a:cxn>
                      <a:cxn ang="0">
                        <a:pos x="45" y="86"/>
                      </a:cxn>
                      <a:cxn ang="0">
                        <a:pos x="55" y="86"/>
                      </a:cxn>
                      <a:cxn ang="0">
                        <a:pos x="57" y="94"/>
                      </a:cxn>
                      <a:cxn ang="0">
                        <a:pos x="60" y="108"/>
                      </a:cxn>
                      <a:cxn ang="0">
                        <a:pos x="62" y="116"/>
                      </a:cxn>
                      <a:cxn ang="0">
                        <a:pos x="70" y="113"/>
                      </a:cxn>
                      <a:cxn ang="0">
                        <a:pos x="76" y="100"/>
                      </a:cxn>
                      <a:cxn ang="0">
                        <a:pos x="78" y="108"/>
                      </a:cxn>
                      <a:cxn ang="0">
                        <a:pos x="74" y="119"/>
                      </a:cxn>
                      <a:cxn ang="0">
                        <a:pos x="70" y="127"/>
                      </a:cxn>
                      <a:cxn ang="0">
                        <a:pos x="68" y="144"/>
                      </a:cxn>
                      <a:cxn ang="0">
                        <a:pos x="59" y="152"/>
                      </a:cxn>
                      <a:cxn ang="0">
                        <a:pos x="53" y="155"/>
                      </a:cxn>
                      <a:cxn ang="0">
                        <a:pos x="45" y="163"/>
                      </a:cxn>
                      <a:cxn ang="0">
                        <a:pos x="43" y="171"/>
                      </a:cxn>
                      <a:cxn ang="0">
                        <a:pos x="45" y="180"/>
                      </a:cxn>
                      <a:cxn ang="0">
                        <a:pos x="47" y="188"/>
                      </a:cxn>
                      <a:cxn ang="0">
                        <a:pos x="37" y="193"/>
                      </a:cxn>
                      <a:cxn ang="0">
                        <a:pos x="31" y="196"/>
                      </a:cxn>
                      <a:cxn ang="0">
                        <a:pos x="25" y="199"/>
                      </a:cxn>
                      <a:cxn ang="0">
                        <a:pos x="21" y="196"/>
                      </a:cxn>
                      <a:cxn ang="0">
                        <a:pos x="12" y="193"/>
                      </a:cxn>
                      <a:cxn ang="0">
                        <a:pos x="8" y="188"/>
                      </a:cxn>
                      <a:cxn ang="0">
                        <a:pos x="12" y="182"/>
                      </a:cxn>
                      <a:cxn ang="0">
                        <a:pos x="20" y="180"/>
                      </a:cxn>
                      <a:cxn ang="0">
                        <a:pos x="25" y="166"/>
                      </a:cxn>
                      <a:cxn ang="0">
                        <a:pos x="25" y="160"/>
                      </a:cxn>
                      <a:cxn ang="0">
                        <a:pos x="20" y="155"/>
                      </a:cxn>
                      <a:cxn ang="0">
                        <a:pos x="12" y="146"/>
                      </a:cxn>
                      <a:cxn ang="0">
                        <a:pos x="6" y="146"/>
                      </a:cxn>
                      <a:cxn ang="0">
                        <a:pos x="2" y="144"/>
                      </a:cxn>
                      <a:cxn ang="0">
                        <a:pos x="0" y="135"/>
                      </a:cxn>
                      <a:cxn ang="0">
                        <a:pos x="2" y="130"/>
                      </a:cxn>
                      <a:cxn ang="0">
                        <a:pos x="6" y="130"/>
                      </a:cxn>
                      <a:cxn ang="0">
                        <a:pos x="12" y="127"/>
                      </a:cxn>
                      <a:cxn ang="0">
                        <a:pos x="20" y="119"/>
                      </a:cxn>
                      <a:cxn ang="0">
                        <a:pos x="23" y="116"/>
                      </a:cxn>
                      <a:cxn ang="0">
                        <a:pos x="27" y="86"/>
                      </a:cxn>
                      <a:cxn ang="0">
                        <a:pos x="23" y="77"/>
                      </a:cxn>
                      <a:cxn ang="0">
                        <a:pos x="18" y="72"/>
                      </a:cxn>
                      <a:cxn ang="0">
                        <a:pos x="16" y="55"/>
                      </a:cxn>
                      <a:cxn ang="0">
                        <a:pos x="18" y="39"/>
                      </a:cxn>
                      <a:cxn ang="0">
                        <a:pos x="20" y="28"/>
                      </a:cxn>
                      <a:cxn ang="0">
                        <a:pos x="25" y="3"/>
                      </a:cxn>
                    </a:cxnLst>
                    <a:rect l="0" t="0" r="r" b="b"/>
                    <a:pathLst>
                      <a:path w="79" h="200">
                        <a:moveTo>
                          <a:pt x="25" y="3"/>
                        </a:moveTo>
                        <a:lnTo>
                          <a:pt x="33" y="0"/>
                        </a:lnTo>
                        <a:lnTo>
                          <a:pt x="47" y="22"/>
                        </a:lnTo>
                        <a:lnTo>
                          <a:pt x="45" y="86"/>
                        </a:lnTo>
                        <a:lnTo>
                          <a:pt x="55" y="86"/>
                        </a:lnTo>
                        <a:lnTo>
                          <a:pt x="57" y="94"/>
                        </a:lnTo>
                        <a:lnTo>
                          <a:pt x="60" y="108"/>
                        </a:lnTo>
                        <a:lnTo>
                          <a:pt x="62" y="116"/>
                        </a:lnTo>
                        <a:lnTo>
                          <a:pt x="70" y="113"/>
                        </a:lnTo>
                        <a:lnTo>
                          <a:pt x="76" y="100"/>
                        </a:lnTo>
                        <a:lnTo>
                          <a:pt x="78" y="108"/>
                        </a:lnTo>
                        <a:lnTo>
                          <a:pt x="74" y="119"/>
                        </a:lnTo>
                        <a:lnTo>
                          <a:pt x="70" y="127"/>
                        </a:lnTo>
                        <a:lnTo>
                          <a:pt x="68" y="144"/>
                        </a:lnTo>
                        <a:lnTo>
                          <a:pt x="59" y="152"/>
                        </a:lnTo>
                        <a:lnTo>
                          <a:pt x="53" y="155"/>
                        </a:lnTo>
                        <a:lnTo>
                          <a:pt x="45" y="163"/>
                        </a:lnTo>
                        <a:lnTo>
                          <a:pt x="43" y="171"/>
                        </a:lnTo>
                        <a:lnTo>
                          <a:pt x="45" y="180"/>
                        </a:lnTo>
                        <a:lnTo>
                          <a:pt x="47" y="188"/>
                        </a:lnTo>
                        <a:lnTo>
                          <a:pt x="37" y="193"/>
                        </a:lnTo>
                        <a:lnTo>
                          <a:pt x="31" y="196"/>
                        </a:lnTo>
                        <a:lnTo>
                          <a:pt x="25" y="199"/>
                        </a:lnTo>
                        <a:lnTo>
                          <a:pt x="21" y="196"/>
                        </a:lnTo>
                        <a:lnTo>
                          <a:pt x="12" y="193"/>
                        </a:lnTo>
                        <a:lnTo>
                          <a:pt x="8" y="188"/>
                        </a:lnTo>
                        <a:lnTo>
                          <a:pt x="12" y="182"/>
                        </a:lnTo>
                        <a:lnTo>
                          <a:pt x="20" y="180"/>
                        </a:lnTo>
                        <a:lnTo>
                          <a:pt x="25" y="166"/>
                        </a:lnTo>
                        <a:lnTo>
                          <a:pt x="25" y="160"/>
                        </a:lnTo>
                        <a:lnTo>
                          <a:pt x="20" y="155"/>
                        </a:lnTo>
                        <a:lnTo>
                          <a:pt x="12" y="146"/>
                        </a:lnTo>
                        <a:lnTo>
                          <a:pt x="6" y="146"/>
                        </a:lnTo>
                        <a:lnTo>
                          <a:pt x="2" y="144"/>
                        </a:lnTo>
                        <a:lnTo>
                          <a:pt x="0" y="135"/>
                        </a:lnTo>
                        <a:lnTo>
                          <a:pt x="2" y="130"/>
                        </a:lnTo>
                        <a:lnTo>
                          <a:pt x="6" y="130"/>
                        </a:lnTo>
                        <a:lnTo>
                          <a:pt x="12" y="127"/>
                        </a:lnTo>
                        <a:lnTo>
                          <a:pt x="20" y="119"/>
                        </a:lnTo>
                        <a:lnTo>
                          <a:pt x="23" y="116"/>
                        </a:lnTo>
                        <a:lnTo>
                          <a:pt x="27" y="86"/>
                        </a:lnTo>
                        <a:lnTo>
                          <a:pt x="23" y="77"/>
                        </a:lnTo>
                        <a:lnTo>
                          <a:pt x="18" y="72"/>
                        </a:lnTo>
                        <a:lnTo>
                          <a:pt x="16" y="55"/>
                        </a:lnTo>
                        <a:lnTo>
                          <a:pt x="18" y="39"/>
                        </a:lnTo>
                        <a:lnTo>
                          <a:pt x="20" y="28"/>
                        </a:lnTo>
                        <a:lnTo>
                          <a:pt x="25" y="3"/>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40" name="Freeform 16"/>
                  <p:cNvSpPr>
                    <a:spLocks/>
                  </p:cNvSpPr>
                  <p:nvPr/>
                </p:nvSpPr>
                <p:spPr bwMode="auto">
                  <a:xfrm>
                    <a:off x="5434" y="3416"/>
                    <a:ext cx="147" cy="170"/>
                  </a:xfrm>
                  <a:custGeom>
                    <a:avLst/>
                    <a:gdLst/>
                    <a:ahLst/>
                    <a:cxnLst>
                      <a:cxn ang="0">
                        <a:pos x="102" y="0"/>
                      </a:cxn>
                      <a:cxn ang="0">
                        <a:pos x="120" y="0"/>
                      </a:cxn>
                      <a:cxn ang="0">
                        <a:pos x="145" y="44"/>
                      </a:cxn>
                      <a:cxn ang="0">
                        <a:pos x="118" y="83"/>
                      </a:cxn>
                      <a:cxn ang="0">
                        <a:pos x="118" y="100"/>
                      </a:cxn>
                      <a:cxn ang="0">
                        <a:pos x="112" y="105"/>
                      </a:cxn>
                      <a:cxn ang="0">
                        <a:pos x="96" y="105"/>
                      </a:cxn>
                      <a:cxn ang="0">
                        <a:pos x="76" y="127"/>
                      </a:cxn>
                      <a:cxn ang="0">
                        <a:pos x="59" y="150"/>
                      </a:cxn>
                      <a:cxn ang="0">
                        <a:pos x="47" y="169"/>
                      </a:cxn>
                      <a:cxn ang="0">
                        <a:pos x="47" y="152"/>
                      </a:cxn>
                      <a:cxn ang="0">
                        <a:pos x="25" y="155"/>
                      </a:cxn>
                      <a:cxn ang="0">
                        <a:pos x="16" y="155"/>
                      </a:cxn>
                      <a:cxn ang="0">
                        <a:pos x="0" y="155"/>
                      </a:cxn>
                      <a:cxn ang="0">
                        <a:pos x="22" y="127"/>
                      </a:cxn>
                      <a:cxn ang="0">
                        <a:pos x="29" y="114"/>
                      </a:cxn>
                      <a:cxn ang="0">
                        <a:pos x="37" y="114"/>
                      </a:cxn>
                      <a:cxn ang="0">
                        <a:pos x="53" y="91"/>
                      </a:cxn>
                      <a:cxn ang="0">
                        <a:pos x="59" y="91"/>
                      </a:cxn>
                      <a:cxn ang="0">
                        <a:pos x="59" y="89"/>
                      </a:cxn>
                      <a:cxn ang="0">
                        <a:pos x="67" y="80"/>
                      </a:cxn>
                      <a:cxn ang="0">
                        <a:pos x="76" y="80"/>
                      </a:cxn>
                      <a:cxn ang="0">
                        <a:pos x="73" y="55"/>
                      </a:cxn>
                      <a:cxn ang="0">
                        <a:pos x="74" y="55"/>
                      </a:cxn>
                      <a:cxn ang="0">
                        <a:pos x="84" y="42"/>
                      </a:cxn>
                      <a:cxn ang="0">
                        <a:pos x="88" y="53"/>
                      </a:cxn>
                      <a:cxn ang="0">
                        <a:pos x="104" y="33"/>
                      </a:cxn>
                      <a:cxn ang="0">
                        <a:pos x="102" y="0"/>
                      </a:cxn>
                    </a:cxnLst>
                    <a:rect l="0" t="0" r="r" b="b"/>
                    <a:pathLst>
                      <a:path w="146" h="170">
                        <a:moveTo>
                          <a:pt x="102" y="0"/>
                        </a:moveTo>
                        <a:lnTo>
                          <a:pt x="120" y="0"/>
                        </a:lnTo>
                        <a:lnTo>
                          <a:pt x="145" y="44"/>
                        </a:lnTo>
                        <a:lnTo>
                          <a:pt x="118" y="83"/>
                        </a:lnTo>
                        <a:lnTo>
                          <a:pt x="118" y="100"/>
                        </a:lnTo>
                        <a:lnTo>
                          <a:pt x="112" y="105"/>
                        </a:lnTo>
                        <a:lnTo>
                          <a:pt x="96" y="105"/>
                        </a:lnTo>
                        <a:lnTo>
                          <a:pt x="76" y="127"/>
                        </a:lnTo>
                        <a:lnTo>
                          <a:pt x="59" y="150"/>
                        </a:lnTo>
                        <a:lnTo>
                          <a:pt x="47" y="169"/>
                        </a:lnTo>
                        <a:lnTo>
                          <a:pt x="47" y="152"/>
                        </a:lnTo>
                        <a:lnTo>
                          <a:pt x="25" y="155"/>
                        </a:lnTo>
                        <a:lnTo>
                          <a:pt x="16" y="155"/>
                        </a:lnTo>
                        <a:lnTo>
                          <a:pt x="0" y="155"/>
                        </a:lnTo>
                        <a:lnTo>
                          <a:pt x="22" y="127"/>
                        </a:lnTo>
                        <a:lnTo>
                          <a:pt x="29" y="114"/>
                        </a:lnTo>
                        <a:lnTo>
                          <a:pt x="37" y="114"/>
                        </a:lnTo>
                        <a:lnTo>
                          <a:pt x="53" y="91"/>
                        </a:lnTo>
                        <a:lnTo>
                          <a:pt x="59" y="91"/>
                        </a:lnTo>
                        <a:lnTo>
                          <a:pt x="59" y="89"/>
                        </a:lnTo>
                        <a:lnTo>
                          <a:pt x="67" y="80"/>
                        </a:lnTo>
                        <a:lnTo>
                          <a:pt x="76" y="80"/>
                        </a:lnTo>
                        <a:lnTo>
                          <a:pt x="73" y="55"/>
                        </a:lnTo>
                        <a:lnTo>
                          <a:pt x="74" y="55"/>
                        </a:lnTo>
                        <a:lnTo>
                          <a:pt x="84" y="42"/>
                        </a:lnTo>
                        <a:lnTo>
                          <a:pt x="88" y="53"/>
                        </a:lnTo>
                        <a:lnTo>
                          <a:pt x="104" y="33"/>
                        </a:lnTo>
                        <a:lnTo>
                          <a:pt x="102" y="0"/>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41" name="Freeform 17"/>
                  <p:cNvSpPr>
                    <a:spLocks/>
                  </p:cNvSpPr>
                  <p:nvPr/>
                </p:nvSpPr>
                <p:spPr bwMode="auto">
                  <a:xfrm>
                    <a:off x="5172" y="3427"/>
                    <a:ext cx="56" cy="89"/>
                  </a:xfrm>
                  <a:custGeom>
                    <a:avLst/>
                    <a:gdLst/>
                    <a:ahLst/>
                    <a:cxnLst>
                      <a:cxn ang="0">
                        <a:pos x="0" y="0"/>
                      </a:cxn>
                      <a:cxn ang="0">
                        <a:pos x="12" y="0"/>
                      </a:cxn>
                      <a:cxn ang="0">
                        <a:pos x="26" y="11"/>
                      </a:cxn>
                      <a:cxn ang="0">
                        <a:pos x="55" y="11"/>
                      </a:cxn>
                      <a:cxn ang="0">
                        <a:pos x="51" y="25"/>
                      </a:cxn>
                      <a:cxn ang="0">
                        <a:pos x="55" y="42"/>
                      </a:cxn>
                      <a:cxn ang="0">
                        <a:pos x="45" y="42"/>
                      </a:cxn>
                      <a:cxn ang="0">
                        <a:pos x="43" y="45"/>
                      </a:cxn>
                      <a:cxn ang="0">
                        <a:pos x="37" y="47"/>
                      </a:cxn>
                      <a:cxn ang="0">
                        <a:pos x="43" y="89"/>
                      </a:cxn>
                      <a:cxn ang="0">
                        <a:pos x="26" y="86"/>
                      </a:cxn>
                      <a:cxn ang="0">
                        <a:pos x="10" y="72"/>
                      </a:cxn>
                      <a:cxn ang="0">
                        <a:pos x="10" y="45"/>
                      </a:cxn>
                      <a:cxn ang="0">
                        <a:pos x="10" y="33"/>
                      </a:cxn>
                      <a:cxn ang="0">
                        <a:pos x="0" y="25"/>
                      </a:cxn>
                      <a:cxn ang="0">
                        <a:pos x="0" y="0"/>
                      </a:cxn>
                    </a:cxnLst>
                    <a:rect l="0" t="0" r="r" b="b"/>
                    <a:pathLst>
                      <a:path w="56" h="90">
                        <a:moveTo>
                          <a:pt x="0" y="0"/>
                        </a:moveTo>
                        <a:lnTo>
                          <a:pt x="12" y="0"/>
                        </a:lnTo>
                        <a:lnTo>
                          <a:pt x="26" y="11"/>
                        </a:lnTo>
                        <a:lnTo>
                          <a:pt x="55" y="11"/>
                        </a:lnTo>
                        <a:lnTo>
                          <a:pt x="51" y="25"/>
                        </a:lnTo>
                        <a:lnTo>
                          <a:pt x="55" y="42"/>
                        </a:lnTo>
                        <a:lnTo>
                          <a:pt x="45" y="42"/>
                        </a:lnTo>
                        <a:lnTo>
                          <a:pt x="43" y="45"/>
                        </a:lnTo>
                        <a:lnTo>
                          <a:pt x="37" y="47"/>
                        </a:lnTo>
                        <a:lnTo>
                          <a:pt x="43" y="89"/>
                        </a:lnTo>
                        <a:lnTo>
                          <a:pt x="26" y="86"/>
                        </a:lnTo>
                        <a:lnTo>
                          <a:pt x="10" y="72"/>
                        </a:lnTo>
                        <a:lnTo>
                          <a:pt x="10" y="45"/>
                        </a:lnTo>
                        <a:lnTo>
                          <a:pt x="10" y="33"/>
                        </a:lnTo>
                        <a:lnTo>
                          <a:pt x="0" y="25"/>
                        </a:lnTo>
                        <a:lnTo>
                          <a:pt x="0" y="0"/>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grpSp>
            <p:sp>
              <p:nvSpPr>
                <p:cNvPr id="38" name="Freeform 18"/>
                <p:cNvSpPr>
                  <a:spLocks/>
                </p:cNvSpPr>
                <p:nvPr/>
              </p:nvSpPr>
              <p:spPr bwMode="auto">
                <a:xfrm>
                  <a:off x="5272" y="2464"/>
                  <a:ext cx="90" cy="101"/>
                </a:xfrm>
                <a:custGeom>
                  <a:avLst/>
                  <a:gdLst/>
                  <a:ahLst/>
                  <a:cxnLst>
                    <a:cxn ang="0">
                      <a:pos x="16" y="37"/>
                    </a:cxn>
                    <a:cxn ang="0">
                      <a:pos x="0" y="80"/>
                    </a:cxn>
                    <a:cxn ang="0">
                      <a:pos x="6" y="97"/>
                    </a:cxn>
                    <a:cxn ang="0">
                      <a:pos x="31" y="100"/>
                    </a:cxn>
                    <a:cxn ang="0">
                      <a:pos x="53" y="100"/>
                    </a:cxn>
                    <a:cxn ang="0">
                      <a:pos x="61" y="83"/>
                    </a:cxn>
                    <a:cxn ang="0">
                      <a:pos x="65" y="66"/>
                    </a:cxn>
                    <a:cxn ang="0">
                      <a:pos x="88" y="66"/>
                    </a:cxn>
                    <a:cxn ang="0">
                      <a:pos x="84" y="40"/>
                    </a:cxn>
                    <a:cxn ang="0">
                      <a:pos x="84" y="14"/>
                    </a:cxn>
                    <a:cxn ang="0">
                      <a:pos x="61" y="0"/>
                    </a:cxn>
                    <a:cxn ang="0">
                      <a:pos x="59" y="29"/>
                    </a:cxn>
                    <a:cxn ang="0">
                      <a:pos x="72" y="46"/>
                    </a:cxn>
                    <a:cxn ang="0">
                      <a:pos x="51" y="46"/>
                    </a:cxn>
                    <a:cxn ang="0">
                      <a:pos x="43" y="57"/>
                    </a:cxn>
                    <a:cxn ang="0">
                      <a:pos x="16" y="37"/>
                    </a:cxn>
                  </a:cxnLst>
                  <a:rect l="0" t="0" r="r" b="b"/>
                  <a:pathLst>
                    <a:path w="89" h="101">
                      <a:moveTo>
                        <a:pt x="16" y="37"/>
                      </a:moveTo>
                      <a:lnTo>
                        <a:pt x="0" y="80"/>
                      </a:lnTo>
                      <a:lnTo>
                        <a:pt x="6" y="97"/>
                      </a:lnTo>
                      <a:lnTo>
                        <a:pt x="31" y="100"/>
                      </a:lnTo>
                      <a:lnTo>
                        <a:pt x="53" y="100"/>
                      </a:lnTo>
                      <a:lnTo>
                        <a:pt x="61" y="83"/>
                      </a:lnTo>
                      <a:lnTo>
                        <a:pt x="65" y="66"/>
                      </a:lnTo>
                      <a:lnTo>
                        <a:pt x="88" y="66"/>
                      </a:lnTo>
                      <a:lnTo>
                        <a:pt x="84" y="40"/>
                      </a:lnTo>
                      <a:lnTo>
                        <a:pt x="84" y="14"/>
                      </a:lnTo>
                      <a:lnTo>
                        <a:pt x="61" y="0"/>
                      </a:lnTo>
                      <a:lnTo>
                        <a:pt x="59" y="29"/>
                      </a:lnTo>
                      <a:lnTo>
                        <a:pt x="72" y="46"/>
                      </a:lnTo>
                      <a:lnTo>
                        <a:pt x="51" y="46"/>
                      </a:lnTo>
                      <a:lnTo>
                        <a:pt x="43" y="57"/>
                      </a:lnTo>
                      <a:lnTo>
                        <a:pt x="16" y="37"/>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grpSp>
          <p:grpSp>
            <p:nvGrpSpPr>
              <p:cNvPr id="14" name="Group 19"/>
              <p:cNvGrpSpPr>
                <a:grpSpLocks/>
              </p:cNvGrpSpPr>
              <p:nvPr/>
            </p:nvGrpSpPr>
            <p:grpSpPr bwMode="auto">
              <a:xfrm>
                <a:off x="4299" y="994"/>
                <a:ext cx="1037" cy="2393"/>
                <a:chOff x="4299" y="994"/>
                <a:chExt cx="1037" cy="2393"/>
              </a:xfrm>
            </p:grpSpPr>
            <p:grpSp>
              <p:nvGrpSpPr>
                <p:cNvPr id="24" name="Group 20"/>
                <p:cNvGrpSpPr>
                  <a:grpSpLocks/>
                </p:cNvGrpSpPr>
                <p:nvPr/>
              </p:nvGrpSpPr>
              <p:grpSpPr bwMode="auto">
                <a:xfrm>
                  <a:off x="4466" y="1238"/>
                  <a:ext cx="232" cy="719"/>
                  <a:chOff x="4466" y="1238"/>
                  <a:chExt cx="232" cy="719"/>
                </a:xfrm>
              </p:grpSpPr>
              <p:sp>
                <p:nvSpPr>
                  <p:cNvPr id="34" name="Freeform 21"/>
                  <p:cNvSpPr>
                    <a:spLocks/>
                  </p:cNvSpPr>
                  <p:nvPr/>
                </p:nvSpPr>
                <p:spPr bwMode="auto">
                  <a:xfrm>
                    <a:off x="4466" y="1882"/>
                    <a:ext cx="56" cy="75"/>
                  </a:xfrm>
                  <a:custGeom>
                    <a:avLst/>
                    <a:gdLst/>
                    <a:ahLst/>
                    <a:cxnLst>
                      <a:cxn ang="0">
                        <a:pos x="0" y="56"/>
                      </a:cxn>
                      <a:cxn ang="0">
                        <a:pos x="10" y="70"/>
                      </a:cxn>
                      <a:cxn ang="0">
                        <a:pos x="22" y="67"/>
                      </a:cxn>
                      <a:cxn ang="0">
                        <a:pos x="39" y="73"/>
                      </a:cxn>
                      <a:cxn ang="0">
                        <a:pos x="53" y="73"/>
                      </a:cxn>
                      <a:cxn ang="0">
                        <a:pos x="55" y="48"/>
                      </a:cxn>
                      <a:cxn ang="0">
                        <a:pos x="51" y="31"/>
                      </a:cxn>
                      <a:cxn ang="0">
                        <a:pos x="41" y="11"/>
                      </a:cxn>
                      <a:cxn ang="0">
                        <a:pos x="31" y="11"/>
                      </a:cxn>
                      <a:cxn ang="0">
                        <a:pos x="28" y="0"/>
                      </a:cxn>
                      <a:cxn ang="0">
                        <a:pos x="14" y="0"/>
                      </a:cxn>
                      <a:cxn ang="0">
                        <a:pos x="14" y="22"/>
                      </a:cxn>
                      <a:cxn ang="0">
                        <a:pos x="0" y="56"/>
                      </a:cxn>
                    </a:cxnLst>
                    <a:rect l="0" t="0" r="r" b="b"/>
                    <a:pathLst>
                      <a:path w="56" h="74">
                        <a:moveTo>
                          <a:pt x="0" y="56"/>
                        </a:moveTo>
                        <a:lnTo>
                          <a:pt x="10" y="70"/>
                        </a:lnTo>
                        <a:lnTo>
                          <a:pt x="22" y="67"/>
                        </a:lnTo>
                        <a:lnTo>
                          <a:pt x="39" y="73"/>
                        </a:lnTo>
                        <a:lnTo>
                          <a:pt x="53" y="73"/>
                        </a:lnTo>
                        <a:lnTo>
                          <a:pt x="55" y="48"/>
                        </a:lnTo>
                        <a:lnTo>
                          <a:pt x="51" y="31"/>
                        </a:lnTo>
                        <a:lnTo>
                          <a:pt x="41" y="11"/>
                        </a:lnTo>
                        <a:lnTo>
                          <a:pt x="31" y="11"/>
                        </a:lnTo>
                        <a:lnTo>
                          <a:pt x="28" y="0"/>
                        </a:lnTo>
                        <a:lnTo>
                          <a:pt x="14" y="0"/>
                        </a:lnTo>
                        <a:lnTo>
                          <a:pt x="14" y="22"/>
                        </a:lnTo>
                        <a:lnTo>
                          <a:pt x="0" y="56"/>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35" name="Freeform 22"/>
                  <p:cNvSpPr>
                    <a:spLocks/>
                  </p:cNvSpPr>
                  <p:nvPr/>
                </p:nvSpPr>
                <p:spPr bwMode="auto">
                  <a:xfrm>
                    <a:off x="4613" y="1754"/>
                    <a:ext cx="54" cy="94"/>
                  </a:xfrm>
                  <a:custGeom>
                    <a:avLst/>
                    <a:gdLst/>
                    <a:ahLst/>
                    <a:cxnLst>
                      <a:cxn ang="0">
                        <a:pos x="12" y="0"/>
                      </a:cxn>
                      <a:cxn ang="0">
                        <a:pos x="35" y="3"/>
                      </a:cxn>
                      <a:cxn ang="0">
                        <a:pos x="43" y="28"/>
                      </a:cxn>
                      <a:cxn ang="0">
                        <a:pos x="53" y="42"/>
                      </a:cxn>
                      <a:cxn ang="0">
                        <a:pos x="45" y="54"/>
                      </a:cxn>
                      <a:cxn ang="0">
                        <a:pos x="53" y="68"/>
                      </a:cxn>
                      <a:cxn ang="0">
                        <a:pos x="49" y="85"/>
                      </a:cxn>
                      <a:cxn ang="0">
                        <a:pos x="41" y="93"/>
                      </a:cxn>
                      <a:cxn ang="0">
                        <a:pos x="26" y="90"/>
                      </a:cxn>
                      <a:cxn ang="0">
                        <a:pos x="16" y="90"/>
                      </a:cxn>
                      <a:cxn ang="0">
                        <a:pos x="10" y="79"/>
                      </a:cxn>
                      <a:cxn ang="0">
                        <a:pos x="4" y="65"/>
                      </a:cxn>
                      <a:cxn ang="0">
                        <a:pos x="4" y="51"/>
                      </a:cxn>
                      <a:cxn ang="0">
                        <a:pos x="0" y="31"/>
                      </a:cxn>
                      <a:cxn ang="0">
                        <a:pos x="12" y="0"/>
                      </a:cxn>
                    </a:cxnLst>
                    <a:rect l="0" t="0" r="r" b="b"/>
                    <a:pathLst>
                      <a:path w="54" h="94">
                        <a:moveTo>
                          <a:pt x="12" y="0"/>
                        </a:moveTo>
                        <a:lnTo>
                          <a:pt x="35" y="3"/>
                        </a:lnTo>
                        <a:lnTo>
                          <a:pt x="43" y="28"/>
                        </a:lnTo>
                        <a:lnTo>
                          <a:pt x="53" y="42"/>
                        </a:lnTo>
                        <a:lnTo>
                          <a:pt x="45" y="54"/>
                        </a:lnTo>
                        <a:lnTo>
                          <a:pt x="53" y="68"/>
                        </a:lnTo>
                        <a:lnTo>
                          <a:pt x="49" y="85"/>
                        </a:lnTo>
                        <a:lnTo>
                          <a:pt x="41" y="93"/>
                        </a:lnTo>
                        <a:lnTo>
                          <a:pt x="26" y="90"/>
                        </a:lnTo>
                        <a:lnTo>
                          <a:pt x="16" y="90"/>
                        </a:lnTo>
                        <a:lnTo>
                          <a:pt x="10" y="79"/>
                        </a:lnTo>
                        <a:lnTo>
                          <a:pt x="4" y="65"/>
                        </a:lnTo>
                        <a:lnTo>
                          <a:pt x="4" y="51"/>
                        </a:lnTo>
                        <a:lnTo>
                          <a:pt x="0" y="31"/>
                        </a:lnTo>
                        <a:lnTo>
                          <a:pt x="12" y="0"/>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36" name="Freeform 23"/>
                  <p:cNvSpPr>
                    <a:spLocks/>
                  </p:cNvSpPr>
                  <p:nvPr/>
                </p:nvSpPr>
                <p:spPr bwMode="auto">
                  <a:xfrm>
                    <a:off x="4603" y="1237"/>
                    <a:ext cx="96" cy="87"/>
                  </a:xfrm>
                  <a:custGeom>
                    <a:avLst/>
                    <a:gdLst/>
                    <a:ahLst/>
                    <a:cxnLst>
                      <a:cxn ang="0">
                        <a:pos x="14" y="0"/>
                      </a:cxn>
                      <a:cxn ang="0">
                        <a:pos x="25" y="14"/>
                      </a:cxn>
                      <a:cxn ang="0">
                        <a:pos x="37" y="11"/>
                      </a:cxn>
                      <a:cxn ang="0">
                        <a:pos x="55" y="14"/>
                      </a:cxn>
                      <a:cxn ang="0">
                        <a:pos x="71" y="14"/>
                      </a:cxn>
                      <a:cxn ang="0">
                        <a:pos x="78" y="22"/>
                      </a:cxn>
                      <a:cxn ang="0">
                        <a:pos x="88" y="42"/>
                      </a:cxn>
                      <a:cxn ang="0">
                        <a:pos x="94" y="50"/>
                      </a:cxn>
                      <a:cxn ang="0">
                        <a:pos x="72" y="55"/>
                      </a:cxn>
                      <a:cxn ang="0">
                        <a:pos x="67" y="61"/>
                      </a:cxn>
                      <a:cxn ang="0">
                        <a:pos x="72" y="72"/>
                      </a:cxn>
                      <a:cxn ang="0">
                        <a:pos x="72" y="83"/>
                      </a:cxn>
                      <a:cxn ang="0">
                        <a:pos x="51" y="72"/>
                      </a:cxn>
                      <a:cxn ang="0">
                        <a:pos x="33" y="64"/>
                      </a:cxn>
                      <a:cxn ang="0">
                        <a:pos x="25" y="67"/>
                      </a:cxn>
                      <a:cxn ang="0">
                        <a:pos x="25" y="83"/>
                      </a:cxn>
                      <a:cxn ang="0">
                        <a:pos x="14" y="86"/>
                      </a:cxn>
                      <a:cxn ang="0">
                        <a:pos x="8" y="72"/>
                      </a:cxn>
                      <a:cxn ang="0">
                        <a:pos x="6" y="55"/>
                      </a:cxn>
                      <a:cxn ang="0">
                        <a:pos x="0" y="53"/>
                      </a:cxn>
                      <a:cxn ang="0">
                        <a:pos x="6" y="36"/>
                      </a:cxn>
                      <a:cxn ang="0">
                        <a:pos x="16" y="31"/>
                      </a:cxn>
                      <a:cxn ang="0">
                        <a:pos x="14" y="0"/>
                      </a:cxn>
                    </a:cxnLst>
                    <a:rect l="0" t="0" r="r" b="b"/>
                    <a:pathLst>
                      <a:path w="95" h="87">
                        <a:moveTo>
                          <a:pt x="14" y="0"/>
                        </a:moveTo>
                        <a:lnTo>
                          <a:pt x="25" y="14"/>
                        </a:lnTo>
                        <a:lnTo>
                          <a:pt x="37" y="11"/>
                        </a:lnTo>
                        <a:lnTo>
                          <a:pt x="55" y="14"/>
                        </a:lnTo>
                        <a:lnTo>
                          <a:pt x="71" y="14"/>
                        </a:lnTo>
                        <a:lnTo>
                          <a:pt x="78" y="22"/>
                        </a:lnTo>
                        <a:lnTo>
                          <a:pt x="88" y="42"/>
                        </a:lnTo>
                        <a:lnTo>
                          <a:pt x="94" y="50"/>
                        </a:lnTo>
                        <a:lnTo>
                          <a:pt x="72" y="55"/>
                        </a:lnTo>
                        <a:lnTo>
                          <a:pt x="67" y="61"/>
                        </a:lnTo>
                        <a:lnTo>
                          <a:pt x="72" y="72"/>
                        </a:lnTo>
                        <a:lnTo>
                          <a:pt x="72" y="83"/>
                        </a:lnTo>
                        <a:lnTo>
                          <a:pt x="51" y="72"/>
                        </a:lnTo>
                        <a:lnTo>
                          <a:pt x="33" y="64"/>
                        </a:lnTo>
                        <a:lnTo>
                          <a:pt x="25" y="67"/>
                        </a:lnTo>
                        <a:lnTo>
                          <a:pt x="25" y="83"/>
                        </a:lnTo>
                        <a:lnTo>
                          <a:pt x="14" y="86"/>
                        </a:lnTo>
                        <a:lnTo>
                          <a:pt x="8" y="72"/>
                        </a:lnTo>
                        <a:lnTo>
                          <a:pt x="6" y="55"/>
                        </a:lnTo>
                        <a:lnTo>
                          <a:pt x="0" y="53"/>
                        </a:lnTo>
                        <a:lnTo>
                          <a:pt x="6" y="36"/>
                        </a:lnTo>
                        <a:lnTo>
                          <a:pt x="16" y="31"/>
                        </a:lnTo>
                        <a:lnTo>
                          <a:pt x="14" y="0"/>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grpSp>
            <p:sp>
              <p:nvSpPr>
                <p:cNvPr id="25" name="Freeform 24"/>
                <p:cNvSpPr>
                  <a:spLocks/>
                </p:cNvSpPr>
                <p:nvPr/>
              </p:nvSpPr>
              <p:spPr bwMode="auto">
                <a:xfrm>
                  <a:off x="4682" y="2692"/>
                  <a:ext cx="654" cy="694"/>
                </a:xfrm>
                <a:custGeom>
                  <a:avLst/>
                  <a:gdLst/>
                  <a:ahLst/>
                  <a:cxnLst>
                    <a:cxn ang="0">
                      <a:pos x="505" y="56"/>
                    </a:cxn>
                    <a:cxn ang="0">
                      <a:pos x="531" y="78"/>
                    </a:cxn>
                    <a:cxn ang="0">
                      <a:pos x="558" y="181"/>
                    </a:cxn>
                    <a:cxn ang="0">
                      <a:pos x="618" y="287"/>
                    </a:cxn>
                    <a:cxn ang="0">
                      <a:pos x="653" y="395"/>
                    </a:cxn>
                    <a:cxn ang="0">
                      <a:pos x="628" y="495"/>
                    </a:cxn>
                    <a:cxn ang="0">
                      <a:pos x="602" y="559"/>
                    </a:cxn>
                    <a:cxn ang="0">
                      <a:pos x="587" y="621"/>
                    </a:cxn>
                    <a:cxn ang="0">
                      <a:pos x="571" y="657"/>
                    </a:cxn>
                    <a:cxn ang="0">
                      <a:pos x="540" y="682"/>
                    </a:cxn>
                    <a:cxn ang="0">
                      <a:pos x="490" y="674"/>
                    </a:cxn>
                    <a:cxn ang="0">
                      <a:pos x="439" y="657"/>
                    </a:cxn>
                    <a:cxn ang="0">
                      <a:pos x="412" y="618"/>
                    </a:cxn>
                    <a:cxn ang="0">
                      <a:pos x="404" y="568"/>
                    </a:cxn>
                    <a:cxn ang="0">
                      <a:pos x="387" y="545"/>
                    </a:cxn>
                    <a:cxn ang="0">
                      <a:pos x="360" y="548"/>
                    </a:cxn>
                    <a:cxn ang="0">
                      <a:pos x="334" y="509"/>
                    </a:cxn>
                    <a:cxn ang="0">
                      <a:pos x="313" y="504"/>
                    </a:cxn>
                    <a:cxn ang="0">
                      <a:pos x="278" y="509"/>
                    </a:cxn>
                    <a:cxn ang="0">
                      <a:pos x="249" y="515"/>
                    </a:cxn>
                    <a:cxn ang="0">
                      <a:pos x="223" y="537"/>
                    </a:cxn>
                    <a:cxn ang="0">
                      <a:pos x="187" y="554"/>
                    </a:cxn>
                    <a:cxn ang="0">
                      <a:pos x="150" y="579"/>
                    </a:cxn>
                    <a:cxn ang="0">
                      <a:pos x="130" y="590"/>
                    </a:cxn>
                    <a:cxn ang="0">
                      <a:pos x="76" y="584"/>
                    </a:cxn>
                    <a:cxn ang="0">
                      <a:pos x="64" y="571"/>
                    </a:cxn>
                    <a:cxn ang="0">
                      <a:pos x="64" y="495"/>
                    </a:cxn>
                    <a:cxn ang="0">
                      <a:pos x="47" y="451"/>
                    </a:cxn>
                    <a:cxn ang="0">
                      <a:pos x="29" y="415"/>
                    </a:cxn>
                    <a:cxn ang="0">
                      <a:pos x="6" y="287"/>
                    </a:cxn>
                    <a:cxn ang="0">
                      <a:pos x="8" y="245"/>
                    </a:cxn>
                    <a:cxn ang="0">
                      <a:pos x="54" y="223"/>
                    </a:cxn>
                    <a:cxn ang="0">
                      <a:pos x="89" y="217"/>
                    </a:cxn>
                    <a:cxn ang="0">
                      <a:pos x="109" y="206"/>
                    </a:cxn>
                    <a:cxn ang="0">
                      <a:pos x="120" y="170"/>
                    </a:cxn>
                    <a:cxn ang="0">
                      <a:pos x="117" y="150"/>
                    </a:cxn>
                    <a:cxn ang="0">
                      <a:pos x="163" y="100"/>
                    </a:cxn>
                    <a:cxn ang="0">
                      <a:pos x="200" y="64"/>
                    </a:cxn>
                    <a:cxn ang="0">
                      <a:pos x="233" y="89"/>
                    </a:cxn>
                    <a:cxn ang="0">
                      <a:pos x="258" y="61"/>
                    </a:cxn>
                    <a:cxn ang="0">
                      <a:pos x="284" y="28"/>
                    </a:cxn>
                    <a:cxn ang="0">
                      <a:pos x="311" y="8"/>
                    </a:cxn>
                    <a:cxn ang="0">
                      <a:pos x="354" y="14"/>
                    </a:cxn>
                    <a:cxn ang="0">
                      <a:pos x="369" y="39"/>
                    </a:cxn>
                    <a:cxn ang="0">
                      <a:pos x="369" y="70"/>
                    </a:cxn>
                    <a:cxn ang="0">
                      <a:pos x="406" y="125"/>
                    </a:cxn>
                    <a:cxn ang="0">
                      <a:pos x="437" y="142"/>
                    </a:cxn>
                    <a:cxn ang="0">
                      <a:pos x="463" y="89"/>
                    </a:cxn>
                    <a:cxn ang="0">
                      <a:pos x="470" y="0"/>
                    </a:cxn>
                  </a:cxnLst>
                  <a:rect l="0" t="0" r="r" b="b"/>
                  <a:pathLst>
                    <a:path w="654" h="694">
                      <a:moveTo>
                        <a:pt x="470" y="0"/>
                      </a:moveTo>
                      <a:lnTo>
                        <a:pt x="505" y="0"/>
                      </a:lnTo>
                      <a:lnTo>
                        <a:pt x="505" y="56"/>
                      </a:lnTo>
                      <a:lnTo>
                        <a:pt x="519" y="70"/>
                      </a:lnTo>
                      <a:lnTo>
                        <a:pt x="523" y="78"/>
                      </a:lnTo>
                      <a:lnTo>
                        <a:pt x="531" y="78"/>
                      </a:lnTo>
                      <a:lnTo>
                        <a:pt x="534" y="89"/>
                      </a:lnTo>
                      <a:lnTo>
                        <a:pt x="538" y="145"/>
                      </a:lnTo>
                      <a:lnTo>
                        <a:pt x="558" y="181"/>
                      </a:lnTo>
                      <a:lnTo>
                        <a:pt x="587" y="234"/>
                      </a:lnTo>
                      <a:lnTo>
                        <a:pt x="587" y="242"/>
                      </a:lnTo>
                      <a:lnTo>
                        <a:pt x="618" y="287"/>
                      </a:lnTo>
                      <a:lnTo>
                        <a:pt x="618" y="295"/>
                      </a:lnTo>
                      <a:lnTo>
                        <a:pt x="649" y="331"/>
                      </a:lnTo>
                      <a:lnTo>
                        <a:pt x="653" y="395"/>
                      </a:lnTo>
                      <a:lnTo>
                        <a:pt x="649" y="454"/>
                      </a:lnTo>
                      <a:lnTo>
                        <a:pt x="639" y="481"/>
                      </a:lnTo>
                      <a:lnTo>
                        <a:pt x="628" y="495"/>
                      </a:lnTo>
                      <a:lnTo>
                        <a:pt x="624" y="523"/>
                      </a:lnTo>
                      <a:lnTo>
                        <a:pt x="612" y="548"/>
                      </a:lnTo>
                      <a:lnTo>
                        <a:pt x="602" y="559"/>
                      </a:lnTo>
                      <a:lnTo>
                        <a:pt x="604" y="568"/>
                      </a:lnTo>
                      <a:lnTo>
                        <a:pt x="593" y="584"/>
                      </a:lnTo>
                      <a:lnTo>
                        <a:pt x="587" y="621"/>
                      </a:lnTo>
                      <a:lnTo>
                        <a:pt x="585" y="640"/>
                      </a:lnTo>
                      <a:lnTo>
                        <a:pt x="573" y="648"/>
                      </a:lnTo>
                      <a:lnTo>
                        <a:pt x="571" y="657"/>
                      </a:lnTo>
                      <a:lnTo>
                        <a:pt x="564" y="674"/>
                      </a:lnTo>
                      <a:lnTo>
                        <a:pt x="550" y="676"/>
                      </a:lnTo>
                      <a:lnTo>
                        <a:pt x="540" y="682"/>
                      </a:lnTo>
                      <a:lnTo>
                        <a:pt x="527" y="693"/>
                      </a:lnTo>
                      <a:lnTo>
                        <a:pt x="509" y="671"/>
                      </a:lnTo>
                      <a:lnTo>
                        <a:pt x="490" y="674"/>
                      </a:lnTo>
                      <a:lnTo>
                        <a:pt x="484" y="674"/>
                      </a:lnTo>
                      <a:lnTo>
                        <a:pt x="457" y="679"/>
                      </a:lnTo>
                      <a:lnTo>
                        <a:pt x="439" y="657"/>
                      </a:lnTo>
                      <a:lnTo>
                        <a:pt x="428" y="635"/>
                      </a:lnTo>
                      <a:lnTo>
                        <a:pt x="420" y="637"/>
                      </a:lnTo>
                      <a:lnTo>
                        <a:pt x="412" y="618"/>
                      </a:lnTo>
                      <a:lnTo>
                        <a:pt x="408" y="601"/>
                      </a:lnTo>
                      <a:lnTo>
                        <a:pt x="404" y="596"/>
                      </a:lnTo>
                      <a:lnTo>
                        <a:pt x="404" y="568"/>
                      </a:lnTo>
                      <a:lnTo>
                        <a:pt x="406" y="551"/>
                      </a:lnTo>
                      <a:lnTo>
                        <a:pt x="402" y="540"/>
                      </a:lnTo>
                      <a:lnTo>
                        <a:pt x="387" y="545"/>
                      </a:lnTo>
                      <a:lnTo>
                        <a:pt x="379" y="548"/>
                      </a:lnTo>
                      <a:lnTo>
                        <a:pt x="365" y="548"/>
                      </a:lnTo>
                      <a:lnTo>
                        <a:pt x="360" y="548"/>
                      </a:lnTo>
                      <a:lnTo>
                        <a:pt x="354" y="548"/>
                      </a:lnTo>
                      <a:lnTo>
                        <a:pt x="344" y="532"/>
                      </a:lnTo>
                      <a:lnTo>
                        <a:pt x="334" y="509"/>
                      </a:lnTo>
                      <a:lnTo>
                        <a:pt x="332" y="512"/>
                      </a:lnTo>
                      <a:lnTo>
                        <a:pt x="315" y="512"/>
                      </a:lnTo>
                      <a:lnTo>
                        <a:pt x="313" y="504"/>
                      </a:lnTo>
                      <a:lnTo>
                        <a:pt x="303" y="512"/>
                      </a:lnTo>
                      <a:lnTo>
                        <a:pt x="293" y="509"/>
                      </a:lnTo>
                      <a:lnTo>
                        <a:pt x="278" y="509"/>
                      </a:lnTo>
                      <a:lnTo>
                        <a:pt x="268" y="504"/>
                      </a:lnTo>
                      <a:lnTo>
                        <a:pt x="264" y="512"/>
                      </a:lnTo>
                      <a:lnTo>
                        <a:pt x="249" y="515"/>
                      </a:lnTo>
                      <a:lnTo>
                        <a:pt x="245" y="509"/>
                      </a:lnTo>
                      <a:lnTo>
                        <a:pt x="235" y="523"/>
                      </a:lnTo>
                      <a:lnTo>
                        <a:pt x="223" y="537"/>
                      </a:lnTo>
                      <a:lnTo>
                        <a:pt x="216" y="537"/>
                      </a:lnTo>
                      <a:lnTo>
                        <a:pt x="204" y="554"/>
                      </a:lnTo>
                      <a:lnTo>
                        <a:pt x="187" y="554"/>
                      </a:lnTo>
                      <a:lnTo>
                        <a:pt x="173" y="559"/>
                      </a:lnTo>
                      <a:lnTo>
                        <a:pt x="157" y="568"/>
                      </a:lnTo>
                      <a:lnTo>
                        <a:pt x="150" y="579"/>
                      </a:lnTo>
                      <a:lnTo>
                        <a:pt x="144" y="576"/>
                      </a:lnTo>
                      <a:lnTo>
                        <a:pt x="138" y="587"/>
                      </a:lnTo>
                      <a:lnTo>
                        <a:pt x="130" y="590"/>
                      </a:lnTo>
                      <a:lnTo>
                        <a:pt x="120" y="604"/>
                      </a:lnTo>
                      <a:lnTo>
                        <a:pt x="89" y="604"/>
                      </a:lnTo>
                      <a:lnTo>
                        <a:pt x="76" y="584"/>
                      </a:lnTo>
                      <a:lnTo>
                        <a:pt x="74" y="576"/>
                      </a:lnTo>
                      <a:lnTo>
                        <a:pt x="70" y="584"/>
                      </a:lnTo>
                      <a:lnTo>
                        <a:pt x="64" y="571"/>
                      </a:lnTo>
                      <a:lnTo>
                        <a:pt x="66" y="534"/>
                      </a:lnTo>
                      <a:lnTo>
                        <a:pt x="70" y="512"/>
                      </a:lnTo>
                      <a:lnTo>
                        <a:pt x="64" y="495"/>
                      </a:lnTo>
                      <a:lnTo>
                        <a:pt x="58" y="479"/>
                      </a:lnTo>
                      <a:lnTo>
                        <a:pt x="56" y="459"/>
                      </a:lnTo>
                      <a:lnTo>
                        <a:pt x="47" y="451"/>
                      </a:lnTo>
                      <a:lnTo>
                        <a:pt x="45" y="448"/>
                      </a:lnTo>
                      <a:lnTo>
                        <a:pt x="43" y="440"/>
                      </a:lnTo>
                      <a:lnTo>
                        <a:pt x="29" y="415"/>
                      </a:lnTo>
                      <a:lnTo>
                        <a:pt x="12" y="353"/>
                      </a:lnTo>
                      <a:lnTo>
                        <a:pt x="6" y="312"/>
                      </a:lnTo>
                      <a:lnTo>
                        <a:pt x="6" y="287"/>
                      </a:lnTo>
                      <a:lnTo>
                        <a:pt x="0" y="278"/>
                      </a:lnTo>
                      <a:lnTo>
                        <a:pt x="2" y="256"/>
                      </a:lnTo>
                      <a:lnTo>
                        <a:pt x="8" y="245"/>
                      </a:lnTo>
                      <a:lnTo>
                        <a:pt x="29" y="214"/>
                      </a:lnTo>
                      <a:lnTo>
                        <a:pt x="51" y="217"/>
                      </a:lnTo>
                      <a:lnTo>
                        <a:pt x="54" y="223"/>
                      </a:lnTo>
                      <a:lnTo>
                        <a:pt x="82" y="223"/>
                      </a:lnTo>
                      <a:lnTo>
                        <a:pt x="84" y="214"/>
                      </a:lnTo>
                      <a:lnTo>
                        <a:pt x="89" y="217"/>
                      </a:lnTo>
                      <a:lnTo>
                        <a:pt x="97" y="209"/>
                      </a:lnTo>
                      <a:lnTo>
                        <a:pt x="103" y="212"/>
                      </a:lnTo>
                      <a:lnTo>
                        <a:pt x="109" y="206"/>
                      </a:lnTo>
                      <a:lnTo>
                        <a:pt x="107" y="198"/>
                      </a:lnTo>
                      <a:lnTo>
                        <a:pt x="113" y="178"/>
                      </a:lnTo>
                      <a:lnTo>
                        <a:pt x="120" y="170"/>
                      </a:lnTo>
                      <a:lnTo>
                        <a:pt x="117" y="164"/>
                      </a:lnTo>
                      <a:lnTo>
                        <a:pt x="120" y="159"/>
                      </a:lnTo>
                      <a:lnTo>
                        <a:pt x="117" y="150"/>
                      </a:lnTo>
                      <a:lnTo>
                        <a:pt x="128" y="136"/>
                      </a:lnTo>
                      <a:lnTo>
                        <a:pt x="146" y="134"/>
                      </a:lnTo>
                      <a:lnTo>
                        <a:pt x="163" y="100"/>
                      </a:lnTo>
                      <a:lnTo>
                        <a:pt x="185" y="72"/>
                      </a:lnTo>
                      <a:lnTo>
                        <a:pt x="194" y="70"/>
                      </a:lnTo>
                      <a:lnTo>
                        <a:pt x="200" y="64"/>
                      </a:lnTo>
                      <a:lnTo>
                        <a:pt x="210" y="64"/>
                      </a:lnTo>
                      <a:lnTo>
                        <a:pt x="227" y="86"/>
                      </a:lnTo>
                      <a:lnTo>
                        <a:pt x="233" y="89"/>
                      </a:lnTo>
                      <a:lnTo>
                        <a:pt x="239" y="78"/>
                      </a:lnTo>
                      <a:lnTo>
                        <a:pt x="251" y="64"/>
                      </a:lnTo>
                      <a:lnTo>
                        <a:pt x="258" y="61"/>
                      </a:lnTo>
                      <a:lnTo>
                        <a:pt x="266" y="39"/>
                      </a:lnTo>
                      <a:lnTo>
                        <a:pt x="274" y="36"/>
                      </a:lnTo>
                      <a:lnTo>
                        <a:pt x="284" y="28"/>
                      </a:lnTo>
                      <a:lnTo>
                        <a:pt x="293" y="19"/>
                      </a:lnTo>
                      <a:lnTo>
                        <a:pt x="303" y="19"/>
                      </a:lnTo>
                      <a:lnTo>
                        <a:pt x="311" y="8"/>
                      </a:lnTo>
                      <a:lnTo>
                        <a:pt x="323" y="8"/>
                      </a:lnTo>
                      <a:lnTo>
                        <a:pt x="336" y="8"/>
                      </a:lnTo>
                      <a:lnTo>
                        <a:pt x="354" y="14"/>
                      </a:lnTo>
                      <a:lnTo>
                        <a:pt x="365" y="25"/>
                      </a:lnTo>
                      <a:lnTo>
                        <a:pt x="367" y="33"/>
                      </a:lnTo>
                      <a:lnTo>
                        <a:pt x="369" y="39"/>
                      </a:lnTo>
                      <a:lnTo>
                        <a:pt x="371" y="53"/>
                      </a:lnTo>
                      <a:lnTo>
                        <a:pt x="369" y="58"/>
                      </a:lnTo>
                      <a:lnTo>
                        <a:pt x="369" y="70"/>
                      </a:lnTo>
                      <a:lnTo>
                        <a:pt x="367" y="78"/>
                      </a:lnTo>
                      <a:lnTo>
                        <a:pt x="396" y="109"/>
                      </a:lnTo>
                      <a:lnTo>
                        <a:pt x="406" y="125"/>
                      </a:lnTo>
                      <a:lnTo>
                        <a:pt x="418" y="131"/>
                      </a:lnTo>
                      <a:lnTo>
                        <a:pt x="430" y="139"/>
                      </a:lnTo>
                      <a:lnTo>
                        <a:pt x="437" y="142"/>
                      </a:lnTo>
                      <a:lnTo>
                        <a:pt x="449" y="134"/>
                      </a:lnTo>
                      <a:lnTo>
                        <a:pt x="459" y="109"/>
                      </a:lnTo>
                      <a:lnTo>
                        <a:pt x="463" y="89"/>
                      </a:lnTo>
                      <a:lnTo>
                        <a:pt x="466" y="53"/>
                      </a:lnTo>
                      <a:lnTo>
                        <a:pt x="470" y="36"/>
                      </a:lnTo>
                      <a:lnTo>
                        <a:pt x="470" y="0"/>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26" name="Freeform 25"/>
                <p:cNvSpPr>
                  <a:spLocks/>
                </p:cNvSpPr>
                <p:nvPr/>
              </p:nvSpPr>
              <p:spPr bwMode="auto">
                <a:xfrm>
                  <a:off x="4529" y="2543"/>
                  <a:ext cx="363" cy="94"/>
                </a:xfrm>
                <a:custGeom>
                  <a:avLst/>
                  <a:gdLst/>
                  <a:ahLst/>
                  <a:cxnLst>
                    <a:cxn ang="0">
                      <a:pos x="27" y="14"/>
                    </a:cxn>
                    <a:cxn ang="0">
                      <a:pos x="72" y="14"/>
                    </a:cxn>
                    <a:cxn ang="0">
                      <a:pos x="99" y="17"/>
                    </a:cxn>
                    <a:cxn ang="0">
                      <a:pos x="123" y="44"/>
                    </a:cxn>
                    <a:cxn ang="0">
                      <a:pos x="144" y="50"/>
                    </a:cxn>
                    <a:cxn ang="0">
                      <a:pos x="177" y="61"/>
                    </a:cxn>
                    <a:cxn ang="0">
                      <a:pos x="197" y="66"/>
                    </a:cxn>
                    <a:cxn ang="0">
                      <a:pos x="204" y="44"/>
                    </a:cxn>
                    <a:cxn ang="0">
                      <a:pos x="247" y="50"/>
                    </a:cxn>
                    <a:cxn ang="0">
                      <a:pos x="278" y="58"/>
                    </a:cxn>
                    <a:cxn ang="0">
                      <a:pos x="300" y="61"/>
                    </a:cxn>
                    <a:cxn ang="0">
                      <a:pos x="315" y="50"/>
                    </a:cxn>
                    <a:cxn ang="0">
                      <a:pos x="341" y="44"/>
                    </a:cxn>
                    <a:cxn ang="0">
                      <a:pos x="362" y="39"/>
                    </a:cxn>
                    <a:cxn ang="0">
                      <a:pos x="356" y="66"/>
                    </a:cxn>
                    <a:cxn ang="0">
                      <a:pos x="341" y="75"/>
                    </a:cxn>
                    <a:cxn ang="0">
                      <a:pos x="329" y="77"/>
                    </a:cxn>
                    <a:cxn ang="0">
                      <a:pos x="313" y="86"/>
                    </a:cxn>
                    <a:cxn ang="0">
                      <a:pos x="298" y="86"/>
                    </a:cxn>
                    <a:cxn ang="0">
                      <a:pos x="284" y="88"/>
                    </a:cxn>
                    <a:cxn ang="0">
                      <a:pos x="263" y="94"/>
                    </a:cxn>
                    <a:cxn ang="0">
                      <a:pos x="249" y="75"/>
                    </a:cxn>
                    <a:cxn ang="0">
                      <a:pos x="234" y="94"/>
                    </a:cxn>
                    <a:cxn ang="0">
                      <a:pos x="212" y="75"/>
                    </a:cxn>
                    <a:cxn ang="0">
                      <a:pos x="200" y="77"/>
                    </a:cxn>
                    <a:cxn ang="0">
                      <a:pos x="183" y="86"/>
                    </a:cxn>
                    <a:cxn ang="0">
                      <a:pos x="165" y="80"/>
                    </a:cxn>
                    <a:cxn ang="0">
                      <a:pos x="146" y="77"/>
                    </a:cxn>
                    <a:cxn ang="0">
                      <a:pos x="127" y="86"/>
                    </a:cxn>
                    <a:cxn ang="0">
                      <a:pos x="101" y="72"/>
                    </a:cxn>
                    <a:cxn ang="0">
                      <a:pos x="66" y="64"/>
                    </a:cxn>
                    <a:cxn ang="0">
                      <a:pos x="41" y="55"/>
                    </a:cxn>
                    <a:cxn ang="0">
                      <a:pos x="16" y="41"/>
                    </a:cxn>
                    <a:cxn ang="0">
                      <a:pos x="2" y="36"/>
                    </a:cxn>
                    <a:cxn ang="0">
                      <a:pos x="0" y="0"/>
                    </a:cxn>
                  </a:cxnLst>
                  <a:rect l="0" t="0" r="r" b="b"/>
                  <a:pathLst>
                    <a:path w="363" h="95">
                      <a:moveTo>
                        <a:pt x="0" y="0"/>
                      </a:moveTo>
                      <a:lnTo>
                        <a:pt x="27" y="14"/>
                      </a:lnTo>
                      <a:lnTo>
                        <a:pt x="51" y="14"/>
                      </a:lnTo>
                      <a:lnTo>
                        <a:pt x="72" y="14"/>
                      </a:lnTo>
                      <a:lnTo>
                        <a:pt x="88" y="14"/>
                      </a:lnTo>
                      <a:lnTo>
                        <a:pt x="99" y="17"/>
                      </a:lnTo>
                      <a:lnTo>
                        <a:pt x="115" y="25"/>
                      </a:lnTo>
                      <a:lnTo>
                        <a:pt x="123" y="44"/>
                      </a:lnTo>
                      <a:lnTo>
                        <a:pt x="130" y="53"/>
                      </a:lnTo>
                      <a:lnTo>
                        <a:pt x="144" y="50"/>
                      </a:lnTo>
                      <a:lnTo>
                        <a:pt x="160" y="50"/>
                      </a:lnTo>
                      <a:lnTo>
                        <a:pt x="177" y="61"/>
                      </a:lnTo>
                      <a:lnTo>
                        <a:pt x="189" y="66"/>
                      </a:lnTo>
                      <a:lnTo>
                        <a:pt x="197" y="66"/>
                      </a:lnTo>
                      <a:lnTo>
                        <a:pt x="199" y="53"/>
                      </a:lnTo>
                      <a:lnTo>
                        <a:pt x="204" y="44"/>
                      </a:lnTo>
                      <a:lnTo>
                        <a:pt x="228" y="50"/>
                      </a:lnTo>
                      <a:lnTo>
                        <a:pt x="247" y="50"/>
                      </a:lnTo>
                      <a:lnTo>
                        <a:pt x="265" y="50"/>
                      </a:lnTo>
                      <a:lnTo>
                        <a:pt x="278" y="58"/>
                      </a:lnTo>
                      <a:lnTo>
                        <a:pt x="286" y="64"/>
                      </a:lnTo>
                      <a:lnTo>
                        <a:pt x="300" y="61"/>
                      </a:lnTo>
                      <a:lnTo>
                        <a:pt x="309" y="55"/>
                      </a:lnTo>
                      <a:lnTo>
                        <a:pt x="315" y="50"/>
                      </a:lnTo>
                      <a:lnTo>
                        <a:pt x="331" y="50"/>
                      </a:lnTo>
                      <a:lnTo>
                        <a:pt x="341" y="44"/>
                      </a:lnTo>
                      <a:lnTo>
                        <a:pt x="354" y="39"/>
                      </a:lnTo>
                      <a:lnTo>
                        <a:pt x="362" y="39"/>
                      </a:lnTo>
                      <a:lnTo>
                        <a:pt x="360" y="58"/>
                      </a:lnTo>
                      <a:lnTo>
                        <a:pt x="356" y="66"/>
                      </a:lnTo>
                      <a:lnTo>
                        <a:pt x="348" y="75"/>
                      </a:lnTo>
                      <a:lnTo>
                        <a:pt x="341" y="75"/>
                      </a:lnTo>
                      <a:lnTo>
                        <a:pt x="339" y="75"/>
                      </a:lnTo>
                      <a:lnTo>
                        <a:pt x="329" y="77"/>
                      </a:lnTo>
                      <a:lnTo>
                        <a:pt x="321" y="88"/>
                      </a:lnTo>
                      <a:lnTo>
                        <a:pt x="313" y="86"/>
                      </a:lnTo>
                      <a:lnTo>
                        <a:pt x="306" y="80"/>
                      </a:lnTo>
                      <a:lnTo>
                        <a:pt x="298" y="86"/>
                      </a:lnTo>
                      <a:lnTo>
                        <a:pt x="290" y="88"/>
                      </a:lnTo>
                      <a:lnTo>
                        <a:pt x="284" y="88"/>
                      </a:lnTo>
                      <a:lnTo>
                        <a:pt x="278" y="94"/>
                      </a:lnTo>
                      <a:lnTo>
                        <a:pt x="263" y="94"/>
                      </a:lnTo>
                      <a:lnTo>
                        <a:pt x="257" y="86"/>
                      </a:lnTo>
                      <a:lnTo>
                        <a:pt x="249" y="75"/>
                      </a:lnTo>
                      <a:lnTo>
                        <a:pt x="239" y="86"/>
                      </a:lnTo>
                      <a:lnTo>
                        <a:pt x="234" y="94"/>
                      </a:lnTo>
                      <a:lnTo>
                        <a:pt x="226" y="94"/>
                      </a:lnTo>
                      <a:lnTo>
                        <a:pt x="212" y="75"/>
                      </a:lnTo>
                      <a:lnTo>
                        <a:pt x="208" y="77"/>
                      </a:lnTo>
                      <a:lnTo>
                        <a:pt x="200" y="77"/>
                      </a:lnTo>
                      <a:lnTo>
                        <a:pt x="195" y="88"/>
                      </a:lnTo>
                      <a:lnTo>
                        <a:pt x="183" y="86"/>
                      </a:lnTo>
                      <a:lnTo>
                        <a:pt x="171" y="86"/>
                      </a:lnTo>
                      <a:lnTo>
                        <a:pt x="165" y="80"/>
                      </a:lnTo>
                      <a:lnTo>
                        <a:pt x="158" y="75"/>
                      </a:lnTo>
                      <a:lnTo>
                        <a:pt x="146" y="77"/>
                      </a:lnTo>
                      <a:lnTo>
                        <a:pt x="134" y="88"/>
                      </a:lnTo>
                      <a:lnTo>
                        <a:pt x="127" y="86"/>
                      </a:lnTo>
                      <a:lnTo>
                        <a:pt x="115" y="80"/>
                      </a:lnTo>
                      <a:lnTo>
                        <a:pt x="101" y="72"/>
                      </a:lnTo>
                      <a:lnTo>
                        <a:pt x="90" y="72"/>
                      </a:lnTo>
                      <a:lnTo>
                        <a:pt x="66" y="64"/>
                      </a:lnTo>
                      <a:lnTo>
                        <a:pt x="51" y="58"/>
                      </a:lnTo>
                      <a:lnTo>
                        <a:pt x="41" y="55"/>
                      </a:lnTo>
                      <a:lnTo>
                        <a:pt x="25" y="53"/>
                      </a:lnTo>
                      <a:lnTo>
                        <a:pt x="16" y="41"/>
                      </a:lnTo>
                      <a:lnTo>
                        <a:pt x="6" y="39"/>
                      </a:lnTo>
                      <a:lnTo>
                        <a:pt x="2" y="36"/>
                      </a:lnTo>
                      <a:lnTo>
                        <a:pt x="0" y="30"/>
                      </a:lnTo>
                      <a:lnTo>
                        <a:pt x="0" y="0"/>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27" name="Freeform 26"/>
                <p:cNvSpPr>
                  <a:spLocks/>
                </p:cNvSpPr>
                <p:nvPr/>
              </p:nvSpPr>
              <p:spPr bwMode="auto">
                <a:xfrm>
                  <a:off x="4728" y="2357"/>
                  <a:ext cx="165" cy="183"/>
                </a:xfrm>
                <a:custGeom>
                  <a:avLst/>
                  <a:gdLst/>
                  <a:ahLst/>
                  <a:cxnLst>
                    <a:cxn ang="0">
                      <a:pos x="80" y="3"/>
                    </a:cxn>
                    <a:cxn ang="0">
                      <a:pos x="137" y="0"/>
                    </a:cxn>
                    <a:cxn ang="0">
                      <a:pos x="146" y="22"/>
                    </a:cxn>
                    <a:cxn ang="0">
                      <a:pos x="131" y="36"/>
                    </a:cxn>
                    <a:cxn ang="0">
                      <a:pos x="127" y="47"/>
                    </a:cxn>
                    <a:cxn ang="0">
                      <a:pos x="115" y="61"/>
                    </a:cxn>
                    <a:cxn ang="0">
                      <a:pos x="102" y="64"/>
                    </a:cxn>
                    <a:cxn ang="0">
                      <a:pos x="88" y="56"/>
                    </a:cxn>
                    <a:cxn ang="0">
                      <a:pos x="72" y="36"/>
                    </a:cxn>
                    <a:cxn ang="0">
                      <a:pos x="53" y="36"/>
                    </a:cxn>
                    <a:cxn ang="0">
                      <a:pos x="51" y="64"/>
                    </a:cxn>
                    <a:cxn ang="0">
                      <a:pos x="53" y="81"/>
                    </a:cxn>
                    <a:cxn ang="0">
                      <a:pos x="72" y="70"/>
                    </a:cxn>
                    <a:cxn ang="0">
                      <a:pos x="86" y="75"/>
                    </a:cxn>
                    <a:cxn ang="0">
                      <a:pos x="82" y="92"/>
                    </a:cxn>
                    <a:cxn ang="0">
                      <a:pos x="80" y="103"/>
                    </a:cxn>
                    <a:cxn ang="0">
                      <a:pos x="82" y="120"/>
                    </a:cxn>
                    <a:cxn ang="0">
                      <a:pos x="92" y="128"/>
                    </a:cxn>
                    <a:cxn ang="0">
                      <a:pos x="88" y="148"/>
                    </a:cxn>
                    <a:cxn ang="0">
                      <a:pos x="82" y="170"/>
                    </a:cxn>
                    <a:cxn ang="0">
                      <a:pos x="68" y="175"/>
                    </a:cxn>
                    <a:cxn ang="0">
                      <a:pos x="62" y="164"/>
                    </a:cxn>
                    <a:cxn ang="0">
                      <a:pos x="55" y="139"/>
                    </a:cxn>
                    <a:cxn ang="0">
                      <a:pos x="55" y="114"/>
                    </a:cxn>
                    <a:cxn ang="0">
                      <a:pos x="35" y="114"/>
                    </a:cxn>
                    <a:cxn ang="0">
                      <a:pos x="23" y="117"/>
                    </a:cxn>
                    <a:cxn ang="0">
                      <a:pos x="39" y="128"/>
                    </a:cxn>
                    <a:cxn ang="0">
                      <a:pos x="47" y="145"/>
                    </a:cxn>
                    <a:cxn ang="0">
                      <a:pos x="41" y="167"/>
                    </a:cxn>
                    <a:cxn ang="0">
                      <a:pos x="29" y="181"/>
                    </a:cxn>
                    <a:cxn ang="0">
                      <a:pos x="29" y="164"/>
                    </a:cxn>
                    <a:cxn ang="0">
                      <a:pos x="21" y="145"/>
                    </a:cxn>
                    <a:cxn ang="0">
                      <a:pos x="10" y="128"/>
                    </a:cxn>
                    <a:cxn ang="0">
                      <a:pos x="2" y="109"/>
                    </a:cxn>
                    <a:cxn ang="0">
                      <a:pos x="16" y="86"/>
                    </a:cxn>
                    <a:cxn ang="0">
                      <a:pos x="23" y="58"/>
                    </a:cxn>
                    <a:cxn ang="0">
                      <a:pos x="25" y="39"/>
                    </a:cxn>
                    <a:cxn ang="0">
                      <a:pos x="23" y="22"/>
                    </a:cxn>
                  </a:cxnLst>
                  <a:rect l="0" t="0" r="r" b="b"/>
                  <a:pathLst>
                    <a:path w="165" h="182">
                      <a:moveTo>
                        <a:pt x="41" y="0"/>
                      </a:moveTo>
                      <a:lnTo>
                        <a:pt x="80" y="3"/>
                      </a:lnTo>
                      <a:lnTo>
                        <a:pt x="117" y="3"/>
                      </a:lnTo>
                      <a:lnTo>
                        <a:pt x="137" y="0"/>
                      </a:lnTo>
                      <a:lnTo>
                        <a:pt x="164" y="17"/>
                      </a:lnTo>
                      <a:lnTo>
                        <a:pt x="146" y="22"/>
                      </a:lnTo>
                      <a:lnTo>
                        <a:pt x="137" y="31"/>
                      </a:lnTo>
                      <a:lnTo>
                        <a:pt x="131" y="36"/>
                      </a:lnTo>
                      <a:lnTo>
                        <a:pt x="127" y="42"/>
                      </a:lnTo>
                      <a:lnTo>
                        <a:pt x="127" y="47"/>
                      </a:lnTo>
                      <a:lnTo>
                        <a:pt x="127" y="56"/>
                      </a:lnTo>
                      <a:lnTo>
                        <a:pt x="115" y="61"/>
                      </a:lnTo>
                      <a:lnTo>
                        <a:pt x="105" y="61"/>
                      </a:lnTo>
                      <a:lnTo>
                        <a:pt x="102" y="64"/>
                      </a:lnTo>
                      <a:lnTo>
                        <a:pt x="92" y="64"/>
                      </a:lnTo>
                      <a:lnTo>
                        <a:pt x="88" y="56"/>
                      </a:lnTo>
                      <a:lnTo>
                        <a:pt x="80" y="45"/>
                      </a:lnTo>
                      <a:lnTo>
                        <a:pt x="72" y="36"/>
                      </a:lnTo>
                      <a:lnTo>
                        <a:pt x="57" y="36"/>
                      </a:lnTo>
                      <a:lnTo>
                        <a:pt x="53" y="36"/>
                      </a:lnTo>
                      <a:lnTo>
                        <a:pt x="49" y="50"/>
                      </a:lnTo>
                      <a:lnTo>
                        <a:pt x="51" y="64"/>
                      </a:lnTo>
                      <a:lnTo>
                        <a:pt x="51" y="72"/>
                      </a:lnTo>
                      <a:lnTo>
                        <a:pt x="53" y="81"/>
                      </a:lnTo>
                      <a:lnTo>
                        <a:pt x="61" y="78"/>
                      </a:lnTo>
                      <a:lnTo>
                        <a:pt x="72" y="70"/>
                      </a:lnTo>
                      <a:lnTo>
                        <a:pt x="80" y="70"/>
                      </a:lnTo>
                      <a:lnTo>
                        <a:pt x="86" y="75"/>
                      </a:lnTo>
                      <a:lnTo>
                        <a:pt x="86" y="81"/>
                      </a:lnTo>
                      <a:lnTo>
                        <a:pt x="82" y="92"/>
                      </a:lnTo>
                      <a:lnTo>
                        <a:pt x="80" y="97"/>
                      </a:lnTo>
                      <a:lnTo>
                        <a:pt x="80" y="103"/>
                      </a:lnTo>
                      <a:lnTo>
                        <a:pt x="78" y="111"/>
                      </a:lnTo>
                      <a:lnTo>
                        <a:pt x="82" y="120"/>
                      </a:lnTo>
                      <a:lnTo>
                        <a:pt x="90" y="131"/>
                      </a:lnTo>
                      <a:lnTo>
                        <a:pt x="92" y="128"/>
                      </a:lnTo>
                      <a:lnTo>
                        <a:pt x="92" y="139"/>
                      </a:lnTo>
                      <a:lnTo>
                        <a:pt x="88" y="148"/>
                      </a:lnTo>
                      <a:lnTo>
                        <a:pt x="84" y="156"/>
                      </a:lnTo>
                      <a:lnTo>
                        <a:pt x="82" y="170"/>
                      </a:lnTo>
                      <a:lnTo>
                        <a:pt x="74" y="175"/>
                      </a:lnTo>
                      <a:lnTo>
                        <a:pt x="68" y="175"/>
                      </a:lnTo>
                      <a:lnTo>
                        <a:pt x="62" y="175"/>
                      </a:lnTo>
                      <a:lnTo>
                        <a:pt x="62" y="164"/>
                      </a:lnTo>
                      <a:lnTo>
                        <a:pt x="61" y="145"/>
                      </a:lnTo>
                      <a:lnTo>
                        <a:pt x="55" y="139"/>
                      </a:lnTo>
                      <a:lnTo>
                        <a:pt x="53" y="131"/>
                      </a:lnTo>
                      <a:lnTo>
                        <a:pt x="55" y="114"/>
                      </a:lnTo>
                      <a:lnTo>
                        <a:pt x="49" y="109"/>
                      </a:lnTo>
                      <a:lnTo>
                        <a:pt x="35" y="114"/>
                      </a:lnTo>
                      <a:lnTo>
                        <a:pt x="29" y="109"/>
                      </a:lnTo>
                      <a:lnTo>
                        <a:pt x="23" y="117"/>
                      </a:lnTo>
                      <a:lnTo>
                        <a:pt x="29" y="123"/>
                      </a:lnTo>
                      <a:lnTo>
                        <a:pt x="39" y="128"/>
                      </a:lnTo>
                      <a:lnTo>
                        <a:pt x="41" y="134"/>
                      </a:lnTo>
                      <a:lnTo>
                        <a:pt x="47" y="145"/>
                      </a:lnTo>
                      <a:lnTo>
                        <a:pt x="47" y="153"/>
                      </a:lnTo>
                      <a:lnTo>
                        <a:pt x="41" y="167"/>
                      </a:lnTo>
                      <a:lnTo>
                        <a:pt x="33" y="178"/>
                      </a:lnTo>
                      <a:lnTo>
                        <a:pt x="29" y="181"/>
                      </a:lnTo>
                      <a:lnTo>
                        <a:pt x="29" y="173"/>
                      </a:lnTo>
                      <a:lnTo>
                        <a:pt x="29" y="164"/>
                      </a:lnTo>
                      <a:lnTo>
                        <a:pt x="31" y="153"/>
                      </a:lnTo>
                      <a:lnTo>
                        <a:pt x="21" y="145"/>
                      </a:lnTo>
                      <a:lnTo>
                        <a:pt x="12" y="136"/>
                      </a:lnTo>
                      <a:lnTo>
                        <a:pt x="10" y="128"/>
                      </a:lnTo>
                      <a:lnTo>
                        <a:pt x="0" y="123"/>
                      </a:lnTo>
                      <a:lnTo>
                        <a:pt x="2" y="109"/>
                      </a:lnTo>
                      <a:lnTo>
                        <a:pt x="10" y="100"/>
                      </a:lnTo>
                      <a:lnTo>
                        <a:pt x="16" y="86"/>
                      </a:lnTo>
                      <a:lnTo>
                        <a:pt x="21" y="72"/>
                      </a:lnTo>
                      <a:lnTo>
                        <a:pt x="23" y="58"/>
                      </a:lnTo>
                      <a:lnTo>
                        <a:pt x="21" y="45"/>
                      </a:lnTo>
                      <a:lnTo>
                        <a:pt x="25" y="39"/>
                      </a:lnTo>
                      <a:lnTo>
                        <a:pt x="29" y="33"/>
                      </a:lnTo>
                      <a:lnTo>
                        <a:pt x="23" y="22"/>
                      </a:lnTo>
                      <a:lnTo>
                        <a:pt x="41" y="0"/>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28" name="Freeform 27"/>
                <p:cNvSpPr>
                  <a:spLocks/>
                </p:cNvSpPr>
                <p:nvPr/>
              </p:nvSpPr>
              <p:spPr bwMode="auto">
                <a:xfrm>
                  <a:off x="4556" y="2277"/>
                  <a:ext cx="181" cy="249"/>
                </a:xfrm>
                <a:custGeom>
                  <a:avLst/>
                  <a:gdLst/>
                  <a:ahLst/>
                  <a:cxnLst>
                    <a:cxn ang="0">
                      <a:pos x="0" y="83"/>
                    </a:cxn>
                    <a:cxn ang="0">
                      <a:pos x="37" y="44"/>
                    </a:cxn>
                    <a:cxn ang="0">
                      <a:pos x="56" y="28"/>
                    </a:cxn>
                    <a:cxn ang="0">
                      <a:pos x="66" y="14"/>
                    </a:cxn>
                    <a:cxn ang="0">
                      <a:pos x="95" y="0"/>
                    </a:cxn>
                    <a:cxn ang="0">
                      <a:pos x="111" y="30"/>
                    </a:cxn>
                    <a:cxn ang="0">
                      <a:pos x="127" y="17"/>
                    </a:cxn>
                    <a:cxn ang="0">
                      <a:pos x="132" y="8"/>
                    </a:cxn>
                    <a:cxn ang="0">
                      <a:pos x="146" y="0"/>
                    </a:cxn>
                    <a:cxn ang="0">
                      <a:pos x="154" y="0"/>
                    </a:cxn>
                    <a:cxn ang="0">
                      <a:pos x="156" y="11"/>
                    </a:cxn>
                    <a:cxn ang="0">
                      <a:pos x="156" y="19"/>
                    </a:cxn>
                    <a:cxn ang="0">
                      <a:pos x="148" y="33"/>
                    </a:cxn>
                    <a:cxn ang="0">
                      <a:pos x="148" y="41"/>
                    </a:cxn>
                    <a:cxn ang="0">
                      <a:pos x="169" y="77"/>
                    </a:cxn>
                    <a:cxn ang="0">
                      <a:pos x="173" y="99"/>
                    </a:cxn>
                    <a:cxn ang="0">
                      <a:pos x="179" y="99"/>
                    </a:cxn>
                    <a:cxn ang="0">
                      <a:pos x="181" y="110"/>
                    </a:cxn>
                    <a:cxn ang="0">
                      <a:pos x="173" y="121"/>
                    </a:cxn>
                    <a:cxn ang="0">
                      <a:pos x="167" y="116"/>
                    </a:cxn>
                    <a:cxn ang="0">
                      <a:pos x="154" y="124"/>
                    </a:cxn>
                    <a:cxn ang="0">
                      <a:pos x="156" y="146"/>
                    </a:cxn>
                    <a:cxn ang="0">
                      <a:pos x="140" y="160"/>
                    </a:cxn>
                    <a:cxn ang="0">
                      <a:pos x="140" y="196"/>
                    </a:cxn>
                    <a:cxn ang="0">
                      <a:pos x="140" y="220"/>
                    </a:cxn>
                    <a:cxn ang="0">
                      <a:pos x="132" y="231"/>
                    </a:cxn>
                    <a:cxn ang="0">
                      <a:pos x="127" y="248"/>
                    </a:cxn>
                    <a:cxn ang="0">
                      <a:pos x="119" y="245"/>
                    </a:cxn>
                    <a:cxn ang="0">
                      <a:pos x="107" y="237"/>
                    </a:cxn>
                    <a:cxn ang="0">
                      <a:pos x="97" y="229"/>
                    </a:cxn>
                    <a:cxn ang="0">
                      <a:pos x="90" y="215"/>
                    </a:cxn>
                    <a:cxn ang="0">
                      <a:pos x="62" y="218"/>
                    </a:cxn>
                    <a:cxn ang="0">
                      <a:pos x="39" y="209"/>
                    </a:cxn>
                    <a:cxn ang="0">
                      <a:pos x="23" y="187"/>
                    </a:cxn>
                    <a:cxn ang="0">
                      <a:pos x="14" y="171"/>
                    </a:cxn>
                    <a:cxn ang="0">
                      <a:pos x="6" y="157"/>
                    </a:cxn>
                    <a:cxn ang="0">
                      <a:pos x="6" y="130"/>
                    </a:cxn>
                    <a:cxn ang="0">
                      <a:pos x="0" y="83"/>
                    </a:cxn>
                  </a:cxnLst>
                  <a:rect l="0" t="0" r="r" b="b"/>
                  <a:pathLst>
                    <a:path w="182" h="249">
                      <a:moveTo>
                        <a:pt x="0" y="83"/>
                      </a:moveTo>
                      <a:lnTo>
                        <a:pt x="37" y="44"/>
                      </a:lnTo>
                      <a:lnTo>
                        <a:pt x="56" y="28"/>
                      </a:lnTo>
                      <a:lnTo>
                        <a:pt x="66" y="14"/>
                      </a:lnTo>
                      <a:lnTo>
                        <a:pt x="95" y="0"/>
                      </a:lnTo>
                      <a:lnTo>
                        <a:pt x="111" y="30"/>
                      </a:lnTo>
                      <a:lnTo>
                        <a:pt x="127" y="17"/>
                      </a:lnTo>
                      <a:lnTo>
                        <a:pt x="132" y="8"/>
                      </a:lnTo>
                      <a:lnTo>
                        <a:pt x="146" y="0"/>
                      </a:lnTo>
                      <a:lnTo>
                        <a:pt x="154" y="0"/>
                      </a:lnTo>
                      <a:lnTo>
                        <a:pt x="156" y="11"/>
                      </a:lnTo>
                      <a:lnTo>
                        <a:pt x="156" y="19"/>
                      </a:lnTo>
                      <a:lnTo>
                        <a:pt x="148" y="33"/>
                      </a:lnTo>
                      <a:lnTo>
                        <a:pt x="148" y="41"/>
                      </a:lnTo>
                      <a:lnTo>
                        <a:pt x="169" y="77"/>
                      </a:lnTo>
                      <a:lnTo>
                        <a:pt x="173" y="99"/>
                      </a:lnTo>
                      <a:lnTo>
                        <a:pt x="179" y="99"/>
                      </a:lnTo>
                      <a:lnTo>
                        <a:pt x="181" y="110"/>
                      </a:lnTo>
                      <a:lnTo>
                        <a:pt x="173" y="121"/>
                      </a:lnTo>
                      <a:lnTo>
                        <a:pt x="167" y="116"/>
                      </a:lnTo>
                      <a:lnTo>
                        <a:pt x="154" y="124"/>
                      </a:lnTo>
                      <a:lnTo>
                        <a:pt x="156" y="146"/>
                      </a:lnTo>
                      <a:lnTo>
                        <a:pt x="140" y="160"/>
                      </a:lnTo>
                      <a:lnTo>
                        <a:pt x="140" y="196"/>
                      </a:lnTo>
                      <a:lnTo>
                        <a:pt x="140" y="220"/>
                      </a:lnTo>
                      <a:lnTo>
                        <a:pt x="132" y="231"/>
                      </a:lnTo>
                      <a:lnTo>
                        <a:pt x="127" y="248"/>
                      </a:lnTo>
                      <a:lnTo>
                        <a:pt x="119" y="245"/>
                      </a:lnTo>
                      <a:lnTo>
                        <a:pt x="107" y="237"/>
                      </a:lnTo>
                      <a:lnTo>
                        <a:pt x="97" y="229"/>
                      </a:lnTo>
                      <a:lnTo>
                        <a:pt x="90" y="215"/>
                      </a:lnTo>
                      <a:lnTo>
                        <a:pt x="62" y="218"/>
                      </a:lnTo>
                      <a:lnTo>
                        <a:pt x="39" y="209"/>
                      </a:lnTo>
                      <a:lnTo>
                        <a:pt x="23" y="187"/>
                      </a:lnTo>
                      <a:lnTo>
                        <a:pt x="14" y="171"/>
                      </a:lnTo>
                      <a:lnTo>
                        <a:pt x="6" y="157"/>
                      </a:lnTo>
                      <a:lnTo>
                        <a:pt x="6" y="130"/>
                      </a:lnTo>
                      <a:lnTo>
                        <a:pt x="0" y="83"/>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29" name="Freeform 28"/>
                <p:cNvSpPr>
                  <a:spLocks/>
                </p:cNvSpPr>
                <p:nvPr/>
              </p:nvSpPr>
              <p:spPr bwMode="auto">
                <a:xfrm>
                  <a:off x="4940" y="2419"/>
                  <a:ext cx="348" cy="235"/>
                </a:xfrm>
                <a:custGeom>
                  <a:avLst/>
                  <a:gdLst/>
                  <a:ahLst/>
                  <a:cxnLst>
                    <a:cxn ang="0">
                      <a:pos x="31" y="3"/>
                    </a:cxn>
                    <a:cxn ang="0">
                      <a:pos x="68" y="39"/>
                    </a:cxn>
                    <a:cxn ang="0">
                      <a:pos x="74" y="56"/>
                    </a:cxn>
                    <a:cxn ang="0">
                      <a:pos x="96" y="47"/>
                    </a:cxn>
                    <a:cxn ang="0">
                      <a:pos x="107" y="53"/>
                    </a:cxn>
                    <a:cxn ang="0">
                      <a:pos x="121" y="39"/>
                    </a:cxn>
                    <a:cxn ang="0">
                      <a:pos x="140" y="31"/>
                    </a:cxn>
                    <a:cxn ang="0">
                      <a:pos x="185" y="47"/>
                    </a:cxn>
                    <a:cxn ang="0">
                      <a:pos x="212" y="67"/>
                    </a:cxn>
                    <a:cxn ang="0">
                      <a:pos x="234" y="81"/>
                    </a:cxn>
                    <a:cxn ang="0">
                      <a:pos x="271" y="111"/>
                    </a:cxn>
                    <a:cxn ang="0">
                      <a:pos x="275" y="128"/>
                    </a:cxn>
                    <a:cxn ang="0">
                      <a:pos x="292" y="142"/>
                    </a:cxn>
                    <a:cxn ang="0">
                      <a:pos x="306" y="148"/>
                    </a:cxn>
                    <a:cxn ang="0">
                      <a:pos x="322" y="176"/>
                    </a:cxn>
                    <a:cxn ang="0">
                      <a:pos x="333" y="192"/>
                    </a:cxn>
                    <a:cxn ang="0">
                      <a:pos x="335" y="234"/>
                    </a:cxn>
                    <a:cxn ang="0">
                      <a:pos x="320" y="234"/>
                    </a:cxn>
                    <a:cxn ang="0">
                      <a:pos x="310" y="226"/>
                    </a:cxn>
                    <a:cxn ang="0">
                      <a:pos x="275" y="184"/>
                    </a:cxn>
                    <a:cxn ang="0">
                      <a:pos x="240" y="184"/>
                    </a:cxn>
                    <a:cxn ang="0">
                      <a:pos x="228" y="198"/>
                    </a:cxn>
                    <a:cxn ang="0">
                      <a:pos x="218" y="206"/>
                    </a:cxn>
                    <a:cxn ang="0">
                      <a:pos x="197" y="217"/>
                    </a:cxn>
                    <a:cxn ang="0">
                      <a:pos x="177" y="212"/>
                    </a:cxn>
                    <a:cxn ang="0">
                      <a:pos x="160" y="212"/>
                    </a:cxn>
                    <a:cxn ang="0">
                      <a:pos x="138" y="159"/>
                    </a:cxn>
                    <a:cxn ang="0">
                      <a:pos x="113" y="111"/>
                    </a:cxn>
                    <a:cxn ang="0">
                      <a:pos x="82" y="95"/>
                    </a:cxn>
                    <a:cxn ang="0">
                      <a:pos x="53" y="92"/>
                    </a:cxn>
                    <a:cxn ang="0">
                      <a:pos x="23" y="75"/>
                    </a:cxn>
                    <a:cxn ang="0">
                      <a:pos x="25" y="25"/>
                    </a:cxn>
                  </a:cxnLst>
                  <a:rect l="0" t="0" r="r" b="b"/>
                  <a:pathLst>
                    <a:path w="348" h="235">
                      <a:moveTo>
                        <a:pt x="0" y="0"/>
                      </a:moveTo>
                      <a:lnTo>
                        <a:pt x="31" y="3"/>
                      </a:lnTo>
                      <a:lnTo>
                        <a:pt x="57" y="6"/>
                      </a:lnTo>
                      <a:lnTo>
                        <a:pt x="68" y="39"/>
                      </a:lnTo>
                      <a:lnTo>
                        <a:pt x="70" y="50"/>
                      </a:lnTo>
                      <a:lnTo>
                        <a:pt x="74" y="56"/>
                      </a:lnTo>
                      <a:lnTo>
                        <a:pt x="82" y="47"/>
                      </a:lnTo>
                      <a:lnTo>
                        <a:pt x="96" y="47"/>
                      </a:lnTo>
                      <a:lnTo>
                        <a:pt x="103" y="56"/>
                      </a:lnTo>
                      <a:lnTo>
                        <a:pt x="107" y="53"/>
                      </a:lnTo>
                      <a:lnTo>
                        <a:pt x="119" y="39"/>
                      </a:lnTo>
                      <a:lnTo>
                        <a:pt x="121" y="39"/>
                      </a:lnTo>
                      <a:lnTo>
                        <a:pt x="131" y="31"/>
                      </a:lnTo>
                      <a:lnTo>
                        <a:pt x="140" y="31"/>
                      </a:lnTo>
                      <a:lnTo>
                        <a:pt x="172" y="47"/>
                      </a:lnTo>
                      <a:lnTo>
                        <a:pt x="185" y="47"/>
                      </a:lnTo>
                      <a:lnTo>
                        <a:pt x="199" y="61"/>
                      </a:lnTo>
                      <a:lnTo>
                        <a:pt x="212" y="67"/>
                      </a:lnTo>
                      <a:lnTo>
                        <a:pt x="224" y="78"/>
                      </a:lnTo>
                      <a:lnTo>
                        <a:pt x="234" y="81"/>
                      </a:lnTo>
                      <a:lnTo>
                        <a:pt x="259" y="92"/>
                      </a:lnTo>
                      <a:lnTo>
                        <a:pt x="271" y="111"/>
                      </a:lnTo>
                      <a:lnTo>
                        <a:pt x="277" y="123"/>
                      </a:lnTo>
                      <a:lnTo>
                        <a:pt x="275" y="128"/>
                      </a:lnTo>
                      <a:lnTo>
                        <a:pt x="285" y="139"/>
                      </a:lnTo>
                      <a:lnTo>
                        <a:pt x="292" y="142"/>
                      </a:lnTo>
                      <a:lnTo>
                        <a:pt x="296" y="145"/>
                      </a:lnTo>
                      <a:lnTo>
                        <a:pt x="306" y="148"/>
                      </a:lnTo>
                      <a:lnTo>
                        <a:pt x="322" y="164"/>
                      </a:lnTo>
                      <a:lnTo>
                        <a:pt x="322" y="176"/>
                      </a:lnTo>
                      <a:lnTo>
                        <a:pt x="331" y="187"/>
                      </a:lnTo>
                      <a:lnTo>
                        <a:pt x="333" y="192"/>
                      </a:lnTo>
                      <a:lnTo>
                        <a:pt x="347" y="215"/>
                      </a:lnTo>
                      <a:lnTo>
                        <a:pt x="335" y="234"/>
                      </a:lnTo>
                      <a:lnTo>
                        <a:pt x="331" y="234"/>
                      </a:lnTo>
                      <a:lnTo>
                        <a:pt x="320" y="234"/>
                      </a:lnTo>
                      <a:lnTo>
                        <a:pt x="316" y="226"/>
                      </a:lnTo>
                      <a:lnTo>
                        <a:pt x="310" y="226"/>
                      </a:lnTo>
                      <a:lnTo>
                        <a:pt x="304" y="228"/>
                      </a:lnTo>
                      <a:lnTo>
                        <a:pt x="275" y="184"/>
                      </a:lnTo>
                      <a:lnTo>
                        <a:pt x="257" y="187"/>
                      </a:lnTo>
                      <a:lnTo>
                        <a:pt x="240" y="184"/>
                      </a:lnTo>
                      <a:lnTo>
                        <a:pt x="234" y="189"/>
                      </a:lnTo>
                      <a:lnTo>
                        <a:pt x="228" y="198"/>
                      </a:lnTo>
                      <a:lnTo>
                        <a:pt x="226" y="192"/>
                      </a:lnTo>
                      <a:lnTo>
                        <a:pt x="218" y="206"/>
                      </a:lnTo>
                      <a:lnTo>
                        <a:pt x="207" y="226"/>
                      </a:lnTo>
                      <a:lnTo>
                        <a:pt x="197" y="217"/>
                      </a:lnTo>
                      <a:lnTo>
                        <a:pt x="185" y="212"/>
                      </a:lnTo>
                      <a:lnTo>
                        <a:pt x="177" y="212"/>
                      </a:lnTo>
                      <a:lnTo>
                        <a:pt x="166" y="206"/>
                      </a:lnTo>
                      <a:lnTo>
                        <a:pt x="160" y="212"/>
                      </a:lnTo>
                      <a:lnTo>
                        <a:pt x="152" y="184"/>
                      </a:lnTo>
                      <a:lnTo>
                        <a:pt x="138" y="159"/>
                      </a:lnTo>
                      <a:lnTo>
                        <a:pt x="125" y="128"/>
                      </a:lnTo>
                      <a:lnTo>
                        <a:pt x="113" y="111"/>
                      </a:lnTo>
                      <a:lnTo>
                        <a:pt x="103" y="95"/>
                      </a:lnTo>
                      <a:lnTo>
                        <a:pt x="82" y="95"/>
                      </a:lnTo>
                      <a:lnTo>
                        <a:pt x="62" y="103"/>
                      </a:lnTo>
                      <a:lnTo>
                        <a:pt x="53" y="92"/>
                      </a:lnTo>
                      <a:lnTo>
                        <a:pt x="33" y="84"/>
                      </a:lnTo>
                      <a:lnTo>
                        <a:pt x="23" y="75"/>
                      </a:lnTo>
                      <a:lnTo>
                        <a:pt x="23" y="42"/>
                      </a:lnTo>
                      <a:lnTo>
                        <a:pt x="25" y="25"/>
                      </a:lnTo>
                      <a:lnTo>
                        <a:pt x="0" y="0"/>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30" name="Freeform 29"/>
                <p:cNvSpPr>
                  <a:spLocks/>
                </p:cNvSpPr>
                <p:nvPr/>
              </p:nvSpPr>
              <p:spPr bwMode="auto">
                <a:xfrm>
                  <a:off x="4299" y="2251"/>
                  <a:ext cx="209" cy="310"/>
                </a:xfrm>
                <a:custGeom>
                  <a:avLst/>
                  <a:gdLst/>
                  <a:ahLst/>
                  <a:cxnLst>
                    <a:cxn ang="0">
                      <a:pos x="0" y="8"/>
                    </a:cxn>
                    <a:cxn ang="0">
                      <a:pos x="21" y="0"/>
                    </a:cxn>
                    <a:cxn ang="0">
                      <a:pos x="46" y="14"/>
                    </a:cxn>
                    <a:cxn ang="0">
                      <a:pos x="50" y="28"/>
                    </a:cxn>
                    <a:cxn ang="0">
                      <a:pos x="50" y="33"/>
                    </a:cxn>
                    <a:cxn ang="0">
                      <a:pos x="56" y="36"/>
                    </a:cxn>
                    <a:cxn ang="0">
                      <a:pos x="56" y="42"/>
                    </a:cxn>
                    <a:cxn ang="0">
                      <a:pos x="64" y="45"/>
                    </a:cxn>
                    <a:cxn ang="0">
                      <a:pos x="64" y="56"/>
                    </a:cxn>
                    <a:cxn ang="0">
                      <a:pos x="89" y="89"/>
                    </a:cxn>
                    <a:cxn ang="0">
                      <a:pos x="92" y="89"/>
                    </a:cxn>
                    <a:cxn ang="0">
                      <a:pos x="96" y="97"/>
                    </a:cxn>
                    <a:cxn ang="0">
                      <a:pos x="100" y="106"/>
                    </a:cxn>
                    <a:cxn ang="0">
                      <a:pos x="104" y="106"/>
                    </a:cxn>
                    <a:cxn ang="0">
                      <a:pos x="121" y="117"/>
                    </a:cxn>
                    <a:cxn ang="0">
                      <a:pos x="154" y="122"/>
                    </a:cxn>
                    <a:cxn ang="0">
                      <a:pos x="156" y="161"/>
                    </a:cxn>
                    <a:cxn ang="0">
                      <a:pos x="164" y="167"/>
                    </a:cxn>
                    <a:cxn ang="0">
                      <a:pos x="162" y="181"/>
                    </a:cxn>
                    <a:cxn ang="0">
                      <a:pos x="181" y="200"/>
                    </a:cxn>
                    <a:cxn ang="0">
                      <a:pos x="198" y="209"/>
                    </a:cxn>
                    <a:cxn ang="0">
                      <a:pos x="198" y="273"/>
                    </a:cxn>
                    <a:cxn ang="0">
                      <a:pos x="208" y="298"/>
                    </a:cxn>
                    <a:cxn ang="0">
                      <a:pos x="202" y="306"/>
                    </a:cxn>
                    <a:cxn ang="0">
                      <a:pos x="191" y="309"/>
                    </a:cxn>
                    <a:cxn ang="0">
                      <a:pos x="189" y="287"/>
                    </a:cxn>
                    <a:cxn ang="0">
                      <a:pos x="169" y="309"/>
                    </a:cxn>
                    <a:cxn ang="0">
                      <a:pos x="156" y="276"/>
                    </a:cxn>
                    <a:cxn ang="0">
                      <a:pos x="148" y="253"/>
                    </a:cxn>
                    <a:cxn ang="0">
                      <a:pos x="125" y="223"/>
                    </a:cxn>
                    <a:cxn ang="0">
                      <a:pos x="119" y="223"/>
                    </a:cxn>
                    <a:cxn ang="0">
                      <a:pos x="98" y="206"/>
                    </a:cxn>
                    <a:cxn ang="0">
                      <a:pos x="94" y="189"/>
                    </a:cxn>
                    <a:cxn ang="0">
                      <a:pos x="94" y="178"/>
                    </a:cxn>
                    <a:cxn ang="0">
                      <a:pos x="77" y="134"/>
                    </a:cxn>
                    <a:cxn ang="0">
                      <a:pos x="69" y="106"/>
                    </a:cxn>
                    <a:cxn ang="0">
                      <a:pos x="48" y="81"/>
                    </a:cxn>
                    <a:cxn ang="0">
                      <a:pos x="19" y="42"/>
                    </a:cxn>
                    <a:cxn ang="0">
                      <a:pos x="0" y="8"/>
                    </a:cxn>
                  </a:cxnLst>
                  <a:rect l="0" t="0" r="r" b="b"/>
                  <a:pathLst>
                    <a:path w="209" h="310">
                      <a:moveTo>
                        <a:pt x="0" y="8"/>
                      </a:moveTo>
                      <a:lnTo>
                        <a:pt x="21" y="0"/>
                      </a:lnTo>
                      <a:lnTo>
                        <a:pt x="46" y="14"/>
                      </a:lnTo>
                      <a:lnTo>
                        <a:pt x="50" y="28"/>
                      </a:lnTo>
                      <a:lnTo>
                        <a:pt x="50" y="33"/>
                      </a:lnTo>
                      <a:lnTo>
                        <a:pt x="56" y="36"/>
                      </a:lnTo>
                      <a:lnTo>
                        <a:pt x="56" y="42"/>
                      </a:lnTo>
                      <a:lnTo>
                        <a:pt x="64" y="45"/>
                      </a:lnTo>
                      <a:lnTo>
                        <a:pt x="64" y="56"/>
                      </a:lnTo>
                      <a:lnTo>
                        <a:pt x="89" y="89"/>
                      </a:lnTo>
                      <a:lnTo>
                        <a:pt x="92" y="89"/>
                      </a:lnTo>
                      <a:lnTo>
                        <a:pt x="96" y="97"/>
                      </a:lnTo>
                      <a:lnTo>
                        <a:pt x="100" y="106"/>
                      </a:lnTo>
                      <a:lnTo>
                        <a:pt x="104" y="106"/>
                      </a:lnTo>
                      <a:lnTo>
                        <a:pt x="121" y="117"/>
                      </a:lnTo>
                      <a:lnTo>
                        <a:pt x="154" y="122"/>
                      </a:lnTo>
                      <a:lnTo>
                        <a:pt x="156" y="161"/>
                      </a:lnTo>
                      <a:lnTo>
                        <a:pt x="164" y="167"/>
                      </a:lnTo>
                      <a:lnTo>
                        <a:pt x="162" y="181"/>
                      </a:lnTo>
                      <a:lnTo>
                        <a:pt x="181" y="200"/>
                      </a:lnTo>
                      <a:lnTo>
                        <a:pt x="198" y="209"/>
                      </a:lnTo>
                      <a:lnTo>
                        <a:pt x="198" y="273"/>
                      </a:lnTo>
                      <a:lnTo>
                        <a:pt x="208" y="298"/>
                      </a:lnTo>
                      <a:lnTo>
                        <a:pt x="202" y="306"/>
                      </a:lnTo>
                      <a:lnTo>
                        <a:pt x="191" y="309"/>
                      </a:lnTo>
                      <a:lnTo>
                        <a:pt x="189" y="287"/>
                      </a:lnTo>
                      <a:lnTo>
                        <a:pt x="169" y="309"/>
                      </a:lnTo>
                      <a:lnTo>
                        <a:pt x="156" y="276"/>
                      </a:lnTo>
                      <a:lnTo>
                        <a:pt x="148" y="253"/>
                      </a:lnTo>
                      <a:lnTo>
                        <a:pt x="125" y="223"/>
                      </a:lnTo>
                      <a:lnTo>
                        <a:pt x="119" y="223"/>
                      </a:lnTo>
                      <a:lnTo>
                        <a:pt x="98" y="206"/>
                      </a:lnTo>
                      <a:lnTo>
                        <a:pt x="94" y="189"/>
                      </a:lnTo>
                      <a:lnTo>
                        <a:pt x="94" y="178"/>
                      </a:lnTo>
                      <a:lnTo>
                        <a:pt x="77" y="134"/>
                      </a:lnTo>
                      <a:lnTo>
                        <a:pt x="69" y="106"/>
                      </a:lnTo>
                      <a:lnTo>
                        <a:pt x="48" y="81"/>
                      </a:lnTo>
                      <a:lnTo>
                        <a:pt x="19" y="42"/>
                      </a:lnTo>
                      <a:lnTo>
                        <a:pt x="0" y="8"/>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31" name="Freeform 30"/>
                <p:cNvSpPr>
                  <a:spLocks/>
                </p:cNvSpPr>
                <p:nvPr/>
              </p:nvSpPr>
              <p:spPr bwMode="auto">
                <a:xfrm>
                  <a:off x="4670" y="1919"/>
                  <a:ext cx="205" cy="341"/>
                </a:xfrm>
                <a:custGeom>
                  <a:avLst/>
                  <a:gdLst/>
                  <a:ahLst/>
                  <a:cxnLst>
                    <a:cxn ang="0">
                      <a:pos x="14" y="0"/>
                    </a:cxn>
                    <a:cxn ang="0">
                      <a:pos x="31" y="0"/>
                    </a:cxn>
                    <a:cxn ang="0">
                      <a:pos x="51" y="36"/>
                    </a:cxn>
                    <a:cxn ang="0">
                      <a:pos x="47" y="70"/>
                    </a:cxn>
                    <a:cxn ang="0">
                      <a:pos x="59" y="81"/>
                    </a:cxn>
                    <a:cxn ang="0">
                      <a:pos x="65" y="103"/>
                    </a:cxn>
                    <a:cxn ang="0">
                      <a:pos x="78" y="114"/>
                    </a:cxn>
                    <a:cxn ang="0">
                      <a:pos x="94" y="117"/>
                    </a:cxn>
                    <a:cxn ang="0">
                      <a:pos x="118" y="134"/>
                    </a:cxn>
                    <a:cxn ang="0">
                      <a:pos x="133" y="153"/>
                    </a:cxn>
                    <a:cxn ang="0">
                      <a:pos x="137" y="153"/>
                    </a:cxn>
                    <a:cxn ang="0">
                      <a:pos x="157" y="170"/>
                    </a:cxn>
                    <a:cxn ang="0">
                      <a:pos x="157" y="212"/>
                    </a:cxn>
                    <a:cxn ang="0">
                      <a:pos x="163" y="231"/>
                    </a:cxn>
                    <a:cxn ang="0">
                      <a:pos x="169" y="242"/>
                    </a:cxn>
                    <a:cxn ang="0">
                      <a:pos x="177" y="254"/>
                    </a:cxn>
                    <a:cxn ang="0">
                      <a:pos x="184" y="268"/>
                    </a:cxn>
                    <a:cxn ang="0">
                      <a:pos x="188" y="284"/>
                    </a:cxn>
                    <a:cxn ang="0">
                      <a:pos x="204" y="298"/>
                    </a:cxn>
                    <a:cxn ang="0">
                      <a:pos x="202" y="315"/>
                    </a:cxn>
                    <a:cxn ang="0">
                      <a:pos x="186" y="318"/>
                    </a:cxn>
                    <a:cxn ang="0">
                      <a:pos x="180" y="304"/>
                    </a:cxn>
                    <a:cxn ang="0">
                      <a:pos x="169" y="304"/>
                    </a:cxn>
                    <a:cxn ang="0">
                      <a:pos x="169" y="340"/>
                    </a:cxn>
                    <a:cxn ang="0">
                      <a:pos x="159" y="340"/>
                    </a:cxn>
                    <a:cxn ang="0">
                      <a:pos x="147" y="323"/>
                    </a:cxn>
                    <a:cxn ang="0">
                      <a:pos x="139" y="315"/>
                    </a:cxn>
                    <a:cxn ang="0">
                      <a:pos x="139" y="295"/>
                    </a:cxn>
                    <a:cxn ang="0">
                      <a:pos x="122" y="295"/>
                    </a:cxn>
                    <a:cxn ang="0">
                      <a:pos x="116" y="315"/>
                    </a:cxn>
                    <a:cxn ang="0">
                      <a:pos x="110" y="295"/>
                    </a:cxn>
                    <a:cxn ang="0">
                      <a:pos x="108" y="276"/>
                    </a:cxn>
                    <a:cxn ang="0">
                      <a:pos x="129" y="268"/>
                    </a:cxn>
                    <a:cxn ang="0">
                      <a:pos x="141" y="273"/>
                    </a:cxn>
                    <a:cxn ang="0">
                      <a:pos x="143" y="240"/>
                    </a:cxn>
                    <a:cxn ang="0">
                      <a:pos x="131" y="229"/>
                    </a:cxn>
                    <a:cxn ang="0">
                      <a:pos x="124" y="201"/>
                    </a:cxn>
                    <a:cxn ang="0">
                      <a:pos x="118" y="167"/>
                    </a:cxn>
                    <a:cxn ang="0">
                      <a:pos x="96" y="156"/>
                    </a:cxn>
                    <a:cxn ang="0">
                      <a:pos x="86" y="142"/>
                    </a:cxn>
                    <a:cxn ang="0">
                      <a:pos x="69" y="134"/>
                    </a:cxn>
                    <a:cxn ang="0">
                      <a:pos x="78" y="164"/>
                    </a:cxn>
                    <a:cxn ang="0">
                      <a:pos x="59" y="178"/>
                    </a:cxn>
                    <a:cxn ang="0">
                      <a:pos x="47" y="145"/>
                    </a:cxn>
                    <a:cxn ang="0">
                      <a:pos x="37" y="137"/>
                    </a:cxn>
                    <a:cxn ang="0">
                      <a:pos x="37" y="117"/>
                    </a:cxn>
                    <a:cxn ang="0">
                      <a:pos x="24" y="95"/>
                    </a:cxn>
                    <a:cxn ang="0">
                      <a:pos x="8" y="81"/>
                    </a:cxn>
                    <a:cxn ang="0">
                      <a:pos x="0" y="67"/>
                    </a:cxn>
                    <a:cxn ang="0">
                      <a:pos x="4" y="56"/>
                    </a:cxn>
                    <a:cxn ang="0">
                      <a:pos x="16" y="61"/>
                    </a:cxn>
                    <a:cxn ang="0">
                      <a:pos x="20" y="47"/>
                    </a:cxn>
                    <a:cxn ang="0">
                      <a:pos x="16" y="28"/>
                    </a:cxn>
                    <a:cxn ang="0">
                      <a:pos x="14" y="0"/>
                    </a:cxn>
                  </a:cxnLst>
                  <a:rect l="0" t="0" r="r" b="b"/>
                  <a:pathLst>
                    <a:path w="205" h="341">
                      <a:moveTo>
                        <a:pt x="14" y="0"/>
                      </a:moveTo>
                      <a:lnTo>
                        <a:pt x="31" y="0"/>
                      </a:lnTo>
                      <a:lnTo>
                        <a:pt x="51" y="36"/>
                      </a:lnTo>
                      <a:lnTo>
                        <a:pt x="47" y="70"/>
                      </a:lnTo>
                      <a:lnTo>
                        <a:pt x="59" y="81"/>
                      </a:lnTo>
                      <a:lnTo>
                        <a:pt x="65" y="103"/>
                      </a:lnTo>
                      <a:lnTo>
                        <a:pt x="78" y="114"/>
                      </a:lnTo>
                      <a:lnTo>
                        <a:pt x="94" y="117"/>
                      </a:lnTo>
                      <a:lnTo>
                        <a:pt x="118" y="134"/>
                      </a:lnTo>
                      <a:lnTo>
                        <a:pt x="133" y="153"/>
                      </a:lnTo>
                      <a:lnTo>
                        <a:pt x="137" y="153"/>
                      </a:lnTo>
                      <a:lnTo>
                        <a:pt x="157" y="170"/>
                      </a:lnTo>
                      <a:lnTo>
                        <a:pt x="157" y="212"/>
                      </a:lnTo>
                      <a:lnTo>
                        <a:pt x="163" y="231"/>
                      </a:lnTo>
                      <a:lnTo>
                        <a:pt x="169" y="242"/>
                      </a:lnTo>
                      <a:lnTo>
                        <a:pt x="177" y="254"/>
                      </a:lnTo>
                      <a:lnTo>
                        <a:pt x="184" y="268"/>
                      </a:lnTo>
                      <a:lnTo>
                        <a:pt x="188" y="284"/>
                      </a:lnTo>
                      <a:lnTo>
                        <a:pt x="204" y="298"/>
                      </a:lnTo>
                      <a:lnTo>
                        <a:pt x="202" y="315"/>
                      </a:lnTo>
                      <a:lnTo>
                        <a:pt x="186" y="318"/>
                      </a:lnTo>
                      <a:lnTo>
                        <a:pt x="180" y="304"/>
                      </a:lnTo>
                      <a:lnTo>
                        <a:pt x="169" y="304"/>
                      </a:lnTo>
                      <a:lnTo>
                        <a:pt x="169" y="340"/>
                      </a:lnTo>
                      <a:lnTo>
                        <a:pt x="159" y="340"/>
                      </a:lnTo>
                      <a:lnTo>
                        <a:pt x="147" y="323"/>
                      </a:lnTo>
                      <a:lnTo>
                        <a:pt x="139" y="315"/>
                      </a:lnTo>
                      <a:lnTo>
                        <a:pt x="139" y="295"/>
                      </a:lnTo>
                      <a:lnTo>
                        <a:pt x="122" y="295"/>
                      </a:lnTo>
                      <a:lnTo>
                        <a:pt x="116" y="315"/>
                      </a:lnTo>
                      <a:lnTo>
                        <a:pt x="110" y="295"/>
                      </a:lnTo>
                      <a:lnTo>
                        <a:pt x="108" y="276"/>
                      </a:lnTo>
                      <a:lnTo>
                        <a:pt x="129" y="268"/>
                      </a:lnTo>
                      <a:lnTo>
                        <a:pt x="141" y="273"/>
                      </a:lnTo>
                      <a:lnTo>
                        <a:pt x="143" y="240"/>
                      </a:lnTo>
                      <a:lnTo>
                        <a:pt x="131" y="229"/>
                      </a:lnTo>
                      <a:lnTo>
                        <a:pt x="124" y="201"/>
                      </a:lnTo>
                      <a:lnTo>
                        <a:pt x="118" y="167"/>
                      </a:lnTo>
                      <a:lnTo>
                        <a:pt x="96" y="156"/>
                      </a:lnTo>
                      <a:lnTo>
                        <a:pt x="86" y="142"/>
                      </a:lnTo>
                      <a:lnTo>
                        <a:pt x="69" y="134"/>
                      </a:lnTo>
                      <a:lnTo>
                        <a:pt x="78" y="164"/>
                      </a:lnTo>
                      <a:lnTo>
                        <a:pt x="59" y="178"/>
                      </a:lnTo>
                      <a:lnTo>
                        <a:pt x="47" y="145"/>
                      </a:lnTo>
                      <a:lnTo>
                        <a:pt x="37" y="137"/>
                      </a:lnTo>
                      <a:lnTo>
                        <a:pt x="37" y="117"/>
                      </a:lnTo>
                      <a:lnTo>
                        <a:pt x="24" y="95"/>
                      </a:lnTo>
                      <a:lnTo>
                        <a:pt x="8" y="81"/>
                      </a:lnTo>
                      <a:lnTo>
                        <a:pt x="0" y="67"/>
                      </a:lnTo>
                      <a:lnTo>
                        <a:pt x="4" y="56"/>
                      </a:lnTo>
                      <a:lnTo>
                        <a:pt x="16" y="61"/>
                      </a:lnTo>
                      <a:lnTo>
                        <a:pt x="20" y="47"/>
                      </a:lnTo>
                      <a:lnTo>
                        <a:pt x="16" y="28"/>
                      </a:lnTo>
                      <a:lnTo>
                        <a:pt x="14" y="0"/>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32" name="Freeform 31"/>
                <p:cNvSpPr>
                  <a:spLocks/>
                </p:cNvSpPr>
                <p:nvPr/>
              </p:nvSpPr>
              <p:spPr bwMode="auto">
                <a:xfrm>
                  <a:off x="4625" y="1342"/>
                  <a:ext cx="150" cy="289"/>
                </a:xfrm>
                <a:custGeom>
                  <a:avLst/>
                  <a:gdLst/>
                  <a:ahLst/>
                  <a:cxnLst>
                    <a:cxn ang="0">
                      <a:pos x="31" y="0"/>
                    </a:cxn>
                    <a:cxn ang="0">
                      <a:pos x="60" y="20"/>
                    </a:cxn>
                    <a:cxn ang="0">
                      <a:pos x="77" y="36"/>
                    </a:cxn>
                    <a:cxn ang="0">
                      <a:pos x="89" y="62"/>
                    </a:cxn>
                    <a:cxn ang="0">
                      <a:pos x="99" y="62"/>
                    </a:cxn>
                    <a:cxn ang="0">
                      <a:pos x="97" y="78"/>
                    </a:cxn>
                    <a:cxn ang="0">
                      <a:pos x="108" y="89"/>
                    </a:cxn>
                    <a:cxn ang="0">
                      <a:pos x="116" y="106"/>
                    </a:cxn>
                    <a:cxn ang="0">
                      <a:pos x="135" y="140"/>
                    </a:cxn>
                    <a:cxn ang="0">
                      <a:pos x="149" y="179"/>
                    </a:cxn>
                    <a:cxn ang="0">
                      <a:pos x="124" y="176"/>
                    </a:cxn>
                    <a:cxn ang="0">
                      <a:pos x="104" y="171"/>
                    </a:cxn>
                    <a:cxn ang="0">
                      <a:pos x="118" y="199"/>
                    </a:cxn>
                    <a:cxn ang="0">
                      <a:pos x="118" y="215"/>
                    </a:cxn>
                    <a:cxn ang="0">
                      <a:pos x="118" y="232"/>
                    </a:cxn>
                    <a:cxn ang="0">
                      <a:pos x="110" y="224"/>
                    </a:cxn>
                    <a:cxn ang="0">
                      <a:pos x="101" y="210"/>
                    </a:cxn>
                    <a:cxn ang="0">
                      <a:pos x="83" y="193"/>
                    </a:cxn>
                    <a:cxn ang="0">
                      <a:pos x="74" y="185"/>
                    </a:cxn>
                    <a:cxn ang="0">
                      <a:pos x="58" y="193"/>
                    </a:cxn>
                    <a:cxn ang="0">
                      <a:pos x="48" y="199"/>
                    </a:cxn>
                    <a:cxn ang="0">
                      <a:pos x="54" y="213"/>
                    </a:cxn>
                    <a:cxn ang="0">
                      <a:pos x="70" y="224"/>
                    </a:cxn>
                    <a:cxn ang="0">
                      <a:pos x="85" y="235"/>
                    </a:cxn>
                    <a:cxn ang="0">
                      <a:pos x="91" y="254"/>
                    </a:cxn>
                    <a:cxn ang="0">
                      <a:pos x="89" y="280"/>
                    </a:cxn>
                    <a:cxn ang="0">
                      <a:pos x="89" y="288"/>
                    </a:cxn>
                    <a:cxn ang="0">
                      <a:pos x="83" y="288"/>
                    </a:cxn>
                    <a:cxn ang="0">
                      <a:pos x="74" y="280"/>
                    </a:cxn>
                    <a:cxn ang="0">
                      <a:pos x="70" y="277"/>
                    </a:cxn>
                    <a:cxn ang="0">
                      <a:pos x="64" y="271"/>
                    </a:cxn>
                    <a:cxn ang="0">
                      <a:pos x="58" y="285"/>
                    </a:cxn>
                    <a:cxn ang="0">
                      <a:pos x="48" y="288"/>
                    </a:cxn>
                    <a:cxn ang="0">
                      <a:pos x="41" y="277"/>
                    </a:cxn>
                    <a:cxn ang="0">
                      <a:pos x="41" y="252"/>
                    </a:cxn>
                    <a:cxn ang="0">
                      <a:pos x="39" y="238"/>
                    </a:cxn>
                    <a:cxn ang="0">
                      <a:pos x="29" y="229"/>
                    </a:cxn>
                    <a:cxn ang="0">
                      <a:pos x="19" y="243"/>
                    </a:cxn>
                    <a:cxn ang="0">
                      <a:pos x="4" y="243"/>
                    </a:cxn>
                    <a:cxn ang="0">
                      <a:pos x="0" y="232"/>
                    </a:cxn>
                    <a:cxn ang="0">
                      <a:pos x="4" y="204"/>
                    </a:cxn>
                    <a:cxn ang="0">
                      <a:pos x="15" y="187"/>
                    </a:cxn>
                    <a:cxn ang="0">
                      <a:pos x="14" y="143"/>
                    </a:cxn>
                    <a:cxn ang="0">
                      <a:pos x="14" y="131"/>
                    </a:cxn>
                    <a:cxn ang="0">
                      <a:pos x="25" y="129"/>
                    </a:cxn>
                    <a:cxn ang="0">
                      <a:pos x="35" y="140"/>
                    </a:cxn>
                    <a:cxn ang="0">
                      <a:pos x="52" y="145"/>
                    </a:cxn>
                    <a:cxn ang="0">
                      <a:pos x="52" y="126"/>
                    </a:cxn>
                    <a:cxn ang="0">
                      <a:pos x="45" y="115"/>
                    </a:cxn>
                    <a:cxn ang="0">
                      <a:pos x="41" y="106"/>
                    </a:cxn>
                    <a:cxn ang="0">
                      <a:pos x="46" y="106"/>
                    </a:cxn>
                    <a:cxn ang="0">
                      <a:pos x="50" y="106"/>
                    </a:cxn>
                    <a:cxn ang="0">
                      <a:pos x="54" y="106"/>
                    </a:cxn>
                    <a:cxn ang="0">
                      <a:pos x="58" y="106"/>
                    </a:cxn>
                    <a:cxn ang="0">
                      <a:pos x="64" y="98"/>
                    </a:cxn>
                    <a:cxn ang="0">
                      <a:pos x="62" y="89"/>
                    </a:cxn>
                    <a:cxn ang="0">
                      <a:pos x="56" y="70"/>
                    </a:cxn>
                    <a:cxn ang="0">
                      <a:pos x="45" y="50"/>
                    </a:cxn>
                    <a:cxn ang="0">
                      <a:pos x="29" y="39"/>
                    </a:cxn>
                    <a:cxn ang="0">
                      <a:pos x="23" y="28"/>
                    </a:cxn>
                    <a:cxn ang="0">
                      <a:pos x="31" y="0"/>
                    </a:cxn>
                  </a:cxnLst>
                  <a:rect l="0" t="0" r="r" b="b"/>
                  <a:pathLst>
                    <a:path w="150" h="289">
                      <a:moveTo>
                        <a:pt x="31" y="0"/>
                      </a:moveTo>
                      <a:lnTo>
                        <a:pt x="60" y="20"/>
                      </a:lnTo>
                      <a:lnTo>
                        <a:pt x="77" y="36"/>
                      </a:lnTo>
                      <a:lnTo>
                        <a:pt x="89" y="62"/>
                      </a:lnTo>
                      <a:lnTo>
                        <a:pt x="99" y="62"/>
                      </a:lnTo>
                      <a:lnTo>
                        <a:pt x="97" y="78"/>
                      </a:lnTo>
                      <a:lnTo>
                        <a:pt x="108" y="89"/>
                      </a:lnTo>
                      <a:lnTo>
                        <a:pt x="116" y="106"/>
                      </a:lnTo>
                      <a:lnTo>
                        <a:pt x="135" y="140"/>
                      </a:lnTo>
                      <a:lnTo>
                        <a:pt x="149" y="179"/>
                      </a:lnTo>
                      <a:lnTo>
                        <a:pt x="124" y="176"/>
                      </a:lnTo>
                      <a:lnTo>
                        <a:pt x="104" y="171"/>
                      </a:lnTo>
                      <a:lnTo>
                        <a:pt x="118" y="199"/>
                      </a:lnTo>
                      <a:lnTo>
                        <a:pt x="118" y="215"/>
                      </a:lnTo>
                      <a:lnTo>
                        <a:pt x="118" y="232"/>
                      </a:lnTo>
                      <a:lnTo>
                        <a:pt x="110" y="224"/>
                      </a:lnTo>
                      <a:lnTo>
                        <a:pt x="101" y="210"/>
                      </a:lnTo>
                      <a:lnTo>
                        <a:pt x="83" y="193"/>
                      </a:lnTo>
                      <a:lnTo>
                        <a:pt x="74" y="185"/>
                      </a:lnTo>
                      <a:lnTo>
                        <a:pt x="58" y="193"/>
                      </a:lnTo>
                      <a:lnTo>
                        <a:pt x="48" y="199"/>
                      </a:lnTo>
                      <a:lnTo>
                        <a:pt x="54" y="213"/>
                      </a:lnTo>
                      <a:lnTo>
                        <a:pt x="70" y="224"/>
                      </a:lnTo>
                      <a:lnTo>
                        <a:pt x="85" y="235"/>
                      </a:lnTo>
                      <a:lnTo>
                        <a:pt x="91" y="254"/>
                      </a:lnTo>
                      <a:lnTo>
                        <a:pt x="89" y="280"/>
                      </a:lnTo>
                      <a:lnTo>
                        <a:pt x="89" y="288"/>
                      </a:lnTo>
                      <a:lnTo>
                        <a:pt x="83" y="288"/>
                      </a:lnTo>
                      <a:lnTo>
                        <a:pt x="74" y="280"/>
                      </a:lnTo>
                      <a:lnTo>
                        <a:pt x="70" y="277"/>
                      </a:lnTo>
                      <a:lnTo>
                        <a:pt x="64" y="271"/>
                      </a:lnTo>
                      <a:lnTo>
                        <a:pt x="58" y="285"/>
                      </a:lnTo>
                      <a:lnTo>
                        <a:pt x="48" y="288"/>
                      </a:lnTo>
                      <a:lnTo>
                        <a:pt x="41" y="277"/>
                      </a:lnTo>
                      <a:lnTo>
                        <a:pt x="41" y="252"/>
                      </a:lnTo>
                      <a:lnTo>
                        <a:pt x="39" y="238"/>
                      </a:lnTo>
                      <a:lnTo>
                        <a:pt x="29" y="229"/>
                      </a:lnTo>
                      <a:lnTo>
                        <a:pt x="19" y="243"/>
                      </a:lnTo>
                      <a:lnTo>
                        <a:pt x="4" y="243"/>
                      </a:lnTo>
                      <a:lnTo>
                        <a:pt x="0" y="232"/>
                      </a:lnTo>
                      <a:lnTo>
                        <a:pt x="4" y="204"/>
                      </a:lnTo>
                      <a:lnTo>
                        <a:pt x="15" y="187"/>
                      </a:lnTo>
                      <a:lnTo>
                        <a:pt x="14" y="143"/>
                      </a:lnTo>
                      <a:lnTo>
                        <a:pt x="14" y="131"/>
                      </a:lnTo>
                      <a:lnTo>
                        <a:pt x="25" y="129"/>
                      </a:lnTo>
                      <a:lnTo>
                        <a:pt x="35" y="140"/>
                      </a:lnTo>
                      <a:lnTo>
                        <a:pt x="52" y="145"/>
                      </a:lnTo>
                      <a:lnTo>
                        <a:pt x="52" y="126"/>
                      </a:lnTo>
                      <a:lnTo>
                        <a:pt x="45" y="115"/>
                      </a:lnTo>
                      <a:lnTo>
                        <a:pt x="41" y="106"/>
                      </a:lnTo>
                      <a:lnTo>
                        <a:pt x="46" y="106"/>
                      </a:lnTo>
                      <a:lnTo>
                        <a:pt x="50" y="106"/>
                      </a:lnTo>
                      <a:lnTo>
                        <a:pt x="54" y="106"/>
                      </a:lnTo>
                      <a:lnTo>
                        <a:pt x="58" y="106"/>
                      </a:lnTo>
                      <a:lnTo>
                        <a:pt x="64" y="98"/>
                      </a:lnTo>
                      <a:lnTo>
                        <a:pt x="62" y="89"/>
                      </a:lnTo>
                      <a:lnTo>
                        <a:pt x="56" y="70"/>
                      </a:lnTo>
                      <a:lnTo>
                        <a:pt x="45" y="50"/>
                      </a:lnTo>
                      <a:lnTo>
                        <a:pt x="29" y="39"/>
                      </a:lnTo>
                      <a:lnTo>
                        <a:pt x="23" y="28"/>
                      </a:lnTo>
                      <a:lnTo>
                        <a:pt x="31" y="0"/>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33" name="Freeform 32"/>
                <p:cNvSpPr>
                  <a:spLocks/>
                </p:cNvSpPr>
                <p:nvPr/>
              </p:nvSpPr>
              <p:spPr bwMode="auto">
                <a:xfrm>
                  <a:off x="4454" y="994"/>
                  <a:ext cx="165" cy="237"/>
                </a:xfrm>
                <a:custGeom>
                  <a:avLst/>
                  <a:gdLst/>
                  <a:ahLst/>
                  <a:cxnLst>
                    <a:cxn ang="0">
                      <a:pos x="0" y="0"/>
                    </a:cxn>
                    <a:cxn ang="0">
                      <a:pos x="16" y="0"/>
                    </a:cxn>
                    <a:cxn ang="0">
                      <a:pos x="21" y="17"/>
                    </a:cxn>
                    <a:cxn ang="0">
                      <a:pos x="43" y="42"/>
                    </a:cxn>
                    <a:cxn ang="0">
                      <a:pos x="53" y="69"/>
                    </a:cxn>
                    <a:cxn ang="0">
                      <a:pos x="68" y="72"/>
                    </a:cxn>
                    <a:cxn ang="0">
                      <a:pos x="80" y="78"/>
                    </a:cxn>
                    <a:cxn ang="0">
                      <a:pos x="90" y="89"/>
                    </a:cxn>
                    <a:cxn ang="0">
                      <a:pos x="102" y="89"/>
                    </a:cxn>
                    <a:cxn ang="0">
                      <a:pos x="115" y="106"/>
                    </a:cxn>
                    <a:cxn ang="0">
                      <a:pos x="127" y="119"/>
                    </a:cxn>
                    <a:cxn ang="0">
                      <a:pos x="141" y="128"/>
                    </a:cxn>
                    <a:cxn ang="0">
                      <a:pos x="139" y="136"/>
                    </a:cxn>
                    <a:cxn ang="0">
                      <a:pos x="131" y="142"/>
                    </a:cxn>
                    <a:cxn ang="0">
                      <a:pos x="123" y="142"/>
                    </a:cxn>
                    <a:cxn ang="0">
                      <a:pos x="119" y="150"/>
                    </a:cxn>
                    <a:cxn ang="0">
                      <a:pos x="135" y="167"/>
                    </a:cxn>
                    <a:cxn ang="0">
                      <a:pos x="146" y="183"/>
                    </a:cxn>
                    <a:cxn ang="0">
                      <a:pos x="164" y="200"/>
                    </a:cxn>
                    <a:cxn ang="0">
                      <a:pos x="152" y="219"/>
                    </a:cxn>
                    <a:cxn ang="0">
                      <a:pos x="143" y="225"/>
                    </a:cxn>
                    <a:cxn ang="0">
                      <a:pos x="144" y="236"/>
                    </a:cxn>
                    <a:cxn ang="0">
                      <a:pos x="127" y="236"/>
                    </a:cxn>
                    <a:cxn ang="0">
                      <a:pos x="121" y="228"/>
                    </a:cxn>
                    <a:cxn ang="0">
                      <a:pos x="107" y="205"/>
                    </a:cxn>
                    <a:cxn ang="0">
                      <a:pos x="98" y="186"/>
                    </a:cxn>
                    <a:cxn ang="0">
                      <a:pos x="82" y="153"/>
                    </a:cxn>
                    <a:cxn ang="0">
                      <a:pos x="64" y="128"/>
                    </a:cxn>
                    <a:cxn ang="0">
                      <a:pos x="45" y="92"/>
                    </a:cxn>
                    <a:cxn ang="0">
                      <a:pos x="33" y="81"/>
                    </a:cxn>
                    <a:cxn ang="0">
                      <a:pos x="23" y="72"/>
                    </a:cxn>
                    <a:cxn ang="0">
                      <a:pos x="20" y="53"/>
                    </a:cxn>
                    <a:cxn ang="0">
                      <a:pos x="2" y="36"/>
                    </a:cxn>
                    <a:cxn ang="0">
                      <a:pos x="2" y="25"/>
                    </a:cxn>
                    <a:cxn ang="0">
                      <a:pos x="0" y="0"/>
                    </a:cxn>
                  </a:cxnLst>
                  <a:rect l="0" t="0" r="r" b="b"/>
                  <a:pathLst>
                    <a:path w="165" h="237">
                      <a:moveTo>
                        <a:pt x="0" y="0"/>
                      </a:moveTo>
                      <a:lnTo>
                        <a:pt x="16" y="0"/>
                      </a:lnTo>
                      <a:lnTo>
                        <a:pt x="21" y="17"/>
                      </a:lnTo>
                      <a:lnTo>
                        <a:pt x="43" y="42"/>
                      </a:lnTo>
                      <a:lnTo>
                        <a:pt x="53" y="69"/>
                      </a:lnTo>
                      <a:lnTo>
                        <a:pt x="68" y="72"/>
                      </a:lnTo>
                      <a:lnTo>
                        <a:pt x="80" y="78"/>
                      </a:lnTo>
                      <a:lnTo>
                        <a:pt x="90" y="89"/>
                      </a:lnTo>
                      <a:lnTo>
                        <a:pt x="102" y="89"/>
                      </a:lnTo>
                      <a:lnTo>
                        <a:pt x="115" y="106"/>
                      </a:lnTo>
                      <a:lnTo>
                        <a:pt x="127" y="119"/>
                      </a:lnTo>
                      <a:lnTo>
                        <a:pt x="141" y="128"/>
                      </a:lnTo>
                      <a:lnTo>
                        <a:pt x="139" y="136"/>
                      </a:lnTo>
                      <a:lnTo>
                        <a:pt x="131" y="142"/>
                      </a:lnTo>
                      <a:lnTo>
                        <a:pt x="123" y="142"/>
                      </a:lnTo>
                      <a:lnTo>
                        <a:pt x="119" y="150"/>
                      </a:lnTo>
                      <a:lnTo>
                        <a:pt x="135" y="167"/>
                      </a:lnTo>
                      <a:lnTo>
                        <a:pt x="146" y="183"/>
                      </a:lnTo>
                      <a:lnTo>
                        <a:pt x="164" y="200"/>
                      </a:lnTo>
                      <a:lnTo>
                        <a:pt x="152" y="219"/>
                      </a:lnTo>
                      <a:lnTo>
                        <a:pt x="143" y="225"/>
                      </a:lnTo>
                      <a:lnTo>
                        <a:pt x="144" y="236"/>
                      </a:lnTo>
                      <a:lnTo>
                        <a:pt x="127" y="236"/>
                      </a:lnTo>
                      <a:lnTo>
                        <a:pt x="121" y="228"/>
                      </a:lnTo>
                      <a:lnTo>
                        <a:pt x="107" y="205"/>
                      </a:lnTo>
                      <a:lnTo>
                        <a:pt x="98" y="186"/>
                      </a:lnTo>
                      <a:lnTo>
                        <a:pt x="82" y="153"/>
                      </a:lnTo>
                      <a:lnTo>
                        <a:pt x="64" y="128"/>
                      </a:lnTo>
                      <a:lnTo>
                        <a:pt x="45" y="92"/>
                      </a:lnTo>
                      <a:lnTo>
                        <a:pt x="33" y="81"/>
                      </a:lnTo>
                      <a:lnTo>
                        <a:pt x="23" y="72"/>
                      </a:lnTo>
                      <a:lnTo>
                        <a:pt x="20" y="53"/>
                      </a:lnTo>
                      <a:lnTo>
                        <a:pt x="2" y="36"/>
                      </a:lnTo>
                      <a:lnTo>
                        <a:pt x="2" y="25"/>
                      </a:lnTo>
                      <a:lnTo>
                        <a:pt x="0" y="0"/>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grpSp>
          <p:grpSp>
            <p:nvGrpSpPr>
              <p:cNvPr id="15" name="Group 33"/>
              <p:cNvGrpSpPr>
                <a:grpSpLocks/>
              </p:cNvGrpSpPr>
              <p:nvPr/>
            </p:nvGrpSpPr>
            <p:grpSpPr bwMode="auto">
              <a:xfrm>
                <a:off x="2320" y="507"/>
                <a:ext cx="2387" cy="2766"/>
                <a:chOff x="2320" y="507"/>
                <a:chExt cx="2387" cy="2766"/>
              </a:xfrm>
            </p:grpSpPr>
            <p:sp>
              <p:nvSpPr>
                <p:cNvPr id="16" name="Freeform 34"/>
                <p:cNvSpPr>
                  <a:spLocks/>
                </p:cNvSpPr>
                <p:nvPr/>
              </p:nvSpPr>
              <p:spPr bwMode="auto">
                <a:xfrm>
                  <a:off x="2320" y="1474"/>
                  <a:ext cx="1187" cy="1798"/>
                </a:xfrm>
                <a:custGeom>
                  <a:avLst/>
                  <a:gdLst/>
                  <a:ahLst/>
                  <a:cxnLst>
                    <a:cxn ang="0">
                      <a:pos x="906" y="290"/>
                    </a:cxn>
                    <a:cxn ang="0">
                      <a:pos x="1017" y="589"/>
                    </a:cxn>
                    <a:cxn ang="0">
                      <a:pos x="1062" y="664"/>
                    </a:cxn>
                    <a:cxn ang="0">
                      <a:pos x="1159" y="645"/>
                    </a:cxn>
                    <a:cxn ang="0">
                      <a:pos x="1184" y="718"/>
                    </a:cxn>
                    <a:cxn ang="0">
                      <a:pos x="1067" y="919"/>
                    </a:cxn>
                    <a:cxn ang="0">
                      <a:pos x="972" y="1150"/>
                    </a:cxn>
                    <a:cxn ang="0">
                      <a:pos x="986" y="1234"/>
                    </a:cxn>
                    <a:cxn ang="0">
                      <a:pos x="986" y="1318"/>
                    </a:cxn>
                    <a:cxn ang="0">
                      <a:pos x="943" y="1349"/>
                    </a:cxn>
                    <a:cxn ang="0">
                      <a:pos x="881" y="1463"/>
                    </a:cxn>
                    <a:cxn ang="0">
                      <a:pos x="857" y="1561"/>
                    </a:cxn>
                    <a:cxn ang="0">
                      <a:pos x="799" y="1695"/>
                    </a:cxn>
                    <a:cxn ang="0">
                      <a:pos x="766" y="1725"/>
                    </a:cxn>
                    <a:cxn ang="0">
                      <a:pos x="694" y="1792"/>
                    </a:cxn>
                    <a:cxn ang="0">
                      <a:pos x="607" y="1770"/>
                    </a:cxn>
                    <a:cxn ang="0">
                      <a:pos x="597" y="1706"/>
                    </a:cxn>
                    <a:cxn ang="0">
                      <a:pos x="558" y="1617"/>
                    </a:cxn>
                    <a:cxn ang="0">
                      <a:pos x="550" y="1541"/>
                    </a:cxn>
                    <a:cxn ang="0">
                      <a:pos x="539" y="1491"/>
                    </a:cxn>
                    <a:cxn ang="0">
                      <a:pos x="502" y="1435"/>
                    </a:cxn>
                    <a:cxn ang="0">
                      <a:pos x="478" y="1362"/>
                    </a:cxn>
                    <a:cxn ang="0">
                      <a:pos x="511" y="1240"/>
                    </a:cxn>
                    <a:cxn ang="0">
                      <a:pos x="496" y="1067"/>
                    </a:cxn>
                    <a:cxn ang="0">
                      <a:pos x="443" y="980"/>
                    </a:cxn>
                    <a:cxn ang="0">
                      <a:pos x="436" y="843"/>
                    </a:cxn>
                    <a:cxn ang="0">
                      <a:pos x="360" y="793"/>
                    </a:cxn>
                    <a:cxn ang="0">
                      <a:pos x="261" y="807"/>
                    </a:cxn>
                    <a:cxn ang="0">
                      <a:pos x="56" y="698"/>
                    </a:cxn>
                    <a:cxn ang="0">
                      <a:pos x="10" y="522"/>
                    </a:cxn>
                    <a:cxn ang="0">
                      <a:pos x="47" y="396"/>
                    </a:cxn>
                    <a:cxn ang="0">
                      <a:pos x="115" y="260"/>
                    </a:cxn>
                    <a:cxn ang="0">
                      <a:pos x="216" y="156"/>
                    </a:cxn>
                    <a:cxn ang="0">
                      <a:pos x="292" y="47"/>
                    </a:cxn>
                    <a:cxn ang="0">
                      <a:pos x="362" y="75"/>
                    </a:cxn>
                    <a:cxn ang="0">
                      <a:pos x="437" y="28"/>
                    </a:cxn>
                    <a:cxn ang="0">
                      <a:pos x="490" y="6"/>
                    </a:cxn>
                    <a:cxn ang="0">
                      <a:pos x="531" y="61"/>
                    </a:cxn>
                    <a:cxn ang="0">
                      <a:pos x="612" y="151"/>
                    </a:cxn>
                    <a:cxn ang="0">
                      <a:pos x="669" y="109"/>
                    </a:cxn>
                    <a:cxn ang="0">
                      <a:pos x="754" y="140"/>
                    </a:cxn>
                    <a:cxn ang="0">
                      <a:pos x="848" y="137"/>
                    </a:cxn>
                  </a:cxnLst>
                  <a:rect l="0" t="0" r="r" b="b"/>
                  <a:pathLst>
                    <a:path w="1187" h="1799">
                      <a:moveTo>
                        <a:pt x="887" y="215"/>
                      </a:moveTo>
                      <a:lnTo>
                        <a:pt x="906" y="290"/>
                      </a:lnTo>
                      <a:lnTo>
                        <a:pt x="943" y="405"/>
                      </a:lnTo>
                      <a:lnTo>
                        <a:pt x="1017" y="589"/>
                      </a:lnTo>
                      <a:lnTo>
                        <a:pt x="1044" y="611"/>
                      </a:lnTo>
                      <a:lnTo>
                        <a:pt x="1062" y="664"/>
                      </a:lnTo>
                      <a:lnTo>
                        <a:pt x="1120" y="662"/>
                      </a:lnTo>
                      <a:lnTo>
                        <a:pt x="1159" y="645"/>
                      </a:lnTo>
                      <a:lnTo>
                        <a:pt x="1186" y="645"/>
                      </a:lnTo>
                      <a:lnTo>
                        <a:pt x="1184" y="718"/>
                      </a:lnTo>
                      <a:lnTo>
                        <a:pt x="1174" y="757"/>
                      </a:lnTo>
                      <a:lnTo>
                        <a:pt x="1067" y="919"/>
                      </a:lnTo>
                      <a:lnTo>
                        <a:pt x="970" y="1086"/>
                      </a:lnTo>
                      <a:lnTo>
                        <a:pt x="972" y="1150"/>
                      </a:lnTo>
                      <a:lnTo>
                        <a:pt x="999" y="1198"/>
                      </a:lnTo>
                      <a:lnTo>
                        <a:pt x="986" y="1234"/>
                      </a:lnTo>
                      <a:lnTo>
                        <a:pt x="994" y="1281"/>
                      </a:lnTo>
                      <a:lnTo>
                        <a:pt x="986" y="1318"/>
                      </a:lnTo>
                      <a:lnTo>
                        <a:pt x="962" y="1349"/>
                      </a:lnTo>
                      <a:lnTo>
                        <a:pt x="943" y="1349"/>
                      </a:lnTo>
                      <a:lnTo>
                        <a:pt x="910" y="1402"/>
                      </a:lnTo>
                      <a:lnTo>
                        <a:pt x="881" y="1463"/>
                      </a:lnTo>
                      <a:lnTo>
                        <a:pt x="887" y="1530"/>
                      </a:lnTo>
                      <a:lnTo>
                        <a:pt x="857" y="1561"/>
                      </a:lnTo>
                      <a:lnTo>
                        <a:pt x="830" y="1630"/>
                      </a:lnTo>
                      <a:lnTo>
                        <a:pt x="799" y="1695"/>
                      </a:lnTo>
                      <a:lnTo>
                        <a:pt x="782" y="1720"/>
                      </a:lnTo>
                      <a:lnTo>
                        <a:pt x="766" y="1725"/>
                      </a:lnTo>
                      <a:lnTo>
                        <a:pt x="739" y="1767"/>
                      </a:lnTo>
                      <a:lnTo>
                        <a:pt x="694" y="1792"/>
                      </a:lnTo>
                      <a:lnTo>
                        <a:pt x="638" y="1798"/>
                      </a:lnTo>
                      <a:lnTo>
                        <a:pt x="607" y="1770"/>
                      </a:lnTo>
                      <a:lnTo>
                        <a:pt x="603" y="1742"/>
                      </a:lnTo>
                      <a:lnTo>
                        <a:pt x="597" y="1706"/>
                      </a:lnTo>
                      <a:lnTo>
                        <a:pt x="576" y="1686"/>
                      </a:lnTo>
                      <a:lnTo>
                        <a:pt x="558" y="1617"/>
                      </a:lnTo>
                      <a:lnTo>
                        <a:pt x="552" y="1583"/>
                      </a:lnTo>
                      <a:lnTo>
                        <a:pt x="550" y="1541"/>
                      </a:lnTo>
                      <a:lnTo>
                        <a:pt x="541" y="1510"/>
                      </a:lnTo>
                      <a:lnTo>
                        <a:pt x="539" y="1491"/>
                      </a:lnTo>
                      <a:lnTo>
                        <a:pt x="521" y="1460"/>
                      </a:lnTo>
                      <a:lnTo>
                        <a:pt x="502" y="1435"/>
                      </a:lnTo>
                      <a:lnTo>
                        <a:pt x="488" y="1393"/>
                      </a:lnTo>
                      <a:lnTo>
                        <a:pt x="478" y="1362"/>
                      </a:lnTo>
                      <a:lnTo>
                        <a:pt x="482" y="1312"/>
                      </a:lnTo>
                      <a:lnTo>
                        <a:pt x="511" y="1240"/>
                      </a:lnTo>
                      <a:lnTo>
                        <a:pt x="517" y="1159"/>
                      </a:lnTo>
                      <a:lnTo>
                        <a:pt x="496" y="1067"/>
                      </a:lnTo>
                      <a:lnTo>
                        <a:pt x="465" y="1030"/>
                      </a:lnTo>
                      <a:lnTo>
                        <a:pt x="443" y="980"/>
                      </a:lnTo>
                      <a:lnTo>
                        <a:pt x="451" y="902"/>
                      </a:lnTo>
                      <a:lnTo>
                        <a:pt x="436" y="843"/>
                      </a:lnTo>
                      <a:lnTo>
                        <a:pt x="399" y="838"/>
                      </a:lnTo>
                      <a:lnTo>
                        <a:pt x="360" y="793"/>
                      </a:lnTo>
                      <a:lnTo>
                        <a:pt x="311" y="768"/>
                      </a:lnTo>
                      <a:lnTo>
                        <a:pt x="261" y="807"/>
                      </a:lnTo>
                      <a:lnTo>
                        <a:pt x="128" y="796"/>
                      </a:lnTo>
                      <a:lnTo>
                        <a:pt x="56" y="698"/>
                      </a:lnTo>
                      <a:lnTo>
                        <a:pt x="0" y="567"/>
                      </a:lnTo>
                      <a:lnTo>
                        <a:pt x="10" y="522"/>
                      </a:lnTo>
                      <a:lnTo>
                        <a:pt x="35" y="489"/>
                      </a:lnTo>
                      <a:lnTo>
                        <a:pt x="47" y="396"/>
                      </a:lnTo>
                      <a:lnTo>
                        <a:pt x="64" y="329"/>
                      </a:lnTo>
                      <a:lnTo>
                        <a:pt x="115" y="260"/>
                      </a:lnTo>
                      <a:lnTo>
                        <a:pt x="167" y="229"/>
                      </a:lnTo>
                      <a:lnTo>
                        <a:pt x="216" y="156"/>
                      </a:lnTo>
                      <a:lnTo>
                        <a:pt x="227" y="126"/>
                      </a:lnTo>
                      <a:lnTo>
                        <a:pt x="292" y="47"/>
                      </a:lnTo>
                      <a:lnTo>
                        <a:pt x="332" y="78"/>
                      </a:lnTo>
                      <a:lnTo>
                        <a:pt x="362" y="75"/>
                      </a:lnTo>
                      <a:lnTo>
                        <a:pt x="397" y="34"/>
                      </a:lnTo>
                      <a:lnTo>
                        <a:pt x="437" y="28"/>
                      </a:lnTo>
                      <a:lnTo>
                        <a:pt x="465" y="39"/>
                      </a:lnTo>
                      <a:lnTo>
                        <a:pt x="490" y="6"/>
                      </a:lnTo>
                      <a:lnTo>
                        <a:pt x="523" y="0"/>
                      </a:lnTo>
                      <a:lnTo>
                        <a:pt x="531" y="61"/>
                      </a:lnTo>
                      <a:lnTo>
                        <a:pt x="552" y="106"/>
                      </a:lnTo>
                      <a:lnTo>
                        <a:pt x="612" y="151"/>
                      </a:lnTo>
                      <a:lnTo>
                        <a:pt x="663" y="159"/>
                      </a:lnTo>
                      <a:lnTo>
                        <a:pt x="669" y="109"/>
                      </a:lnTo>
                      <a:lnTo>
                        <a:pt x="708" y="109"/>
                      </a:lnTo>
                      <a:lnTo>
                        <a:pt x="754" y="140"/>
                      </a:lnTo>
                      <a:lnTo>
                        <a:pt x="805" y="156"/>
                      </a:lnTo>
                      <a:lnTo>
                        <a:pt x="848" y="137"/>
                      </a:lnTo>
                      <a:lnTo>
                        <a:pt x="887" y="215"/>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grpSp>
              <p:nvGrpSpPr>
                <p:cNvPr id="17" name="Group 35"/>
                <p:cNvGrpSpPr>
                  <a:grpSpLocks/>
                </p:cNvGrpSpPr>
                <p:nvPr/>
              </p:nvGrpSpPr>
              <p:grpSpPr bwMode="auto">
                <a:xfrm>
                  <a:off x="2401" y="507"/>
                  <a:ext cx="526" cy="620"/>
                  <a:chOff x="2401" y="507"/>
                  <a:chExt cx="526" cy="620"/>
                </a:xfrm>
              </p:grpSpPr>
              <p:grpSp>
                <p:nvGrpSpPr>
                  <p:cNvPr id="20" name="Group 36"/>
                  <p:cNvGrpSpPr>
                    <a:grpSpLocks/>
                  </p:cNvGrpSpPr>
                  <p:nvPr/>
                </p:nvGrpSpPr>
                <p:grpSpPr bwMode="auto">
                  <a:xfrm>
                    <a:off x="2609" y="894"/>
                    <a:ext cx="165" cy="233"/>
                    <a:chOff x="2609" y="894"/>
                    <a:chExt cx="165" cy="233"/>
                  </a:xfrm>
                </p:grpSpPr>
                <p:sp>
                  <p:nvSpPr>
                    <p:cNvPr id="22" name="Freeform 37"/>
                    <p:cNvSpPr>
                      <a:spLocks/>
                    </p:cNvSpPr>
                    <p:nvPr/>
                  </p:nvSpPr>
                  <p:spPr bwMode="auto">
                    <a:xfrm>
                      <a:off x="2608" y="978"/>
                      <a:ext cx="78" cy="132"/>
                    </a:xfrm>
                    <a:custGeom>
                      <a:avLst/>
                      <a:gdLst/>
                      <a:ahLst/>
                      <a:cxnLst>
                        <a:cxn ang="0">
                          <a:pos x="18" y="40"/>
                        </a:cxn>
                        <a:cxn ang="0">
                          <a:pos x="24" y="26"/>
                        </a:cxn>
                        <a:cxn ang="0">
                          <a:pos x="38" y="26"/>
                        </a:cxn>
                        <a:cxn ang="0">
                          <a:pos x="57" y="0"/>
                        </a:cxn>
                        <a:cxn ang="0">
                          <a:pos x="63" y="17"/>
                        </a:cxn>
                        <a:cxn ang="0">
                          <a:pos x="73" y="17"/>
                        </a:cxn>
                        <a:cxn ang="0">
                          <a:pos x="77" y="26"/>
                        </a:cxn>
                        <a:cxn ang="0">
                          <a:pos x="71" y="40"/>
                        </a:cxn>
                        <a:cxn ang="0">
                          <a:pos x="63" y="46"/>
                        </a:cxn>
                        <a:cxn ang="0">
                          <a:pos x="63" y="57"/>
                        </a:cxn>
                        <a:cxn ang="0">
                          <a:pos x="61" y="63"/>
                        </a:cxn>
                        <a:cxn ang="0">
                          <a:pos x="59" y="71"/>
                        </a:cxn>
                        <a:cxn ang="0">
                          <a:pos x="63" y="83"/>
                        </a:cxn>
                        <a:cxn ang="0">
                          <a:pos x="57" y="94"/>
                        </a:cxn>
                        <a:cxn ang="0">
                          <a:pos x="51" y="100"/>
                        </a:cxn>
                        <a:cxn ang="0">
                          <a:pos x="45" y="100"/>
                        </a:cxn>
                        <a:cxn ang="0">
                          <a:pos x="43" y="103"/>
                        </a:cxn>
                        <a:cxn ang="0">
                          <a:pos x="41" y="111"/>
                        </a:cxn>
                        <a:cxn ang="0">
                          <a:pos x="32" y="114"/>
                        </a:cxn>
                        <a:cxn ang="0">
                          <a:pos x="30" y="111"/>
                        </a:cxn>
                        <a:cxn ang="0">
                          <a:pos x="22" y="120"/>
                        </a:cxn>
                        <a:cxn ang="0">
                          <a:pos x="20" y="122"/>
                        </a:cxn>
                        <a:cxn ang="0">
                          <a:pos x="10" y="131"/>
                        </a:cxn>
                        <a:cxn ang="0">
                          <a:pos x="6" y="131"/>
                        </a:cxn>
                        <a:cxn ang="0">
                          <a:pos x="4" y="125"/>
                        </a:cxn>
                        <a:cxn ang="0">
                          <a:pos x="2" y="111"/>
                        </a:cxn>
                        <a:cxn ang="0">
                          <a:pos x="0" y="108"/>
                        </a:cxn>
                        <a:cxn ang="0">
                          <a:pos x="0" y="97"/>
                        </a:cxn>
                        <a:cxn ang="0">
                          <a:pos x="6" y="91"/>
                        </a:cxn>
                        <a:cxn ang="0">
                          <a:pos x="12" y="85"/>
                        </a:cxn>
                        <a:cxn ang="0">
                          <a:pos x="16" y="74"/>
                        </a:cxn>
                        <a:cxn ang="0">
                          <a:pos x="22" y="74"/>
                        </a:cxn>
                        <a:cxn ang="0">
                          <a:pos x="26" y="77"/>
                        </a:cxn>
                        <a:cxn ang="0">
                          <a:pos x="32" y="74"/>
                        </a:cxn>
                        <a:cxn ang="0">
                          <a:pos x="26" y="71"/>
                        </a:cxn>
                        <a:cxn ang="0">
                          <a:pos x="18" y="40"/>
                        </a:cxn>
                      </a:cxnLst>
                      <a:rect l="0" t="0" r="r" b="b"/>
                      <a:pathLst>
                        <a:path w="78" h="132">
                          <a:moveTo>
                            <a:pt x="18" y="40"/>
                          </a:moveTo>
                          <a:lnTo>
                            <a:pt x="24" y="26"/>
                          </a:lnTo>
                          <a:lnTo>
                            <a:pt x="38" y="26"/>
                          </a:lnTo>
                          <a:lnTo>
                            <a:pt x="57" y="0"/>
                          </a:lnTo>
                          <a:lnTo>
                            <a:pt x="63" y="17"/>
                          </a:lnTo>
                          <a:lnTo>
                            <a:pt x="73" y="17"/>
                          </a:lnTo>
                          <a:lnTo>
                            <a:pt x="77" y="26"/>
                          </a:lnTo>
                          <a:lnTo>
                            <a:pt x="71" y="40"/>
                          </a:lnTo>
                          <a:lnTo>
                            <a:pt x="63" y="46"/>
                          </a:lnTo>
                          <a:lnTo>
                            <a:pt x="63" y="57"/>
                          </a:lnTo>
                          <a:lnTo>
                            <a:pt x="61" y="63"/>
                          </a:lnTo>
                          <a:lnTo>
                            <a:pt x="59" y="71"/>
                          </a:lnTo>
                          <a:lnTo>
                            <a:pt x="63" y="83"/>
                          </a:lnTo>
                          <a:lnTo>
                            <a:pt x="57" y="94"/>
                          </a:lnTo>
                          <a:lnTo>
                            <a:pt x="51" y="100"/>
                          </a:lnTo>
                          <a:lnTo>
                            <a:pt x="45" y="100"/>
                          </a:lnTo>
                          <a:lnTo>
                            <a:pt x="43" y="103"/>
                          </a:lnTo>
                          <a:lnTo>
                            <a:pt x="41" y="111"/>
                          </a:lnTo>
                          <a:lnTo>
                            <a:pt x="32" y="114"/>
                          </a:lnTo>
                          <a:lnTo>
                            <a:pt x="30" y="111"/>
                          </a:lnTo>
                          <a:lnTo>
                            <a:pt x="22" y="120"/>
                          </a:lnTo>
                          <a:lnTo>
                            <a:pt x="20" y="122"/>
                          </a:lnTo>
                          <a:lnTo>
                            <a:pt x="10" y="131"/>
                          </a:lnTo>
                          <a:lnTo>
                            <a:pt x="6" y="131"/>
                          </a:lnTo>
                          <a:lnTo>
                            <a:pt x="4" y="125"/>
                          </a:lnTo>
                          <a:lnTo>
                            <a:pt x="2" y="111"/>
                          </a:lnTo>
                          <a:lnTo>
                            <a:pt x="0" y="108"/>
                          </a:lnTo>
                          <a:lnTo>
                            <a:pt x="0" y="97"/>
                          </a:lnTo>
                          <a:lnTo>
                            <a:pt x="6" y="91"/>
                          </a:lnTo>
                          <a:lnTo>
                            <a:pt x="12" y="85"/>
                          </a:lnTo>
                          <a:lnTo>
                            <a:pt x="16" y="74"/>
                          </a:lnTo>
                          <a:lnTo>
                            <a:pt x="22" y="74"/>
                          </a:lnTo>
                          <a:lnTo>
                            <a:pt x="26" y="77"/>
                          </a:lnTo>
                          <a:lnTo>
                            <a:pt x="32" y="74"/>
                          </a:lnTo>
                          <a:lnTo>
                            <a:pt x="26" y="71"/>
                          </a:lnTo>
                          <a:lnTo>
                            <a:pt x="18" y="40"/>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23" name="Freeform 38"/>
                    <p:cNvSpPr>
                      <a:spLocks/>
                    </p:cNvSpPr>
                    <p:nvPr/>
                  </p:nvSpPr>
                  <p:spPr bwMode="auto">
                    <a:xfrm>
                      <a:off x="2680" y="894"/>
                      <a:ext cx="94" cy="232"/>
                    </a:xfrm>
                    <a:custGeom>
                      <a:avLst/>
                      <a:gdLst/>
                      <a:ahLst/>
                      <a:cxnLst>
                        <a:cxn ang="0">
                          <a:pos x="36" y="25"/>
                        </a:cxn>
                        <a:cxn ang="0">
                          <a:pos x="57" y="22"/>
                        </a:cxn>
                        <a:cxn ang="0">
                          <a:pos x="65" y="14"/>
                        </a:cxn>
                        <a:cxn ang="0">
                          <a:pos x="75" y="6"/>
                        </a:cxn>
                        <a:cxn ang="0">
                          <a:pos x="93" y="3"/>
                        </a:cxn>
                        <a:cxn ang="0">
                          <a:pos x="87" y="22"/>
                        </a:cxn>
                        <a:cxn ang="0">
                          <a:pos x="79" y="28"/>
                        </a:cxn>
                        <a:cxn ang="0">
                          <a:pos x="67" y="45"/>
                        </a:cxn>
                        <a:cxn ang="0">
                          <a:pos x="81" y="45"/>
                        </a:cxn>
                        <a:cxn ang="0">
                          <a:pos x="93" y="45"/>
                        </a:cxn>
                        <a:cxn ang="0">
                          <a:pos x="85" y="64"/>
                        </a:cxn>
                        <a:cxn ang="0">
                          <a:pos x="71" y="73"/>
                        </a:cxn>
                        <a:cxn ang="0">
                          <a:pos x="69" y="87"/>
                        </a:cxn>
                        <a:cxn ang="0">
                          <a:pos x="81" y="106"/>
                        </a:cxn>
                        <a:cxn ang="0">
                          <a:pos x="87" y="126"/>
                        </a:cxn>
                        <a:cxn ang="0">
                          <a:pos x="93" y="151"/>
                        </a:cxn>
                        <a:cxn ang="0">
                          <a:pos x="89" y="182"/>
                        </a:cxn>
                        <a:cxn ang="0">
                          <a:pos x="79" y="196"/>
                        </a:cxn>
                        <a:cxn ang="0">
                          <a:pos x="87" y="218"/>
                        </a:cxn>
                        <a:cxn ang="0">
                          <a:pos x="65" y="218"/>
                        </a:cxn>
                        <a:cxn ang="0">
                          <a:pos x="53" y="215"/>
                        </a:cxn>
                        <a:cxn ang="0">
                          <a:pos x="36" y="224"/>
                        </a:cxn>
                        <a:cxn ang="0">
                          <a:pos x="26" y="226"/>
                        </a:cxn>
                        <a:cxn ang="0">
                          <a:pos x="14" y="229"/>
                        </a:cxn>
                        <a:cxn ang="0">
                          <a:pos x="4" y="221"/>
                        </a:cxn>
                        <a:cxn ang="0">
                          <a:pos x="0" y="207"/>
                        </a:cxn>
                        <a:cxn ang="0">
                          <a:pos x="10" y="193"/>
                        </a:cxn>
                        <a:cxn ang="0">
                          <a:pos x="24" y="190"/>
                        </a:cxn>
                        <a:cxn ang="0">
                          <a:pos x="16" y="182"/>
                        </a:cxn>
                        <a:cxn ang="0">
                          <a:pos x="16" y="168"/>
                        </a:cxn>
                        <a:cxn ang="0">
                          <a:pos x="28" y="159"/>
                        </a:cxn>
                        <a:cxn ang="0">
                          <a:pos x="38" y="157"/>
                        </a:cxn>
                        <a:cxn ang="0">
                          <a:pos x="44" y="131"/>
                        </a:cxn>
                        <a:cxn ang="0">
                          <a:pos x="49" y="106"/>
                        </a:cxn>
                        <a:cxn ang="0">
                          <a:pos x="40" y="89"/>
                        </a:cxn>
                        <a:cxn ang="0">
                          <a:pos x="20" y="84"/>
                        </a:cxn>
                        <a:cxn ang="0">
                          <a:pos x="30" y="34"/>
                        </a:cxn>
                      </a:cxnLst>
                      <a:rect l="0" t="0" r="r" b="b"/>
                      <a:pathLst>
                        <a:path w="94" h="233">
                          <a:moveTo>
                            <a:pt x="30" y="34"/>
                          </a:moveTo>
                          <a:lnTo>
                            <a:pt x="36" y="25"/>
                          </a:lnTo>
                          <a:lnTo>
                            <a:pt x="53" y="28"/>
                          </a:lnTo>
                          <a:lnTo>
                            <a:pt x="57" y="22"/>
                          </a:lnTo>
                          <a:lnTo>
                            <a:pt x="61" y="14"/>
                          </a:lnTo>
                          <a:lnTo>
                            <a:pt x="65" y="14"/>
                          </a:lnTo>
                          <a:lnTo>
                            <a:pt x="69" y="11"/>
                          </a:lnTo>
                          <a:lnTo>
                            <a:pt x="75" y="6"/>
                          </a:lnTo>
                          <a:lnTo>
                            <a:pt x="83" y="0"/>
                          </a:lnTo>
                          <a:lnTo>
                            <a:pt x="93" y="3"/>
                          </a:lnTo>
                          <a:lnTo>
                            <a:pt x="91" y="14"/>
                          </a:lnTo>
                          <a:lnTo>
                            <a:pt x="87" y="22"/>
                          </a:lnTo>
                          <a:lnTo>
                            <a:pt x="83" y="25"/>
                          </a:lnTo>
                          <a:lnTo>
                            <a:pt x="79" y="28"/>
                          </a:lnTo>
                          <a:lnTo>
                            <a:pt x="67" y="34"/>
                          </a:lnTo>
                          <a:lnTo>
                            <a:pt x="67" y="45"/>
                          </a:lnTo>
                          <a:lnTo>
                            <a:pt x="69" y="50"/>
                          </a:lnTo>
                          <a:lnTo>
                            <a:pt x="81" y="45"/>
                          </a:lnTo>
                          <a:lnTo>
                            <a:pt x="91" y="39"/>
                          </a:lnTo>
                          <a:lnTo>
                            <a:pt x="93" y="45"/>
                          </a:lnTo>
                          <a:lnTo>
                            <a:pt x="93" y="61"/>
                          </a:lnTo>
                          <a:lnTo>
                            <a:pt x="85" y="64"/>
                          </a:lnTo>
                          <a:lnTo>
                            <a:pt x="77" y="64"/>
                          </a:lnTo>
                          <a:lnTo>
                            <a:pt x="71" y="73"/>
                          </a:lnTo>
                          <a:lnTo>
                            <a:pt x="69" y="78"/>
                          </a:lnTo>
                          <a:lnTo>
                            <a:pt x="69" y="87"/>
                          </a:lnTo>
                          <a:lnTo>
                            <a:pt x="75" y="98"/>
                          </a:lnTo>
                          <a:lnTo>
                            <a:pt x="81" y="106"/>
                          </a:lnTo>
                          <a:lnTo>
                            <a:pt x="85" y="115"/>
                          </a:lnTo>
                          <a:lnTo>
                            <a:pt x="87" y="126"/>
                          </a:lnTo>
                          <a:lnTo>
                            <a:pt x="89" y="137"/>
                          </a:lnTo>
                          <a:lnTo>
                            <a:pt x="93" y="151"/>
                          </a:lnTo>
                          <a:lnTo>
                            <a:pt x="93" y="171"/>
                          </a:lnTo>
                          <a:lnTo>
                            <a:pt x="89" y="182"/>
                          </a:lnTo>
                          <a:lnTo>
                            <a:pt x="81" y="190"/>
                          </a:lnTo>
                          <a:lnTo>
                            <a:pt x="79" y="196"/>
                          </a:lnTo>
                          <a:lnTo>
                            <a:pt x="83" y="207"/>
                          </a:lnTo>
                          <a:lnTo>
                            <a:pt x="87" y="218"/>
                          </a:lnTo>
                          <a:lnTo>
                            <a:pt x="75" y="218"/>
                          </a:lnTo>
                          <a:lnTo>
                            <a:pt x="65" y="218"/>
                          </a:lnTo>
                          <a:lnTo>
                            <a:pt x="61" y="215"/>
                          </a:lnTo>
                          <a:lnTo>
                            <a:pt x="53" y="215"/>
                          </a:lnTo>
                          <a:lnTo>
                            <a:pt x="44" y="218"/>
                          </a:lnTo>
                          <a:lnTo>
                            <a:pt x="36" y="224"/>
                          </a:lnTo>
                          <a:lnTo>
                            <a:pt x="30" y="224"/>
                          </a:lnTo>
                          <a:lnTo>
                            <a:pt x="26" y="226"/>
                          </a:lnTo>
                          <a:lnTo>
                            <a:pt x="16" y="232"/>
                          </a:lnTo>
                          <a:lnTo>
                            <a:pt x="14" y="229"/>
                          </a:lnTo>
                          <a:lnTo>
                            <a:pt x="10" y="224"/>
                          </a:lnTo>
                          <a:lnTo>
                            <a:pt x="4" y="221"/>
                          </a:lnTo>
                          <a:lnTo>
                            <a:pt x="0" y="218"/>
                          </a:lnTo>
                          <a:lnTo>
                            <a:pt x="0" y="207"/>
                          </a:lnTo>
                          <a:lnTo>
                            <a:pt x="4" y="193"/>
                          </a:lnTo>
                          <a:lnTo>
                            <a:pt x="10" y="193"/>
                          </a:lnTo>
                          <a:lnTo>
                            <a:pt x="16" y="190"/>
                          </a:lnTo>
                          <a:lnTo>
                            <a:pt x="24" y="190"/>
                          </a:lnTo>
                          <a:lnTo>
                            <a:pt x="24" y="187"/>
                          </a:lnTo>
                          <a:lnTo>
                            <a:pt x="16" y="182"/>
                          </a:lnTo>
                          <a:lnTo>
                            <a:pt x="16" y="173"/>
                          </a:lnTo>
                          <a:lnTo>
                            <a:pt x="16" y="168"/>
                          </a:lnTo>
                          <a:lnTo>
                            <a:pt x="24" y="162"/>
                          </a:lnTo>
                          <a:lnTo>
                            <a:pt x="28" y="159"/>
                          </a:lnTo>
                          <a:lnTo>
                            <a:pt x="32" y="157"/>
                          </a:lnTo>
                          <a:lnTo>
                            <a:pt x="38" y="157"/>
                          </a:lnTo>
                          <a:lnTo>
                            <a:pt x="42" y="154"/>
                          </a:lnTo>
                          <a:lnTo>
                            <a:pt x="44" y="131"/>
                          </a:lnTo>
                          <a:lnTo>
                            <a:pt x="49" y="115"/>
                          </a:lnTo>
                          <a:lnTo>
                            <a:pt x="49" y="106"/>
                          </a:lnTo>
                          <a:lnTo>
                            <a:pt x="36" y="103"/>
                          </a:lnTo>
                          <a:lnTo>
                            <a:pt x="40" y="89"/>
                          </a:lnTo>
                          <a:lnTo>
                            <a:pt x="30" y="81"/>
                          </a:lnTo>
                          <a:lnTo>
                            <a:pt x="20" y="84"/>
                          </a:lnTo>
                          <a:lnTo>
                            <a:pt x="32" y="64"/>
                          </a:lnTo>
                          <a:lnTo>
                            <a:pt x="30" y="34"/>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grpSp>
              <p:sp>
                <p:nvSpPr>
                  <p:cNvPr id="21" name="Freeform 39"/>
                  <p:cNvSpPr>
                    <a:spLocks/>
                  </p:cNvSpPr>
                  <p:nvPr/>
                </p:nvSpPr>
                <p:spPr bwMode="auto">
                  <a:xfrm>
                    <a:off x="2401" y="506"/>
                    <a:ext cx="525" cy="390"/>
                  </a:xfrm>
                  <a:custGeom>
                    <a:avLst/>
                    <a:gdLst/>
                    <a:ahLst/>
                    <a:cxnLst>
                      <a:cxn ang="0">
                        <a:pos x="33" y="381"/>
                      </a:cxn>
                      <a:cxn ang="0">
                        <a:pos x="53" y="353"/>
                      </a:cxn>
                      <a:cxn ang="0">
                        <a:pos x="64" y="344"/>
                      </a:cxn>
                      <a:cxn ang="0">
                        <a:pos x="82" y="336"/>
                      </a:cxn>
                      <a:cxn ang="0">
                        <a:pos x="95" y="336"/>
                      </a:cxn>
                      <a:cxn ang="0">
                        <a:pos x="107" y="325"/>
                      </a:cxn>
                      <a:cxn ang="0">
                        <a:pos x="121" y="308"/>
                      </a:cxn>
                      <a:cxn ang="0">
                        <a:pos x="134" y="299"/>
                      </a:cxn>
                      <a:cxn ang="0">
                        <a:pos x="148" y="291"/>
                      </a:cxn>
                      <a:cxn ang="0">
                        <a:pos x="163" y="280"/>
                      </a:cxn>
                      <a:cxn ang="0">
                        <a:pos x="183" y="274"/>
                      </a:cxn>
                      <a:cxn ang="0">
                        <a:pos x="214" y="280"/>
                      </a:cxn>
                      <a:cxn ang="0">
                        <a:pos x="239" y="269"/>
                      </a:cxn>
                      <a:cxn ang="0">
                        <a:pos x="253" y="241"/>
                      </a:cxn>
                      <a:cxn ang="0">
                        <a:pos x="270" y="218"/>
                      </a:cxn>
                      <a:cxn ang="0">
                        <a:pos x="282" y="199"/>
                      </a:cxn>
                      <a:cxn ang="0">
                        <a:pos x="292" y="182"/>
                      </a:cxn>
                      <a:cxn ang="0">
                        <a:pos x="315" y="165"/>
                      </a:cxn>
                      <a:cxn ang="0">
                        <a:pos x="311" y="188"/>
                      </a:cxn>
                      <a:cxn ang="0">
                        <a:pos x="329" y="199"/>
                      </a:cxn>
                      <a:cxn ang="0">
                        <a:pos x="344" y="190"/>
                      </a:cxn>
                      <a:cxn ang="0">
                        <a:pos x="350" y="174"/>
                      </a:cxn>
                      <a:cxn ang="0">
                        <a:pos x="356" y="157"/>
                      </a:cxn>
                      <a:cxn ang="0">
                        <a:pos x="366" y="140"/>
                      </a:cxn>
                      <a:cxn ang="0">
                        <a:pos x="395" y="140"/>
                      </a:cxn>
                      <a:cxn ang="0">
                        <a:pos x="424" y="112"/>
                      </a:cxn>
                      <a:cxn ang="0">
                        <a:pos x="453" y="92"/>
                      </a:cxn>
                      <a:cxn ang="0">
                        <a:pos x="484" y="45"/>
                      </a:cxn>
                      <a:cxn ang="0">
                        <a:pos x="511" y="22"/>
                      </a:cxn>
                      <a:cxn ang="0">
                        <a:pos x="502" y="0"/>
                      </a:cxn>
                      <a:cxn ang="0">
                        <a:pos x="455" y="14"/>
                      </a:cxn>
                      <a:cxn ang="0">
                        <a:pos x="424" y="28"/>
                      </a:cxn>
                      <a:cxn ang="0">
                        <a:pos x="391" y="36"/>
                      </a:cxn>
                      <a:cxn ang="0">
                        <a:pos x="350" y="59"/>
                      </a:cxn>
                      <a:cxn ang="0">
                        <a:pos x="315" y="73"/>
                      </a:cxn>
                      <a:cxn ang="0">
                        <a:pos x="278" y="92"/>
                      </a:cxn>
                      <a:cxn ang="0">
                        <a:pos x="253" y="120"/>
                      </a:cxn>
                      <a:cxn ang="0">
                        <a:pos x="231" y="140"/>
                      </a:cxn>
                      <a:cxn ang="0">
                        <a:pos x="189" y="174"/>
                      </a:cxn>
                      <a:cxn ang="0">
                        <a:pos x="146" y="215"/>
                      </a:cxn>
                      <a:cxn ang="0">
                        <a:pos x="109" y="246"/>
                      </a:cxn>
                      <a:cxn ang="0">
                        <a:pos x="80" y="288"/>
                      </a:cxn>
                      <a:cxn ang="0">
                        <a:pos x="49" y="316"/>
                      </a:cxn>
                      <a:cxn ang="0">
                        <a:pos x="0" y="389"/>
                      </a:cxn>
                    </a:cxnLst>
                    <a:rect l="0" t="0" r="r" b="b"/>
                    <a:pathLst>
                      <a:path w="526" h="390">
                        <a:moveTo>
                          <a:pt x="0" y="389"/>
                        </a:moveTo>
                        <a:lnTo>
                          <a:pt x="33" y="381"/>
                        </a:lnTo>
                        <a:lnTo>
                          <a:pt x="45" y="364"/>
                        </a:lnTo>
                        <a:lnTo>
                          <a:pt x="53" y="353"/>
                        </a:lnTo>
                        <a:lnTo>
                          <a:pt x="56" y="344"/>
                        </a:lnTo>
                        <a:lnTo>
                          <a:pt x="64" y="344"/>
                        </a:lnTo>
                        <a:lnTo>
                          <a:pt x="72" y="336"/>
                        </a:lnTo>
                        <a:lnTo>
                          <a:pt x="82" y="336"/>
                        </a:lnTo>
                        <a:lnTo>
                          <a:pt x="88" y="336"/>
                        </a:lnTo>
                        <a:lnTo>
                          <a:pt x="95" y="336"/>
                        </a:lnTo>
                        <a:lnTo>
                          <a:pt x="99" y="336"/>
                        </a:lnTo>
                        <a:lnTo>
                          <a:pt x="107" y="325"/>
                        </a:lnTo>
                        <a:lnTo>
                          <a:pt x="111" y="316"/>
                        </a:lnTo>
                        <a:lnTo>
                          <a:pt x="121" y="308"/>
                        </a:lnTo>
                        <a:lnTo>
                          <a:pt x="128" y="305"/>
                        </a:lnTo>
                        <a:lnTo>
                          <a:pt x="134" y="299"/>
                        </a:lnTo>
                        <a:lnTo>
                          <a:pt x="142" y="297"/>
                        </a:lnTo>
                        <a:lnTo>
                          <a:pt x="148" y="291"/>
                        </a:lnTo>
                        <a:lnTo>
                          <a:pt x="156" y="285"/>
                        </a:lnTo>
                        <a:lnTo>
                          <a:pt x="163" y="280"/>
                        </a:lnTo>
                        <a:lnTo>
                          <a:pt x="173" y="271"/>
                        </a:lnTo>
                        <a:lnTo>
                          <a:pt x="183" y="274"/>
                        </a:lnTo>
                        <a:lnTo>
                          <a:pt x="198" y="280"/>
                        </a:lnTo>
                        <a:lnTo>
                          <a:pt x="214" y="280"/>
                        </a:lnTo>
                        <a:lnTo>
                          <a:pt x="231" y="271"/>
                        </a:lnTo>
                        <a:lnTo>
                          <a:pt x="239" y="269"/>
                        </a:lnTo>
                        <a:lnTo>
                          <a:pt x="245" y="252"/>
                        </a:lnTo>
                        <a:lnTo>
                          <a:pt x="253" y="241"/>
                        </a:lnTo>
                        <a:lnTo>
                          <a:pt x="266" y="227"/>
                        </a:lnTo>
                        <a:lnTo>
                          <a:pt x="270" y="218"/>
                        </a:lnTo>
                        <a:lnTo>
                          <a:pt x="270" y="207"/>
                        </a:lnTo>
                        <a:lnTo>
                          <a:pt x="282" y="199"/>
                        </a:lnTo>
                        <a:lnTo>
                          <a:pt x="288" y="190"/>
                        </a:lnTo>
                        <a:lnTo>
                          <a:pt x="292" y="182"/>
                        </a:lnTo>
                        <a:lnTo>
                          <a:pt x="296" y="182"/>
                        </a:lnTo>
                        <a:lnTo>
                          <a:pt x="315" y="165"/>
                        </a:lnTo>
                        <a:lnTo>
                          <a:pt x="315" y="182"/>
                        </a:lnTo>
                        <a:lnTo>
                          <a:pt x="311" y="188"/>
                        </a:lnTo>
                        <a:lnTo>
                          <a:pt x="315" y="196"/>
                        </a:lnTo>
                        <a:lnTo>
                          <a:pt x="329" y="199"/>
                        </a:lnTo>
                        <a:lnTo>
                          <a:pt x="336" y="199"/>
                        </a:lnTo>
                        <a:lnTo>
                          <a:pt x="344" y="190"/>
                        </a:lnTo>
                        <a:lnTo>
                          <a:pt x="350" y="182"/>
                        </a:lnTo>
                        <a:lnTo>
                          <a:pt x="350" y="174"/>
                        </a:lnTo>
                        <a:lnTo>
                          <a:pt x="356" y="165"/>
                        </a:lnTo>
                        <a:lnTo>
                          <a:pt x="356" y="157"/>
                        </a:lnTo>
                        <a:lnTo>
                          <a:pt x="362" y="146"/>
                        </a:lnTo>
                        <a:lnTo>
                          <a:pt x="366" y="140"/>
                        </a:lnTo>
                        <a:lnTo>
                          <a:pt x="375" y="140"/>
                        </a:lnTo>
                        <a:lnTo>
                          <a:pt x="395" y="140"/>
                        </a:lnTo>
                        <a:lnTo>
                          <a:pt x="410" y="129"/>
                        </a:lnTo>
                        <a:lnTo>
                          <a:pt x="424" y="112"/>
                        </a:lnTo>
                        <a:lnTo>
                          <a:pt x="439" y="106"/>
                        </a:lnTo>
                        <a:lnTo>
                          <a:pt x="453" y="92"/>
                        </a:lnTo>
                        <a:lnTo>
                          <a:pt x="463" y="70"/>
                        </a:lnTo>
                        <a:lnTo>
                          <a:pt x="484" y="45"/>
                        </a:lnTo>
                        <a:lnTo>
                          <a:pt x="498" y="34"/>
                        </a:lnTo>
                        <a:lnTo>
                          <a:pt x="511" y="22"/>
                        </a:lnTo>
                        <a:lnTo>
                          <a:pt x="525" y="8"/>
                        </a:lnTo>
                        <a:lnTo>
                          <a:pt x="502" y="0"/>
                        </a:lnTo>
                        <a:lnTo>
                          <a:pt x="478" y="0"/>
                        </a:lnTo>
                        <a:lnTo>
                          <a:pt x="455" y="14"/>
                        </a:lnTo>
                        <a:lnTo>
                          <a:pt x="443" y="22"/>
                        </a:lnTo>
                        <a:lnTo>
                          <a:pt x="424" y="28"/>
                        </a:lnTo>
                        <a:lnTo>
                          <a:pt x="403" y="31"/>
                        </a:lnTo>
                        <a:lnTo>
                          <a:pt x="391" y="36"/>
                        </a:lnTo>
                        <a:lnTo>
                          <a:pt x="366" y="50"/>
                        </a:lnTo>
                        <a:lnTo>
                          <a:pt x="350" y="59"/>
                        </a:lnTo>
                        <a:lnTo>
                          <a:pt x="334" y="67"/>
                        </a:lnTo>
                        <a:lnTo>
                          <a:pt x="315" y="73"/>
                        </a:lnTo>
                        <a:lnTo>
                          <a:pt x="296" y="81"/>
                        </a:lnTo>
                        <a:lnTo>
                          <a:pt x="278" y="92"/>
                        </a:lnTo>
                        <a:lnTo>
                          <a:pt x="264" y="106"/>
                        </a:lnTo>
                        <a:lnTo>
                          <a:pt x="253" y="120"/>
                        </a:lnTo>
                        <a:lnTo>
                          <a:pt x="241" y="132"/>
                        </a:lnTo>
                        <a:lnTo>
                          <a:pt x="231" y="140"/>
                        </a:lnTo>
                        <a:lnTo>
                          <a:pt x="210" y="157"/>
                        </a:lnTo>
                        <a:lnTo>
                          <a:pt x="189" y="174"/>
                        </a:lnTo>
                        <a:lnTo>
                          <a:pt x="163" y="190"/>
                        </a:lnTo>
                        <a:lnTo>
                          <a:pt x="146" y="215"/>
                        </a:lnTo>
                        <a:lnTo>
                          <a:pt x="126" y="235"/>
                        </a:lnTo>
                        <a:lnTo>
                          <a:pt x="109" y="246"/>
                        </a:lnTo>
                        <a:lnTo>
                          <a:pt x="91" y="271"/>
                        </a:lnTo>
                        <a:lnTo>
                          <a:pt x="80" y="288"/>
                        </a:lnTo>
                        <a:lnTo>
                          <a:pt x="64" y="305"/>
                        </a:lnTo>
                        <a:lnTo>
                          <a:pt x="49" y="316"/>
                        </a:lnTo>
                        <a:lnTo>
                          <a:pt x="33" y="327"/>
                        </a:lnTo>
                        <a:lnTo>
                          <a:pt x="0" y="389"/>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grpSp>
            <p:sp>
              <p:nvSpPr>
                <p:cNvPr id="18" name="Freeform 40"/>
                <p:cNvSpPr>
                  <a:spLocks/>
                </p:cNvSpPr>
                <p:nvPr/>
              </p:nvSpPr>
              <p:spPr bwMode="auto">
                <a:xfrm>
                  <a:off x="3330" y="2705"/>
                  <a:ext cx="158" cy="377"/>
                </a:xfrm>
                <a:custGeom>
                  <a:avLst/>
                  <a:gdLst/>
                  <a:ahLst/>
                  <a:cxnLst>
                    <a:cxn ang="0">
                      <a:pos x="29" y="117"/>
                    </a:cxn>
                    <a:cxn ang="0">
                      <a:pos x="26" y="193"/>
                    </a:cxn>
                    <a:cxn ang="0">
                      <a:pos x="12" y="240"/>
                    </a:cxn>
                    <a:cxn ang="0">
                      <a:pos x="0" y="285"/>
                    </a:cxn>
                    <a:cxn ang="0">
                      <a:pos x="0" y="318"/>
                    </a:cxn>
                    <a:cxn ang="0">
                      <a:pos x="4" y="346"/>
                    </a:cxn>
                    <a:cxn ang="0">
                      <a:pos x="18" y="371"/>
                    </a:cxn>
                    <a:cxn ang="0">
                      <a:pos x="29" y="374"/>
                    </a:cxn>
                    <a:cxn ang="0">
                      <a:pos x="39" y="374"/>
                    </a:cxn>
                    <a:cxn ang="0">
                      <a:pos x="51" y="377"/>
                    </a:cxn>
                    <a:cxn ang="0">
                      <a:pos x="57" y="357"/>
                    </a:cxn>
                    <a:cxn ang="0">
                      <a:pos x="63" y="307"/>
                    </a:cxn>
                    <a:cxn ang="0">
                      <a:pos x="80" y="274"/>
                    </a:cxn>
                    <a:cxn ang="0">
                      <a:pos x="84" y="223"/>
                    </a:cxn>
                    <a:cxn ang="0">
                      <a:pos x="92" y="204"/>
                    </a:cxn>
                    <a:cxn ang="0">
                      <a:pos x="100" y="190"/>
                    </a:cxn>
                    <a:cxn ang="0">
                      <a:pos x="106" y="154"/>
                    </a:cxn>
                    <a:cxn ang="0">
                      <a:pos x="118" y="131"/>
                    </a:cxn>
                    <a:cxn ang="0">
                      <a:pos x="126" y="114"/>
                    </a:cxn>
                    <a:cxn ang="0">
                      <a:pos x="133" y="101"/>
                    </a:cxn>
                    <a:cxn ang="0">
                      <a:pos x="133" y="92"/>
                    </a:cxn>
                    <a:cxn ang="0">
                      <a:pos x="151" y="73"/>
                    </a:cxn>
                    <a:cxn ang="0">
                      <a:pos x="153" y="42"/>
                    </a:cxn>
                    <a:cxn ang="0">
                      <a:pos x="157" y="22"/>
                    </a:cxn>
                    <a:cxn ang="0">
                      <a:pos x="141" y="14"/>
                    </a:cxn>
                    <a:cxn ang="0">
                      <a:pos x="131" y="0"/>
                    </a:cxn>
                    <a:cxn ang="0">
                      <a:pos x="118" y="14"/>
                    </a:cxn>
                    <a:cxn ang="0">
                      <a:pos x="106" y="47"/>
                    </a:cxn>
                    <a:cxn ang="0">
                      <a:pos x="92" y="70"/>
                    </a:cxn>
                    <a:cxn ang="0">
                      <a:pos x="80" y="89"/>
                    </a:cxn>
                    <a:cxn ang="0">
                      <a:pos x="75" y="89"/>
                    </a:cxn>
                    <a:cxn ang="0">
                      <a:pos x="63" y="101"/>
                    </a:cxn>
                    <a:cxn ang="0">
                      <a:pos x="57" y="112"/>
                    </a:cxn>
                    <a:cxn ang="0">
                      <a:pos x="29" y="117"/>
                    </a:cxn>
                  </a:cxnLst>
                  <a:rect l="0" t="0" r="r" b="b"/>
                  <a:pathLst>
                    <a:path w="158" h="378">
                      <a:moveTo>
                        <a:pt x="29" y="117"/>
                      </a:moveTo>
                      <a:lnTo>
                        <a:pt x="26" y="193"/>
                      </a:lnTo>
                      <a:lnTo>
                        <a:pt x="12" y="240"/>
                      </a:lnTo>
                      <a:lnTo>
                        <a:pt x="0" y="285"/>
                      </a:lnTo>
                      <a:lnTo>
                        <a:pt x="0" y="318"/>
                      </a:lnTo>
                      <a:lnTo>
                        <a:pt x="4" y="346"/>
                      </a:lnTo>
                      <a:lnTo>
                        <a:pt x="18" y="371"/>
                      </a:lnTo>
                      <a:lnTo>
                        <a:pt x="29" y="374"/>
                      </a:lnTo>
                      <a:lnTo>
                        <a:pt x="39" y="374"/>
                      </a:lnTo>
                      <a:lnTo>
                        <a:pt x="51" y="377"/>
                      </a:lnTo>
                      <a:lnTo>
                        <a:pt x="57" y="357"/>
                      </a:lnTo>
                      <a:lnTo>
                        <a:pt x="63" y="307"/>
                      </a:lnTo>
                      <a:lnTo>
                        <a:pt x="80" y="274"/>
                      </a:lnTo>
                      <a:lnTo>
                        <a:pt x="84" y="223"/>
                      </a:lnTo>
                      <a:lnTo>
                        <a:pt x="92" y="204"/>
                      </a:lnTo>
                      <a:lnTo>
                        <a:pt x="100" y="190"/>
                      </a:lnTo>
                      <a:lnTo>
                        <a:pt x="106" y="154"/>
                      </a:lnTo>
                      <a:lnTo>
                        <a:pt x="118" y="131"/>
                      </a:lnTo>
                      <a:lnTo>
                        <a:pt x="126" y="114"/>
                      </a:lnTo>
                      <a:lnTo>
                        <a:pt x="133" y="101"/>
                      </a:lnTo>
                      <a:lnTo>
                        <a:pt x="133" y="92"/>
                      </a:lnTo>
                      <a:lnTo>
                        <a:pt x="151" y="73"/>
                      </a:lnTo>
                      <a:lnTo>
                        <a:pt x="153" y="42"/>
                      </a:lnTo>
                      <a:lnTo>
                        <a:pt x="157" y="22"/>
                      </a:lnTo>
                      <a:lnTo>
                        <a:pt x="141" y="14"/>
                      </a:lnTo>
                      <a:lnTo>
                        <a:pt x="131" y="0"/>
                      </a:lnTo>
                      <a:lnTo>
                        <a:pt x="118" y="14"/>
                      </a:lnTo>
                      <a:lnTo>
                        <a:pt x="106" y="47"/>
                      </a:lnTo>
                      <a:lnTo>
                        <a:pt x="92" y="70"/>
                      </a:lnTo>
                      <a:lnTo>
                        <a:pt x="80" y="89"/>
                      </a:lnTo>
                      <a:lnTo>
                        <a:pt x="75" y="89"/>
                      </a:lnTo>
                      <a:lnTo>
                        <a:pt x="63" y="101"/>
                      </a:lnTo>
                      <a:lnTo>
                        <a:pt x="57" y="112"/>
                      </a:lnTo>
                      <a:lnTo>
                        <a:pt x="29" y="117"/>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19" name="Freeform 41"/>
                <p:cNvSpPr>
                  <a:spLocks/>
                </p:cNvSpPr>
                <p:nvPr/>
              </p:nvSpPr>
              <p:spPr bwMode="auto">
                <a:xfrm>
                  <a:off x="2580" y="544"/>
                  <a:ext cx="2126" cy="1789"/>
                </a:xfrm>
                <a:custGeom>
                  <a:avLst/>
                  <a:gdLst/>
                  <a:ahLst/>
                  <a:cxnLst>
                    <a:cxn ang="0">
                      <a:pos x="124" y="750"/>
                    </a:cxn>
                    <a:cxn ang="0">
                      <a:pos x="142" y="619"/>
                    </a:cxn>
                    <a:cxn ang="0">
                      <a:pos x="214" y="544"/>
                    </a:cxn>
                    <a:cxn ang="0">
                      <a:pos x="296" y="508"/>
                    </a:cxn>
                    <a:cxn ang="0">
                      <a:pos x="319" y="432"/>
                    </a:cxn>
                    <a:cxn ang="0">
                      <a:pos x="424" y="365"/>
                    </a:cxn>
                    <a:cxn ang="0">
                      <a:pos x="492" y="271"/>
                    </a:cxn>
                    <a:cxn ang="0">
                      <a:pos x="461" y="223"/>
                    </a:cxn>
                    <a:cxn ang="0">
                      <a:pos x="467" y="179"/>
                    </a:cxn>
                    <a:cxn ang="0">
                      <a:pos x="399" y="243"/>
                    </a:cxn>
                    <a:cxn ang="0">
                      <a:pos x="377" y="371"/>
                    </a:cxn>
                    <a:cxn ang="0">
                      <a:pos x="331" y="410"/>
                    </a:cxn>
                    <a:cxn ang="0">
                      <a:pos x="307" y="343"/>
                    </a:cxn>
                    <a:cxn ang="0">
                      <a:pos x="243" y="374"/>
                    </a:cxn>
                    <a:cxn ang="0">
                      <a:pos x="226" y="324"/>
                    </a:cxn>
                    <a:cxn ang="0">
                      <a:pos x="227" y="273"/>
                    </a:cxn>
                    <a:cxn ang="0">
                      <a:pos x="296" y="240"/>
                    </a:cxn>
                    <a:cxn ang="0">
                      <a:pos x="340" y="153"/>
                    </a:cxn>
                    <a:cxn ang="0">
                      <a:pos x="412" y="53"/>
                    </a:cxn>
                    <a:cxn ang="0">
                      <a:pos x="511" y="25"/>
                    </a:cxn>
                    <a:cxn ang="0">
                      <a:pos x="642" y="103"/>
                    </a:cxn>
                    <a:cxn ang="0">
                      <a:pos x="595" y="223"/>
                    </a:cxn>
                    <a:cxn ang="0">
                      <a:pos x="642" y="285"/>
                    </a:cxn>
                    <a:cxn ang="0">
                      <a:pos x="682" y="215"/>
                    </a:cxn>
                    <a:cxn ang="0">
                      <a:pos x="859" y="187"/>
                    </a:cxn>
                    <a:cxn ang="0">
                      <a:pos x="1073" y="33"/>
                    </a:cxn>
                    <a:cxn ang="0">
                      <a:pos x="1406" y="103"/>
                    </a:cxn>
                    <a:cxn ang="0">
                      <a:pos x="2004" y="226"/>
                    </a:cxn>
                    <a:cxn ang="0">
                      <a:pos x="2057" y="298"/>
                    </a:cxn>
                    <a:cxn ang="0">
                      <a:pos x="2076" y="541"/>
                    </a:cxn>
                    <a:cxn ang="0">
                      <a:pos x="1901" y="346"/>
                    </a:cxn>
                    <a:cxn ang="0">
                      <a:pos x="1763" y="435"/>
                    </a:cxn>
                    <a:cxn ang="0">
                      <a:pos x="1954" y="775"/>
                    </a:cxn>
                    <a:cxn ang="0">
                      <a:pos x="1876" y="920"/>
                    </a:cxn>
                    <a:cxn ang="0">
                      <a:pos x="2003" y="1252"/>
                    </a:cxn>
                    <a:cxn ang="0">
                      <a:pos x="1874" y="1425"/>
                    </a:cxn>
                    <a:cxn ang="0">
                      <a:pos x="1841" y="1559"/>
                    </a:cxn>
                    <a:cxn ang="0">
                      <a:pos x="1833" y="1690"/>
                    </a:cxn>
                    <a:cxn ang="0">
                      <a:pos x="1789" y="1685"/>
                    </a:cxn>
                    <a:cxn ang="0">
                      <a:pos x="1658" y="1411"/>
                    </a:cxn>
                    <a:cxn ang="0">
                      <a:pos x="1472" y="1403"/>
                    </a:cxn>
                    <a:cxn ang="0">
                      <a:pos x="1359" y="1562"/>
                    </a:cxn>
                    <a:cxn ang="0">
                      <a:pos x="1128" y="1213"/>
                    </a:cxn>
                    <a:cxn ang="0">
                      <a:pos x="822" y="1091"/>
                    </a:cxn>
                    <a:cxn ang="0">
                      <a:pos x="1054" y="1308"/>
                    </a:cxn>
                    <a:cxn ang="0">
                      <a:pos x="784" y="1503"/>
                    </a:cxn>
                    <a:cxn ang="0">
                      <a:pos x="714" y="1319"/>
                    </a:cxn>
                    <a:cxn ang="0">
                      <a:pos x="601" y="1105"/>
                    </a:cxn>
                    <a:cxn ang="0">
                      <a:pos x="537" y="946"/>
                    </a:cxn>
                    <a:cxn ang="0">
                      <a:pos x="505" y="873"/>
                    </a:cxn>
                    <a:cxn ang="0">
                      <a:pos x="465" y="831"/>
                    </a:cxn>
                    <a:cxn ang="0">
                      <a:pos x="449" y="909"/>
                    </a:cxn>
                    <a:cxn ang="0">
                      <a:pos x="393" y="787"/>
                    </a:cxn>
                    <a:cxn ang="0">
                      <a:pos x="329" y="742"/>
                    </a:cxn>
                    <a:cxn ang="0">
                      <a:pos x="397" y="848"/>
                    </a:cxn>
                    <a:cxn ang="0">
                      <a:pos x="367" y="873"/>
                    </a:cxn>
                    <a:cxn ang="0">
                      <a:pos x="313" y="803"/>
                    </a:cxn>
                    <a:cxn ang="0">
                      <a:pos x="251" y="753"/>
                    </a:cxn>
                    <a:cxn ang="0">
                      <a:pos x="169" y="817"/>
                    </a:cxn>
                    <a:cxn ang="0">
                      <a:pos x="152" y="890"/>
                    </a:cxn>
                    <a:cxn ang="0">
                      <a:pos x="95" y="943"/>
                    </a:cxn>
                    <a:cxn ang="0">
                      <a:pos x="12" y="909"/>
                    </a:cxn>
                  </a:cxnLst>
                  <a:rect l="0" t="0" r="r" b="b"/>
                  <a:pathLst>
                    <a:path w="2126" h="1789">
                      <a:moveTo>
                        <a:pt x="0" y="803"/>
                      </a:moveTo>
                      <a:lnTo>
                        <a:pt x="19" y="778"/>
                      </a:lnTo>
                      <a:lnTo>
                        <a:pt x="31" y="759"/>
                      </a:lnTo>
                      <a:lnTo>
                        <a:pt x="56" y="759"/>
                      </a:lnTo>
                      <a:lnTo>
                        <a:pt x="84" y="764"/>
                      </a:lnTo>
                      <a:lnTo>
                        <a:pt x="103" y="753"/>
                      </a:lnTo>
                      <a:lnTo>
                        <a:pt x="124" y="750"/>
                      </a:lnTo>
                      <a:lnTo>
                        <a:pt x="126" y="717"/>
                      </a:lnTo>
                      <a:lnTo>
                        <a:pt x="138" y="695"/>
                      </a:lnTo>
                      <a:lnTo>
                        <a:pt x="109" y="669"/>
                      </a:lnTo>
                      <a:lnTo>
                        <a:pt x="105" y="650"/>
                      </a:lnTo>
                      <a:lnTo>
                        <a:pt x="107" y="622"/>
                      </a:lnTo>
                      <a:lnTo>
                        <a:pt x="128" y="622"/>
                      </a:lnTo>
                      <a:lnTo>
                        <a:pt x="142" y="619"/>
                      </a:lnTo>
                      <a:lnTo>
                        <a:pt x="144" y="622"/>
                      </a:lnTo>
                      <a:lnTo>
                        <a:pt x="159" y="605"/>
                      </a:lnTo>
                      <a:lnTo>
                        <a:pt x="175" y="597"/>
                      </a:lnTo>
                      <a:lnTo>
                        <a:pt x="181" y="597"/>
                      </a:lnTo>
                      <a:lnTo>
                        <a:pt x="191" y="580"/>
                      </a:lnTo>
                      <a:lnTo>
                        <a:pt x="202" y="575"/>
                      </a:lnTo>
                      <a:lnTo>
                        <a:pt x="214" y="544"/>
                      </a:lnTo>
                      <a:lnTo>
                        <a:pt x="222" y="552"/>
                      </a:lnTo>
                      <a:lnTo>
                        <a:pt x="237" y="533"/>
                      </a:lnTo>
                      <a:lnTo>
                        <a:pt x="239" y="533"/>
                      </a:lnTo>
                      <a:lnTo>
                        <a:pt x="259" y="510"/>
                      </a:lnTo>
                      <a:lnTo>
                        <a:pt x="270" y="508"/>
                      </a:lnTo>
                      <a:lnTo>
                        <a:pt x="286" y="508"/>
                      </a:lnTo>
                      <a:lnTo>
                        <a:pt x="296" y="508"/>
                      </a:lnTo>
                      <a:lnTo>
                        <a:pt x="288" y="480"/>
                      </a:lnTo>
                      <a:lnTo>
                        <a:pt x="284" y="457"/>
                      </a:lnTo>
                      <a:lnTo>
                        <a:pt x="280" y="410"/>
                      </a:lnTo>
                      <a:lnTo>
                        <a:pt x="303" y="407"/>
                      </a:lnTo>
                      <a:lnTo>
                        <a:pt x="315" y="399"/>
                      </a:lnTo>
                      <a:lnTo>
                        <a:pt x="309" y="418"/>
                      </a:lnTo>
                      <a:lnTo>
                        <a:pt x="319" y="432"/>
                      </a:lnTo>
                      <a:lnTo>
                        <a:pt x="329" y="449"/>
                      </a:lnTo>
                      <a:lnTo>
                        <a:pt x="334" y="460"/>
                      </a:lnTo>
                      <a:lnTo>
                        <a:pt x="362" y="457"/>
                      </a:lnTo>
                      <a:lnTo>
                        <a:pt x="385" y="416"/>
                      </a:lnTo>
                      <a:lnTo>
                        <a:pt x="402" y="396"/>
                      </a:lnTo>
                      <a:lnTo>
                        <a:pt x="412" y="382"/>
                      </a:lnTo>
                      <a:lnTo>
                        <a:pt x="424" y="365"/>
                      </a:lnTo>
                      <a:lnTo>
                        <a:pt x="435" y="343"/>
                      </a:lnTo>
                      <a:lnTo>
                        <a:pt x="445" y="351"/>
                      </a:lnTo>
                      <a:lnTo>
                        <a:pt x="445" y="338"/>
                      </a:lnTo>
                      <a:lnTo>
                        <a:pt x="451" y="329"/>
                      </a:lnTo>
                      <a:lnTo>
                        <a:pt x="469" y="335"/>
                      </a:lnTo>
                      <a:lnTo>
                        <a:pt x="498" y="371"/>
                      </a:lnTo>
                      <a:lnTo>
                        <a:pt x="492" y="271"/>
                      </a:lnTo>
                      <a:lnTo>
                        <a:pt x="467" y="315"/>
                      </a:lnTo>
                      <a:lnTo>
                        <a:pt x="447" y="312"/>
                      </a:lnTo>
                      <a:lnTo>
                        <a:pt x="441" y="285"/>
                      </a:lnTo>
                      <a:lnTo>
                        <a:pt x="441" y="271"/>
                      </a:lnTo>
                      <a:lnTo>
                        <a:pt x="435" y="262"/>
                      </a:lnTo>
                      <a:lnTo>
                        <a:pt x="451" y="240"/>
                      </a:lnTo>
                      <a:lnTo>
                        <a:pt x="461" y="223"/>
                      </a:lnTo>
                      <a:lnTo>
                        <a:pt x="470" y="218"/>
                      </a:lnTo>
                      <a:lnTo>
                        <a:pt x="478" y="215"/>
                      </a:lnTo>
                      <a:lnTo>
                        <a:pt x="484" y="201"/>
                      </a:lnTo>
                      <a:lnTo>
                        <a:pt x="492" y="198"/>
                      </a:lnTo>
                      <a:lnTo>
                        <a:pt x="502" y="198"/>
                      </a:lnTo>
                      <a:lnTo>
                        <a:pt x="484" y="173"/>
                      </a:lnTo>
                      <a:lnTo>
                        <a:pt x="467" y="179"/>
                      </a:lnTo>
                      <a:lnTo>
                        <a:pt x="455" y="179"/>
                      </a:lnTo>
                      <a:lnTo>
                        <a:pt x="445" y="170"/>
                      </a:lnTo>
                      <a:lnTo>
                        <a:pt x="445" y="187"/>
                      </a:lnTo>
                      <a:lnTo>
                        <a:pt x="435" y="204"/>
                      </a:lnTo>
                      <a:lnTo>
                        <a:pt x="422" y="232"/>
                      </a:lnTo>
                      <a:lnTo>
                        <a:pt x="408" y="243"/>
                      </a:lnTo>
                      <a:lnTo>
                        <a:pt x="399" y="243"/>
                      </a:lnTo>
                      <a:lnTo>
                        <a:pt x="395" y="262"/>
                      </a:lnTo>
                      <a:lnTo>
                        <a:pt x="395" y="271"/>
                      </a:lnTo>
                      <a:lnTo>
                        <a:pt x="387" y="279"/>
                      </a:lnTo>
                      <a:lnTo>
                        <a:pt x="397" y="312"/>
                      </a:lnTo>
                      <a:lnTo>
                        <a:pt x="402" y="329"/>
                      </a:lnTo>
                      <a:lnTo>
                        <a:pt x="391" y="354"/>
                      </a:lnTo>
                      <a:lnTo>
                        <a:pt x="377" y="371"/>
                      </a:lnTo>
                      <a:lnTo>
                        <a:pt x="373" y="396"/>
                      </a:lnTo>
                      <a:lnTo>
                        <a:pt x="366" y="416"/>
                      </a:lnTo>
                      <a:lnTo>
                        <a:pt x="358" y="416"/>
                      </a:lnTo>
                      <a:lnTo>
                        <a:pt x="346" y="418"/>
                      </a:lnTo>
                      <a:lnTo>
                        <a:pt x="334" y="427"/>
                      </a:lnTo>
                      <a:lnTo>
                        <a:pt x="331" y="424"/>
                      </a:lnTo>
                      <a:lnTo>
                        <a:pt x="331" y="410"/>
                      </a:lnTo>
                      <a:lnTo>
                        <a:pt x="329" y="388"/>
                      </a:lnTo>
                      <a:lnTo>
                        <a:pt x="319" y="388"/>
                      </a:lnTo>
                      <a:lnTo>
                        <a:pt x="313" y="374"/>
                      </a:lnTo>
                      <a:lnTo>
                        <a:pt x="315" y="354"/>
                      </a:lnTo>
                      <a:lnTo>
                        <a:pt x="317" y="343"/>
                      </a:lnTo>
                      <a:lnTo>
                        <a:pt x="315" y="338"/>
                      </a:lnTo>
                      <a:lnTo>
                        <a:pt x="307" y="343"/>
                      </a:lnTo>
                      <a:lnTo>
                        <a:pt x="303" y="343"/>
                      </a:lnTo>
                      <a:lnTo>
                        <a:pt x="297" y="340"/>
                      </a:lnTo>
                      <a:lnTo>
                        <a:pt x="294" y="338"/>
                      </a:lnTo>
                      <a:lnTo>
                        <a:pt x="284" y="349"/>
                      </a:lnTo>
                      <a:lnTo>
                        <a:pt x="274" y="363"/>
                      </a:lnTo>
                      <a:lnTo>
                        <a:pt x="264" y="377"/>
                      </a:lnTo>
                      <a:lnTo>
                        <a:pt x="243" y="374"/>
                      </a:lnTo>
                      <a:lnTo>
                        <a:pt x="229" y="371"/>
                      </a:lnTo>
                      <a:lnTo>
                        <a:pt x="220" y="357"/>
                      </a:lnTo>
                      <a:lnTo>
                        <a:pt x="220" y="349"/>
                      </a:lnTo>
                      <a:lnTo>
                        <a:pt x="226" y="338"/>
                      </a:lnTo>
                      <a:lnTo>
                        <a:pt x="233" y="329"/>
                      </a:lnTo>
                      <a:lnTo>
                        <a:pt x="239" y="318"/>
                      </a:lnTo>
                      <a:lnTo>
                        <a:pt x="226" y="324"/>
                      </a:lnTo>
                      <a:lnTo>
                        <a:pt x="220" y="310"/>
                      </a:lnTo>
                      <a:lnTo>
                        <a:pt x="220" y="301"/>
                      </a:lnTo>
                      <a:lnTo>
                        <a:pt x="239" y="298"/>
                      </a:lnTo>
                      <a:lnTo>
                        <a:pt x="257" y="296"/>
                      </a:lnTo>
                      <a:lnTo>
                        <a:pt x="245" y="287"/>
                      </a:lnTo>
                      <a:lnTo>
                        <a:pt x="227" y="290"/>
                      </a:lnTo>
                      <a:lnTo>
                        <a:pt x="227" y="273"/>
                      </a:lnTo>
                      <a:lnTo>
                        <a:pt x="235" y="262"/>
                      </a:lnTo>
                      <a:lnTo>
                        <a:pt x="253" y="251"/>
                      </a:lnTo>
                      <a:lnTo>
                        <a:pt x="259" y="240"/>
                      </a:lnTo>
                      <a:lnTo>
                        <a:pt x="264" y="234"/>
                      </a:lnTo>
                      <a:lnTo>
                        <a:pt x="278" y="232"/>
                      </a:lnTo>
                      <a:lnTo>
                        <a:pt x="290" y="234"/>
                      </a:lnTo>
                      <a:lnTo>
                        <a:pt x="296" y="240"/>
                      </a:lnTo>
                      <a:lnTo>
                        <a:pt x="305" y="232"/>
                      </a:lnTo>
                      <a:lnTo>
                        <a:pt x="296" y="229"/>
                      </a:lnTo>
                      <a:lnTo>
                        <a:pt x="296" y="206"/>
                      </a:lnTo>
                      <a:lnTo>
                        <a:pt x="321" y="181"/>
                      </a:lnTo>
                      <a:lnTo>
                        <a:pt x="334" y="165"/>
                      </a:lnTo>
                      <a:lnTo>
                        <a:pt x="342" y="162"/>
                      </a:lnTo>
                      <a:lnTo>
                        <a:pt x="340" y="153"/>
                      </a:lnTo>
                      <a:lnTo>
                        <a:pt x="352" y="137"/>
                      </a:lnTo>
                      <a:lnTo>
                        <a:pt x="366" y="112"/>
                      </a:lnTo>
                      <a:lnTo>
                        <a:pt x="381" y="100"/>
                      </a:lnTo>
                      <a:lnTo>
                        <a:pt x="369" y="89"/>
                      </a:lnTo>
                      <a:lnTo>
                        <a:pt x="401" y="64"/>
                      </a:lnTo>
                      <a:lnTo>
                        <a:pt x="414" y="67"/>
                      </a:lnTo>
                      <a:lnTo>
                        <a:pt x="412" y="53"/>
                      </a:lnTo>
                      <a:lnTo>
                        <a:pt x="439" y="50"/>
                      </a:lnTo>
                      <a:lnTo>
                        <a:pt x="490" y="6"/>
                      </a:lnTo>
                      <a:lnTo>
                        <a:pt x="498" y="0"/>
                      </a:lnTo>
                      <a:lnTo>
                        <a:pt x="488" y="33"/>
                      </a:lnTo>
                      <a:lnTo>
                        <a:pt x="500" y="17"/>
                      </a:lnTo>
                      <a:lnTo>
                        <a:pt x="513" y="11"/>
                      </a:lnTo>
                      <a:lnTo>
                        <a:pt x="511" y="25"/>
                      </a:lnTo>
                      <a:lnTo>
                        <a:pt x="550" y="8"/>
                      </a:lnTo>
                      <a:lnTo>
                        <a:pt x="568" y="22"/>
                      </a:lnTo>
                      <a:lnTo>
                        <a:pt x="542" y="36"/>
                      </a:lnTo>
                      <a:lnTo>
                        <a:pt x="552" y="53"/>
                      </a:lnTo>
                      <a:lnTo>
                        <a:pt x="589" y="50"/>
                      </a:lnTo>
                      <a:lnTo>
                        <a:pt x="645" y="75"/>
                      </a:lnTo>
                      <a:lnTo>
                        <a:pt x="642" y="103"/>
                      </a:lnTo>
                      <a:lnTo>
                        <a:pt x="618" y="128"/>
                      </a:lnTo>
                      <a:lnTo>
                        <a:pt x="583" y="142"/>
                      </a:lnTo>
                      <a:lnTo>
                        <a:pt x="577" y="170"/>
                      </a:lnTo>
                      <a:lnTo>
                        <a:pt x="579" y="198"/>
                      </a:lnTo>
                      <a:lnTo>
                        <a:pt x="589" y="204"/>
                      </a:lnTo>
                      <a:lnTo>
                        <a:pt x="591" y="218"/>
                      </a:lnTo>
                      <a:lnTo>
                        <a:pt x="595" y="223"/>
                      </a:lnTo>
                      <a:lnTo>
                        <a:pt x="603" y="229"/>
                      </a:lnTo>
                      <a:lnTo>
                        <a:pt x="605" y="245"/>
                      </a:lnTo>
                      <a:lnTo>
                        <a:pt x="616" y="265"/>
                      </a:lnTo>
                      <a:lnTo>
                        <a:pt x="616" y="273"/>
                      </a:lnTo>
                      <a:lnTo>
                        <a:pt x="628" y="273"/>
                      </a:lnTo>
                      <a:lnTo>
                        <a:pt x="632" y="279"/>
                      </a:lnTo>
                      <a:lnTo>
                        <a:pt x="642" y="285"/>
                      </a:lnTo>
                      <a:lnTo>
                        <a:pt x="647" y="276"/>
                      </a:lnTo>
                      <a:lnTo>
                        <a:pt x="653" y="262"/>
                      </a:lnTo>
                      <a:lnTo>
                        <a:pt x="657" y="254"/>
                      </a:lnTo>
                      <a:lnTo>
                        <a:pt x="667" y="259"/>
                      </a:lnTo>
                      <a:lnTo>
                        <a:pt x="679" y="240"/>
                      </a:lnTo>
                      <a:lnTo>
                        <a:pt x="679" y="226"/>
                      </a:lnTo>
                      <a:lnTo>
                        <a:pt x="682" y="215"/>
                      </a:lnTo>
                      <a:lnTo>
                        <a:pt x="684" y="206"/>
                      </a:lnTo>
                      <a:lnTo>
                        <a:pt x="708" y="198"/>
                      </a:lnTo>
                      <a:lnTo>
                        <a:pt x="727" y="190"/>
                      </a:lnTo>
                      <a:lnTo>
                        <a:pt x="752" y="179"/>
                      </a:lnTo>
                      <a:lnTo>
                        <a:pt x="782" y="187"/>
                      </a:lnTo>
                      <a:lnTo>
                        <a:pt x="811" y="187"/>
                      </a:lnTo>
                      <a:lnTo>
                        <a:pt x="859" y="187"/>
                      </a:lnTo>
                      <a:lnTo>
                        <a:pt x="867" y="120"/>
                      </a:lnTo>
                      <a:lnTo>
                        <a:pt x="894" y="123"/>
                      </a:lnTo>
                      <a:lnTo>
                        <a:pt x="914" y="173"/>
                      </a:lnTo>
                      <a:lnTo>
                        <a:pt x="918" y="131"/>
                      </a:lnTo>
                      <a:lnTo>
                        <a:pt x="1007" y="8"/>
                      </a:lnTo>
                      <a:lnTo>
                        <a:pt x="1042" y="8"/>
                      </a:lnTo>
                      <a:lnTo>
                        <a:pt x="1073" y="33"/>
                      </a:lnTo>
                      <a:lnTo>
                        <a:pt x="1114" y="31"/>
                      </a:lnTo>
                      <a:lnTo>
                        <a:pt x="1168" y="75"/>
                      </a:lnTo>
                      <a:lnTo>
                        <a:pt x="1231" y="100"/>
                      </a:lnTo>
                      <a:lnTo>
                        <a:pt x="1275" y="95"/>
                      </a:lnTo>
                      <a:lnTo>
                        <a:pt x="1334" y="123"/>
                      </a:lnTo>
                      <a:lnTo>
                        <a:pt x="1382" y="123"/>
                      </a:lnTo>
                      <a:lnTo>
                        <a:pt x="1406" y="103"/>
                      </a:lnTo>
                      <a:lnTo>
                        <a:pt x="1460" y="103"/>
                      </a:lnTo>
                      <a:lnTo>
                        <a:pt x="1489" y="126"/>
                      </a:lnTo>
                      <a:lnTo>
                        <a:pt x="1563" y="126"/>
                      </a:lnTo>
                      <a:lnTo>
                        <a:pt x="1625" y="162"/>
                      </a:lnTo>
                      <a:lnTo>
                        <a:pt x="1736" y="156"/>
                      </a:lnTo>
                      <a:lnTo>
                        <a:pt x="1917" y="173"/>
                      </a:lnTo>
                      <a:lnTo>
                        <a:pt x="2004" y="226"/>
                      </a:lnTo>
                      <a:lnTo>
                        <a:pt x="2078" y="259"/>
                      </a:lnTo>
                      <a:lnTo>
                        <a:pt x="2125" y="287"/>
                      </a:lnTo>
                      <a:lnTo>
                        <a:pt x="2111" y="296"/>
                      </a:lnTo>
                      <a:lnTo>
                        <a:pt x="2078" y="273"/>
                      </a:lnTo>
                      <a:lnTo>
                        <a:pt x="2003" y="265"/>
                      </a:lnTo>
                      <a:lnTo>
                        <a:pt x="2024" y="287"/>
                      </a:lnTo>
                      <a:lnTo>
                        <a:pt x="2057" y="298"/>
                      </a:lnTo>
                      <a:lnTo>
                        <a:pt x="2047" y="335"/>
                      </a:lnTo>
                      <a:lnTo>
                        <a:pt x="2012" y="357"/>
                      </a:lnTo>
                      <a:lnTo>
                        <a:pt x="2001" y="393"/>
                      </a:lnTo>
                      <a:lnTo>
                        <a:pt x="2047" y="427"/>
                      </a:lnTo>
                      <a:lnTo>
                        <a:pt x="2080" y="471"/>
                      </a:lnTo>
                      <a:lnTo>
                        <a:pt x="2098" y="536"/>
                      </a:lnTo>
                      <a:lnTo>
                        <a:pt x="2076" y="541"/>
                      </a:lnTo>
                      <a:lnTo>
                        <a:pt x="2030" y="522"/>
                      </a:lnTo>
                      <a:lnTo>
                        <a:pt x="1981" y="474"/>
                      </a:lnTo>
                      <a:lnTo>
                        <a:pt x="1962" y="449"/>
                      </a:lnTo>
                      <a:lnTo>
                        <a:pt x="1950" y="416"/>
                      </a:lnTo>
                      <a:lnTo>
                        <a:pt x="1938" y="365"/>
                      </a:lnTo>
                      <a:lnTo>
                        <a:pt x="1919" y="349"/>
                      </a:lnTo>
                      <a:lnTo>
                        <a:pt x="1901" y="346"/>
                      </a:lnTo>
                      <a:lnTo>
                        <a:pt x="1886" y="351"/>
                      </a:lnTo>
                      <a:lnTo>
                        <a:pt x="1903" y="391"/>
                      </a:lnTo>
                      <a:lnTo>
                        <a:pt x="1857" y="396"/>
                      </a:lnTo>
                      <a:lnTo>
                        <a:pt x="1835" y="377"/>
                      </a:lnTo>
                      <a:lnTo>
                        <a:pt x="1794" y="388"/>
                      </a:lnTo>
                      <a:lnTo>
                        <a:pt x="1763" y="418"/>
                      </a:lnTo>
                      <a:lnTo>
                        <a:pt x="1763" y="435"/>
                      </a:lnTo>
                      <a:lnTo>
                        <a:pt x="1775" y="463"/>
                      </a:lnTo>
                      <a:lnTo>
                        <a:pt x="1824" y="471"/>
                      </a:lnTo>
                      <a:lnTo>
                        <a:pt x="1863" y="505"/>
                      </a:lnTo>
                      <a:lnTo>
                        <a:pt x="1929" y="597"/>
                      </a:lnTo>
                      <a:lnTo>
                        <a:pt x="1956" y="658"/>
                      </a:lnTo>
                      <a:lnTo>
                        <a:pt x="1960" y="722"/>
                      </a:lnTo>
                      <a:lnTo>
                        <a:pt x="1954" y="775"/>
                      </a:lnTo>
                      <a:lnTo>
                        <a:pt x="1938" y="775"/>
                      </a:lnTo>
                      <a:lnTo>
                        <a:pt x="1921" y="756"/>
                      </a:lnTo>
                      <a:lnTo>
                        <a:pt x="1896" y="781"/>
                      </a:lnTo>
                      <a:lnTo>
                        <a:pt x="1870" y="803"/>
                      </a:lnTo>
                      <a:lnTo>
                        <a:pt x="1866" y="840"/>
                      </a:lnTo>
                      <a:lnTo>
                        <a:pt x="1894" y="884"/>
                      </a:lnTo>
                      <a:lnTo>
                        <a:pt x="1876" y="920"/>
                      </a:lnTo>
                      <a:lnTo>
                        <a:pt x="1870" y="982"/>
                      </a:lnTo>
                      <a:lnTo>
                        <a:pt x="1903" y="1021"/>
                      </a:lnTo>
                      <a:lnTo>
                        <a:pt x="1940" y="1032"/>
                      </a:lnTo>
                      <a:lnTo>
                        <a:pt x="1979" y="1074"/>
                      </a:lnTo>
                      <a:lnTo>
                        <a:pt x="2012" y="1130"/>
                      </a:lnTo>
                      <a:lnTo>
                        <a:pt x="2014" y="1213"/>
                      </a:lnTo>
                      <a:lnTo>
                        <a:pt x="2003" y="1252"/>
                      </a:lnTo>
                      <a:lnTo>
                        <a:pt x="1968" y="1286"/>
                      </a:lnTo>
                      <a:lnTo>
                        <a:pt x="1925" y="1303"/>
                      </a:lnTo>
                      <a:lnTo>
                        <a:pt x="1898" y="1328"/>
                      </a:lnTo>
                      <a:lnTo>
                        <a:pt x="1882" y="1314"/>
                      </a:lnTo>
                      <a:lnTo>
                        <a:pt x="1868" y="1328"/>
                      </a:lnTo>
                      <a:lnTo>
                        <a:pt x="1864" y="1389"/>
                      </a:lnTo>
                      <a:lnTo>
                        <a:pt x="1874" y="1425"/>
                      </a:lnTo>
                      <a:lnTo>
                        <a:pt x="1917" y="1467"/>
                      </a:lnTo>
                      <a:lnTo>
                        <a:pt x="1934" y="1509"/>
                      </a:lnTo>
                      <a:lnTo>
                        <a:pt x="1948" y="1531"/>
                      </a:lnTo>
                      <a:lnTo>
                        <a:pt x="1944" y="1576"/>
                      </a:lnTo>
                      <a:lnTo>
                        <a:pt x="1917" y="1612"/>
                      </a:lnTo>
                      <a:lnTo>
                        <a:pt x="1888" y="1612"/>
                      </a:lnTo>
                      <a:lnTo>
                        <a:pt x="1841" y="1559"/>
                      </a:lnTo>
                      <a:lnTo>
                        <a:pt x="1808" y="1540"/>
                      </a:lnTo>
                      <a:lnTo>
                        <a:pt x="1794" y="1529"/>
                      </a:lnTo>
                      <a:lnTo>
                        <a:pt x="1781" y="1556"/>
                      </a:lnTo>
                      <a:lnTo>
                        <a:pt x="1785" y="1596"/>
                      </a:lnTo>
                      <a:lnTo>
                        <a:pt x="1796" y="1626"/>
                      </a:lnTo>
                      <a:lnTo>
                        <a:pt x="1804" y="1674"/>
                      </a:lnTo>
                      <a:lnTo>
                        <a:pt x="1833" y="1690"/>
                      </a:lnTo>
                      <a:lnTo>
                        <a:pt x="1824" y="1715"/>
                      </a:lnTo>
                      <a:lnTo>
                        <a:pt x="1826" y="1752"/>
                      </a:lnTo>
                      <a:lnTo>
                        <a:pt x="1835" y="1788"/>
                      </a:lnTo>
                      <a:lnTo>
                        <a:pt x="1816" y="1785"/>
                      </a:lnTo>
                      <a:lnTo>
                        <a:pt x="1794" y="1743"/>
                      </a:lnTo>
                      <a:lnTo>
                        <a:pt x="1796" y="1699"/>
                      </a:lnTo>
                      <a:lnTo>
                        <a:pt x="1789" y="1685"/>
                      </a:lnTo>
                      <a:lnTo>
                        <a:pt x="1781" y="1635"/>
                      </a:lnTo>
                      <a:lnTo>
                        <a:pt x="1771" y="1621"/>
                      </a:lnTo>
                      <a:lnTo>
                        <a:pt x="1767" y="1551"/>
                      </a:lnTo>
                      <a:lnTo>
                        <a:pt x="1754" y="1509"/>
                      </a:lnTo>
                      <a:lnTo>
                        <a:pt x="1730" y="1470"/>
                      </a:lnTo>
                      <a:lnTo>
                        <a:pt x="1688" y="1448"/>
                      </a:lnTo>
                      <a:lnTo>
                        <a:pt x="1658" y="1411"/>
                      </a:lnTo>
                      <a:lnTo>
                        <a:pt x="1647" y="1384"/>
                      </a:lnTo>
                      <a:lnTo>
                        <a:pt x="1625" y="1353"/>
                      </a:lnTo>
                      <a:lnTo>
                        <a:pt x="1592" y="1283"/>
                      </a:lnTo>
                      <a:lnTo>
                        <a:pt x="1563" y="1289"/>
                      </a:lnTo>
                      <a:lnTo>
                        <a:pt x="1524" y="1322"/>
                      </a:lnTo>
                      <a:lnTo>
                        <a:pt x="1507" y="1350"/>
                      </a:lnTo>
                      <a:lnTo>
                        <a:pt x="1472" y="1403"/>
                      </a:lnTo>
                      <a:lnTo>
                        <a:pt x="1446" y="1459"/>
                      </a:lnTo>
                      <a:lnTo>
                        <a:pt x="1437" y="1478"/>
                      </a:lnTo>
                      <a:lnTo>
                        <a:pt x="1446" y="1543"/>
                      </a:lnTo>
                      <a:lnTo>
                        <a:pt x="1445" y="1607"/>
                      </a:lnTo>
                      <a:lnTo>
                        <a:pt x="1413" y="1651"/>
                      </a:lnTo>
                      <a:lnTo>
                        <a:pt x="1396" y="1654"/>
                      </a:lnTo>
                      <a:lnTo>
                        <a:pt x="1359" y="1562"/>
                      </a:lnTo>
                      <a:lnTo>
                        <a:pt x="1330" y="1498"/>
                      </a:lnTo>
                      <a:lnTo>
                        <a:pt x="1272" y="1375"/>
                      </a:lnTo>
                      <a:lnTo>
                        <a:pt x="1270" y="1328"/>
                      </a:lnTo>
                      <a:lnTo>
                        <a:pt x="1256" y="1305"/>
                      </a:lnTo>
                      <a:lnTo>
                        <a:pt x="1246" y="1336"/>
                      </a:lnTo>
                      <a:lnTo>
                        <a:pt x="1196" y="1266"/>
                      </a:lnTo>
                      <a:lnTo>
                        <a:pt x="1128" y="1213"/>
                      </a:lnTo>
                      <a:lnTo>
                        <a:pt x="1085" y="1225"/>
                      </a:lnTo>
                      <a:lnTo>
                        <a:pt x="1023" y="1219"/>
                      </a:lnTo>
                      <a:lnTo>
                        <a:pt x="993" y="1180"/>
                      </a:lnTo>
                      <a:lnTo>
                        <a:pt x="960" y="1185"/>
                      </a:lnTo>
                      <a:lnTo>
                        <a:pt x="914" y="1169"/>
                      </a:lnTo>
                      <a:lnTo>
                        <a:pt x="817" y="1038"/>
                      </a:lnTo>
                      <a:lnTo>
                        <a:pt x="822" y="1091"/>
                      </a:lnTo>
                      <a:lnTo>
                        <a:pt x="852" y="1166"/>
                      </a:lnTo>
                      <a:lnTo>
                        <a:pt x="885" y="1219"/>
                      </a:lnTo>
                      <a:lnTo>
                        <a:pt x="920" y="1247"/>
                      </a:lnTo>
                      <a:lnTo>
                        <a:pt x="958" y="1225"/>
                      </a:lnTo>
                      <a:lnTo>
                        <a:pt x="990" y="1225"/>
                      </a:lnTo>
                      <a:lnTo>
                        <a:pt x="1030" y="1272"/>
                      </a:lnTo>
                      <a:lnTo>
                        <a:pt x="1054" y="1308"/>
                      </a:lnTo>
                      <a:lnTo>
                        <a:pt x="1050" y="1331"/>
                      </a:lnTo>
                      <a:lnTo>
                        <a:pt x="980" y="1434"/>
                      </a:lnTo>
                      <a:lnTo>
                        <a:pt x="933" y="1473"/>
                      </a:lnTo>
                      <a:lnTo>
                        <a:pt x="836" y="1523"/>
                      </a:lnTo>
                      <a:lnTo>
                        <a:pt x="807" y="1540"/>
                      </a:lnTo>
                      <a:lnTo>
                        <a:pt x="789" y="1523"/>
                      </a:lnTo>
                      <a:lnTo>
                        <a:pt x="784" y="1503"/>
                      </a:lnTo>
                      <a:lnTo>
                        <a:pt x="782" y="1473"/>
                      </a:lnTo>
                      <a:lnTo>
                        <a:pt x="774" y="1442"/>
                      </a:lnTo>
                      <a:lnTo>
                        <a:pt x="760" y="1417"/>
                      </a:lnTo>
                      <a:lnTo>
                        <a:pt x="749" y="1395"/>
                      </a:lnTo>
                      <a:lnTo>
                        <a:pt x="731" y="1364"/>
                      </a:lnTo>
                      <a:lnTo>
                        <a:pt x="721" y="1344"/>
                      </a:lnTo>
                      <a:lnTo>
                        <a:pt x="714" y="1319"/>
                      </a:lnTo>
                      <a:lnTo>
                        <a:pt x="700" y="1297"/>
                      </a:lnTo>
                      <a:lnTo>
                        <a:pt x="679" y="1241"/>
                      </a:lnTo>
                      <a:lnTo>
                        <a:pt x="667" y="1219"/>
                      </a:lnTo>
                      <a:lnTo>
                        <a:pt x="651" y="1188"/>
                      </a:lnTo>
                      <a:lnTo>
                        <a:pt x="626" y="1146"/>
                      </a:lnTo>
                      <a:lnTo>
                        <a:pt x="612" y="1121"/>
                      </a:lnTo>
                      <a:lnTo>
                        <a:pt x="601" y="1105"/>
                      </a:lnTo>
                      <a:lnTo>
                        <a:pt x="587" y="1068"/>
                      </a:lnTo>
                      <a:lnTo>
                        <a:pt x="628" y="1035"/>
                      </a:lnTo>
                      <a:lnTo>
                        <a:pt x="645" y="962"/>
                      </a:lnTo>
                      <a:lnTo>
                        <a:pt x="607" y="943"/>
                      </a:lnTo>
                      <a:lnTo>
                        <a:pt x="554" y="954"/>
                      </a:lnTo>
                      <a:lnTo>
                        <a:pt x="542" y="946"/>
                      </a:lnTo>
                      <a:lnTo>
                        <a:pt x="537" y="946"/>
                      </a:lnTo>
                      <a:lnTo>
                        <a:pt x="529" y="946"/>
                      </a:lnTo>
                      <a:lnTo>
                        <a:pt x="523" y="946"/>
                      </a:lnTo>
                      <a:lnTo>
                        <a:pt x="521" y="932"/>
                      </a:lnTo>
                      <a:lnTo>
                        <a:pt x="517" y="920"/>
                      </a:lnTo>
                      <a:lnTo>
                        <a:pt x="517" y="898"/>
                      </a:lnTo>
                      <a:lnTo>
                        <a:pt x="507" y="887"/>
                      </a:lnTo>
                      <a:lnTo>
                        <a:pt x="505" y="873"/>
                      </a:lnTo>
                      <a:lnTo>
                        <a:pt x="500" y="870"/>
                      </a:lnTo>
                      <a:lnTo>
                        <a:pt x="494" y="859"/>
                      </a:lnTo>
                      <a:lnTo>
                        <a:pt x="492" y="848"/>
                      </a:lnTo>
                      <a:lnTo>
                        <a:pt x="488" y="837"/>
                      </a:lnTo>
                      <a:lnTo>
                        <a:pt x="484" y="831"/>
                      </a:lnTo>
                      <a:lnTo>
                        <a:pt x="472" y="831"/>
                      </a:lnTo>
                      <a:lnTo>
                        <a:pt x="465" y="831"/>
                      </a:lnTo>
                      <a:lnTo>
                        <a:pt x="461" y="831"/>
                      </a:lnTo>
                      <a:lnTo>
                        <a:pt x="459" y="845"/>
                      </a:lnTo>
                      <a:lnTo>
                        <a:pt x="459" y="859"/>
                      </a:lnTo>
                      <a:lnTo>
                        <a:pt x="459" y="876"/>
                      </a:lnTo>
                      <a:lnTo>
                        <a:pt x="459" y="893"/>
                      </a:lnTo>
                      <a:lnTo>
                        <a:pt x="459" y="904"/>
                      </a:lnTo>
                      <a:lnTo>
                        <a:pt x="449" y="909"/>
                      </a:lnTo>
                      <a:lnTo>
                        <a:pt x="441" y="920"/>
                      </a:lnTo>
                      <a:lnTo>
                        <a:pt x="430" y="904"/>
                      </a:lnTo>
                      <a:lnTo>
                        <a:pt x="422" y="881"/>
                      </a:lnTo>
                      <a:lnTo>
                        <a:pt x="424" y="856"/>
                      </a:lnTo>
                      <a:lnTo>
                        <a:pt x="412" y="823"/>
                      </a:lnTo>
                      <a:lnTo>
                        <a:pt x="406" y="801"/>
                      </a:lnTo>
                      <a:lnTo>
                        <a:pt x="393" y="787"/>
                      </a:lnTo>
                      <a:lnTo>
                        <a:pt x="377" y="773"/>
                      </a:lnTo>
                      <a:lnTo>
                        <a:pt x="369" y="753"/>
                      </a:lnTo>
                      <a:lnTo>
                        <a:pt x="364" y="739"/>
                      </a:lnTo>
                      <a:lnTo>
                        <a:pt x="350" y="736"/>
                      </a:lnTo>
                      <a:lnTo>
                        <a:pt x="346" y="728"/>
                      </a:lnTo>
                      <a:lnTo>
                        <a:pt x="336" y="728"/>
                      </a:lnTo>
                      <a:lnTo>
                        <a:pt x="329" y="742"/>
                      </a:lnTo>
                      <a:lnTo>
                        <a:pt x="321" y="753"/>
                      </a:lnTo>
                      <a:lnTo>
                        <a:pt x="338" y="767"/>
                      </a:lnTo>
                      <a:lnTo>
                        <a:pt x="348" y="787"/>
                      </a:lnTo>
                      <a:lnTo>
                        <a:pt x="366" y="812"/>
                      </a:lnTo>
                      <a:lnTo>
                        <a:pt x="373" y="823"/>
                      </a:lnTo>
                      <a:lnTo>
                        <a:pt x="387" y="831"/>
                      </a:lnTo>
                      <a:lnTo>
                        <a:pt x="397" y="848"/>
                      </a:lnTo>
                      <a:lnTo>
                        <a:pt x="385" y="868"/>
                      </a:lnTo>
                      <a:lnTo>
                        <a:pt x="383" y="859"/>
                      </a:lnTo>
                      <a:lnTo>
                        <a:pt x="383" y="848"/>
                      </a:lnTo>
                      <a:lnTo>
                        <a:pt x="377" y="873"/>
                      </a:lnTo>
                      <a:lnTo>
                        <a:pt x="375" y="895"/>
                      </a:lnTo>
                      <a:lnTo>
                        <a:pt x="364" y="901"/>
                      </a:lnTo>
                      <a:lnTo>
                        <a:pt x="367" y="873"/>
                      </a:lnTo>
                      <a:lnTo>
                        <a:pt x="366" y="859"/>
                      </a:lnTo>
                      <a:lnTo>
                        <a:pt x="352" y="851"/>
                      </a:lnTo>
                      <a:lnTo>
                        <a:pt x="346" y="845"/>
                      </a:lnTo>
                      <a:lnTo>
                        <a:pt x="340" y="834"/>
                      </a:lnTo>
                      <a:lnTo>
                        <a:pt x="329" y="828"/>
                      </a:lnTo>
                      <a:lnTo>
                        <a:pt x="321" y="820"/>
                      </a:lnTo>
                      <a:lnTo>
                        <a:pt x="313" y="803"/>
                      </a:lnTo>
                      <a:lnTo>
                        <a:pt x="303" y="795"/>
                      </a:lnTo>
                      <a:lnTo>
                        <a:pt x="297" y="778"/>
                      </a:lnTo>
                      <a:lnTo>
                        <a:pt x="296" y="764"/>
                      </a:lnTo>
                      <a:lnTo>
                        <a:pt x="288" y="759"/>
                      </a:lnTo>
                      <a:lnTo>
                        <a:pt x="280" y="750"/>
                      </a:lnTo>
                      <a:lnTo>
                        <a:pt x="264" y="750"/>
                      </a:lnTo>
                      <a:lnTo>
                        <a:pt x="251" y="753"/>
                      </a:lnTo>
                      <a:lnTo>
                        <a:pt x="235" y="750"/>
                      </a:lnTo>
                      <a:lnTo>
                        <a:pt x="208" y="753"/>
                      </a:lnTo>
                      <a:lnTo>
                        <a:pt x="189" y="756"/>
                      </a:lnTo>
                      <a:lnTo>
                        <a:pt x="183" y="762"/>
                      </a:lnTo>
                      <a:lnTo>
                        <a:pt x="181" y="778"/>
                      </a:lnTo>
                      <a:lnTo>
                        <a:pt x="181" y="798"/>
                      </a:lnTo>
                      <a:lnTo>
                        <a:pt x="169" y="817"/>
                      </a:lnTo>
                      <a:lnTo>
                        <a:pt x="161" y="826"/>
                      </a:lnTo>
                      <a:lnTo>
                        <a:pt x="157" y="831"/>
                      </a:lnTo>
                      <a:lnTo>
                        <a:pt x="152" y="845"/>
                      </a:lnTo>
                      <a:lnTo>
                        <a:pt x="148" y="856"/>
                      </a:lnTo>
                      <a:lnTo>
                        <a:pt x="154" y="865"/>
                      </a:lnTo>
                      <a:lnTo>
                        <a:pt x="154" y="881"/>
                      </a:lnTo>
                      <a:lnTo>
                        <a:pt x="152" y="890"/>
                      </a:lnTo>
                      <a:lnTo>
                        <a:pt x="148" y="901"/>
                      </a:lnTo>
                      <a:lnTo>
                        <a:pt x="138" y="920"/>
                      </a:lnTo>
                      <a:lnTo>
                        <a:pt x="132" y="912"/>
                      </a:lnTo>
                      <a:lnTo>
                        <a:pt x="126" y="918"/>
                      </a:lnTo>
                      <a:lnTo>
                        <a:pt x="119" y="926"/>
                      </a:lnTo>
                      <a:lnTo>
                        <a:pt x="107" y="929"/>
                      </a:lnTo>
                      <a:lnTo>
                        <a:pt x="95" y="943"/>
                      </a:lnTo>
                      <a:lnTo>
                        <a:pt x="84" y="946"/>
                      </a:lnTo>
                      <a:lnTo>
                        <a:pt x="72" y="946"/>
                      </a:lnTo>
                      <a:lnTo>
                        <a:pt x="60" y="946"/>
                      </a:lnTo>
                      <a:lnTo>
                        <a:pt x="35" y="954"/>
                      </a:lnTo>
                      <a:lnTo>
                        <a:pt x="23" y="954"/>
                      </a:lnTo>
                      <a:lnTo>
                        <a:pt x="17" y="934"/>
                      </a:lnTo>
                      <a:lnTo>
                        <a:pt x="12" y="909"/>
                      </a:lnTo>
                      <a:lnTo>
                        <a:pt x="8" y="887"/>
                      </a:lnTo>
                      <a:lnTo>
                        <a:pt x="6" y="865"/>
                      </a:lnTo>
                      <a:lnTo>
                        <a:pt x="6" y="837"/>
                      </a:lnTo>
                      <a:lnTo>
                        <a:pt x="0" y="803"/>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grpSp>
        </p:grpSp>
        <p:grpSp>
          <p:nvGrpSpPr>
            <p:cNvPr id="6" name="Group 42"/>
            <p:cNvGrpSpPr>
              <a:grpSpLocks/>
            </p:cNvGrpSpPr>
            <p:nvPr/>
          </p:nvGrpSpPr>
          <p:grpSpPr bwMode="auto">
            <a:xfrm>
              <a:off x="98" y="505"/>
              <a:ext cx="1865" cy="3311"/>
              <a:chOff x="98" y="505"/>
              <a:chExt cx="1865" cy="3311"/>
            </a:xfrm>
          </p:grpSpPr>
          <p:sp>
            <p:nvSpPr>
              <p:cNvPr id="7" name="Freeform 43"/>
              <p:cNvSpPr>
                <a:spLocks/>
              </p:cNvSpPr>
              <p:nvPr/>
            </p:nvSpPr>
            <p:spPr bwMode="auto">
              <a:xfrm>
                <a:off x="98" y="651"/>
                <a:ext cx="1262" cy="1549"/>
              </a:xfrm>
              <a:custGeom>
                <a:avLst/>
                <a:gdLst/>
                <a:ahLst/>
                <a:cxnLst>
                  <a:cxn ang="0">
                    <a:pos x="101" y="290"/>
                  </a:cxn>
                  <a:cxn ang="0">
                    <a:pos x="82" y="203"/>
                  </a:cxn>
                  <a:cxn ang="0">
                    <a:pos x="181" y="131"/>
                  </a:cxn>
                  <a:cxn ang="0">
                    <a:pos x="225" y="75"/>
                  </a:cxn>
                  <a:cxn ang="0">
                    <a:pos x="303" y="64"/>
                  </a:cxn>
                  <a:cxn ang="0">
                    <a:pos x="544" y="67"/>
                  </a:cxn>
                  <a:cxn ang="0">
                    <a:pos x="666" y="95"/>
                  </a:cxn>
                  <a:cxn ang="0">
                    <a:pos x="620" y="92"/>
                  </a:cxn>
                  <a:cxn ang="0">
                    <a:pos x="589" y="3"/>
                  </a:cxn>
                  <a:cxn ang="0">
                    <a:pos x="649" y="0"/>
                  </a:cxn>
                  <a:cxn ang="0">
                    <a:pos x="696" y="39"/>
                  </a:cxn>
                  <a:cxn ang="0">
                    <a:pos x="767" y="103"/>
                  </a:cxn>
                  <a:cxn ang="0">
                    <a:pos x="754" y="33"/>
                  </a:cxn>
                  <a:cxn ang="0">
                    <a:pos x="884" y="100"/>
                  </a:cxn>
                  <a:cxn ang="0">
                    <a:pos x="886" y="128"/>
                  </a:cxn>
                  <a:cxn ang="0">
                    <a:pos x="847" y="198"/>
                  </a:cxn>
                  <a:cxn ang="0">
                    <a:pos x="814" y="312"/>
                  </a:cxn>
                  <a:cxn ang="0">
                    <a:pos x="935" y="376"/>
                  </a:cxn>
                  <a:cxn ang="0">
                    <a:pos x="938" y="476"/>
                  </a:cxn>
                  <a:cxn ang="0">
                    <a:pos x="956" y="398"/>
                  </a:cxn>
                  <a:cxn ang="0">
                    <a:pos x="956" y="254"/>
                  </a:cxn>
                  <a:cxn ang="0">
                    <a:pos x="1043" y="293"/>
                  </a:cxn>
                  <a:cxn ang="0">
                    <a:pos x="1098" y="251"/>
                  </a:cxn>
                  <a:cxn ang="0">
                    <a:pos x="1195" y="357"/>
                  </a:cxn>
                  <a:cxn ang="0">
                    <a:pos x="1261" y="449"/>
                  </a:cxn>
                  <a:cxn ang="0">
                    <a:pos x="1209" y="485"/>
                  </a:cxn>
                  <a:cxn ang="0">
                    <a:pos x="1117" y="515"/>
                  </a:cxn>
                  <a:cxn ang="0">
                    <a:pos x="1181" y="535"/>
                  </a:cxn>
                  <a:cxn ang="0">
                    <a:pos x="1209" y="618"/>
                  </a:cxn>
                  <a:cxn ang="0">
                    <a:pos x="1183" y="624"/>
                  </a:cxn>
                  <a:cxn ang="0">
                    <a:pos x="1146" y="657"/>
                  </a:cxn>
                  <a:cxn ang="0">
                    <a:pos x="1088" y="730"/>
                  </a:cxn>
                  <a:cxn ang="0">
                    <a:pos x="1082" y="839"/>
                  </a:cxn>
                  <a:cxn ang="0">
                    <a:pos x="1020" y="1003"/>
                  </a:cxn>
                  <a:cxn ang="0">
                    <a:pos x="1038" y="1142"/>
                  </a:cxn>
                  <a:cxn ang="0">
                    <a:pos x="1003" y="1048"/>
                  </a:cxn>
                  <a:cxn ang="0">
                    <a:pos x="942" y="1006"/>
                  </a:cxn>
                  <a:cxn ang="0">
                    <a:pos x="890" y="1034"/>
                  </a:cxn>
                  <a:cxn ang="0">
                    <a:pos x="804" y="1048"/>
                  </a:cxn>
                  <a:cxn ang="0">
                    <a:pos x="760" y="1151"/>
                  </a:cxn>
                  <a:cxn ang="0">
                    <a:pos x="859" y="1290"/>
                  </a:cxn>
                  <a:cxn ang="0">
                    <a:pos x="874" y="1212"/>
                  </a:cxn>
                  <a:cxn ang="0">
                    <a:pos x="931" y="1268"/>
                  </a:cxn>
                  <a:cxn ang="0">
                    <a:pos x="962" y="1346"/>
                  </a:cxn>
                  <a:cxn ang="0">
                    <a:pos x="987" y="1415"/>
                  </a:cxn>
                  <a:cxn ang="0">
                    <a:pos x="1045" y="1521"/>
                  </a:cxn>
                  <a:cxn ang="0">
                    <a:pos x="1133" y="1518"/>
                  </a:cxn>
                  <a:cxn ang="0">
                    <a:pos x="1080" y="1532"/>
                  </a:cxn>
                  <a:cxn ang="0">
                    <a:pos x="977" y="1516"/>
                  </a:cxn>
                  <a:cxn ang="0">
                    <a:pos x="905" y="1421"/>
                  </a:cxn>
                  <a:cxn ang="0">
                    <a:pos x="853" y="1385"/>
                  </a:cxn>
                  <a:cxn ang="0">
                    <a:pos x="769" y="1340"/>
                  </a:cxn>
                  <a:cxn ang="0">
                    <a:pos x="622" y="1190"/>
                  </a:cxn>
                  <a:cxn ang="0">
                    <a:pos x="501" y="970"/>
                  </a:cxn>
                  <a:cxn ang="0">
                    <a:pos x="542" y="1167"/>
                  </a:cxn>
                  <a:cxn ang="0">
                    <a:pos x="464" y="1031"/>
                  </a:cxn>
                  <a:cxn ang="0">
                    <a:pos x="392" y="763"/>
                  </a:cxn>
                  <a:cxn ang="0">
                    <a:pos x="400" y="568"/>
                  </a:cxn>
                  <a:cxn ang="0">
                    <a:pos x="375" y="418"/>
                  </a:cxn>
                  <a:cxn ang="0">
                    <a:pos x="354" y="329"/>
                  </a:cxn>
                  <a:cxn ang="0">
                    <a:pos x="305" y="276"/>
                  </a:cxn>
                  <a:cxn ang="0">
                    <a:pos x="202" y="290"/>
                  </a:cxn>
                  <a:cxn ang="0">
                    <a:pos x="124" y="345"/>
                  </a:cxn>
                </a:cxnLst>
                <a:rect l="0" t="0" r="r" b="b"/>
                <a:pathLst>
                  <a:path w="1262" h="1550">
                    <a:moveTo>
                      <a:pt x="0" y="398"/>
                    </a:moveTo>
                    <a:lnTo>
                      <a:pt x="60" y="345"/>
                    </a:lnTo>
                    <a:lnTo>
                      <a:pt x="95" y="323"/>
                    </a:lnTo>
                    <a:lnTo>
                      <a:pt x="101" y="290"/>
                    </a:lnTo>
                    <a:lnTo>
                      <a:pt x="74" y="270"/>
                    </a:lnTo>
                    <a:lnTo>
                      <a:pt x="72" y="231"/>
                    </a:lnTo>
                    <a:lnTo>
                      <a:pt x="84" y="220"/>
                    </a:lnTo>
                    <a:lnTo>
                      <a:pt x="82" y="203"/>
                    </a:lnTo>
                    <a:lnTo>
                      <a:pt x="128" y="198"/>
                    </a:lnTo>
                    <a:lnTo>
                      <a:pt x="140" y="167"/>
                    </a:lnTo>
                    <a:lnTo>
                      <a:pt x="142" y="139"/>
                    </a:lnTo>
                    <a:lnTo>
                      <a:pt x="181" y="131"/>
                    </a:lnTo>
                    <a:lnTo>
                      <a:pt x="185" y="103"/>
                    </a:lnTo>
                    <a:lnTo>
                      <a:pt x="148" y="95"/>
                    </a:lnTo>
                    <a:lnTo>
                      <a:pt x="165" y="75"/>
                    </a:lnTo>
                    <a:lnTo>
                      <a:pt x="225" y="75"/>
                    </a:lnTo>
                    <a:lnTo>
                      <a:pt x="243" y="53"/>
                    </a:lnTo>
                    <a:lnTo>
                      <a:pt x="268" y="50"/>
                    </a:lnTo>
                    <a:lnTo>
                      <a:pt x="284" y="33"/>
                    </a:lnTo>
                    <a:lnTo>
                      <a:pt x="303" y="64"/>
                    </a:lnTo>
                    <a:lnTo>
                      <a:pt x="379" y="59"/>
                    </a:lnTo>
                    <a:lnTo>
                      <a:pt x="414" y="92"/>
                    </a:lnTo>
                    <a:lnTo>
                      <a:pt x="527" y="84"/>
                    </a:lnTo>
                    <a:lnTo>
                      <a:pt x="544" y="67"/>
                    </a:lnTo>
                    <a:lnTo>
                      <a:pt x="587" y="95"/>
                    </a:lnTo>
                    <a:lnTo>
                      <a:pt x="631" y="120"/>
                    </a:lnTo>
                    <a:lnTo>
                      <a:pt x="653" y="109"/>
                    </a:lnTo>
                    <a:lnTo>
                      <a:pt x="666" y="95"/>
                    </a:lnTo>
                    <a:lnTo>
                      <a:pt x="703" y="103"/>
                    </a:lnTo>
                    <a:lnTo>
                      <a:pt x="678" y="84"/>
                    </a:lnTo>
                    <a:lnTo>
                      <a:pt x="655" y="86"/>
                    </a:lnTo>
                    <a:lnTo>
                      <a:pt x="620" y="92"/>
                    </a:lnTo>
                    <a:lnTo>
                      <a:pt x="602" y="64"/>
                    </a:lnTo>
                    <a:lnTo>
                      <a:pt x="583" y="50"/>
                    </a:lnTo>
                    <a:lnTo>
                      <a:pt x="583" y="28"/>
                    </a:lnTo>
                    <a:lnTo>
                      <a:pt x="589" y="3"/>
                    </a:lnTo>
                    <a:lnTo>
                      <a:pt x="604" y="0"/>
                    </a:lnTo>
                    <a:lnTo>
                      <a:pt x="626" y="22"/>
                    </a:lnTo>
                    <a:lnTo>
                      <a:pt x="631" y="11"/>
                    </a:lnTo>
                    <a:lnTo>
                      <a:pt x="649" y="0"/>
                    </a:lnTo>
                    <a:lnTo>
                      <a:pt x="670" y="17"/>
                    </a:lnTo>
                    <a:lnTo>
                      <a:pt x="682" y="3"/>
                    </a:lnTo>
                    <a:lnTo>
                      <a:pt x="694" y="25"/>
                    </a:lnTo>
                    <a:lnTo>
                      <a:pt x="696" y="39"/>
                    </a:lnTo>
                    <a:lnTo>
                      <a:pt x="727" y="59"/>
                    </a:lnTo>
                    <a:lnTo>
                      <a:pt x="715" y="75"/>
                    </a:lnTo>
                    <a:lnTo>
                      <a:pt x="715" y="98"/>
                    </a:lnTo>
                    <a:lnTo>
                      <a:pt x="767" y="103"/>
                    </a:lnTo>
                    <a:lnTo>
                      <a:pt x="781" y="75"/>
                    </a:lnTo>
                    <a:lnTo>
                      <a:pt x="771" y="61"/>
                    </a:lnTo>
                    <a:lnTo>
                      <a:pt x="748" y="64"/>
                    </a:lnTo>
                    <a:lnTo>
                      <a:pt x="754" y="33"/>
                    </a:lnTo>
                    <a:lnTo>
                      <a:pt x="801" y="50"/>
                    </a:lnTo>
                    <a:lnTo>
                      <a:pt x="810" y="72"/>
                    </a:lnTo>
                    <a:lnTo>
                      <a:pt x="849" y="72"/>
                    </a:lnTo>
                    <a:lnTo>
                      <a:pt x="884" y="100"/>
                    </a:lnTo>
                    <a:lnTo>
                      <a:pt x="903" y="95"/>
                    </a:lnTo>
                    <a:lnTo>
                      <a:pt x="925" y="120"/>
                    </a:lnTo>
                    <a:lnTo>
                      <a:pt x="903" y="153"/>
                    </a:lnTo>
                    <a:lnTo>
                      <a:pt x="886" y="128"/>
                    </a:lnTo>
                    <a:lnTo>
                      <a:pt x="874" y="137"/>
                    </a:lnTo>
                    <a:lnTo>
                      <a:pt x="859" y="156"/>
                    </a:lnTo>
                    <a:lnTo>
                      <a:pt x="834" y="173"/>
                    </a:lnTo>
                    <a:lnTo>
                      <a:pt x="847" y="198"/>
                    </a:lnTo>
                    <a:lnTo>
                      <a:pt x="824" y="201"/>
                    </a:lnTo>
                    <a:lnTo>
                      <a:pt x="804" y="234"/>
                    </a:lnTo>
                    <a:lnTo>
                      <a:pt x="785" y="276"/>
                    </a:lnTo>
                    <a:lnTo>
                      <a:pt x="814" y="312"/>
                    </a:lnTo>
                    <a:lnTo>
                      <a:pt x="837" y="354"/>
                    </a:lnTo>
                    <a:lnTo>
                      <a:pt x="878" y="359"/>
                    </a:lnTo>
                    <a:lnTo>
                      <a:pt x="917" y="354"/>
                    </a:lnTo>
                    <a:lnTo>
                      <a:pt x="935" y="376"/>
                    </a:lnTo>
                    <a:lnTo>
                      <a:pt x="927" y="387"/>
                    </a:lnTo>
                    <a:lnTo>
                      <a:pt x="915" y="410"/>
                    </a:lnTo>
                    <a:lnTo>
                      <a:pt x="933" y="449"/>
                    </a:lnTo>
                    <a:lnTo>
                      <a:pt x="938" y="476"/>
                    </a:lnTo>
                    <a:lnTo>
                      <a:pt x="960" y="490"/>
                    </a:lnTo>
                    <a:lnTo>
                      <a:pt x="989" y="465"/>
                    </a:lnTo>
                    <a:lnTo>
                      <a:pt x="981" y="429"/>
                    </a:lnTo>
                    <a:lnTo>
                      <a:pt x="956" y="398"/>
                    </a:lnTo>
                    <a:lnTo>
                      <a:pt x="985" y="362"/>
                    </a:lnTo>
                    <a:lnTo>
                      <a:pt x="960" y="301"/>
                    </a:lnTo>
                    <a:lnTo>
                      <a:pt x="937" y="276"/>
                    </a:lnTo>
                    <a:lnTo>
                      <a:pt x="956" y="254"/>
                    </a:lnTo>
                    <a:lnTo>
                      <a:pt x="952" y="220"/>
                    </a:lnTo>
                    <a:lnTo>
                      <a:pt x="966" y="201"/>
                    </a:lnTo>
                    <a:lnTo>
                      <a:pt x="989" y="220"/>
                    </a:lnTo>
                    <a:lnTo>
                      <a:pt x="1043" y="293"/>
                    </a:lnTo>
                    <a:lnTo>
                      <a:pt x="1076" y="304"/>
                    </a:lnTo>
                    <a:lnTo>
                      <a:pt x="1086" y="284"/>
                    </a:lnTo>
                    <a:lnTo>
                      <a:pt x="1078" y="245"/>
                    </a:lnTo>
                    <a:lnTo>
                      <a:pt x="1098" y="251"/>
                    </a:lnTo>
                    <a:lnTo>
                      <a:pt x="1131" y="295"/>
                    </a:lnTo>
                    <a:lnTo>
                      <a:pt x="1137" y="320"/>
                    </a:lnTo>
                    <a:lnTo>
                      <a:pt x="1156" y="337"/>
                    </a:lnTo>
                    <a:lnTo>
                      <a:pt x="1195" y="357"/>
                    </a:lnTo>
                    <a:lnTo>
                      <a:pt x="1214" y="393"/>
                    </a:lnTo>
                    <a:lnTo>
                      <a:pt x="1244" y="418"/>
                    </a:lnTo>
                    <a:lnTo>
                      <a:pt x="1259" y="426"/>
                    </a:lnTo>
                    <a:lnTo>
                      <a:pt x="1261" y="449"/>
                    </a:lnTo>
                    <a:lnTo>
                      <a:pt x="1238" y="462"/>
                    </a:lnTo>
                    <a:lnTo>
                      <a:pt x="1224" y="446"/>
                    </a:lnTo>
                    <a:lnTo>
                      <a:pt x="1212" y="449"/>
                    </a:lnTo>
                    <a:lnTo>
                      <a:pt x="1209" y="485"/>
                    </a:lnTo>
                    <a:lnTo>
                      <a:pt x="1189" y="493"/>
                    </a:lnTo>
                    <a:lnTo>
                      <a:pt x="1168" y="474"/>
                    </a:lnTo>
                    <a:lnTo>
                      <a:pt x="1123" y="474"/>
                    </a:lnTo>
                    <a:lnTo>
                      <a:pt x="1117" y="515"/>
                    </a:lnTo>
                    <a:lnTo>
                      <a:pt x="1129" y="540"/>
                    </a:lnTo>
                    <a:lnTo>
                      <a:pt x="1146" y="527"/>
                    </a:lnTo>
                    <a:lnTo>
                      <a:pt x="1164" y="521"/>
                    </a:lnTo>
                    <a:lnTo>
                      <a:pt x="1181" y="535"/>
                    </a:lnTo>
                    <a:lnTo>
                      <a:pt x="1158" y="566"/>
                    </a:lnTo>
                    <a:lnTo>
                      <a:pt x="1181" y="593"/>
                    </a:lnTo>
                    <a:lnTo>
                      <a:pt x="1212" y="602"/>
                    </a:lnTo>
                    <a:lnTo>
                      <a:pt x="1209" y="618"/>
                    </a:lnTo>
                    <a:lnTo>
                      <a:pt x="1197" y="621"/>
                    </a:lnTo>
                    <a:lnTo>
                      <a:pt x="1168" y="716"/>
                    </a:lnTo>
                    <a:lnTo>
                      <a:pt x="1170" y="655"/>
                    </a:lnTo>
                    <a:lnTo>
                      <a:pt x="1183" y="624"/>
                    </a:lnTo>
                    <a:lnTo>
                      <a:pt x="1168" y="610"/>
                    </a:lnTo>
                    <a:lnTo>
                      <a:pt x="1150" y="630"/>
                    </a:lnTo>
                    <a:lnTo>
                      <a:pt x="1160" y="646"/>
                    </a:lnTo>
                    <a:lnTo>
                      <a:pt x="1146" y="657"/>
                    </a:lnTo>
                    <a:lnTo>
                      <a:pt x="1133" y="671"/>
                    </a:lnTo>
                    <a:lnTo>
                      <a:pt x="1135" y="713"/>
                    </a:lnTo>
                    <a:lnTo>
                      <a:pt x="1115" y="727"/>
                    </a:lnTo>
                    <a:lnTo>
                      <a:pt x="1088" y="730"/>
                    </a:lnTo>
                    <a:lnTo>
                      <a:pt x="1098" y="752"/>
                    </a:lnTo>
                    <a:lnTo>
                      <a:pt x="1088" y="777"/>
                    </a:lnTo>
                    <a:lnTo>
                      <a:pt x="1098" y="797"/>
                    </a:lnTo>
                    <a:lnTo>
                      <a:pt x="1082" y="839"/>
                    </a:lnTo>
                    <a:lnTo>
                      <a:pt x="1076" y="878"/>
                    </a:lnTo>
                    <a:lnTo>
                      <a:pt x="1053" y="900"/>
                    </a:lnTo>
                    <a:lnTo>
                      <a:pt x="1024" y="961"/>
                    </a:lnTo>
                    <a:lnTo>
                      <a:pt x="1020" y="1003"/>
                    </a:lnTo>
                    <a:lnTo>
                      <a:pt x="1030" y="1036"/>
                    </a:lnTo>
                    <a:lnTo>
                      <a:pt x="1043" y="1078"/>
                    </a:lnTo>
                    <a:lnTo>
                      <a:pt x="1051" y="1123"/>
                    </a:lnTo>
                    <a:lnTo>
                      <a:pt x="1038" y="1142"/>
                    </a:lnTo>
                    <a:lnTo>
                      <a:pt x="1020" y="1128"/>
                    </a:lnTo>
                    <a:lnTo>
                      <a:pt x="1024" y="1106"/>
                    </a:lnTo>
                    <a:lnTo>
                      <a:pt x="1014" y="1056"/>
                    </a:lnTo>
                    <a:lnTo>
                      <a:pt x="1003" y="1048"/>
                    </a:lnTo>
                    <a:lnTo>
                      <a:pt x="995" y="1017"/>
                    </a:lnTo>
                    <a:lnTo>
                      <a:pt x="979" y="1017"/>
                    </a:lnTo>
                    <a:lnTo>
                      <a:pt x="962" y="1000"/>
                    </a:lnTo>
                    <a:lnTo>
                      <a:pt x="942" y="1006"/>
                    </a:lnTo>
                    <a:lnTo>
                      <a:pt x="925" y="995"/>
                    </a:lnTo>
                    <a:lnTo>
                      <a:pt x="903" y="1009"/>
                    </a:lnTo>
                    <a:lnTo>
                      <a:pt x="865" y="997"/>
                    </a:lnTo>
                    <a:lnTo>
                      <a:pt x="890" y="1034"/>
                    </a:lnTo>
                    <a:lnTo>
                      <a:pt x="859" y="1031"/>
                    </a:lnTo>
                    <a:lnTo>
                      <a:pt x="837" y="1003"/>
                    </a:lnTo>
                    <a:lnTo>
                      <a:pt x="799" y="1003"/>
                    </a:lnTo>
                    <a:lnTo>
                      <a:pt x="804" y="1048"/>
                    </a:lnTo>
                    <a:lnTo>
                      <a:pt x="775" y="1034"/>
                    </a:lnTo>
                    <a:lnTo>
                      <a:pt x="760" y="1078"/>
                    </a:lnTo>
                    <a:lnTo>
                      <a:pt x="771" y="1098"/>
                    </a:lnTo>
                    <a:lnTo>
                      <a:pt x="760" y="1151"/>
                    </a:lnTo>
                    <a:lnTo>
                      <a:pt x="773" y="1212"/>
                    </a:lnTo>
                    <a:lnTo>
                      <a:pt x="789" y="1254"/>
                    </a:lnTo>
                    <a:lnTo>
                      <a:pt x="806" y="1293"/>
                    </a:lnTo>
                    <a:lnTo>
                      <a:pt x="859" y="1290"/>
                    </a:lnTo>
                    <a:lnTo>
                      <a:pt x="880" y="1282"/>
                    </a:lnTo>
                    <a:lnTo>
                      <a:pt x="884" y="1254"/>
                    </a:lnTo>
                    <a:lnTo>
                      <a:pt x="872" y="1231"/>
                    </a:lnTo>
                    <a:lnTo>
                      <a:pt x="874" y="1212"/>
                    </a:lnTo>
                    <a:lnTo>
                      <a:pt x="907" y="1217"/>
                    </a:lnTo>
                    <a:lnTo>
                      <a:pt x="940" y="1206"/>
                    </a:lnTo>
                    <a:lnTo>
                      <a:pt x="940" y="1231"/>
                    </a:lnTo>
                    <a:lnTo>
                      <a:pt x="931" y="1268"/>
                    </a:lnTo>
                    <a:lnTo>
                      <a:pt x="915" y="1295"/>
                    </a:lnTo>
                    <a:lnTo>
                      <a:pt x="911" y="1334"/>
                    </a:lnTo>
                    <a:lnTo>
                      <a:pt x="933" y="1351"/>
                    </a:lnTo>
                    <a:lnTo>
                      <a:pt x="962" y="1346"/>
                    </a:lnTo>
                    <a:lnTo>
                      <a:pt x="979" y="1360"/>
                    </a:lnTo>
                    <a:lnTo>
                      <a:pt x="995" y="1354"/>
                    </a:lnTo>
                    <a:lnTo>
                      <a:pt x="1001" y="1379"/>
                    </a:lnTo>
                    <a:lnTo>
                      <a:pt x="987" y="1415"/>
                    </a:lnTo>
                    <a:lnTo>
                      <a:pt x="999" y="1438"/>
                    </a:lnTo>
                    <a:lnTo>
                      <a:pt x="1001" y="1482"/>
                    </a:lnTo>
                    <a:lnTo>
                      <a:pt x="1020" y="1513"/>
                    </a:lnTo>
                    <a:lnTo>
                      <a:pt x="1045" y="1521"/>
                    </a:lnTo>
                    <a:lnTo>
                      <a:pt x="1063" y="1513"/>
                    </a:lnTo>
                    <a:lnTo>
                      <a:pt x="1071" y="1516"/>
                    </a:lnTo>
                    <a:lnTo>
                      <a:pt x="1104" y="1516"/>
                    </a:lnTo>
                    <a:lnTo>
                      <a:pt x="1133" y="1518"/>
                    </a:lnTo>
                    <a:lnTo>
                      <a:pt x="1141" y="1499"/>
                    </a:lnTo>
                    <a:lnTo>
                      <a:pt x="1115" y="1532"/>
                    </a:lnTo>
                    <a:lnTo>
                      <a:pt x="1098" y="1529"/>
                    </a:lnTo>
                    <a:lnTo>
                      <a:pt x="1080" y="1532"/>
                    </a:lnTo>
                    <a:lnTo>
                      <a:pt x="1045" y="1549"/>
                    </a:lnTo>
                    <a:lnTo>
                      <a:pt x="1016" y="1527"/>
                    </a:lnTo>
                    <a:lnTo>
                      <a:pt x="989" y="1513"/>
                    </a:lnTo>
                    <a:lnTo>
                      <a:pt x="977" y="1516"/>
                    </a:lnTo>
                    <a:lnTo>
                      <a:pt x="979" y="1496"/>
                    </a:lnTo>
                    <a:lnTo>
                      <a:pt x="977" y="1465"/>
                    </a:lnTo>
                    <a:lnTo>
                      <a:pt x="954" y="1438"/>
                    </a:lnTo>
                    <a:lnTo>
                      <a:pt x="905" y="1421"/>
                    </a:lnTo>
                    <a:lnTo>
                      <a:pt x="898" y="1410"/>
                    </a:lnTo>
                    <a:lnTo>
                      <a:pt x="884" y="1412"/>
                    </a:lnTo>
                    <a:lnTo>
                      <a:pt x="870" y="1399"/>
                    </a:lnTo>
                    <a:lnTo>
                      <a:pt x="853" y="1385"/>
                    </a:lnTo>
                    <a:lnTo>
                      <a:pt x="830" y="1346"/>
                    </a:lnTo>
                    <a:lnTo>
                      <a:pt x="802" y="1334"/>
                    </a:lnTo>
                    <a:lnTo>
                      <a:pt x="787" y="1360"/>
                    </a:lnTo>
                    <a:lnTo>
                      <a:pt x="769" y="1340"/>
                    </a:lnTo>
                    <a:lnTo>
                      <a:pt x="748" y="1340"/>
                    </a:lnTo>
                    <a:lnTo>
                      <a:pt x="705" y="1326"/>
                    </a:lnTo>
                    <a:lnTo>
                      <a:pt x="628" y="1259"/>
                    </a:lnTo>
                    <a:lnTo>
                      <a:pt x="622" y="1190"/>
                    </a:lnTo>
                    <a:lnTo>
                      <a:pt x="614" y="1162"/>
                    </a:lnTo>
                    <a:lnTo>
                      <a:pt x="600" y="1142"/>
                    </a:lnTo>
                    <a:lnTo>
                      <a:pt x="583" y="1103"/>
                    </a:lnTo>
                    <a:lnTo>
                      <a:pt x="501" y="970"/>
                    </a:lnTo>
                    <a:lnTo>
                      <a:pt x="501" y="1020"/>
                    </a:lnTo>
                    <a:lnTo>
                      <a:pt x="552" y="1109"/>
                    </a:lnTo>
                    <a:lnTo>
                      <a:pt x="573" y="1184"/>
                    </a:lnTo>
                    <a:lnTo>
                      <a:pt x="542" y="1167"/>
                    </a:lnTo>
                    <a:lnTo>
                      <a:pt x="536" y="1123"/>
                    </a:lnTo>
                    <a:lnTo>
                      <a:pt x="495" y="1095"/>
                    </a:lnTo>
                    <a:lnTo>
                      <a:pt x="519" y="1078"/>
                    </a:lnTo>
                    <a:lnTo>
                      <a:pt x="464" y="1031"/>
                    </a:lnTo>
                    <a:lnTo>
                      <a:pt x="486" y="1003"/>
                    </a:lnTo>
                    <a:lnTo>
                      <a:pt x="466" y="947"/>
                    </a:lnTo>
                    <a:lnTo>
                      <a:pt x="400" y="830"/>
                    </a:lnTo>
                    <a:lnTo>
                      <a:pt x="392" y="763"/>
                    </a:lnTo>
                    <a:lnTo>
                      <a:pt x="396" y="713"/>
                    </a:lnTo>
                    <a:lnTo>
                      <a:pt x="414" y="657"/>
                    </a:lnTo>
                    <a:lnTo>
                      <a:pt x="414" y="602"/>
                    </a:lnTo>
                    <a:lnTo>
                      <a:pt x="400" y="568"/>
                    </a:lnTo>
                    <a:lnTo>
                      <a:pt x="437" y="557"/>
                    </a:lnTo>
                    <a:lnTo>
                      <a:pt x="392" y="490"/>
                    </a:lnTo>
                    <a:lnTo>
                      <a:pt x="394" y="460"/>
                    </a:lnTo>
                    <a:lnTo>
                      <a:pt x="375" y="418"/>
                    </a:lnTo>
                    <a:lnTo>
                      <a:pt x="383" y="393"/>
                    </a:lnTo>
                    <a:lnTo>
                      <a:pt x="369" y="379"/>
                    </a:lnTo>
                    <a:lnTo>
                      <a:pt x="367" y="351"/>
                    </a:lnTo>
                    <a:lnTo>
                      <a:pt x="354" y="329"/>
                    </a:lnTo>
                    <a:lnTo>
                      <a:pt x="369" y="309"/>
                    </a:lnTo>
                    <a:lnTo>
                      <a:pt x="348" y="295"/>
                    </a:lnTo>
                    <a:lnTo>
                      <a:pt x="330" y="315"/>
                    </a:lnTo>
                    <a:lnTo>
                      <a:pt x="305" y="276"/>
                    </a:lnTo>
                    <a:lnTo>
                      <a:pt x="278" y="265"/>
                    </a:lnTo>
                    <a:lnTo>
                      <a:pt x="239" y="265"/>
                    </a:lnTo>
                    <a:lnTo>
                      <a:pt x="214" y="301"/>
                    </a:lnTo>
                    <a:lnTo>
                      <a:pt x="202" y="290"/>
                    </a:lnTo>
                    <a:lnTo>
                      <a:pt x="223" y="242"/>
                    </a:lnTo>
                    <a:lnTo>
                      <a:pt x="204" y="251"/>
                    </a:lnTo>
                    <a:lnTo>
                      <a:pt x="165" y="301"/>
                    </a:lnTo>
                    <a:lnTo>
                      <a:pt x="124" y="345"/>
                    </a:lnTo>
                    <a:lnTo>
                      <a:pt x="87" y="357"/>
                    </a:lnTo>
                    <a:lnTo>
                      <a:pt x="25" y="401"/>
                    </a:lnTo>
                    <a:lnTo>
                      <a:pt x="0" y="398"/>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8" name="Freeform 44"/>
              <p:cNvSpPr>
                <a:spLocks/>
              </p:cNvSpPr>
              <p:nvPr/>
            </p:nvSpPr>
            <p:spPr bwMode="auto">
              <a:xfrm>
                <a:off x="1000" y="505"/>
                <a:ext cx="428" cy="408"/>
              </a:xfrm>
              <a:custGeom>
                <a:avLst/>
                <a:gdLst/>
                <a:ahLst/>
                <a:cxnLst>
                  <a:cxn ang="0">
                    <a:pos x="0" y="84"/>
                  </a:cxn>
                  <a:cxn ang="0">
                    <a:pos x="10" y="53"/>
                  </a:cxn>
                  <a:cxn ang="0">
                    <a:pos x="10" y="31"/>
                  </a:cxn>
                  <a:cxn ang="0">
                    <a:pos x="25" y="0"/>
                  </a:cxn>
                  <a:cxn ang="0">
                    <a:pos x="103" y="20"/>
                  </a:cxn>
                  <a:cxn ang="0">
                    <a:pos x="236" y="56"/>
                  </a:cxn>
                  <a:cxn ang="0">
                    <a:pos x="289" y="86"/>
                  </a:cxn>
                  <a:cxn ang="0">
                    <a:pos x="358" y="114"/>
                  </a:cxn>
                  <a:cxn ang="0">
                    <a:pos x="393" y="167"/>
                  </a:cxn>
                  <a:cxn ang="0">
                    <a:pos x="428" y="192"/>
                  </a:cxn>
                  <a:cxn ang="0">
                    <a:pos x="414" y="212"/>
                  </a:cxn>
                  <a:cxn ang="0">
                    <a:pos x="414" y="237"/>
                  </a:cxn>
                  <a:cxn ang="0">
                    <a:pos x="401" y="243"/>
                  </a:cxn>
                  <a:cxn ang="0">
                    <a:pos x="389" y="265"/>
                  </a:cxn>
                  <a:cxn ang="0">
                    <a:pos x="401" y="287"/>
                  </a:cxn>
                  <a:cxn ang="0">
                    <a:pos x="399" y="304"/>
                  </a:cxn>
                  <a:cxn ang="0">
                    <a:pos x="385" y="326"/>
                  </a:cxn>
                  <a:cxn ang="0">
                    <a:pos x="387" y="348"/>
                  </a:cxn>
                  <a:cxn ang="0">
                    <a:pos x="411" y="371"/>
                  </a:cxn>
                  <a:cxn ang="0">
                    <a:pos x="413" y="393"/>
                  </a:cxn>
                  <a:cxn ang="0">
                    <a:pos x="407" y="404"/>
                  </a:cxn>
                  <a:cxn ang="0">
                    <a:pos x="383" y="407"/>
                  </a:cxn>
                  <a:cxn ang="0">
                    <a:pos x="366" y="396"/>
                  </a:cxn>
                  <a:cxn ang="0">
                    <a:pos x="347" y="368"/>
                  </a:cxn>
                  <a:cxn ang="0">
                    <a:pos x="339" y="368"/>
                  </a:cxn>
                  <a:cxn ang="0">
                    <a:pos x="329" y="357"/>
                  </a:cxn>
                  <a:cxn ang="0">
                    <a:pos x="320" y="323"/>
                  </a:cxn>
                  <a:cxn ang="0">
                    <a:pos x="308" y="312"/>
                  </a:cxn>
                  <a:cxn ang="0">
                    <a:pos x="283" y="295"/>
                  </a:cxn>
                  <a:cxn ang="0">
                    <a:pos x="261" y="284"/>
                  </a:cxn>
                  <a:cxn ang="0">
                    <a:pos x="230" y="254"/>
                  </a:cxn>
                  <a:cxn ang="0">
                    <a:pos x="217" y="231"/>
                  </a:cxn>
                  <a:cxn ang="0">
                    <a:pos x="219" y="215"/>
                  </a:cxn>
                  <a:cxn ang="0">
                    <a:pos x="232" y="201"/>
                  </a:cxn>
                  <a:cxn ang="0">
                    <a:pos x="221" y="184"/>
                  </a:cxn>
                  <a:cxn ang="0">
                    <a:pos x="209" y="192"/>
                  </a:cxn>
                  <a:cxn ang="0">
                    <a:pos x="190" y="167"/>
                  </a:cxn>
                  <a:cxn ang="0">
                    <a:pos x="186" y="181"/>
                  </a:cxn>
                  <a:cxn ang="0">
                    <a:pos x="168" y="181"/>
                  </a:cxn>
                  <a:cxn ang="0">
                    <a:pos x="165" y="170"/>
                  </a:cxn>
                  <a:cxn ang="0">
                    <a:pos x="165" y="151"/>
                  </a:cxn>
                  <a:cxn ang="0">
                    <a:pos x="157" y="139"/>
                  </a:cxn>
                  <a:cxn ang="0">
                    <a:pos x="145" y="142"/>
                  </a:cxn>
                  <a:cxn ang="0">
                    <a:pos x="130" y="112"/>
                  </a:cxn>
                  <a:cxn ang="0">
                    <a:pos x="118" y="109"/>
                  </a:cxn>
                  <a:cxn ang="0">
                    <a:pos x="101" y="95"/>
                  </a:cxn>
                  <a:cxn ang="0">
                    <a:pos x="64" y="98"/>
                  </a:cxn>
                  <a:cxn ang="0">
                    <a:pos x="27" y="95"/>
                  </a:cxn>
                  <a:cxn ang="0">
                    <a:pos x="0" y="84"/>
                  </a:cxn>
                </a:cxnLst>
                <a:rect l="0" t="0" r="r" b="b"/>
                <a:pathLst>
                  <a:path w="429" h="408">
                    <a:moveTo>
                      <a:pt x="0" y="84"/>
                    </a:moveTo>
                    <a:lnTo>
                      <a:pt x="10" y="53"/>
                    </a:lnTo>
                    <a:lnTo>
                      <a:pt x="10" y="31"/>
                    </a:lnTo>
                    <a:lnTo>
                      <a:pt x="25" y="0"/>
                    </a:lnTo>
                    <a:lnTo>
                      <a:pt x="103" y="20"/>
                    </a:lnTo>
                    <a:lnTo>
                      <a:pt x="236" y="56"/>
                    </a:lnTo>
                    <a:lnTo>
                      <a:pt x="289" y="86"/>
                    </a:lnTo>
                    <a:lnTo>
                      <a:pt x="358" y="114"/>
                    </a:lnTo>
                    <a:lnTo>
                      <a:pt x="393" y="167"/>
                    </a:lnTo>
                    <a:lnTo>
                      <a:pt x="428" y="192"/>
                    </a:lnTo>
                    <a:lnTo>
                      <a:pt x="414" y="212"/>
                    </a:lnTo>
                    <a:lnTo>
                      <a:pt x="414" y="237"/>
                    </a:lnTo>
                    <a:lnTo>
                      <a:pt x="401" y="243"/>
                    </a:lnTo>
                    <a:lnTo>
                      <a:pt x="389" y="265"/>
                    </a:lnTo>
                    <a:lnTo>
                      <a:pt x="401" y="287"/>
                    </a:lnTo>
                    <a:lnTo>
                      <a:pt x="399" y="304"/>
                    </a:lnTo>
                    <a:lnTo>
                      <a:pt x="385" y="326"/>
                    </a:lnTo>
                    <a:lnTo>
                      <a:pt x="387" y="348"/>
                    </a:lnTo>
                    <a:lnTo>
                      <a:pt x="411" y="371"/>
                    </a:lnTo>
                    <a:lnTo>
                      <a:pt x="413" y="393"/>
                    </a:lnTo>
                    <a:lnTo>
                      <a:pt x="407" y="404"/>
                    </a:lnTo>
                    <a:lnTo>
                      <a:pt x="383" y="407"/>
                    </a:lnTo>
                    <a:lnTo>
                      <a:pt x="366" y="396"/>
                    </a:lnTo>
                    <a:lnTo>
                      <a:pt x="347" y="368"/>
                    </a:lnTo>
                    <a:lnTo>
                      <a:pt x="339" y="368"/>
                    </a:lnTo>
                    <a:lnTo>
                      <a:pt x="329" y="357"/>
                    </a:lnTo>
                    <a:lnTo>
                      <a:pt x="320" y="323"/>
                    </a:lnTo>
                    <a:lnTo>
                      <a:pt x="308" y="312"/>
                    </a:lnTo>
                    <a:lnTo>
                      <a:pt x="283" y="295"/>
                    </a:lnTo>
                    <a:lnTo>
                      <a:pt x="261" y="284"/>
                    </a:lnTo>
                    <a:lnTo>
                      <a:pt x="230" y="254"/>
                    </a:lnTo>
                    <a:lnTo>
                      <a:pt x="217" y="231"/>
                    </a:lnTo>
                    <a:lnTo>
                      <a:pt x="219" y="215"/>
                    </a:lnTo>
                    <a:lnTo>
                      <a:pt x="232" y="201"/>
                    </a:lnTo>
                    <a:lnTo>
                      <a:pt x="221" y="184"/>
                    </a:lnTo>
                    <a:lnTo>
                      <a:pt x="209" y="192"/>
                    </a:lnTo>
                    <a:lnTo>
                      <a:pt x="190" y="167"/>
                    </a:lnTo>
                    <a:lnTo>
                      <a:pt x="186" y="181"/>
                    </a:lnTo>
                    <a:lnTo>
                      <a:pt x="168" y="181"/>
                    </a:lnTo>
                    <a:lnTo>
                      <a:pt x="165" y="170"/>
                    </a:lnTo>
                    <a:lnTo>
                      <a:pt x="165" y="151"/>
                    </a:lnTo>
                    <a:lnTo>
                      <a:pt x="157" y="139"/>
                    </a:lnTo>
                    <a:lnTo>
                      <a:pt x="145" y="142"/>
                    </a:lnTo>
                    <a:lnTo>
                      <a:pt x="130" y="112"/>
                    </a:lnTo>
                    <a:lnTo>
                      <a:pt x="118" y="109"/>
                    </a:lnTo>
                    <a:lnTo>
                      <a:pt x="101" y="95"/>
                    </a:lnTo>
                    <a:lnTo>
                      <a:pt x="64" y="98"/>
                    </a:lnTo>
                    <a:lnTo>
                      <a:pt x="27" y="95"/>
                    </a:lnTo>
                    <a:lnTo>
                      <a:pt x="0" y="84"/>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9" name="Freeform 45"/>
              <p:cNvSpPr>
                <a:spLocks/>
              </p:cNvSpPr>
              <p:nvPr/>
            </p:nvSpPr>
            <p:spPr bwMode="auto">
              <a:xfrm>
                <a:off x="914" y="649"/>
                <a:ext cx="275" cy="210"/>
              </a:xfrm>
              <a:custGeom>
                <a:avLst/>
                <a:gdLst/>
                <a:ahLst/>
                <a:cxnLst>
                  <a:cxn ang="0">
                    <a:pos x="10" y="0"/>
                  </a:cxn>
                  <a:cxn ang="0">
                    <a:pos x="0" y="17"/>
                  </a:cxn>
                  <a:cxn ang="0">
                    <a:pos x="0" y="36"/>
                  </a:cxn>
                  <a:cxn ang="0">
                    <a:pos x="19" y="56"/>
                  </a:cxn>
                  <a:cxn ang="0">
                    <a:pos x="31" y="50"/>
                  </a:cxn>
                  <a:cxn ang="0">
                    <a:pos x="35" y="59"/>
                  </a:cxn>
                  <a:cxn ang="0">
                    <a:pos x="46" y="61"/>
                  </a:cxn>
                  <a:cxn ang="0">
                    <a:pos x="54" y="47"/>
                  </a:cxn>
                  <a:cxn ang="0">
                    <a:pos x="81" y="50"/>
                  </a:cxn>
                  <a:cxn ang="0">
                    <a:pos x="85" y="64"/>
                  </a:cxn>
                  <a:cxn ang="0">
                    <a:pos x="94" y="70"/>
                  </a:cxn>
                  <a:cxn ang="0">
                    <a:pos x="117" y="67"/>
                  </a:cxn>
                  <a:cxn ang="0">
                    <a:pos x="125" y="75"/>
                  </a:cxn>
                  <a:cxn ang="0">
                    <a:pos x="137" y="84"/>
                  </a:cxn>
                  <a:cxn ang="0">
                    <a:pos x="146" y="100"/>
                  </a:cxn>
                  <a:cxn ang="0">
                    <a:pos x="146" y="123"/>
                  </a:cxn>
                  <a:cxn ang="0">
                    <a:pos x="138" y="128"/>
                  </a:cxn>
                  <a:cxn ang="0">
                    <a:pos x="142" y="137"/>
                  </a:cxn>
                  <a:cxn ang="0">
                    <a:pos x="131" y="150"/>
                  </a:cxn>
                  <a:cxn ang="0">
                    <a:pos x="131" y="170"/>
                  </a:cxn>
                  <a:cxn ang="0">
                    <a:pos x="148" y="173"/>
                  </a:cxn>
                  <a:cxn ang="0">
                    <a:pos x="158" y="167"/>
                  </a:cxn>
                  <a:cxn ang="0">
                    <a:pos x="161" y="159"/>
                  </a:cxn>
                  <a:cxn ang="0">
                    <a:pos x="167" y="167"/>
                  </a:cxn>
                  <a:cxn ang="0">
                    <a:pos x="177" y="162"/>
                  </a:cxn>
                  <a:cxn ang="0">
                    <a:pos x="198" y="173"/>
                  </a:cxn>
                  <a:cxn ang="0">
                    <a:pos x="211" y="192"/>
                  </a:cxn>
                  <a:cxn ang="0">
                    <a:pos x="215" y="192"/>
                  </a:cxn>
                  <a:cxn ang="0">
                    <a:pos x="217" y="203"/>
                  </a:cxn>
                  <a:cxn ang="0">
                    <a:pos x="231" y="209"/>
                  </a:cxn>
                  <a:cxn ang="0">
                    <a:pos x="246" y="209"/>
                  </a:cxn>
                  <a:cxn ang="0">
                    <a:pos x="236" y="198"/>
                  </a:cxn>
                  <a:cxn ang="0">
                    <a:pos x="240" y="187"/>
                  </a:cxn>
                  <a:cxn ang="0">
                    <a:pos x="252" y="198"/>
                  </a:cxn>
                  <a:cxn ang="0">
                    <a:pos x="265" y="201"/>
                  </a:cxn>
                  <a:cxn ang="0">
                    <a:pos x="267" y="184"/>
                  </a:cxn>
                  <a:cxn ang="0">
                    <a:pos x="254" y="170"/>
                  </a:cxn>
                  <a:cxn ang="0">
                    <a:pos x="244" y="170"/>
                  </a:cxn>
                  <a:cxn ang="0">
                    <a:pos x="231" y="156"/>
                  </a:cxn>
                  <a:cxn ang="0">
                    <a:pos x="244" y="156"/>
                  </a:cxn>
                  <a:cxn ang="0">
                    <a:pos x="254" y="164"/>
                  </a:cxn>
                  <a:cxn ang="0">
                    <a:pos x="273" y="164"/>
                  </a:cxn>
                  <a:cxn ang="0">
                    <a:pos x="269" y="148"/>
                  </a:cxn>
                  <a:cxn ang="0">
                    <a:pos x="252" y="131"/>
                  </a:cxn>
                  <a:cxn ang="0">
                    <a:pos x="240" y="128"/>
                  </a:cxn>
                  <a:cxn ang="0">
                    <a:pos x="223" y="109"/>
                  </a:cxn>
                  <a:cxn ang="0">
                    <a:pos x="202" y="103"/>
                  </a:cxn>
                  <a:cxn ang="0">
                    <a:pos x="185" y="95"/>
                  </a:cxn>
                  <a:cxn ang="0">
                    <a:pos x="171" y="70"/>
                  </a:cxn>
                  <a:cxn ang="0">
                    <a:pos x="161" y="39"/>
                  </a:cxn>
                  <a:cxn ang="0">
                    <a:pos x="148" y="39"/>
                  </a:cxn>
                  <a:cxn ang="0">
                    <a:pos x="144" y="31"/>
                  </a:cxn>
                  <a:cxn ang="0">
                    <a:pos x="137" y="33"/>
                  </a:cxn>
                  <a:cxn ang="0">
                    <a:pos x="123" y="20"/>
                  </a:cxn>
                  <a:cxn ang="0">
                    <a:pos x="100" y="14"/>
                  </a:cxn>
                  <a:cxn ang="0">
                    <a:pos x="90" y="22"/>
                  </a:cxn>
                  <a:cxn ang="0">
                    <a:pos x="69" y="14"/>
                  </a:cxn>
                  <a:cxn ang="0">
                    <a:pos x="56" y="14"/>
                  </a:cxn>
                  <a:cxn ang="0">
                    <a:pos x="50" y="3"/>
                  </a:cxn>
                  <a:cxn ang="0">
                    <a:pos x="44" y="0"/>
                  </a:cxn>
                  <a:cxn ang="0">
                    <a:pos x="35" y="3"/>
                  </a:cxn>
                  <a:cxn ang="0">
                    <a:pos x="10" y="0"/>
                  </a:cxn>
                </a:cxnLst>
                <a:rect l="0" t="0" r="r" b="b"/>
                <a:pathLst>
                  <a:path w="274" h="210">
                    <a:moveTo>
                      <a:pt x="10" y="0"/>
                    </a:moveTo>
                    <a:lnTo>
                      <a:pt x="0" y="17"/>
                    </a:lnTo>
                    <a:lnTo>
                      <a:pt x="0" y="36"/>
                    </a:lnTo>
                    <a:lnTo>
                      <a:pt x="19" y="56"/>
                    </a:lnTo>
                    <a:lnTo>
                      <a:pt x="31" y="50"/>
                    </a:lnTo>
                    <a:lnTo>
                      <a:pt x="35" y="59"/>
                    </a:lnTo>
                    <a:lnTo>
                      <a:pt x="46" y="61"/>
                    </a:lnTo>
                    <a:lnTo>
                      <a:pt x="54" y="47"/>
                    </a:lnTo>
                    <a:lnTo>
                      <a:pt x="81" y="50"/>
                    </a:lnTo>
                    <a:lnTo>
                      <a:pt x="85" y="64"/>
                    </a:lnTo>
                    <a:lnTo>
                      <a:pt x="94" y="70"/>
                    </a:lnTo>
                    <a:lnTo>
                      <a:pt x="117" y="67"/>
                    </a:lnTo>
                    <a:lnTo>
                      <a:pt x="125" y="75"/>
                    </a:lnTo>
                    <a:lnTo>
                      <a:pt x="137" y="84"/>
                    </a:lnTo>
                    <a:lnTo>
                      <a:pt x="146" y="100"/>
                    </a:lnTo>
                    <a:lnTo>
                      <a:pt x="146" y="123"/>
                    </a:lnTo>
                    <a:lnTo>
                      <a:pt x="138" y="128"/>
                    </a:lnTo>
                    <a:lnTo>
                      <a:pt x="142" y="137"/>
                    </a:lnTo>
                    <a:lnTo>
                      <a:pt x="131" y="150"/>
                    </a:lnTo>
                    <a:lnTo>
                      <a:pt x="131" y="170"/>
                    </a:lnTo>
                    <a:lnTo>
                      <a:pt x="148" y="173"/>
                    </a:lnTo>
                    <a:lnTo>
                      <a:pt x="158" y="167"/>
                    </a:lnTo>
                    <a:lnTo>
                      <a:pt x="161" y="159"/>
                    </a:lnTo>
                    <a:lnTo>
                      <a:pt x="167" y="167"/>
                    </a:lnTo>
                    <a:lnTo>
                      <a:pt x="177" y="162"/>
                    </a:lnTo>
                    <a:lnTo>
                      <a:pt x="198" y="173"/>
                    </a:lnTo>
                    <a:lnTo>
                      <a:pt x="211" y="192"/>
                    </a:lnTo>
                    <a:lnTo>
                      <a:pt x="215" y="192"/>
                    </a:lnTo>
                    <a:lnTo>
                      <a:pt x="217" y="203"/>
                    </a:lnTo>
                    <a:lnTo>
                      <a:pt x="231" y="209"/>
                    </a:lnTo>
                    <a:lnTo>
                      <a:pt x="246" y="209"/>
                    </a:lnTo>
                    <a:lnTo>
                      <a:pt x="236" y="198"/>
                    </a:lnTo>
                    <a:lnTo>
                      <a:pt x="240" y="187"/>
                    </a:lnTo>
                    <a:lnTo>
                      <a:pt x="252" y="198"/>
                    </a:lnTo>
                    <a:lnTo>
                      <a:pt x="265" y="201"/>
                    </a:lnTo>
                    <a:lnTo>
                      <a:pt x="267" y="184"/>
                    </a:lnTo>
                    <a:lnTo>
                      <a:pt x="254" y="170"/>
                    </a:lnTo>
                    <a:lnTo>
                      <a:pt x="244" y="170"/>
                    </a:lnTo>
                    <a:lnTo>
                      <a:pt x="231" y="156"/>
                    </a:lnTo>
                    <a:lnTo>
                      <a:pt x="244" y="156"/>
                    </a:lnTo>
                    <a:lnTo>
                      <a:pt x="254" y="164"/>
                    </a:lnTo>
                    <a:lnTo>
                      <a:pt x="273" y="164"/>
                    </a:lnTo>
                    <a:lnTo>
                      <a:pt x="269" y="148"/>
                    </a:lnTo>
                    <a:lnTo>
                      <a:pt x="252" y="131"/>
                    </a:lnTo>
                    <a:lnTo>
                      <a:pt x="240" y="128"/>
                    </a:lnTo>
                    <a:lnTo>
                      <a:pt x="223" y="109"/>
                    </a:lnTo>
                    <a:lnTo>
                      <a:pt x="202" y="103"/>
                    </a:lnTo>
                    <a:lnTo>
                      <a:pt x="185" y="95"/>
                    </a:lnTo>
                    <a:lnTo>
                      <a:pt x="171" y="70"/>
                    </a:lnTo>
                    <a:lnTo>
                      <a:pt x="161" y="39"/>
                    </a:lnTo>
                    <a:lnTo>
                      <a:pt x="148" y="39"/>
                    </a:lnTo>
                    <a:lnTo>
                      <a:pt x="144" y="31"/>
                    </a:lnTo>
                    <a:lnTo>
                      <a:pt x="137" y="33"/>
                    </a:lnTo>
                    <a:lnTo>
                      <a:pt x="123" y="20"/>
                    </a:lnTo>
                    <a:lnTo>
                      <a:pt x="100" y="14"/>
                    </a:lnTo>
                    <a:lnTo>
                      <a:pt x="90" y="22"/>
                    </a:lnTo>
                    <a:lnTo>
                      <a:pt x="69" y="14"/>
                    </a:lnTo>
                    <a:lnTo>
                      <a:pt x="56" y="14"/>
                    </a:lnTo>
                    <a:lnTo>
                      <a:pt x="50" y="3"/>
                    </a:lnTo>
                    <a:lnTo>
                      <a:pt x="44" y="0"/>
                    </a:lnTo>
                    <a:lnTo>
                      <a:pt x="35" y="3"/>
                    </a:lnTo>
                    <a:lnTo>
                      <a:pt x="10" y="0"/>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10" name="Freeform 46"/>
              <p:cNvSpPr>
                <a:spLocks/>
              </p:cNvSpPr>
              <p:nvPr/>
            </p:nvSpPr>
            <p:spPr bwMode="auto">
              <a:xfrm>
                <a:off x="1070" y="1815"/>
                <a:ext cx="195" cy="99"/>
              </a:xfrm>
              <a:custGeom>
                <a:avLst/>
                <a:gdLst/>
                <a:ahLst/>
                <a:cxnLst>
                  <a:cxn ang="0">
                    <a:pos x="0" y="49"/>
                  </a:cxn>
                  <a:cxn ang="0">
                    <a:pos x="17" y="20"/>
                  </a:cxn>
                  <a:cxn ang="0">
                    <a:pos x="25" y="20"/>
                  </a:cxn>
                  <a:cxn ang="0">
                    <a:pos x="38" y="6"/>
                  </a:cxn>
                  <a:cxn ang="0">
                    <a:pos x="54" y="6"/>
                  </a:cxn>
                  <a:cxn ang="0">
                    <a:pos x="58" y="3"/>
                  </a:cxn>
                  <a:cxn ang="0">
                    <a:pos x="63" y="0"/>
                  </a:cxn>
                  <a:cxn ang="0">
                    <a:pos x="83" y="17"/>
                  </a:cxn>
                  <a:cxn ang="0">
                    <a:pos x="88" y="29"/>
                  </a:cxn>
                  <a:cxn ang="0">
                    <a:pos x="92" y="23"/>
                  </a:cxn>
                  <a:cxn ang="0">
                    <a:pos x="108" y="34"/>
                  </a:cxn>
                  <a:cxn ang="0">
                    <a:pos x="117" y="34"/>
                  </a:cxn>
                  <a:cxn ang="0">
                    <a:pos x="125" y="43"/>
                  </a:cxn>
                  <a:cxn ang="0">
                    <a:pos x="138" y="49"/>
                  </a:cxn>
                  <a:cxn ang="0">
                    <a:pos x="138" y="63"/>
                  </a:cxn>
                  <a:cxn ang="0">
                    <a:pos x="163" y="63"/>
                  </a:cxn>
                  <a:cxn ang="0">
                    <a:pos x="169" y="77"/>
                  </a:cxn>
                  <a:cxn ang="0">
                    <a:pos x="184" y="77"/>
                  </a:cxn>
                  <a:cxn ang="0">
                    <a:pos x="194" y="94"/>
                  </a:cxn>
                  <a:cxn ang="0">
                    <a:pos x="188" y="97"/>
                  </a:cxn>
                  <a:cxn ang="0">
                    <a:pos x="184" y="91"/>
                  </a:cxn>
                  <a:cxn ang="0">
                    <a:pos x="182" y="88"/>
                  </a:cxn>
                  <a:cxn ang="0">
                    <a:pos x="169" y="91"/>
                  </a:cxn>
                  <a:cxn ang="0">
                    <a:pos x="165" y="94"/>
                  </a:cxn>
                  <a:cxn ang="0">
                    <a:pos x="154" y="97"/>
                  </a:cxn>
                  <a:cxn ang="0">
                    <a:pos x="136" y="97"/>
                  </a:cxn>
                  <a:cxn ang="0">
                    <a:pos x="125" y="97"/>
                  </a:cxn>
                  <a:cxn ang="0">
                    <a:pos x="125" y="88"/>
                  </a:cxn>
                  <a:cxn ang="0">
                    <a:pos x="108" y="66"/>
                  </a:cxn>
                  <a:cxn ang="0">
                    <a:pos x="108" y="51"/>
                  </a:cxn>
                  <a:cxn ang="0">
                    <a:pos x="88" y="51"/>
                  </a:cxn>
                  <a:cxn ang="0">
                    <a:pos x="81" y="43"/>
                  </a:cxn>
                  <a:cxn ang="0">
                    <a:pos x="75" y="51"/>
                  </a:cxn>
                  <a:cxn ang="0">
                    <a:pos x="69" y="40"/>
                  </a:cxn>
                  <a:cxn ang="0">
                    <a:pos x="63" y="40"/>
                  </a:cxn>
                  <a:cxn ang="0">
                    <a:pos x="63" y="26"/>
                  </a:cxn>
                  <a:cxn ang="0">
                    <a:pos x="58" y="20"/>
                  </a:cxn>
                  <a:cxn ang="0">
                    <a:pos x="40" y="23"/>
                  </a:cxn>
                  <a:cxn ang="0">
                    <a:pos x="29" y="40"/>
                  </a:cxn>
                  <a:cxn ang="0">
                    <a:pos x="15" y="43"/>
                  </a:cxn>
                  <a:cxn ang="0">
                    <a:pos x="0" y="49"/>
                  </a:cxn>
                </a:cxnLst>
                <a:rect l="0" t="0" r="r" b="b"/>
                <a:pathLst>
                  <a:path w="195" h="98">
                    <a:moveTo>
                      <a:pt x="0" y="49"/>
                    </a:moveTo>
                    <a:lnTo>
                      <a:pt x="17" y="20"/>
                    </a:lnTo>
                    <a:lnTo>
                      <a:pt x="25" y="20"/>
                    </a:lnTo>
                    <a:lnTo>
                      <a:pt x="38" y="6"/>
                    </a:lnTo>
                    <a:lnTo>
                      <a:pt x="54" y="6"/>
                    </a:lnTo>
                    <a:lnTo>
                      <a:pt x="58" y="3"/>
                    </a:lnTo>
                    <a:lnTo>
                      <a:pt x="63" y="0"/>
                    </a:lnTo>
                    <a:lnTo>
                      <a:pt x="83" y="17"/>
                    </a:lnTo>
                    <a:lnTo>
                      <a:pt x="88" y="29"/>
                    </a:lnTo>
                    <a:lnTo>
                      <a:pt x="92" y="23"/>
                    </a:lnTo>
                    <a:lnTo>
                      <a:pt x="108" y="34"/>
                    </a:lnTo>
                    <a:lnTo>
                      <a:pt x="117" y="34"/>
                    </a:lnTo>
                    <a:lnTo>
                      <a:pt x="125" y="43"/>
                    </a:lnTo>
                    <a:lnTo>
                      <a:pt x="138" y="49"/>
                    </a:lnTo>
                    <a:lnTo>
                      <a:pt x="138" y="63"/>
                    </a:lnTo>
                    <a:lnTo>
                      <a:pt x="163" y="63"/>
                    </a:lnTo>
                    <a:lnTo>
                      <a:pt x="169" y="77"/>
                    </a:lnTo>
                    <a:lnTo>
                      <a:pt x="184" y="77"/>
                    </a:lnTo>
                    <a:lnTo>
                      <a:pt x="194" y="94"/>
                    </a:lnTo>
                    <a:lnTo>
                      <a:pt x="188" y="97"/>
                    </a:lnTo>
                    <a:lnTo>
                      <a:pt x="184" y="91"/>
                    </a:lnTo>
                    <a:lnTo>
                      <a:pt x="182" y="88"/>
                    </a:lnTo>
                    <a:lnTo>
                      <a:pt x="169" y="91"/>
                    </a:lnTo>
                    <a:lnTo>
                      <a:pt x="165" y="94"/>
                    </a:lnTo>
                    <a:lnTo>
                      <a:pt x="154" y="97"/>
                    </a:lnTo>
                    <a:lnTo>
                      <a:pt x="136" y="97"/>
                    </a:lnTo>
                    <a:lnTo>
                      <a:pt x="125" y="97"/>
                    </a:lnTo>
                    <a:lnTo>
                      <a:pt x="125" y="88"/>
                    </a:lnTo>
                    <a:lnTo>
                      <a:pt x="108" y="66"/>
                    </a:lnTo>
                    <a:lnTo>
                      <a:pt x="108" y="51"/>
                    </a:lnTo>
                    <a:lnTo>
                      <a:pt x="88" y="51"/>
                    </a:lnTo>
                    <a:lnTo>
                      <a:pt x="81" y="43"/>
                    </a:lnTo>
                    <a:lnTo>
                      <a:pt x="75" y="51"/>
                    </a:lnTo>
                    <a:lnTo>
                      <a:pt x="69" y="40"/>
                    </a:lnTo>
                    <a:lnTo>
                      <a:pt x="63" y="40"/>
                    </a:lnTo>
                    <a:lnTo>
                      <a:pt x="63" y="26"/>
                    </a:lnTo>
                    <a:lnTo>
                      <a:pt x="58" y="20"/>
                    </a:lnTo>
                    <a:lnTo>
                      <a:pt x="40" y="23"/>
                    </a:lnTo>
                    <a:lnTo>
                      <a:pt x="29" y="40"/>
                    </a:lnTo>
                    <a:lnTo>
                      <a:pt x="15" y="43"/>
                    </a:lnTo>
                    <a:lnTo>
                      <a:pt x="0" y="49"/>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11" name="Freeform 47"/>
              <p:cNvSpPr>
                <a:spLocks/>
              </p:cNvSpPr>
              <p:nvPr/>
            </p:nvSpPr>
            <p:spPr bwMode="auto">
              <a:xfrm>
                <a:off x="1240" y="1885"/>
                <a:ext cx="130" cy="83"/>
              </a:xfrm>
              <a:custGeom>
                <a:avLst/>
                <a:gdLst/>
                <a:ahLst/>
                <a:cxnLst>
                  <a:cxn ang="0">
                    <a:pos x="0" y="62"/>
                  </a:cxn>
                  <a:cxn ang="0">
                    <a:pos x="12" y="65"/>
                  </a:cxn>
                  <a:cxn ang="0">
                    <a:pos x="40" y="62"/>
                  </a:cxn>
                  <a:cxn ang="0">
                    <a:pos x="52" y="79"/>
                  </a:cxn>
                  <a:cxn ang="0">
                    <a:pos x="68" y="82"/>
                  </a:cxn>
                  <a:cxn ang="0">
                    <a:pos x="76" y="62"/>
                  </a:cxn>
                  <a:cxn ang="0">
                    <a:pos x="72" y="57"/>
                  </a:cxn>
                  <a:cxn ang="0">
                    <a:pos x="80" y="48"/>
                  </a:cxn>
                  <a:cxn ang="0">
                    <a:pos x="96" y="62"/>
                  </a:cxn>
                  <a:cxn ang="0">
                    <a:pos x="108" y="62"/>
                  </a:cxn>
                  <a:cxn ang="0">
                    <a:pos x="108" y="54"/>
                  </a:cxn>
                  <a:cxn ang="0">
                    <a:pos x="116" y="54"/>
                  </a:cxn>
                  <a:cxn ang="0">
                    <a:pos x="128" y="40"/>
                  </a:cxn>
                  <a:cxn ang="0">
                    <a:pos x="120" y="37"/>
                  </a:cxn>
                  <a:cxn ang="0">
                    <a:pos x="120" y="23"/>
                  </a:cxn>
                  <a:cxn ang="0">
                    <a:pos x="120" y="11"/>
                  </a:cxn>
                  <a:cxn ang="0">
                    <a:pos x="102" y="8"/>
                  </a:cxn>
                  <a:cxn ang="0">
                    <a:pos x="88" y="11"/>
                  </a:cxn>
                  <a:cxn ang="0">
                    <a:pos x="76" y="11"/>
                  </a:cxn>
                  <a:cxn ang="0">
                    <a:pos x="58" y="8"/>
                  </a:cxn>
                  <a:cxn ang="0">
                    <a:pos x="44" y="0"/>
                  </a:cxn>
                  <a:cxn ang="0">
                    <a:pos x="40" y="8"/>
                  </a:cxn>
                  <a:cxn ang="0">
                    <a:pos x="38" y="25"/>
                  </a:cxn>
                  <a:cxn ang="0">
                    <a:pos x="24" y="25"/>
                  </a:cxn>
                  <a:cxn ang="0">
                    <a:pos x="20" y="40"/>
                  </a:cxn>
                  <a:cxn ang="0">
                    <a:pos x="12" y="45"/>
                  </a:cxn>
                  <a:cxn ang="0">
                    <a:pos x="0" y="62"/>
                  </a:cxn>
                </a:cxnLst>
                <a:rect l="0" t="0" r="r" b="b"/>
                <a:pathLst>
                  <a:path w="129" h="83">
                    <a:moveTo>
                      <a:pt x="0" y="62"/>
                    </a:moveTo>
                    <a:lnTo>
                      <a:pt x="12" y="65"/>
                    </a:lnTo>
                    <a:lnTo>
                      <a:pt x="40" y="62"/>
                    </a:lnTo>
                    <a:lnTo>
                      <a:pt x="52" y="79"/>
                    </a:lnTo>
                    <a:lnTo>
                      <a:pt x="68" y="82"/>
                    </a:lnTo>
                    <a:lnTo>
                      <a:pt x="76" y="62"/>
                    </a:lnTo>
                    <a:lnTo>
                      <a:pt x="72" y="57"/>
                    </a:lnTo>
                    <a:lnTo>
                      <a:pt x="80" y="48"/>
                    </a:lnTo>
                    <a:lnTo>
                      <a:pt x="96" y="62"/>
                    </a:lnTo>
                    <a:lnTo>
                      <a:pt x="108" y="62"/>
                    </a:lnTo>
                    <a:lnTo>
                      <a:pt x="108" y="54"/>
                    </a:lnTo>
                    <a:lnTo>
                      <a:pt x="116" y="54"/>
                    </a:lnTo>
                    <a:lnTo>
                      <a:pt x="128" y="40"/>
                    </a:lnTo>
                    <a:lnTo>
                      <a:pt x="120" y="37"/>
                    </a:lnTo>
                    <a:lnTo>
                      <a:pt x="120" y="23"/>
                    </a:lnTo>
                    <a:lnTo>
                      <a:pt x="120" y="11"/>
                    </a:lnTo>
                    <a:lnTo>
                      <a:pt x="102" y="8"/>
                    </a:lnTo>
                    <a:lnTo>
                      <a:pt x="88" y="11"/>
                    </a:lnTo>
                    <a:lnTo>
                      <a:pt x="76" y="11"/>
                    </a:lnTo>
                    <a:lnTo>
                      <a:pt x="58" y="8"/>
                    </a:lnTo>
                    <a:lnTo>
                      <a:pt x="44" y="0"/>
                    </a:lnTo>
                    <a:lnTo>
                      <a:pt x="40" y="8"/>
                    </a:lnTo>
                    <a:lnTo>
                      <a:pt x="38" y="25"/>
                    </a:lnTo>
                    <a:lnTo>
                      <a:pt x="24" y="25"/>
                    </a:lnTo>
                    <a:lnTo>
                      <a:pt x="20" y="40"/>
                    </a:lnTo>
                    <a:lnTo>
                      <a:pt x="12" y="45"/>
                    </a:lnTo>
                    <a:lnTo>
                      <a:pt x="0" y="62"/>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12" name="Freeform 48"/>
              <p:cNvSpPr>
                <a:spLocks/>
              </p:cNvSpPr>
              <p:nvPr/>
            </p:nvSpPr>
            <p:spPr bwMode="auto">
              <a:xfrm>
                <a:off x="1161" y="2118"/>
                <a:ext cx="802" cy="1698"/>
              </a:xfrm>
              <a:custGeom>
                <a:avLst/>
                <a:gdLst/>
                <a:ahLst/>
                <a:cxnLst>
                  <a:cxn ang="0">
                    <a:pos x="92" y="28"/>
                  </a:cxn>
                  <a:cxn ang="0">
                    <a:pos x="152" y="3"/>
                  </a:cxn>
                  <a:cxn ang="0">
                    <a:pos x="127" y="59"/>
                  </a:cxn>
                  <a:cxn ang="0">
                    <a:pos x="152" y="56"/>
                  </a:cxn>
                  <a:cxn ang="0">
                    <a:pos x="177" y="53"/>
                  </a:cxn>
                  <a:cxn ang="0">
                    <a:pos x="212" y="73"/>
                  </a:cxn>
                  <a:cxn ang="0">
                    <a:pos x="322" y="103"/>
                  </a:cxn>
                  <a:cxn ang="0">
                    <a:pos x="372" y="134"/>
                  </a:cxn>
                  <a:cxn ang="0">
                    <a:pos x="437" y="151"/>
                  </a:cxn>
                  <a:cxn ang="0">
                    <a:pos x="530" y="234"/>
                  </a:cxn>
                  <a:cxn ang="0">
                    <a:pos x="581" y="338"/>
                  </a:cxn>
                  <a:cxn ang="0">
                    <a:pos x="780" y="424"/>
                  </a:cxn>
                  <a:cxn ang="0">
                    <a:pos x="782" y="567"/>
                  </a:cxn>
                  <a:cxn ang="0">
                    <a:pos x="731" y="642"/>
                  </a:cxn>
                  <a:cxn ang="0">
                    <a:pos x="723" y="751"/>
                  </a:cxn>
                  <a:cxn ang="0">
                    <a:pos x="694" y="798"/>
                  </a:cxn>
                  <a:cxn ang="0">
                    <a:pos x="647" y="879"/>
                  </a:cxn>
                  <a:cxn ang="0">
                    <a:pos x="579" y="907"/>
                  </a:cxn>
                  <a:cxn ang="0">
                    <a:pos x="544" y="991"/>
                  </a:cxn>
                  <a:cxn ang="0">
                    <a:pos x="536" y="1061"/>
                  </a:cxn>
                  <a:cxn ang="0">
                    <a:pos x="481" y="1125"/>
                  </a:cxn>
                  <a:cxn ang="0">
                    <a:pos x="448" y="1175"/>
                  </a:cxn>
                  <a:cxn ang="0">
                    <a:pos x="427" y="1200"/>
                  </a:cxn>
                  <a:cxn ang="0">
                    <a:pos x="415" y="1267"/>
                  </a:cxn>
                  <a:cxn ang="0">
                    <a:pos x="361" y="1295"/>
                  </a:cxn>
                  <a:cxn ang="0">
                    <a:pos x="318" y="1323"/>
                  </a:cxn>
                  <a:cxn ang="0">
                    <a:pos x="316" y="1387"/>
                  </a:cxn>
                  <a:cxn ang="0">
                    <a:pos x="275" y="1437"/>
                  </a:cxn>
                  <a:cxn ang="0">
                    <a:pos x="300" y="1482"/>
                  </a:cxn>
                  <a:cxn ang="0">
                    <a:pos x="259" y="1524"/>
                  </a:cxn>
                  <a:cxn ang="0">
                    <a:pos x="238" y="1597"/>
                  </a:cxn>
                  <a:cxn ang="0">
                    <a:pos x="292" y="1697"/>
                  </a:cxn>
                  <a:cxn ang="0">
                    <a:pos x="228" y="1647"/>
                  </a:cxn>
                  <a:cxn ang="0">
                    <a:pos x="187" y="1557"/>
                  </a:cxn>
                  <a:cxn ang="0">
                    <a:pos x="183" y="1323"/>
                  </a:cxn>
                  <a:cxn ang="0">
                    <a:pos x="177" y="1223"/>
                  </a:cxn>
                  <a:cxn ang="0">
                    <a:pos x="181" y="1114"/>
                  </a:cxn>
                  <a:cxn ang="0">
                    <a:pos x="189" y="1027"/>
                  </a:cxn>
                  <a:cxn ang="0">
                    <a:pos x="185" y="888"/>
                  </a:cxn>
                  <a:cxn ang="0">
                    <a:pos x="191" y="773"/>
                  </a:cxn>
                  <a:cxn ang="0">
                    <a:pos x="144" y="695"/>
                  </a:cxn>
                  <a:cxn ang="0">
                    <a:pos x="72" y="634"/>
                  </a:cxn>
                  <a:cxn ang="0">
                    <a:pos x="47" y="539"/>
                  </a:cxn>
                  <a:cxn ang="0">
                    <a:pos x="14" y="486"/>
                  </a:cxn>
                  <a:cxn ang="0">
                    <a:pos x="16" y="396"/>
                  </a:cxn>
                  <a:cxn ang="0">
                    <a:pos x="8" y="310"/>
                  </a:cxn>
                  <a:cxn ang="0">
                    <a:pos x="58" y="140"/>
                  </a:cxn>
                </a:cxnLst>
                <a:rect l="0" t="0" r="r" b="b"/>
                <a:pathLst>
                  <a:path w="802" h="1698">
                    <a:moveTo>
                      <a:pt x="62" y="75"/>
                    </a:moveTo>
                    <a:lnTo>
                      <a:pt x="72" y="56"/>
                    </a:lnTo>
                    <a:lnTo>
                      <a:pt x="92" y="28"/>
                    </a:lnTo>
                    <a:lnTo>
                      <a:pt x="121" y="11"/>
                    </a:lnTo>
                    <a:lnTo>
                      <a:pt x="136" y="0"/>
                    </a:lnTo>
                    <a:lnTo>
                      <a:pt x="152" y="3"/>
                    </a:lnTo>
                    <a:lnTo>
                      <a:pt x="148" y="17"/>
                    </a:lnTo>
                    <a:lnTo>
                      <a:pt x="131" y="31"/>
                    </a:lnTo>
                    <a:lnTo>
                      <a:pt x="127" y="59"/>
                    </a:lnTo>
                    <a:lnTo>
                      <a:pt x="131" y="81"/>
                    </a:lnTo>
                    <a:lnTo>
                      <a:pt x="146" y="81"/>
                    </a:lnTo>
                    <a:lnTo>
                      <a:pt x="152" y="56"/>
                    </a:lnTo>
                    <a:lnTo>
                      <a:pt x="156" y="31"/>
                    </a:lnTo>
                    <a:lnTo>
                      <a:pt x="166" y="39"/>
                    </a:lnTo>
                    <a:lnTo>
                      <a:pt x="177" y="53"/>
                    </a:lnTo>
                    <a:lnTo>
                      <a:pt x="197" y="47"/>
                    </a:lnTo>
                    <a:lnTo>
                      <a:pt x="209" y="59"/>
                    </a:lnTo>
                    <a:lnTo>
                      <a:pt x="212" y="73"/>
                    </a:lnTo>
                    <a:lnTo>
                      <a:pt x="242" y="67"/>
                    </a:lnTo>
                    <a:lnTo>
                      <a:pt x="300" y="59"/>
                    </a:lnTo>
                    <a:lnTo>
                      <a:pt x="322" y="103"/>
                    </a:lnTo>
                    <a:lnTo>
                      <a:pt x="359" y="126"/>
                    </a:lnTo>
                    <a:lnTo>
                      <a:pt x="357" y="145"/>
                    </a:lnTo>
                    <a:lnTo>
                      <a:pt x="372" y="134"/>
                    </a:lnTo>
                    <a:lnTo>
                      <a:pt x="390" y="134"/>
                    </a:lnTo>
                    <a:lnTo>
                      <a:pt x="411" y="154"/>
                    </a:lnTo>
                    <a:lnTo>
                      <a:pt x="437" y="151"/>
                    </a:lnTo>
                    <a:lnTo>
                      <a:pt x="458" y="154"/>
                    </a:lnTo>
                    <a:lnTo>
                      <a:pt x="493" y="190"/>
                    </a:lnTo>
                    <a:lnTo>
                      <a:pt x="530" y="234"/>
                    </a:lnTo>
                    <a:lnTo>
                      <a:pt x="546" y="285"/>
                    </a:lnTo>
                    <a:lnTo>
                      <a:pt x="536" y="324"/>
                    </a:lnTo>
                    <a:lnTo>
                      <a:pt x="581" y="338"/>
                    </a:lnTo>
                    <a:lnTo>
                      <a:pt x="655" y="357"/>
                    </a:lnTo>
                    <a:lnTo>
                      <a:pt x="731" y="380"/>
                    </a:lnTo>
                    <a:lnTo>
                      <a:pt x="780" y="424"/>
                    </a:lnTo>
                    <a:lnTo>
                      <a:pt x="801" y="466"/>
                    </a:lnTo>
                    <a:lnTo>
                      <a:pt x="801" y="519"/>
                    </a:lnTo>
                    <a:lnTo>
                      <a:pt x="782" y="567"/>
                    </a:lnTo>
                    <a:lnTo>
                      <a:pt x="760" y="592"/>
                    </a:lnTo>
                    <a:lnTo>
                      <a:pt x="746" y="608"/>
                    </a:lnTo>
                    <a:lnTo>
                      <a:pt x="731" y="642"/>
                    </a:lnTo>
                    <a:lnTo>
                      <a:pt x="729" y="673"/>
                    </a:lnTo>
                    <a:lnTo>
                      <a:pt x="731" y="712"/>
                    </a:lnTo>
                    <a:lnTo>
                      <a:pt x="723" y="751"/>
                    </a:lnTo>
                    <a:lnTo>
                      <a:pt x="711" y="759"/>
                    </a:lnTo>
                    <a:lnTo>
                      <a:pt x="707" y="782"/>
                    </a:lnTo>
                    <a:lnTo>
                      <a:pt x="694" y="798"/>
                    </a:lnTo>
                    <a:lnTo>
                      <a:pt x="692" y="818"/>
                    </a:lnTo>
                    <a:lnTo>
                      <a:pt x="674" y="840"/>
                    </a:lnTo>
                    <a:lnTo>
                      <a:pt x="647" y="879"/>
                    </a:lnTo>
                    <a:lnTo>
                      <a:pt x="624" y="890"/>
                    </a:lnTo>
                    <a:lnTo>
                      <a:pt x="608" y="888"/>
                    </a:lnTo>
                    <a:lnTo>
                      <a:pt x="579" y="907"/>
                    </a:lnTo>
                    <a:lnTo>
                      <a:pt x="550" y="952"/>
                    </a:lnTo>
                    <a:lnTo>
                      <a:pt x="544" y="969"/>
                    </a:lnTo>
                    <a:lnTo>
                      <a:pt x="544" y="991"/>
                    </a:lnTo>
                    <a:lnTo>
                      <a:pt x="550" y="1016"/>
                    </a:lnTo>
                    <a:lnTo>
                      <a:pt x="536" y="1041"/>
                    </a:lnTo>
                    <a:lnTo>
                      <a:pt x="536" y="1061"/>
                    </a:lnTo>
                    <a:lnTo>
                      <a:pt x="513" y="1083"/>
                    </a:lnTo>
                    <a:lnTo>
                      <a:pt x="495" y="1100"/>
                    </a:lnTo>
                    <a:lnTo>
                      <a:pt x="481" y="1125"/>
                    </a:lnTo>
                    <a:lnTo>
                      <a:pt x="476" y="1150"/>
                    </a:lnTo>
                    <a:lnTo>
                      <a:pt x="456" y="1181"/>
                    </a:lnTo>
                    <a:lnTo>
                      <a:pt x="448" y="1175"/>
                    </a:lnTo>
                    <a:lnTo>
                      <a:pt x="433" y="1175"/>
                    </a:lnTo>
                    <a:lnTo>
                      <a:pt x="413" y="1186"/>
                    </a:lnTo>
                    <a:lnTo>
                      <a:pt x="427" y="1200"/>
                    </a:lnTo>
                    <a:lnTo>
                      <a:pt x="427" y="1228"/>
                    </a:lnTo>
                    <a:lnTo>
                      <a:pt x="425" y="1250"/>
                    </a:lnTo>
                    <a:lnTo>
                      <a:pt x="415" y="1267"/>
                    </a:lnTo>
                    <a:lnTo>
                      <a:pt x="390" y="1270"/>
                    </a:lnTo>
                    <a:lnTo>
                      <a:pt x="370" y="1278"/>
                    </a:lnTo>
                    <a:lnTo>
                      <a:pt x="361" y="1295"/>
                    </a:lnTo>
                    <a:lnTo>
                      <a:pt x="361" y="1323"/>
                    </a:lnTo>
                    <a:lnTo>
                      <a:pt x="337" y="1326"/>
                    </a:lnTo>
                    <a:lnTo>
                      <a:pt x="318" y="1323"/>
                    </a:lnTo>
                    <a:lnTo>
                      <a:pt x="312" y="1334"/>
                    </a:lnTo>
                    <a:lnTo>
                      <a:pt x="322" y="1345"/>
                    </a:lnTo>
                    <a:lnTo>
                      <a:pt x="316" y="1387"/>
                    </a:lnTo>
                    <a:lnTo>
                      <a:pt x="308" y="1423"/>
                    </a:lnTo>
                    <a:lnTo>
                      <a:pt x="283" y="1423"/>
                    </a:lnTo>
                    <a:lnTo>
                      <a:pt x="275" y="1437"/>
                    </a:lnTo>
                    <a:lnTo>
                      <a:pt x="277" y="1465"/>
                    </a:lnTo>
                    <a:lnTo>
                      <a:pt x="290" y="1465"/>
                    </a:lnTo>
                    <a:lnTo>
                      <a:pt x="300" y="1482"/>
                    </a:lnTo>
                    <a:lnTo>
                      <a:pt x="294" y="1510"/>
                    </a:lnTo>
                    <a:lnTo>
                      <a:pt x="281" y="1513"/>
                    </a:lnTo>
                    <a:lnTo>
                      <a:pt x="259" y="1524"/>
                    </a:lnTo>
                    <a:lnTo>
                      <a:pt x="253" y="1546"/>
                    </a:lnTo>
                    <a:lnTo>
                      <a:pt x="251" y="1580"/>
                    </a:lnTo>
                    <a:lnTo>
                      <a:pt x="238" y="1597"/>
                    </a:lnTo>
                    <a:lnTo>
                      <a:pt x="286" y="1652"/>
                    </a:lnTo>
                    <a:lnTo>
                      <a:pt x="300" y="1680"/>
                    </a:lnTo>
                    <a:lnTo>
                      <a:pt x="292" y="1697"/>
                    </a:lnTo>
                    <a:lnTo>
                      <a:pt x="271" y="1686"/>
                    </a:lnTo>
                    <a:lnTo>
                      <a:pt x="253" y="1664"/>
                    </a:lnTo>
                    <a:lnTo>
                      <a:pt x="228" y="1647"/>
                    </a:lnTo>
                    <a:lnTo>
                      <a:pt x="205" y="1619"/>
                    </a:lnTo>
                    <a:lnTo>
                      <a:pt x="189" y="1585"/>
                    </a:lnTo>
                    <a:lnTo>
                      <a:pt x="187" y="1557"/>
                    </a:lnTo>
                    <a:lnTo>
                      <a:pt x="191" y="1535"/>
                    </a:lnTo>
                    <a:lnTo>
                      <a:pt x="189" y="1354"/>
                    </a:lnTo>
                    <a:lnTo>
                      <a:pt x="183" y="1323"/>
                    </a:lnTo>
                    <a:lnTo>
                      <a:pt x="166" y="1289"/>
                    </a:lnTo>
                    <a:lnTo>
                      <a:pt x="166" y="1259"/>
                    </a:lnTo>
                    <a:lnTo>
                      <a:pt x="177" y="1223"/>
                    </a:lnTo>
                    <a:lnTo>
                      <a:pt x="187" y="1178"/>
                    </a:lnTo>
                    <a:lnTo>
                      <a:pt x="183" y="1133"/>
                    </a:lnTo>
                    <a:lnTo>
                      <a:pt x="181" y="1114"/>
                    </a:lnTo>
                    <a:lnTo>
                      <a:pt x="179" y="1089"/>
                    </a:lnTo>
                    <a:lnTo>
                      <a:pt x="185" y="1077"/>
                    </a:lnTo>
                    <a:lnTo>
                      <a:pt x="189" y="1027"/>
                    </a:lnTo>
                    <a:lnTo>
                      <a:pt x="185" y="1002"/>
                    </a:lnTo>
                    <a:lnTo>
                      <a:pt x="193" y="941"/>
                    </a:lnTo>
                    <a:lnTo>
                      <a:pt x="185" y="888"/>
                    </a:lnTo>
                    <a:lnTo>
                      <a:pt x="191" y="860"/>
                    </a:lnTo>
                    <a:lnTo>
                      <a:pt x="201" y="807"/>
                    </a:lnTo>
                    <a:lnTo>
                      <a:pt x="191" y="773"/>
                    </a:lnTo>
                    <a:lnTo>
                      <a:pt x="172" y="748"/>
                    </a:lnTo>
                    <a:lnTo>
                      <a:pt x="166" y="720"/>
                    </a:lnTo>
                    <a:lnTo>
                      <a:pt x="144" y="695"/>
                    </a:lnTo>
                    <a:lnTo>
                      <a:pt x="121" y="678"/>
                    </a:lnTo>
                    <a:lnTo>
                      <a:pt x="88" y="670"/>
                    </a:lnTo>
                    <a:lnTo>
                      <a:pt x="72" y="634"/>
                    </a:lnTo>
                    <a:lnTo>
                      <a:pt x="51" y="597"/>
                    </a:lnTo>
                    <a:lnTo>
                      <a:pt x="49" y="567"/>
                    </a:lnTo>
                    <a:lnTo>
                      <a:pt x="47" y="539"/>
                    </a:lnTo>
                    <a:lnTo>
                      <a:pt x="41" y="519"/>
                    </a:lnTo>
                    <a:lnTo>
                      <a:pt x="29" y="497"/>
                    </a:lnTo>
                    <a:lnTo>
                      <a:pt x="14" y="486"/>
                    </a:lnTo>
                    <a:lnTo>
                      <a:pt x="2" y="463"/>
                    </a:lnTo>
                    <a:lnTo>
                      <a:pt x="16" y="444"/>
                    </a:lnTo>
                    <a:lnTo>
                      <a:pt x="16" y="396"/>
                    </a:lnTo>
                    <a:lnTo>
                      <a:pt x="8" y="371"/>
                    </a:lnTo>
                    <a:lnTo>
                      <a:pt x="0" y="346"/>
                    </a:lnTo>
                    <a:lnTo>
                      <a:pt x="8" y="310"/>
                    </a:lnTo>
                    <a:lnTo>
                      <a:pt x="39" y="220"/>
                    </a:lnTo>
                    <a:lnTo>
                      <a:pt x="41" y="181"/>
                    </a:lnTo>
                    <a:lnTo>
                      <a:pt x="58" y="140"/>
                    </a:lnTo>
                    <a:lnTo>
                      <a:pt x="58" y="117"/>
                    </a:lnTo>
                    <a:lnTo>
                      <a:pt x="62" y="75"/>
                    </a:lnTo>
                  </a:path>
                </a:pathLst>
              </a:custGeom>
              <a:solidFill>
                <a:srgbClr val="A2C1FE"/>
              </a:solidFill>
              <a:ln w="12700" cap="rnd"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ru-RU" sz="2400" b="1">
                  <a:solidFill>
                    <a:srgbClr val="000000"/>
                  </a:solidFill>
                  <a:latin typeface="Times New Roman Cyr" charset="-52"/>
                </a:endParaRPr>
              </a:p>
            </p:txBody>
          </p:sp>
        </p:grpSp>
      </p:grpSp>
      <p:sp>
        <p:nvSpPr>
          <p:cNvPr id="42" name="Rectangle 51"/>
          <p:cNvSpPr>
            <a:spLocks noChangeArrowheads="1"/>
          </p:cNvSpPr>
          <p:nvPr userDrawn="1"/>
        </p:nvSpPr>
        <p:spPr bwMode="auto">
          <a:xfrm>
            <a:off x="322385" y="6375400"/>
            <a:ext cx="10650415" cy="304800"/>
          </a:xfrm>
          <a:prstGeom prst="rect">
            <a:avLst/>
          </a:prstGeom>
          <a:solidFill>
            <a:srgbClr val="333399"/>
          </a:solidFill>
          <a:ln w="9525">
            <a:noFill/>
            <a:miter lim="800000"/>
            <a:headEnd/>
            <a:tailEnd/>
          </a:ln>
          <a:effectLst/>
        </p:spPr>
        <p:txBody>
          <a:bodyPr wrap="none" anchor="ct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43" name="Rectangle 52"/>
          <p:cNvSpPr>
            <a:spLocks noChangeArrowheads="1"/>
          </p:cNvSpPr>
          <p:nvPr userDrawn="1"/>
        </p:nvSpPr>
        <p:spPr bwMode="auto">
          <a:xfrm>
            <a:off x="281354" y="6324600"/>
            <a:ext cx="10628923" cy="304800"/>
          </a:xfrm>
          <a:prstGeom prst="rect">
            <a:avLst/>
          </a:prstGeom>
          <a:solidFill>
            <a:srgbClr val="00CCFF"/>
          </a:solidFill>
          <a:ln w="9525">
            <a:noFill/>
            <a:miter lim="800000"/>
            <a:headEnd/>
            <a:tailEnd/>
          </a:ln>
          <a:effectLst/>
        </p:spPr>
        <p:txBody>
          <a:bodyPr wrap="none" anchor="ct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34865" name="Rectangle 49"/>
          <p:cNvSpPr>
            <a:spLocks noGrp="1" noChangeArrowheads="1"/>
          </p:cNvSpPr>
          <p:nvPr>
            <p:ph type="ctrTitle"/>
          </p:nvPr>
        </p:nvSpPr>
        <p:spPr>
          <a:xfrm>
            <a:off x="844061" y="2286000"/>
            <a:ext cx="9566031" cy="1143000"/>
          </a:xfrm>
        </p:spPr>
        <p:txBody>
          <a:bodyPr/>
          <a:lstStyle>
            <a:lvl1pPr>
              <a:defRPr/>
            </a:lvl1pPr>
          </a:lstStyle>
          <a:p>
            <a:r>
              <a:rPr lang="en-US"/>
              <a:t>Click to edit Master title style</a:t>
            </a:r>
          </a:p>
        </p:txBody>
      </p:sp>
      <p:sp>
        <p:nvSpPr>
          <p:cNvPr id="34866" name="Rectangle 50"/>
          <p:cNvSpPr>
            <a:spLocks noGrp="1" noChangeArrowheads="1"/>
          </p:cNvSpPr>
          <p:nvPr>
            <p:ph type="subTitle" idx="1"/>
          </p:nvPr>
        </p:nvSpPr>
        <p:spPr>
          <a:xfrm>
            <a:off x="1688123" y="3886200"/>
            <a:ext cx="7877908" cy="1752600"/>
          </a:xfrm>
        </p:spPr>
        <p:txBody>
          <a:bodyPr/>
          <a:lstStyle>
            <a:lvl1pPr marL="0" indent="0" algn="ctr">
              <a:buFontTx/>
              <a:buNone/>
              <a:defRPr/>
            </a:lvl1pPr>
          </a:lstStyle>
          <a:p>
            <a:r>
              <a:rPr lang="en-US"/>
              <a:t>Click to edit Master subtitle style</a:t>
            </a:r>
          </a:p>
        </p:txBody>
      </p:sp>
    </p:spTree>
    <p:extLst>
      <p:ext uri="{BB962C8B-B14F-4D97-AF65-F5344CB8AC3E}">
        <p14:creationId xmlns:p14="http://schemas.microsoft.com/office/powerpoint/2010/main" val="3906112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8"/>
          <p:cNvSpPr>
            <a:spLocks noGrp="1" noChangeArrowheads="1"/>
          </p:cNvSpPr>
          <p:nvPr>
            <p:ph type="sldNum" sz="quarter" idx="10"/>
          </p:nvPr>
        </p:nvSpPr>
        <p:spPr>
          <a:ln/>
        </p:spPr>
        <p:txBody>
          <a:bodyPr/>
          <a:lstStyle>
            <a:lvl1pPr>
              <a:defRPr/>
            </a:lvl1pPr>
          </a:lstStyle>
          <a:p>
            <a:pPr>
              <a:defRPr/>
            </a:pPr>
            <a:r>
              <a:rPr lang="en-US"/>
              <a:t>1-</a:t>
            </a:r>
            <a:fld id="{C64DB680-59F4-47CA-9A30-D1A78C57258F}" type="slidenum">
              <a:rPr lang="en-US"/>
              <a:pPr>
                <a:defRPr/>
              </a:pPr>
              <a:t>‹#›</a:t>
            </a:fld>
            <a:endParaRPr lang="en-US"/>
          </a:p>
        </p:txBody>
      </p:sp>
    </p:spTree>
    <p:extLst>
      <p:ext uri="{BB962C8B-B14F-4D97-AF65-F5344CB8AC3E}">
        <p14:creationId xmlns:p14="http://schemas.microsoft.com/office/powerpoint/2010/main" val="30231768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247" y="4406901"/>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247"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8"/>
          <p:cNvSpPr>
            <a:spLocks noGrp="1" noChangeArrowheads="1"/>
          </p:cNvSpPr>
          <p:nvPr>
            <p:ph type="sldNum" sz="quarter" idx="10"/>
          </p:nvPr>
        </p:nvSpPr>
        <p:spPr>
          <a:ln/>
        </p:spPr>
        <p:txBody>
          <a:bodyPr/>
          <a:lstStyle>
            <a:lvl1pPr>
              <a:defRPr/>
            </a:lvl1pPr>
          </a:lstStyle>
          <a:p>
            <a:pPr>
              <a:defRPr/>
            </a:pPr>
            <a:r>
              <a:rPr lang="en-US"/>
              <a:t>1-</a:t>
            </a:r>
            <a:fld id="{957CE574-E18D-4281-ADB9-BB07373D6426}" type="slidenum">
              <a:rPr lang="en-US"/>
              <a:pPr>
                <a:defRPr/>
              </a:pPr>
              <a:t>‹#›</a:t>
            </a:fld>
            <a:endParaRPr lang="en-US"/>
          </a:p>
        </p:txBody>
      </p:sp>
    </p:spTree>
    <p:extLst>
      <p:ext uri="{BB962C8B-B14F-4D97-AF65-F5344CB8AC3E}">
        <p14:creationId xmlns:p14="http://schemas.microsoft.com/office/powerpoint/2010/main" val="27314185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844061" y="1600200"/>
            <a:ext cx="4689231"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5720861" y="1600200"/>
            <a:ext cx="4689231"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8"/>
          <p:cNvSpPr>
            <a:spLocks noGrp="1" noChangeArrowheads="1"/>
          </p:cNvSpPr>
          <p:nvPr>
            <p:ph type="sldNum" sz="quarter" idx="10"/>
          </p:nvPr>
        </p:nvSpPr>
        <p:spPr>
          <a:ln/>
        </p:spPr>
        <p:txBody>
          <a:bodyPr/>
          <a:lstStyle>
            <a:lvl1pPr>
              <a:defRPr/>
            </a:lvl1pPr>
          </a:lstStyle>
          <a:p>
            <a:pPr>
              <a:defRPr/>
            </a:pPr>
            <a:r>
              <a:rPr lang="en-US"/>
              <a:t>1-</a:t>
            </a:r>
            <a:fld id="{29ADF714-31C1-42BF-8F42-C871D6ED8472}" type="slidenum">
              <a:rPr lang="en-US"/>
              <a:pPr>
                <a:defRPr/>
              </a:pPr>
              <a:t>‹#›</a:t>
            </a:fld>
            <a:endParaRPr lang="en-US"/>
          </a:p>
        </p:txBody>
      </p:sp>
    </p:spTree>
    <p:extLst>
      <p:ext uri="{BB962C8B-B14F-4D97-AF65-F5344CB8AC3E}">
        <p14:creationId xmlns:p14="http://schemas.microsoft.com/office/powerpoint/2010/main" val="7495775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7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609600" y="2174875"/>
            <a:ext cx="53867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693" y="1535113"/>
            <a:ext cx="538870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6193693" y="2174875"/>
            <a:ext cx="53887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8"/>
          <p:cNvSpPr>
            <a:spLocks noGrp="1" noChangeArrowheads="1"/>
          </p:cNvSpPr>
          <p:nvPr>
            <p:ph type="sldNum" sz="quarter" idx="10"/>
          </p:nvPr>
        </p:nvSpPr>
        <p:spPr>
          <a:ln/>
        </p:spPr>
        <p:txBody>
          <a:bodyPr/>
          <a:lstStyle>
            <a:lvl1pPr>
              <a:defRPr/>
            </a:lvl1pPr>
          </a:lstStyle>
          <a:p>
            <a:pPr>
              <a:defRPr/>
            </a:pPr>
            <a:r>
              <a:rPr lang="en-US"/>
              <a:t>1-</a:t>
            </a:r>
            <a:fld id="{7BEE85D4-3E0D-45D1-A0D6-85DEBC01AB07}" type="slidenum">
              <a:rPr lang="en-US"/>
              <a:pPr>
                <a:defRPr/>
              </a:pPr>
              <a:t>‹#›</a:t>
            </a:fld>
            <a:endParaRPr lang="en-US"/>
          </a:p>
        </p:txBody>
      </p:sp>
    </p:spTree>
    <p:extLst>
      <p:ext uri="{BB962C8B-B14F-4D97-AF65-F5344CB8AC3E}">
        <p14:creationId xmlns:p14="http://schemas.microsoft.com/office/powerpoint/2010/main" val="31406444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8"/>
          <p:cNvSpPr>
            <a:spLocks noGrp="1" noChangeArrowheads="1"/>
          </p:cNvSpPr>
          <p:nvPr>
            <p:ph type="sldNum" sz="quarter" idx="10"/>
          </p:nvPr>
        </p:nvSpPr>
        <p:spPr>
          <a:ln/>
        </p:spPr>
        <p:txBody>
          <a:bodyPr/>
          <a:lstStyle>
            <a:lvl1pPr>
              <a:defRPr/>
            </a:lvl1pPr>
          </a:lstStyle>
          <a:p>
            <a:pPr>
              <a:defRPr/>
            </a:pPr>
            <a:r>
              <a:rPr lang="en-US"/>
              <a:t>1-</a:t>
            </a:r>
            <a:fld id="{EC4AAEF8-58F9-470E-8637-D0B01D27052D}" type="slidenum">
              <a:rPr lang="en-US"/>
              <a:pPr>
                <a:defRPr/>
              </a:pPr>
              <a:t>‹#›</a:t>
            </a:fld>
            <a:endParaRPr lang="en-US"/>
          </a:p>
        </p:txBody>
      </p:sp>
    </p:spTree>
    <p:extLst>
      <p:ext uri="{BB962C8B-B14F-4D97-AF65-F5344CB8AC3E}">
        <p14:creationId xmlns:p14="http://schemas.microsoft.com/office/powerpoint/2010/main" val="20207922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r>
              <a:rPr lang="en-US"/>
              <a:t>1-</a:t>
            </a:r>
            <a:fld id="{E4E37280-7A9B-4B3E-AE44-42EAB4DA7D06}" type="slidenum">
              <a:rPr lang="en-US"/>
              <a:pPr>
                <a:defRPr/>
              </a:pPr>
              <a:t>‹#›</a:t>
            </a:fld>
            <a:endParaRPr lang="en-US"/>
          </a:p>
        </p:txBody>
      </p:sp>
    </p:spTree>
    <p:extLst>
      <p:ext uri="{BB962C8B-B14F-4D97-AF65-F5344CB8AC3E}">
        <p14:creationId xmlns:p14="http://schemas.microsoft.com/office/powerpoint/2010/main" val="32176818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4011247"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4767385" y="273051"/>
            <a:ext cx="681501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0" y="1435101"/>
            <a:ext cx="401124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8"/>
          <p:cNvSpPr>
            <a:spLocks noGrp="1" noChangeArrowheads="1"/>
          </p:cNvSpPr>
          <p:nvPr>
            <p:ph type="sldNum" sz="quarter" idx="10"/>
          </p:nvPr>
        </p:nvSpPr>
        <p:spPr>
          <a:ln/>
        </p:spPr>
        <p:txBody>
          <a:bodyPr/>
          <a:lstStyle>
            <a:lvl1pPr>
              <a:defRPr/>
            </a:lvl1pPr>
          </a:lstStyle>
          <a:p>
            <a:pPr>
              <a:defRPr/>
            </a:pPr>
            <a:r>
              <a:rPr lang="en-US"/>
              <a:t>1-</a:t>
            </a:r>
            <a:fld id="{25053ADE-C256-4AF8-9EB0-24D0D26F7945}" type="slidenum">
              <a:rPr lang="en-US"/>
              <a:pPr>
                <a:defRPr/>
              </a:pPr>
              <a:t>‹#›</a:t>
            </a:fld>
            <a:endParaRPr lang="en-US"/>
          </a:p>
        </p:txBody>
      </p:sp>
    </p:spTree>
    <p:extLst>
      <p:ext uri="{BB962C8B-B14F-4D97-AF65-F5344CB8AC3E}">
        <p14:creationId xmlns:p14="http://schemas.microsoft.com/office/powerpoint/2010/main" val="1245179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A0D0526B-F241-47B9-ADC3-CF0DB3744D1A}" type="datetimeFigureOut">
              <a:rPr lang="ru-RU" smtClean="0"/>
              <a:pPr/>
              <a:t>19.04.2022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A6C569-63F7-4B8A-91A6-ED8F3117911F}" type="slidenum">
              <a:rPr lang="ru-RU" smtClean="0"/>
              <a:pPr/>
              <a:t>‹#›</a:t>
            </a:fld>
            <a:endParaRPr lang="ru-RU"/>
          </a:p>
        </p:txBody>
      </p:sp>
    </p:spTree>
    <p:extLst>
      <p:ext uri="{BB962C8B-B14F-4D97-AF65-F5344CB8AC3E}">
        <p14:creationId xmlns:p14="http://schemas.microsoft.com/office/powerpoint/2010/main" val="22056047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554" y="4800600"/>
            <a:ext cx="73152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554"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2389554"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8"/>
          <p:cNvSpPr>
            <a:spLocks noGrp="1" noChangeArrowheads="1"/>
          </p:cNvSpPr>
          <p:nvPr>
            <p:ph type="sldNum" sz="quarter" idx="10"/>
          </p:nvPr>
        </p:nvSpPr>
        <p:spPr>
          <a:ln/>
        </p:spPr>
        <p:txBody>
          <a:bodyPr/>
          <a:lstStyle>
            <a:lvl1pPr>
              <a:defRPr/>
            </a:lvl1pPr>
          </a:lstStyle>
          <a:p>
            <a:pPr>
              <a:defRPr/>
            </a:pPr>
            <a:r>
              <a:rPr lang="en-US"/>
              <a:t>1-</a:t>
            </a:r>
            <a:fld id="{FD772492-CE29-42E5-BA46-7E182BD7A6EB}" type="slidenum">
              <a:rPr lang="en-US"/>
              <a:pPr>
                <a:defRPr/>
              </a:pPr>
              <a:t>‹#›</a:t>
            </a:fld>
            <a:endParaRPr lang="en-US"/>
          </a:p>
        </p:txBody>
      </p:sp>
    </p:spTree>
    <p:extLst>
      <p:ext uri="{BB962C8B-B14F-4D97-AF65-F5344CB8AC3E}">
        <p14:creationId xmlns:p14="http://schemas.microsoft.com/office/powerpoint/2010/main" val="2057272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8"/>
          <p:cNvSpPr>
            <a:spLocks noGrp="1" noChangeArrowheads="1"/>
          </p:cNvSpPr>
          <p:nvPr>
            <p:ph type="sldNum" sz="quarter" idx="10"/>
          </p:nvPr>
        </p:nvSpPr>
        <p:spPr>
          <a:ln/>
        </p:spPr>
        <p:txBody>
          <a:bodyPr/>
          <a:lstStyle>
            <a:lvl1pPr>
              <a:defRPr/>
            </a:lvl1pPr>
          </a:lstStyle>
          <a:p>
            <a:pPr>
              <a:defRPr/>
            </a:pPr>
            <a:r>
              <a:rPr lang="en-US"/>
              <a:t>1-</a:t>
            </a:r>
            <a:fld id="{6C491BF2-C539-4B2B-A9A9-1A16F075289C}" type="slidenum">
              <a:rPr lang="en-US"/>
              <a:pPr>
                <a:defRPr/>
              </a:pPr>
              <a:t>‹#›</a:t>
            </a:fld>
            <a:endParaRPr lang="en-US"/>
          </a:p>
        </p:txBody>
      </p:sp>
    </p:spTree>
    <p:extLst>
      <p:ext uri="{BB962C8B-B14F-4D97-AF65-F5344CB8AC3E}">
        <p14:creationId xmlns:p14="http://schemas.microsoft.com/office/powerpoint/2010/main" val="456615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018584" y="762000"/>
            <a:ext cx="2391508" cy="54864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44061" y="762000"/>
            <a:ext cx="6986954" cy="54864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8"/>
          <p:cNvSpPr>
            <a:spLocks noGrp="1" noChangeArrowheads="1"/>
          </p:cNvSpPr>
          <p:nvPr>
            <p:ph type="sldNum" sz="quarter" idx="10"/>
          </p:nvPr>
        </p:nvSpPr>
        <p:spPr>
          <a:ln/>
        </p:spPr>
        <p:txBody>
          <a:bodyPr/>
          <a:lstStyle>
            <a:lvl1pPr>
              <a:defRPr/>
            </a:lvl1pPr>
          </a:lstStyle>
          <a:p>
            <a:pPr>
              <a:defRPr/>
            </a:pPr>
            <a:r>
              <a:rPr lang="en-US"/>
              <a:t>1-</a:t>
            </a:r>
            <a:fld id="{83C6CDE9-F7B3-4913-B8D0-F20F6FAF4C4A}" type="slidenum">
              <a:rPr lang="en-US"/>
              <a:pPr>
                <a:defRPr/>
              </a:pPr>
              <a:t>‹#›</a:t>
            </a:fld>
            <a:endParaRPr lang="en-US"/>
          </a:p>
        </p:txBody>
      </p:sp>
    </p:spTree>
    <p:extLst>
      <p:ext uri="{BB962C8B-B14F-4D97-AF65-F5344CB8AC3E}">
        <p14:creationId xmlns:p14="http://schemas.microsoft.com/office/powerpoint/2010/main" val="349476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u-R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0D0526B-F241-47B9-ADC3-CF0DB3744D1A}" type="datetimeFigureOut">
              <a:rPr lang="ru-RU" smtClean="0"/>
              <a:pPr/>
              <a:t>19.04.2022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A6C569-63F7-4B8A-91A6-ED8F3117911F}" type="slidenum">
              <a:rPr lang="ru-RU" smtClean="0"/>
              <a:pPr/>
              <a:t>‹#›</a:t>
            </a:fld>
            <a:endParaRPr lang="ru-RU"/>
          </a:p>
        </p:txBody>
      </p:sp>
    </p:spTree>
    <p:extLst>
      <p:ext uri="{BB962C8B-B14F-4D97-AF65-F5344CB8AC3E}">
        <p14:creationId xmlns:p14="http://schemas.microsoft.com/office/powerpoint/2010/main" val="185914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p:cNvSpPr>
            <a:spLocks noGrp="1"/>
          </p:cNvSpPr>
          <p:nvPr>
            <p:ph type="dt" sz="half" idx="10"/>
          </p:nvPr>
        </p:nvSpPr>
        <p:spPr/>
        <p:txBody>
          <a:bodyPr/>
          <a:lstStyle/>
          <a:p>
            <a:fld id="{A0D0526B-F241-47B9-ADC3-CF0DB3744D1A}" type="datetimeFigureOut">
              <a:rPr lang="ru-RU" smtClean="0"/>
              <a:pPr/>
              <a:t>19.04.2022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A6C569-63F7-4B8A-91A6-ED8F3117911F}" type="slidenum">
              <a:rPr lang="ru-RU" smtClean="0"/>
              <a:pPr/>
              <a:t>‹#›</a:t>
            </a:fld>
            <a:endParaRPr lang="ru-RU"/>
          </a:p>
        </p:txBody>
      </p:sp>
    </p:spTree>
    <p:extLst>
      <p:ext uri="{BB962C8B-B14F-4D97-AF65-F5344CB8AC3E}">
        <p14:creationId xmlns:p14="http://schemas.microsoft.com/office/powerpoint/2010/main" val="796902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ru-R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p:cNvSpPr>
            <a:spLocks noGrp="1"/>
          </p:cNvSpPr>
          <p:nvPr>
            <p:ph type="dt" sz="half" idx="10"/>
          </p:nvPr>
        </p:nvSpPr>
        <p:spPr/>
        <p:txBody>
          <a:bodyPr/>
          <a:lstStyle/>
          <a:p>
            <a:fld id="{A0D0526B-F241-47B9-ADC3-CF0DB3744D1A}" type="datetimeFigureOut">
              <a:rPr lang="ru-RU" smtClean="0"/>
              <a:pPr/>
              <a:t>19.04.2022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5A6C569-63F7-4B8A-91A6-ED8F3117911F}" type="slidenum">
              <a:rPr lang="ru-RU" smtClean="0"/>
              <a:pPr/>
              <a:t>‹#›</a:t>
            </a:fld>
            <a:endParaRPr lang="ru-RU"/>
          </a:p>
        </p:txBody>
      </p:sp>
    </p:spTree>
    <p:extLst>
      <p:ext uri="{BB962C8B-B14F-4D97-AF65-F5344CB8AC3E}">
        <p14:creationId xmlns:p14="http://schemas.microsoft.com/office/powerpoint/2010/main" val="321483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Date Placeholder 2"/>
          <p:cNvSpPr>
            <a:spLocks noGrp="1"/>
          </p:cNvSpPr>
          <p:nvPr>
            <p:ph type="dt" sz="half" idx="10"/>
          </p:nvPr>
        </p:nvSpPr>
        <p:spPr/>
        <p:txBody>
          <a:bodyPr/>
          <a:lstStyle/>
          <a:p>
            <a:fld id="{A0D0526B-F241-47B9-ADC3-CF0DB3744D1A}" type="datetimeFigureOut">
              <a:rPr lang="ru-RU" smtClean="0"/>
              <a:pPr/>
              <a:t>19.04.2022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5A6C569-63F7-4B8A-91A6-ED8F3117911F}" type="slidenum">
              <a:rPr lang="ru-RU" smtClean="0"/>
              <a:pPr/>
              <a:t>‹#›</a:t>
            </a:fld>
            <a:endParaRPr lang="ru-RU"/>
          </a:p>
        </p:txBody>
      </p:sp>
    </p:spTree>
    <p:extLst>
      <p:ext uri="{BB962C8B-B14F-4D97-AF65-F5344CB8AC3E}">
        <p14:creationId xmlns:p14="http://schemas.microsoft.com/office/powerpoint/2010/main" val="3430785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D0526B-F241-47B9-ADC3-CF0DB3744D1A}" type="datetimeFigureOut">
              <a:rPr lang="ru-RU" smtClean="0"/>
              <a:pPr/>
              <a:t>19.04.2022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5A6C569-63F7-4B8A-91A6-ED8F3117911F}" type="slidenum">
              <a:rPr lang="ru-RU" smtClean="0"/>
              <a:pPr/>
              <a:t>‹#›</a:t>
            </a:fld>
            <a:endParaRPr lang="ru-RU"/>
          </a:p>
        </p:txBody>
      </p:sp>
    </p:spTree>
    <p:extLst>
      <p:ext uri="{BB962C8B-B14F-4D97-AF65-F5344CB8AC3E}">
        <p14:creationId xmlns:p14="http://schemas.microsoft.com/office/powerpoint/2010/main" val="656901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0D0526B-F241-47B9-ADC3-CF0DB3744D1A}" type="datetimeFigureOut">
              <a:rPr lang="ru-RU" smtClean="0"/>
              <a:pPr/>
              <a:t>19.04.2022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A6C569-63F7-4B8A-91A6-ED8F3117911F}" type="slidenum">
              <a:rPr lang="ru-RU" smtClean="0"/>
              <a:pPr/>
              <a:t>‹#›</a:t>
            </a:fld>
            <a:endParaRPr lang="ru-RU"/>
          </a:p>
        </p:txBody>
      </p:sp>
    </p:spTree>
    <p:extLst>
      <p:ext uri="{BB962C8B-B14F-4D97-AF65-F5344CB8AC3E}">
        <p14:creationId xmlns:p14="http://schemas.microsoft.com/office/powerpoint/2010/main" val="2540109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0D0526B-F241-47B9-ADC3-CF0DB3744D1A}" type="datetimeFigureOut">
              <a:rPr lang="ru-RU" smtClean="0"/>
              <a:pPr/>
              <a:t>19.04.2022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A6C569-63F7-4B8A-91A6-ED8F3117911F}" type="slidenum">
              <a:rPr lang="ru-RU" smtClean="0"/>
              <a:pPr/>
              <a:t>‹#›</a:t>
            </a:fld>
            <a:endParaRPr lang="ru-RU"/>
          </a:p>
        </p:txBody>
      </p:sp>
    </p:spTree>
    <p:extLst>
      <p:ext uri="{BB962C8B-B14F-4D97-AF65-F5344CB8AC3E}">
        <p14:creationId xmlns:p14="http://schemas.microsoft.com/office/powerpoint/2010/main" val="809046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D0526B-F241-47B9-ADC3-CF0DB3744D1A}" type="datetimeFigureOut">
              <a:rPr lang="ru-RU" smtClean="0"/>
              <a:pPr/>
              <a:t>19.04.2022</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A6C569-63F7-4B8A-91A6-ED8F3117911F}" type="slidenum">
              <a:rPr lang="ru-RU" smtClean="0"/>
              <a:pPr/>
              <a:t>‹#›</a:t>
            </a:fld>
            <a:endParaRPr lang="ru-RU"/>
          </a:p>
        </p:txBody>
      </p:sp>
    </p:spTree>
    <p:extLst>
      <p:ext uri="{BB962C8B-B14F-4D97-AF65-F5344CB8AC3E}">
        <p14:creationId xmlns:p14="http://schemas.microsoft.com/office/powerpoint/2010/main" val="458578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Rectangle 5"/>
          <p:cNvSpPr>
            <a:spLocks noChangeArrowheads="1"/>
          </p:cNvSpPr>
          <p:nvPr userDrawn="1"/>
        </p:nvSpPr>
        <p:spPr bwMode="auto">
          <a:xfrm>
            <a:off x="322385" y="6375400"/>
            <a:ext cx="10650415" cy="304800"/>
          </a:xfrm>
          <a:prstGeom prst="rect">
            <a:avLst/>
          </a:prstGeom>
          <a:solidFill>
            <a:srgbClr val="333399"/>
          </a:solidFill>
          <a:ln w="9525">
            <a:noFill/>
            <a:miter lim="800000"/>
            <a:headEnd/>
            <a:tailEnd/>
          </a:ln>
          <a:effectLst/>
        </p:spPr>
        <p:txBody>
          <a:bodyPr wrap="none" anchor="ct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1030" name="Rectangle 6"/>
          <p:cNvSpPr>
            <a:spLocks noChangeArrowheads="1"/>
          </p:cNvSpPr>
          <p:nvPr userDrawn="1"/>
        </p:nvSpPr>
        <p:spPr bwMode="auto">
          <a:xfrm>
            <a:off x="281354" y="6324600"/>
            <a:ext cx="10628923" cy="304800"/>
          </a:xfrm>
          <a:prstGeom prst="rect">
            <a:avLst/>
          </a:prstGeom>
          <a:solidFill>
            <a:srgbClr val="00CCFF"/>
          </a:solidFill>
          <a:ln w="9525">
            <a:noFill/>
            <a:miter lim="800000"/>
            <a:headEnd/>
            <a:tailEnd/>
          </a:ln>
          <a:effectLst/>
        </p:spPr>
        <p:txBody>
          <a:bodyPr wrap="none" anchor="ctr"/>
          <a:lstStyle/>
          <a:p>
            <a:pPr eaLnBrk="0" fontAlgn="base" hangingPunct="0">
              <a:spcBef>
                <a:spcPct val="0"/>
              </a:spcBef>
              <a:spcAft>
                <a:spcPct val="0"/>
              </a:spcAft>
              <a:defRPr/>
            </a:pPr>
            <a:endParaRPr lang="ru-RU" sz="2400" b="1">
              <a:solidFill>
                <a:srgbClr val="000000"/>
              </a:solidFill>
              <a:latin typeface="Times New Roman Cyr" charset="-52"/>
            </a:endParaRPr>
          </a:p>
        </p:txBody>
      </p:sp>
      <p:sp>
        <p:nvSpPr>
          <p:cNvPr id="1032" name="Rectangle 8"/>
          <p:cNvSpPr>
            <a:spLocks noGrp="1" noChangeArrowheads="1"/>
          </p:cNvSpPr>
          <p:nvPr>
            <p:ph type="sldNum" sz="quarter" idx="4"/>
          </p:nvPr>
        </p:nvSpPr>
        <p:spPr bwMode="auto">
          <a:xfrm>
            <a:off x="8065477" y="6362700"/>
            <a:ext cx="2344615"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solidFill>
                  <a:srgbClr val="3333CC"/>
                </a:solidFill>
                <a:latin typeface="+mn-lt"/>
              </a:defRPr>
            </a:lvl1pPr>
          </a:lstStyle>
          <a:p>
            <a:pPr fontAlgn="base">
              <a:spcBef>
                <a:spcPct val="0"/>
              </a:spcBef>
              <a:spcAft>
                <a:spcPct val="0"/>
              </a:spcAft>
              <a:defRPr/>
            </a:pPr>
            <a:r>
              <a:rPr lang="en-US" b="1"/>
              <a:t>1-</a:t>
            </a:r>
            <a:fld id="{74E2FA8C-3B8C-4C84-9A62-85BF3E1E7EA9}" type="slidenum">
              <a:rPr lang="en-US" b="1"/>
              <a:pPr fontAlgn="base">
                <a:spcBef>
                  <a:spcPct val="0"/>
                </a:spcBef>
                <a:spcAft>
                  <a:spcPct val="0"/>
                </a:spcAft>
                <a:defRPr/>
              </a:pPr>
              <a:t>‹#›</a:t>
            </a:fld>
            <a:endParaRPr lang="en-US" b="1"/>
          </a:p>
        </p:txBody>
      </p:sp>
      <p:sp>
        <p:nvSpPr>
          <p:cNvPr id="5125" name="Rectangle 10"/>
          <p:cNvSpPr>
            <a:spLocks noGrp="1" noChangeArrowheads="1"/>
          </p:cNvSpPr>
          <p:nvPr>
            <p:ph type="title"/>
          </p:nvPr>
        </p:nvSpPr>
        <p:spPr bwMode="auto">
          <a:xfrm>
            <a:off x="844061" y="762000"/>
            <a:ext cx="9566031"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126" name="Rectangle 11"/>
          <p:cNvSpPr>
            <a:spLocks noGrp="1" noChangeArrowheads="1"/>
          </p:cNvSpPr>
          <p:nvPr>
            <p:ph type="body" idx="1"/>
          </p:nvPr>
        </p:nvSpPr>
        <p:spPr bwMode="auto">
          <a:xfrm>
            <a:off x="844061" y="1600200"/>
            <a:ext cx="9566031"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046506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3200">
          <a:solidFill>
            <a:srgbClr val="3333CC"/>
          </a:solidFill>
          <a:latin typeface="+mj-lt"/>
          <a:ea typeface="+mj-ea"/>
          <a:cs typeface="+mj-cs"/>
        </a:defRPr>
      </a:lvl1pPr>
      <a:lvl2pPr algn="ctr" rtl="0" eaLnBrk="0" fontAlgn="base" hangingPunct="0">
        <a:spcBef>
          <a:spcPct val="0"/>
        </a:spcBef>
        <a:spcAft>
          <a:spcPct val="0"/>
        </a:spcAft>
        <a:defRPr sz="3200">
          <a:solidFill>
            <a:srgbClr val="3333CC"/>
          </a:solidFill>
          <a:latin typeface="Trebuchet MS" pitchFamily="34" charset="0"/>
        </a:defRPr>
      </a:lvl2pPr>
      <a:lvl3pPr algn="ctr" rtl="0" eaLnBrk="0" fontAlgn="base" hangingPunct="0">
        <a:spcBef>
          <a:spcPct val="0"/>
        </a:spcBef>
        <a:spcAft>
          <a:spcPct val="0"/>
        </a:spcAft>
        <a:defRPr sz="3200">
          <a:solidFill>
            <a:srgbClr val="3333CC"/>
          </a:solidFill>
          <a:latin typeface="Trebuchet MS" pitchFamily="34" charset="0"/>
        </a:defRPr>
      </a:lvl3pPr>
      <a:lvl4pPr algn="ctr" rtl="0" eaLnBrk="0" fontAlgn="base" hangingPunct="0">
        <a:spcBef>
          <a:spcPct val="0"/>
        </a:spcBef>
        <a:spcAft>
          <a:spcPct val="0"/>
        </a:spcAft>
        <a:defRPr sz="3200">
          <a:solidFill>
            <a:srgbClr val="3333CC"/>
          </a:solidFill>
          <a:latin typeface="Trebuchet MS" pitchFamily="34" charset="0"/>
        </a:defRPr>
      </a:lvl4pPr>
      <a:lvl5pPr algn="ctr" rtl="0" eaLnBrk="0" fontAlgn="base" hangingPunct="0">
        <a:spcBef>
          <a:spcPct val="0"/>
        </a:spcBef>
        <a:spcAft>
          <a:spcPct val="0"/>
        </a:spcAft>
        <a:defRPr sz="3200">
          <a:solidFill>
            <a:srgbClr val="3333CC"/>
          </a:solidFill>
          <a:latin typeface="Trebuchet MS" pitchFamily="34" charset="0"/>
        </a:defRPr>
      </a:lvl5pPr>
      <a:lvl6pPr marL="457200" algn="ctr" rtl="0" eaLnBrk="0" fontAlgn="base" hangingPunct="0">
        <a:spcBef>
          <a:spcPct val="0"/>
        </a:spcBef>
        <a:spcAft>
          <a:spcPct val="0"/>
        </a:spcAft>
        <a:defRPr sz="3200">
          <a:solidFill>
            <a:srgbClr val="3333CC"/>
          </a:solidFill>
          <a:latin typeface="Trebuchet MS" pitchFamily="34" charset="0"/>
        </a:defRPr>
      </a:lvl6pPr>
      <a:lvl7pPr marL="914400" algn="ctr" rtl="0" eaLnBrk="0" fontAlgn="base" hangingPunct="0">
        <a:spcBef>
          <a:spcPct val="0"/>
        </a:spcBef>
        <a:spcAft>
          <a:spcPct val="0"/>
        </a:spcAft>
        <a:defRPr sz="3200">
          <a:solidFill>
            <a:srgbClr val="3333CC"/>
          </a:solidFill>
          <a:latin typeface="Trebuchet MS" pitchFamily="34" charset="0"/>
        </a:defRPr>
      </a:lvl7pPr>
      <a:lvl8pPr marL="1371600" algn="ctr" rtl="0" eaLnBrk="0" fontAlgn="base" hangingPunct="0">
        <a:spcBef>
          <a:spcPct val="0"/>
        </a:spcBef>
        <a:spcAft>
          <a:spcPct val="0"/>
        </a:spcAft>
        <a:defRPr sz="3200">
          <a:solidFill>
            <a:srgbClr val="3333CC"/>
          </a:solidFill>
          <a:latin typeface="Trebuchet MS" pitchFamily="34" charset="0"/>
        </a:defRPr>
      </a:lvl8pPr>
      <a:lvl9pPr marL="1828800" algn="ctr" rtl="0" eaLnBrk="0" fontAlgn="base" hangingPunct="0">
        <a:spcBef>
          <a:spcPct val="0"/>
        </a:spcBef>
        <a:spcAft>
          <a:spcPct val="0"/>
        </a:spcAft>
        <a:defRPr sz="3200">
          <a:solidFill>
            <a:srgbClr val="3333CC"/>
          </a:solidFill>
          <a:latin typeface="Trebuchet MS" pitchFamily="34" charset="0"/>
        </a:defRPr>
      </a:lvl9pPr>
    </p:titleStyle>
    <p:bodyStyle>
      <a:lvl1pPr marL="342900" indent="-342900" algn="l" rtl="0" eaLnBrk="0" fontAlgn="base" hangingPunct="0">
        <a:spcBef>
          <a:spcPct val="20000"/>
        </a:spcBef>
        <a:spcAft>
          <a:spcPct val="0"/>
        </a:spcAft>
        <a:buClr>
          <a:schemeClr val="hlink"/>
        </a:buClr>
        <a:buSzPct val="100000"/>
        <a:buChar char="•"/>
        <a:defRPr sz="2800">
          <a:solidFill>
            <a:srgbClr val="3333CC"/>
          </a:solidFill>
          <a:latin typeface="+mn-lt"/>
          <a:ea typeface="+mn-ea"/>
          <a:cs typeface="+mn-cs"/>
        </a:defRPr>
      </a:lvl1pPr>
      <a:lvl2pPr marL="742950" indent="-285750" algn="l" rtl="0" eaLnBrk="0" fontAlgn="base" hangingPunct="0">
        <a:spcBef>
          <a:spcPct val="20000"/>
        </a:spcBef>
        <a:spcAft>
          <a:spcPct val="0"/>
        </a:spcAft>
        <a:buSzPct val="100000"/>
        <a:buChar char="–"/>
        <a:defRPr sz="2400">
          <a:solidFill>
            <a:schemeClr val="tx1"/>
          </a:solidFill>
          <a:latin typeface="+mn-lt"/>
        </a:defRPr>
      </a:lvl2pPr>
      <a:lvl3pPr marL="1143000" indent="-228600" algn="l" rtl="0" eaLnBrk="0" fontAlgn="base" hangingPunct="0">
        <a:spcBef>
          <a:spcPct val="20000"/>
        </a:spcBef>
        <a:spcAft>
          <a:spcPct val="0"/>
        </a:spcAft>
        <a:buSzPct val="100000"/>
        <a:buChar char="•"/>
        <a:defRPr sz="20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0" fontAlgn="base" hangingPunct="0">
        <a:spcBef>
          <a:spcPct val="20000"/>
        </a:spcBef>
        <a:spcAft>
          <a:spcPct val="0"/>
        </a:spcAft>
        <a:buSzPct val="100000"/>
        <a:buChar char="•"/>
        <a:defRPr>
          <a:solidFill>
            <a:schemeClr val="tx1"/>
          </a:solidFill>
          <a:latin typeface="+mn-lt"/>
        </a:defRPr>
      </a:lvl6pPr>
      <a:lvl7pPr marL="2971800" indent="-228600" algn="l" rtl="0" eaLnBrk="0" fontAlgn="base" hangingPunct="0">
        <a:spcBef>
          <a:spcPct val="20000"/>
        </a:spcBef>
        <a:spcAft>
          <a:spcPct val="0"/>
        </a:spcAft>
        <a:buSzPct val="100000"/>
        <a:buChar char="•"/>
        <a:defRPr>
          <a:solidFill>
            <a:schemeClr val="tx1"/>
          </a:solidFill>
          <a:latin typeface="+mn-lt"/>
        </a:defRPr>
      </a:lvl7pPr>
      <a:lvl8pPr marL="3429000" indent="-228600" algn="l" rtl="0" eaLnBrk="0" fontAlgn="base" hangingPunct="0">
        <a:spcBef>
          <a:spcPct val="20000"/>
        </a:spcBef>
        <a:spcAft>
          <a:spcPct val="0"/>
        </a:spcAft>
        <a:buSzPct val="100000"/>
        <a:buChar char="•"/>
        <a:defRPr>
          <a:solidFill>
            <a:schemeClr val="tx1"/>
          </a:solidFill>
          <a:latin typeface="+mn-lt"/>
        </a:defRPr>
      </a:lvl8pPr>
      <a:lvl9pPr marL="3886200" indent="-228600" algn="l" rtl="0" eaLnBrk="0" fontAlgn="base" hangingPunct="0">
        <a:spcBef>
          <a:spcPct val="20000"/>
        </a:spcBef>
        <a:spcAft>
          <a:spcPct val="0"/>
        </a:spcAft>
        <a:buSzPct val="100000"/>
        <a:buChar char="•"/>
        <a:defRPr>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750277" y="1828800"/>
            <a:ext cx="10316308" cy="1143000"/>
          </a:xfrm>
          <a:noFill/>
        </p:spPr>
        <p:txBody>
          <a:bodyPr lIns="90487" tIns="44450" rIns="90487" bIns="44450" anchor="b"/>
          <a:lstStyle/>
          <a:p>
            <a:r>
              <a:rPr lang="ru-RU" b="1" dirty="0"/>
              <a:t>Управление проектированием информационных систем</a:t>
            </a:r>
            <a:br>
              <a:rPr lang="ru-RU" b="1" dirty="0"/>
            </a:br>
            <a:r>
              <a:rPr lang="ru-RU" b="1" dirty="0"/>
              <a:t>Лекция 5</a:t>
            </a:r>
            <a:br>
              <a:rPr lang="ru-RU" b="1" dirty="0"/>
            </a:br>
            <a:r>
              <a:rPr lang="ru-RU" b="1" dirty="0"/>
              <a:t>Оценка трудоемкости</a:t>
            </a:r>
            <a:endParaRPr lang="en-US" b="1" dirty="0"/>
          </a:p>
        </p:txBody>
      </p:sp>
    </p:spTree>
    <p:extLst>
      <p:ext uri="{BB962C8B-B14F-4D97-AF65-F5344CB8AC3E}">
        <p14:creationId xmlns:p14="http://schemas.microsoft.com/office/powerpoint/2010/main" val="3799408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372" y="522961"/>
            <a:ext cx="12006020" cy="5447645"/>
          </a:xfrm>
          <a:prstGeom prst="rect">
            <a:avLst/>
          </a:prstGeom>
          <a:noFill/>
        </p:spPr>
        <p:txBody>
          <a:bodyPr wrap="square" rtlCol="0">
            <a:spAutoFit/>
          </a:bodyPr>
          <a:lstStyle/>
          <a:p>
            <a:r>
              <a:rPr lang="uk-UA" sz="2400" b="1" dirty="0"/>
              <a:t>В </a:t>
            </a:r>
            <a:r>
              <a:rPr lang="uk-UA" sz="2400" b="1" dirty="0" err="1"/>
              <a:t>оценке</a:t>
            </a:r>
            <a:r>
              <a:rPr lang="uk-UA" sz="2400" b="1" dirty="0"/>
              <a:t> </a:t>
            </a:r>
            <a:r>
              <a:rPr lang="uk-UA" sz="2400" b="1" dirty="0" err="1"/>
              <a:t>стоимости</a:t>
            </a:r>
            <a:r>
              <a:rPr lang="uk-UA" sz="2400" b="1" dirty="0"/>
              <a:t> ПО </a:t>
            </a:r>
            <a:r>
              <a:rPr lang="uk-UA" sz="2400" b="1" dirty="0" err="1"/>
              <a:t>используют</a:t>
            </a:r>
            <a:r>
              <a:rPr lang="uk-UA" sz="2400" b="1" dirty="0"/>
              <a:t> </a:t>
            </a:r>
            <a:r>
              <a:rPr lang="uk-UA" sz="2400" b="1" dirty="0" err="1"/>
              <a:t>две</a:t>
            </a:r>
            <a:r>
              <a:rPr lang="uk-UA" sz="2400" b="1" dirty="0"/>
              <a:t> </a:t>
            </a:r>
            <a:r>
              <a:rPr lang="uk-UA" sz="2400" b="1" dirty="0" err="1"/>
              <a:t>единицы</a:t>
            </a:r>
            <a:r>
              <a:rPr lang="uk-UA" sz="2400" b="1" dirty="0"/>
              <a:t> </a:t>
            </a:r>
            <a:r>
              <a:rPr lang="uk-UA" sz="2400" b="1" dirty="0" err="1"/>
              <a:t>размера</a:t>
            </a:r>
            <a:r>
              <a:rPr lang="uk-UA" sz="2400" b="1" dirty="0"/>
              <a:t>:</a:t>
            </a:r>
          </a:p>
          <a:p>
            <a:r>
              <a:rPr lang="uk-UA" sz="2400" b="1" dirty="0"/>
              <a:t> </a:t>
            </a:r>
            <a:r>
              <a:rPr lang="uk-UA" sz="2400" b="1" dirty="0" err="1"/>
              <a:t>строка</a:t>
            </a:r>
            <a:r>
              <a:rPr lang="uk-UA" sz="2400" b="1" dirty="0"/>
              <a:t> </a:t>
            </a:r>
            <a:r>
              <a:rPr lang="uk-UA" sz="2400" b="1" dirty="0" err="1"/>
              <a:t>кода</a:t>
            </a:r>
            <a:r>
              <a:rPr lang="uk-UA" sz="2400" b="1" dirty="0"/>
              <a:t> </a:t>
            </a:r>
            <a:r>
              <a:rPr lang="uk-UA" sz="2400" b="1" dirty="0" err="1"/>
              <a:t>Line</a:t>
            </a:r>
            <a:r>
              <a:rPr lang="uk-UA" sz="2400" b="1" dirty="0"/>
              <a:t> </a:t>
            </a:r>
            <a:r>
              <a:rPr lang="uk-UA" sz="2400" b="1" dirty="0" err="1"/>
              <a:t>of</a:t>
            </a:r>
            <a:r>
              <a:rPr lang="uk-UA" sz="2400" b="1" dirty="0"/>
              <a:t> </a:t>
            </a:r>
            <a:r>
              <a:rPr lang="uk-UA" sz="2400" b="1" dirty="0" err="1"/>
              <a:t>Code</a:t>
            </a:r>
            <a:r>
              <a:rPr lang="uk-UA" sz="2400" b="1" dirty="0"/>
              <a:t> (LOC) </a:t>
            </a:r>
          </a:p>
          <a:p>
            <a:r>
              <a:rPr lang="uk-UA" sz="2400" b="1" dirty="0"/>
              <a:t> </a:t>
            </a:r>
            <a:r>
              <a:rPr lang="uk-UA" sz="2400" b="1" dirty="0" err="1"/>
              <a:t>функциональная</a:t>
            </a:r>
            <a:r>
              <a:rPr lang="uk-UA" sz="2400" b="1" dirty="0"/>
              <a:t> точка </a:t>
            </a:r>
            <a:r>
              <a:rPr lang="uk-UA" sz="2400" b="1" dirty="0" err="1"/>
              <a:t>Function</a:t>
            </a:r>
            <a:r>
              <a:rPr lang="uk-UA" sz="2400" b="1" dirty="0"/>
              <a:t> </a:t>
            </a:r>
            <a:r>
              <a:rPr lang="uk-UA" sz="2400" b="1" dirty="0" err="1"/>
              <a:t>Point</a:t>
            </a:r>
            <a:r>
              <a:rPr lang="uk-UA" sz="2400" b="1" dirty="0"/>
              <a:t> (FP) </a:t>
            </a:r>
          </a:p>
          <a:p>
            <a:endParaRPr lang="ru-RU" dirty="0"/>
          </a:p>
          <a:p>
            <a:r>
              <a:rPr lang="uk-UA" sz="2000" dirty="0" err="1"/>
              <a:t>Line</a:t>
            </a:r>
            <a:r>
              <a:rPr lang="uk-UA" sz="2000" dirty="0"/>
              <a:t> </a:t>
            </a:r>
            <a:r>
              <a:rPr lang="uk-UA" sz="2000" dirty="0" err="1"/>
              <a:t>of</a:t>
            </a:r>
            <a:r>
              <a:rPr lang="uk-UA" sz="2000" dirty="0"/>
              <a:t> </a:t>
            </a:r>
            <a:r>
              <a:rPr lang="uk-UA" sz="2000" dirty="0" err="1"/>
              <a:t>Code</a:t>
            </a:r>
            <a:r>
              <a:rPr lang="uk-UA" sz="2000" dirty="0"/>
              <a:t> – </a:t>
            </a:r>
            <a:r>
              <a:rPr lang="uk-UA" sz="2000" dirty="0" err="1"/>
              <a:t>это</a:t>
            </a:r>
            <a:r>
              <a:rPr lang="uk-UA" sz="2000" dirty="0"/>
              <a:t> </a:t>
            </a:r>
            <a:r>
              <a:rPr lang="uk-UA" sz="2000" dirty="0" err="1"/>
              <a:t>строка</a:t>
            </a:r>
            <a:r>
              <a:rPr lang="uk-UA" sz="2000" dirty="0"/>
              <a:t> </a:t>
            </a:r>
            <a:r>
              <a:rPr lang="uk-UA" sz="2000" dirty="0" err="1"/>
              <a:t>исходного</a:t>
            </a:r>
            <a:r>
              <a:rPr lang="uk-UA" sz="2000" dirty="0"/>
              <a:t> </a:t>
            </a:r>
            <a:r>
              <a:rPr lang="uk-UA" sz="2000" dirty="0" err="1"/>
              <a:t>кода</a:t>
            </a:r>
            <a:r>
              <a:rPr lang="uk-UA" sz="2000" dirty="0"/>
              <a:t> ПО (</a:t>
            </a:r>
            <a:r>
              <a:rPr lang="uk-UA" sz="2000" dirty="0" err="1"/>
              <a:t>исключаются</a:t>
            </a:r>
            <a:r>
              <a:rPr lang="uk-UA" sz="2000" dirty="0"/>
              <a:t> </a:t>
            </a:r>
            <a:r>
              <a:rPr lang="uk-UA" sz="2000" dirty="0" err="1"/>
              <a:t>пустые</a:t>
            </a:r>
            <a:r>
              <a:rPr lang="uk-UA" sz="2000" dirty="0"/>
              <a:t> строки, </a:t>
            </a:r>
            <a:r>
              <a:rPr lang="uk-UA" sz="2000" dirty="0" err="1"/>
              <a:t>комментарии</a:t>
            </a:r>
            <a:r>
              <a:rPr lang="uk-UA" sz="2000" dirty="0"/>
              <a:t> и </a:t>
            </a:r>
            <a:r>
              <a:rPr lang="uk-UA" sz="2000" dirty="0" err="1"/>
              <a:t>специфические</a:t>
            </a:r>
            <a:r>
              <a:rPr lang="uk-UA" sz="2000" dirty="0"/>
              <a:t> </a:t>
            </a:r>
            <a:r>
              <a:rPr lang="uk-UA" sz="2000" dirty="0" err="1"/>
              <a:t>операторы</a:t>
            </a:r>
            <a:r>
              <a:rPr lang="uk-UA" sz="2000" dirty="0"/>
              <a:t>).</a:t>
            </a:r>
          </a:p>
          <a:p>
            <a:r>
              <a:rPr lang="uk-UA" sz="2000" dirty="0" err="1"/>
              <a:t>Преимущество</a:t>
            </a:r>
            <a:r>
              <a:rPr lang="uk-UA" sz="2000" dirty="0"/>
              <a:t>: простота</a:t>
            </a:r>
          </a:p>
          <a:p>
            <a:r>
              <a:rPr lang="uk-UA" sz="2000" dirty="0" err="1"/>
              <a:t>Недостатки</a:t>
            </a:r>
            <a:r>
              <a:rPr lang="uk-UA" sz="2000" dirty="0"/>
              <a:t>:  </a:t>
            </a:r>
          </a:p>
          <a:p>
            <a:r>
              <a:rPr lang="en-US" sz="2000" dirty="0"/>
              <a:t>- </a:t>
            </a:r>
            <a:r>
              <a:rPr lang="uk-UA" sz="2000" dirty="0" err="1"/>
              <a:t>размер</a:t>
            </a:r>
            <a:r>
              <a:rPr lang="uk-UA" sz="2000" dirty="0"/>
              <a:t> </a:t>
            </a:r>
            <a:r>
              <a:rPr lang="uk-UA" sz="2000" dirty="0" err="1"/>
              <a:t>проекта</a:t>
            </a:r>
            <a:r>
              <a:rPr lang="uk-UA" sz="2000" dirty="0"/>
              <a:t> в LOC </a:t>
            </a:r>
            <a:r>
              <a:rPr lang="uk-UA" sz="2000" dirty="0" err="1"/>
              <a:t>может</a:t>
            </a:r>
            <a:r>
              <a:rPr lang="uk-UA" sz="2000" dirty="0"/>
              <a:t> </a:t>
            </a:r>
            <a:r>
              <a:rPr lang="uk-UA" sz="2000" dirty="0" err="1"/>
              <a:t>быть</a:t>
            </a:r>
            <a:r>
              <a:rPr lang="uk-UA" sz="2000" dirty="0"/>
              <a:t> </a:t>
            </a:r>
            <a:r>
              <a:rPr lang="uk-UA" sz="2000" dirty="0" err="1"/>
              <a:t>определён</a:t>
            </a:r>
            <a:r>
              <a:rPr lang="uk-UA" sz="2000" dirty="0"/>
              <a:t> </a:t>
            </a:r>
            <a:r>
              <a:rPr lang="uk-UA" sz="2000" dirty="0" err="1"/>
              <a:t>только</a:t>
            </a:r>
            <a:r>
              <a:rPr lang="uk-UA" sz="2000" dirty="0"/>
              <a:t> </a:t>
            </a:r>
            <a:r>
              <a:rPr lang="uk-UA" sz="2000" dirty="0" err="1"/>
              <a:t>после</a:t>
            </a:r>
            <a:r>
              <a:rPr lang="uk-UA" sz="2000" dirty="0"/>
              <a:t> </a:t>
            </a:r>
            <a:r>
              <a:rPr lang="uk-UA" sz="2000" dirty="0" err="1"/>
              <a:t>его</a:t>
            </a:r>
            <a:r>
              <a:rPr lang="uk-UA" sz="2000" dirty="0"/>
              <a:t> </a:t>
            </a:r>
            <a:r>
              <a:rPr lang="uk-UA" sz="2000" dirty="0" err="1"/>
              <a:t>завершения</a:t>
            </a:r>
            <a:r>
              <a:rPr lang="uk-UA" sz="2000" dirty="0"/>
              <a:t>; LOC </a:t>
            </a:r>
            <a:r>
              <a:rPr lang="uk-UA" sz="2000" dirty="0" err="1"/>
              <a:t>зависит</a:t>
            </a:r>
            <a:r>
              <a:rPr lang="uk-UA" sz="2000" dirty="0"/>
              <a:t> от </a:t>
            </a:r>
            <a:r>
              <a:rPr lang="uk-UA" sz="2000" dirty="0" err="1"/>
              <a:t>языка</a:t>
            </a:r>
            <a:r>
              <a:rPr lang="uk-UA" sz="2000" dirty="0"/>
              <a:t> </a:t>
            </a:r>
            <a:r>
              <a:rPr lang="uk-UA" sz="2000" dirty="0" err="1"/>
              <a:t>программирования</a:t>
            </a:r>
            <a:r>
              <a:rPr lang="uk-UA" sz="2000" dirty="0"/>
              <a:t>;</a:t>
            </a:r>
          </a:p>
          <a:p>
            <a:r>
              <a:rPr lang="uk-UA" sz="2000" dirty="0"/>
              <a:t> </a:t>
            </a:r>
            <a:r>
              <a:rPr lang="en-US" sz="2000" dirty="0"/>
              <a:t>- </a:t>
            </a:r>
            <a:r>
              <a:rPr lang="uk-UA" sz="2000" dirty="0"/>
              <a:t>LOC не </a:t>
            </a:r>
            <a:r>
              <a:rPr lang="uk-UA" sz="2000" dirty="0" err="1"/>
              <a:t>учитывает</a:t>
            </a:r>
            <a:r>
              <a:rPr lang="uk-UA" sz="2000" dirty="0"/>
              <a:t> </a:t>
            </a:r>
            <a:r>
              <a:rPr lang="uk-UA" sz="2000" dirty="0" err="1"/>
              <a:t>качество</a:t>
            </a:r>
            <a:r>
              <a:rPr lang="uk-UA" sz="2000" dirty="0"/>
              <a:t> </a:t>
            </a:r>
            <a:r>
              <a:rPr lang="uk-UA" sz="2000" dirty="0" err="1"/>
              <a:t>кода</a:t>
            </a:r>
            <a:r>
              <a:rPr lang="uk-UA" sz="2000" dirty="0"/>
              <a:t>.</a:t>
            </a:r>
          </a:p>
          <a:p>
            <a:endParaRPr lang="uk-UA" sz="2000" dirty="0"/>
          </a:p>
          <a:p>
            <a:endParaRPr lang="uk-UA" sz="2000" dirty="0"/>
          </a:p>
          <a:p>
            <a:r>
              <a:rPr lang="uk-UA" sz="2000" dirty="0"/>
              <a:t> </a:t>
            </a:r>
            <a:r>
              <a:rPr lang="uk-UA" sz="2000" dirty="0" err="1"/>
              <a:t>Производительность</a:t>
            </a:r>
            <a:r>
              <a:rPr lang="uk-UA" sz="2000" dirty="0"/>
              <a:t> (S) </a:t>
            </a:r>
            <a:r>
              <a:rPr lang="uk-UA" sz="2000" dirty="0" err="1"/>
              <a:t>программиста</a:t>
            </a:r>
            <a:r>
              <a:rPr lang="uk-UA" sz="2000" dirty="0"/>
              <a:t> с </a:t>
            </a:r>
            <a:r>
              <a:rPr lang="uk-UA" sz="2000" dirty="0" err="1"/>
              <a:t>использованием</a:t>
            </a:r>
            <a:r>
              <a:rPr lang="uk-UA" sz="2000" dirty="0"/>
              <a:t> LOC </a:t>
            </a:r>
            <a:r>
              <a:rPr lang="uk-UA" sz="2000" dirty="0" err="1"/>
              <a:t>подсчитывается</a:t>
            </a:r>
            <a:r>
              <a:rPr lang="uk-UA" sz="2000" dirty="0"/>
              <a:t> по </a:t>
            </a:r>
            <a:r>
              <a:rPr lang="uk-UA" sz="2000" dirty="0" err="1"/>
              <a:t>следующей</a:t>
            </a:r>
            <a:r>
              <a:rPr lang="uk-UA" sz="2000" dirty="0"/>
              <a:t> </a:t>
            </a:r>
            <a:r>
              <a:rPr lang="uk-UA" sz="2000" dirty="0" err="1"/>
              <a:t>формуле</a:t>
            </a:r>
            <a:r>
              <a:rPr lang="uk-UA" sz="2000" dirty="0"/>
              <a:t> </a:t>
            </a:r>
            <a:r>
              <a:rPr lang="en-US" sz="2000" dirty="0"/>
              <a:t>S=n/m</a:t>
            </a:r>
            <a:r>
              <a:rPr lang="uk-UA" sz="2000" dirty="0"/>
              <a:t> , </a:t>
            </a:r>
            <a:r>
              <a:rPr lang="uk-UA" sz="2000" dirty="0" err="1"/>
              <a:t>где</a:t>
            </a:r>
            <a:r>
              <a:rPr lang="uk-UA" sz="2000" dirty="0"/>
              <a:t> n – </a:t>
            </a:r>
            <a:r>
              <a:rPr lang="uk-UA" sz="2000" dirty="0" err="1"/>
              <a:t>количество</a:t>
            </a:r>
            <a:r>
              <a:rPr lang="uk-UA" sz="2000" dirty="0"/>
              <a:t> строк </a:t>
            </a:r>
            <a:r>
              <a:rPr lang="uk-UA" sz="2000" dirty="0" err="1"/>
              <a:t>кода</a:t>
            </a:r>
            <a:r>
              <a:rPr lang="uk-UA" sz="2000" dirty="0"/>
              <a:t>, </a:t>
            </a:r>
            <a:r>
              <a:rPr lang="uk-UA" sz="2000" dirty="0" err="1"/>
              <a:t>написанных</a:t>
            </a:r>
            <a:r>
              <a:rPr lang="uk-UA" sz="2000" dirty="0"/>
              <a:t> </a:t>
            </a:r>
            <a:r>
              <a:rPr lang="uk-UA" sz="2000" dirty="0" err="1"/>
              <a:t>программистом</a:t>
            </a:r>
            <a:r>
              <a:rPr lang="uk-UA" sz="2000" dirty="0"/>
              <a:t> (LOC); m – </a:t>
            </a:r>
            <a:r>
              <a:rPr lang="uk-UA" sz="2000" dirty="0" err="1"/>
              <a:t>время</a:t>
            </a:r>
            <a:r>
              <a:rPr lang="uk-UA" sz="2000" dirty="0"/>
              <a:t>  </a:t>
            </a:r>
            <a:r>
              <a:rPr lang="uk-UA" sz="2000" dirty="0" err="1"/>
              <a:t>работы</a:t>
            </a:r>
            <a:r>
              <a:rPr lang="uk-UA" sz="2000" dirty="0"/>
              <a:t> </a:t>
            </a:r>
            <a:r>
              <a:rPr lang="uk-UA" sz="2000" dirty="0" err="1"/>
              <a:t>программиста</a:t>
            </a:r>
            <a:r>
              <a:rPr lang="uk-UA" sz="2000" dirty="0"/>
              <a:t> (в </a:t>
            </a:r>
            <a:r>
              <a:rPr lang="uk-UA" sz="2000" dirty="0" err="1"/>
              <a:t>человеко-часах</a:t>
            </a:r>
            <a:r>
              <a:rPr lang="uk-UA" sz="2000" dirty="0"/>
              <a:t>). </a:t>
            </a:r>
            <a:endParaRPr lang="en-US" sz="2000" dirty="0"/>
          </a:p>
          <a:p>
            <a:endParaRPr lang="ru-RU" dirty="0"/>
          </a:p>
        </p:txBody>
      </p:sp>
      <p:sp>
        <p:nvSpPr>
          <p:cNvPr id="5" name="TextBox 4"/>
          <p:cNvSpPr txBox="1"/>
          <p:nvPr/>
        </p:nvSpPr>
        <p:spPr>
          <a:xfrm>
            <a:off x="3025737" y="-35922"/>
            <a:ext cx="3962367" cy="1077218"/>
          </a:xfrm>
          <a:prstGeom prst="rect">
            <a:avLst/>
          </a:prstGeom>
          <a:noFill/>
        </p:spPr>
        <p:txBody>
          <a:bodyPr wrap="none" rtlCol="0">
            <a:spAutoFit/>
          </a:bodyPr>
          <a:lstStyle/>
          <a:p>
            <a:r>
              <a:rPr lang="ru-RU" sz="3200" dirty="0"/>
              <a:t>Единицы размера ПО</a:t>
            </a:r>
          </a:p>
          <a:p>
            <a:endParaRPr lang="ru-RU" sz="3200" dirty="0"/>
          </a:p>
        </p:txBody>
      </p:sp>
    </p:spTree>
    <p:extLst>
      <p:ext uri="{BB962C8B-B14F-4D97-AF65-F5344CB8AC3E}">
        <p14:creationId xmlns:p14="http://schemas.microsoft.com/office/powerpoint/2010/main" val="97568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27610" y="315596"/>
            <a:ext cx="1699328" cy="5017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TextBox 6"/>
          <p:cNvSpPr txBox="1"/>
          <p:nvPr/>
        </p:nvSpPr>
        <p:spPr>
          <a:xfrm>
            <a:off x="3296116" y="663966"/>
            <a:ext cx="5196955" cy="461665"/>
          </a:xfrm>
          <a:prstGeom prst="rect">
            <a:avLst/>
          </a:prstGeom>
          <a:noFill/>
        </p:spPr>
        <p:txBody>
          <a:bodyPr wrap="square" rtlCol="0">
            <a:spAutoFit/>
          </a:bodyPr>
          <a:lstStyle/>
          <a:p>
            <a:pPr algn="just"/>
            <a:r>
              <a:rPr lang="ru-RU" sz="2400" b="1" dirty="0" err="1"/>
              <a:t>Function</a:t>
            </a:r>
            <a:r>
              <a:rPr lang="ru-RU" sz="2400" b="1" dirty="0"/>
              <a:t> </a:t>
            </a:r>
            <a:r>
              <a:rPr lang="ru-RU" sz="2400" b="1" dirty="0" err="1"/>
              <a:t>Point</a:t>
            </a:r>
            <a:r>
              <a:rPr lang="ru-RU" sz="2400" b="1" dirty="0"/>
              <a:t> </a:t>
            </a:r>
            <a:r>
              <a:rPr lang="en-US" sz="2400" b="1" dirty="0"/>
              <a:t>-</a:t>
            </a:r>
            <a:r>
              <a:rPr lang="ru-RU" sz="2400" b="1" dirty="0"/>
              <a:t>альтернатива LOC </a:t>
            </a:r>
          </a:p>
        </p:txBody>
      </p:sp>
      <p:sp>
        <p:nvSpPr>
          <p:cNvPr id="6" name="TextBox 5"/>
          <p:cNvSpPr txBox="1"/>
          <p:nvPr/>
        </p:nvSpPr>
        <p:spPr>
          <a:xfrm>
            <a:off x="1203846" y="1981321"/>
            <a:ext cx="9202924" cy="2554545"/>
          </a:xfrm>
          <a:prstGeom prst="rect">
            <a:avLst/>
          </a:prstGeom>
          <a:noFill/>
        </p:spPr>
        <p:txBody>
          <a:bodyPr wrap="square" rtlCol="0">
            <a:spAutoFit/>
          </a:bodyPr>
          <a:lstStyle/>
          <a:p>
            <a:pPr algn="just"/>
            <a:r>
              <a:rPr lang="ru-RU" sz="2000" dirty="0"/>
              <a:t>Методика анализа FP основывается на концепции разграничения взаимодействия. </a:t>
            </a:r>
          </a:p>
          <a:p>
            <a:pPr algn="just"/>
            <a:endParaRPr lang="ru-RU" sz="2000" dirty="0"/>
          </a:p>
          <a:p>
            <a:pPr algn="just"/>
            <a:r>
              <a:rPr lang="ru-RU" sz="2000" dirty="0"/>
              <a:t>Сущность ее состоит в том, что программа разделяется на классы компонентов по формату и типу логических операций. </a:t>
            </a:r>
          </a:p>
          <a:p>
            <a:pPr algn="just"/>
            <a:endParaRPr lang="ru-RU" sz="2000" dirty="0"/>
          </a:p>
          <a:p>
            <a:pPr algn="just"/>
            <a:r>
              <a:rPr lang="ru-RU" sz="2000" dirty="0"/>
              <a:t>В основе этого деления лежит предположение, что область взаимодействия программы разделяется на  внутреннюю – взаимодействие компонентов приложения, и внешнюю – взаимодействие с другими приложениями.</a:t>
            </a:r>
          </a:p>
        </p:txBody>
      </p:sp>
    </p:spTree>
    <p:extLst>
      <p:ext uri="{BB962C8B-B14F-4D97-AF65-F5344CB8AC3E}">
        <p14:creationId xmlns:p14="http://schemas.microsoft.com/office/powerpoint/2010/main" val="139661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7112" y="0"/>
            <a:ext cx="9144000" cy="538843"/>
          </a:xfrm>
        </p:spPr>
        <p:txBody>
          <a:bodyPr>
            <a:normAutofit/>
          </a:bodyPr>
          <a:lstStyle/>
          <a:p>
            <a:r>
              <a:rPr lang="ru-RU" sz="3200" b="1" dirty="0" err="1"/>
              <a:t>Function</a:t>
            </a:r>
            <a:r>
              <a:rPr lang="ru-RU" sz="3200" b="1" dirty="0"/>
              <a:t> </a:t>
            </a:r>
            <a:r>
              <a:rPr lang="ru-RU" sz="3200" b="1" dirty="0" err="1"/>
              <a:t>Point</a:t>
            </a:r>
            <a:endParaRPr lang="ru-RU" sz="3200" dirty="0"/>
          </a:p>
        </p:txBody>
      </p:sp>
      <p:sp>
        <p:nvSpPr>
          <p:cNvPr id="3" name="Subtitle 2"/>
          <p:cNvSpPr>
            <a:spLocks noGrp="1"/>
          </p:cNvSpPr>
          <p:nvPr>
            <p:ph type="subTitle" idx="1"/>
          </p:nvPr>
        </p:nvSpPr>
        <p:spPr>
          <a:xfrm>
            <a:off x="326571" y="651141"/>
            <a:ext cx="10882712" cy="6206859"/>
          </a:xfrm>
        </p:spPr>
        <p:txBody>
          <a:bodyPr>
            <a:noAutofit/>
          </a:bodyPr>
          <a:lstStyle/>
          <a:p>
            <a:pPr algn="just"/>
            <a:r>
              <a:rPr lang="uk-UA" sz="1800" b="1" dirty="0" err="1"/>
              <a:t>Пять</a:t>
            </a:r>
            <a:r>
              <a:rPr lang="uk-UA" sz="1800" b="1" dirty="0"/>
              <a:t> </a:t>
            </a:r>
            <a:r>
              <a:rPr lang="uk-UA" sz="1800" b="1" dirty="0" err="1"/>
              <a:t>классов</a:t>
            </a:r>
            <a:r>
              <a:rPr lang="uk-UA" sz="1800" b="1" dirty="0"/>
              <a:t> </a:t>
            </a:r>
            <a:r>
              <a:rPr lang="uk-UA" sz="1800" b="1" dirty="0" err="1"/>
              <a:t>компонентов</a:t>
            </a:r>
            <a:r>
              <a:rPr lang="uk-UA" sz="1800" b="1" dirty="0"/>
              <a:t>, на </a:t>
            </a:r>
            <a:r>
              <a:rPr lang="uk-UA" sz="1800" b="1" dirty="0" err="1"/>
              <a:t>которых</a:t>
            </a:r>
            <a:r>
              <a:rPr lang="uk-UA" sz="1800" b="1" dirty="0"/>
              <a:t> </a:t>
            </a:r>
            <a:r>
              <a:rPr lang="uk-UA" sz="1800" b="1" dirty="0" err="1"/>
              <a:t>основывается</a:t>
            </a:r>
            <a:r>
              <a:rPr lang="uk-UA" sz="1800" b="1" dirty="0"/>
              <a:t> </a:t>
            </a:r>
            <a:r>
              <a:rPr lang="uk-UA" sz="1800" b="1" dirty="0" err="1"/>
              <a:t>анализ</a:t>
            </a:r>
            <a:r>
              <a:rPr lang="uk-UA" sz="1800" b="1" dirty="0"/>
              <a:t>:</a:t>
            </a:r>
            <a:endParaRPr lang="ru-RU" sz="1800" b="1" dirty="0"/>
          </a:p>
          <a:p>
            <a:pPr algn="just"/>
            <a:r>
              <a:rPr lang="ru-RU" sz="1800" dirty="0"/>
              <a:t>- внутренний логический файл </a:t>
            </a:r>
            <a:r>
              <a:rPr lang="ru-RU" sz="1800" dirty="0" err="1"/>
              <a:t>Internal</a:t>
            </a:r>
            <a:r>
              <a:rPr lang="ru-RU" sz="1800" dirty="0"/>
              <a:t> </a:t>
            </a:r>
            <a:r>
              <a:rPr lang="ru-RU" sz="1800" dirty="0" err="1"/>
              <a:t>Logical</a:t>
            </a:r>
            <a:r>
              <a:rPr lang="ru-RU" sz="1800" dirty="0"/>
              <a:t> </a:t>
            </a:r>
            <a:r>
              <a:rPr lang="ru-RU" sz="1800" dirty="0" err="1"/>
              <a:t>File</a:t>
            </a:r>
            <a:r>
              <a:rPr lang="ru-RU" sz="1800" dirty="0"/>
              <a:t> (ILF) – группа логически связанных данных, находящихся внутри границ приложения и поддерживаемых вводом извне;</a:t>
            </a:r>
          </a:p>
          <a:p>
            <a:pPr algn="just"/>
            <a:r>
              <a:rPr lang="ru-RU" sz="1800" dirty="0"/>
              <a:t>- внешний интерфейсный файл </a:t>
            </a:r>
            <a:r>
              <a:rPr lang="ru-RU" sz="1800" dirty="0" err="1"/>
              <a:t>External</a:t>
            </a:r>
            <a:r>
              <a:rPr lang="ru-RU" sz="1800" dirty="0"/>
              <a:t> </a:t>
            </a:r>
            <a:r>
              <a:rPr lang="ru-RU" sz="1800" dirty="0" err="1"/>
              <a:t>Interface</a:t>
            </a:r>
            <a:r>
              <a:rPr lang="ru-RU" sz="1800" dirty="0"/>
              <a:t> </a:t>
            </a:r>
            <a:r>
              <a:rPr lang="ru-RU" sz="1800" dirty="0" err="1"/>
              <a:t>File</a:t>
            </a:r>
            <a:r>
              <a:rPr lang="ru-RU" sz="1800" dirty="0"/>
              <a:t> (EIF) – группа логически связанных данных, находящихся вне границ приложения и являющихся внутренним логическим файлом для другого приложения;  </a:t>
            </a:r>
          </a:p>
          <a:p>
            <a:pPr algn="just"/>
            <a:r>
              <a:rPr lang="ru-RU" sz="1800" dirty="0"/>
              <a:t>- внешний ввод </a:t>
            </a:r>
            <a:r>
              <a:rPr lang="ru-RU" sz="1800" dirty="0" err="1"/>
              <a:t>External</a:t>
            </a:r>
            <a:r>
              <a:rPr lang="ru-RU" sz="1800" dirty="0"/>
              <a:t> </a:t>
            </a:r>
            <a:r>
              <a:rPr lang="ru-RU" sz="1800" dirty="0" err="1"/>
              <a:t>Input</a:t>
            </a:r>
            <a:r>
              <a:rPr lang="ru-RU" sz="1800" dirty="0"/>
              <a:t> (EI) – транзакция, при выполнении которой данные пересекают границу приложения извне. Это могут быть как данные, получаемые от другого приложения, так и данные, вводимые в программу пользователем. Получаемые данные могут быть командами управления или статическими данными. В последнем случае может возникнуть необходимость обновить внутренний логический файл;</a:t>
            </a:r>
          </a:p>
          <a:p>
            <a:pPr algn="just"/>
            <a:r>
              <a:rPr lang="ru-RU" sz="1800" dirty="0"/>
              <a:t>- внешний вывод </a:t>
            </a:r>
            <a:r>
              <a:rPr lang="ru-RU" sz="1800" dirty="0" err="1"/>
              <a:t>External</a:t>
            </a:r>
            <a:r>
              <a:rPr lang="ru-RU" sz="1800" dirty="0"/>
              <a:t> </a:t>
            </a:r>
            <a:r>
              <a:rPr lang="ru-RU" sz="1800" dirty="0" err="1"/>
              <a:t>Output</a:t>
            </a:r>
            <a:r>
              <a:rPr lang="ru-RU" sz="1800" dirty="0"/>
              <a:t> (EO) – транзакция, при выполнении которой данные пересекают границу приложения изнутри. Из ILF и EIF создаются файлы вывода или сообщения и отправляются другому приложению. Вывод также содержит производные данные, получаемые из ILF;</a:t>
            </a:r>
          </a:p>
          <a:p>
            <a:pPr algn="just"/>
            <a:r>
              <a:rPr lang="ru-RU" sz="1800" dirty="0"/>
              <a:t>- внешний запрос </a:t>
            </a:r>
            <a:r>
              <a:rPr lang="ru-RU" sz="1800" dirty="0" err="1"/>
              <a:t>External</a:t>
            </a:r>
            <a:r>
              <a:rPr lang="ru-RU" sz="1800" dirty="0"/>
              <a:t> </a:t>
            </a:r>
            <a:r>
              <a:rPr lang="ru-RU" sz="1800" dirty="0" err="1"/>
              <a:t>Inquiry</a:t>
            </a:r>
            <a:r>
              <a:rPr lang="ru-RU" sz="1800" dirty="0"/>
              <a:t> (EQ) – транзакция, при выполнении которой происходит одновременный ввод и вывод. В результате информация возвращается из одного или более ILF и EIF. Вывод не содержит производных данных, а ILF не обновляются.</a:t>
            </a:r>
          </a:p>
          <a:p>
            <a:pPr algn="just"/>
            <a:endParaRPr lang="ru-RU" sz="1800" dirty="0"/>
          </a:p>
        </p:txBody>
      </p:sp>
    </p:spTree>
    <p:extLst>
      <p:ext uri="{BB962C8B-B14F-4D97-AF65-F5344CB8AC3E}">
        <p14:creationId xmlns:p14="http://schemas.microsoft.com/office/powerpoint/2010/main" val="902624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27610" y="315596"/>
            <a:ext cx="1699328" cy="5017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TextBox 6"/>
          <p:cNvSpPr txBox="1"/>
          <p:nvPr/>
        </p:nvSpPr>
        <p:spPr>
          <a:xfrm>
            <a:off x="1203846" y="586470"/>
            <a:ext cx="9043740" cy="461665"/>
          </a:xfrm>
          <a:prstGeom prst="rect">
            <a:avLst/>
          </a:prstGeom>
          <a:noFill/>
        </p:spPr>
        <p:txBody>
          <a:bodyPr wrap="square" rtlCol="0">
            <a:spAutoFit/>
          </a:bodyPr>
          <a:lstStyle/>
          <a:p>
            <a:pPr algn="just"/>
            <a:r>
              <a:rPr lang="ru-RU" sz="2400" b="1" dirty="0"/>
              <a:t>Алгоритм анализа при помощи функциональных точек</a:t>
            </a:r>
          </a:p>
        </p:txBody>
      </p:sp>
      <p:sp>
        <p:nvSpPr>
          <p:cNvPr id="6" name="TextBox 5"/>
          <p:cNvSpPr txBox="1"/>
          <p:nvPr/>
        </p:nvSpPr>
        <p:spPr>
          <a:xfrm>
            <a:off x="1203846" y="2012852"/>
            <a:ext cx="9202924" cy="2554545"/>
          </a:xfrm>
          <a:prstGeom prst="rect">
            <a:avLst/>
          </a:prstGeom>
          <a:noFill/>
        </p:spPr>
        <p:txBody>
          <a:bodyPr wrap="square" rtlCol="0">
            <a:spAutoFit/>
          </a:bodyPr>
          <a:lstStyle/>
          <a:p>
            <a:pPr algn="just"/>
            <a:r>
              <a:rPr lang="ru-RU" sz="2000" dirty="0"/>
              <a:t>1.	Определение типа оценки. </a:t>
            </a:r>
          </a:p>
          <a:p>
            <a:pPr algn="just"/>
            <a:r>
              <a:rPr lang="ru-RU" sz="2000" dirty="0"/>
              <a:t>2.	Определение области оценки и границ продукта. </a:t>
            </a:r>
          </a:p>
          <a:p>
            <a:pPr algn="just"/>
            <a:r>
              <a:rPr lang="ru-RU" sz="2000" dirty="0"/>
              <a:t>3.	Подсчет функциональных точек, связанных с данными. </a:t>
            </a:r>
          </a:p>
          <a:p>
            <a:pPr algn="just"/>
            <a:r>
              <a:rPr lang="ru-RU" sz="2000" dirty="0"/>
              <a:t>4.	Подсчет функциональных точек, связанных с транзакциями. </a:t>
            </a:r>
          </a:p>
          <a:p>
            <a:pPr algn="just"/>
            <a:r>
              <a:rPr lang="ru-RU" sz="2000" dirty="0"/>
              <a:t>5.	Определение суммарного количества не выровненных функциональных точек (UFP). </a:t>
            </a:r>
          </a:p>
          <a:p>
            <a:pPr algn="just"/>
            <a:r>
              <a:rPr lang="ru-RU" sz="2000" dirty="0"/>
              <a:t>6.	Определение значения фактора выравнивания (FAV). </a:t>
            </a:r>
          </a:p>
          <a:p>
            <a:pPr algn="just"/>
            <a:r>
              <a:rPr lang="ru-RU" sz="2000" dirty="0"/>
              <a:t>7.	Расчет количества выровненных функциональных точек (AFP). </a:t>
            </a:r>
          </a:p>
        </p:txBody>
      </p:sp>
    </p:spTree>
    <p:extLst>
      <p:ext uri="{BB962C8B-B14F-4D97-AF65-F5344CB8AC3E}">
        <p14:creationId xmlns:p14="http://schemas.microsoft.com/office/powerpoint/2010/main" val="325687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27610" y="315596"/>
            <a:ext cx="1699328" cy="5017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TextBox 6"/>
          <p:cNvSpPr txBox="1"/>
          <p:nvPr/>
        </p:nvSpPr>
        <p:spPr>
          <a:xfrm>
            <a:off x="1203846" y="586470"/>
            <a:ext cx="9043740" cy="461665"/>
          </a:xfrm>
          <a:prstGeom prst="rect">
            <a:avLst/>
          </a:prstGeom>
          <a:noFill/>
        </p:spPr>
        <p:txBody>
          <a:bodyPr wrap="square" rtlCol="0">
            <a:spAutoFit/>
          </a:bodyPr>
          <a:lstStyle/>
          <a:p>
            <a:pPr algn="just"/>
            <a:r>
              <a:rPr lang="ru-RU" sz="2400" b="1" dirty="0"/>
              <a:t>Определение типа оценки</a:t>
            </a:r>
          </a:p>
        </p:txBody>
      </p:sp>
      <p:sp>
        <p:nvSpPr>
          <p:cNvPr id="6" name="TextBox 5"/>
          <p:cNvSpPr txBox="1"/>
          <p:nvPr/>
        </p:nvSpPr>
        <p:spPr>
          <a:xfrm>
            <a:off x="1203846" y="2012852"/>
            <a:ext cx="9202924" cy="1938992"/>
          </a:xfrm>
          <a:prstGeom prst="rect">
            <a:avLst/>
          </a:prstGeom>
          <a:noFill/>
        </p:spPr>
        <p:txBody>
          <a:bodyPr wrap="square" rtlCol="0">
            <a:spAutoFit/>
          </a:bodyPr>
          <a:lstStyle/>
          <a:p>
            <a:pPr algn="just"/>
            <a:r>
              <a:rPr lang="ru-RU" sz="2000" dirty="0"/>
              <a:t>1.	Проект разработки. Оценивается количество функциональности поставляемой пользователям в первом релизе продукта. </a:t>
            </a:r>
          </a:p>
          <a:p>
            <a:pPr algn="just"/>
            <a:r>
              <a:rPr lang="ru-RU" sz="2000" dirty="0"/>
              <a:t>2.	Проект развития. Оценивается в функциональных точках проект доработки: добавление, изменение и удаление функционала. </a:t>
            </a:r>
          </a:p>
          <a:p>
            <a:pPr algn="just"/>
            <a:r>
              <a:rPr lang="ru-RU" sz="2000" dirty="0"/>
              <a:t>3.	Продукт. Оценивается объем уже существующего и установленного продукта. </a:t>
            </a:r>
          </a:p>
        </p:txBody>
      </p:sp>
    </p:spTree>
    <p:extLst>
      <p:ext uri="{BB962C8B-B14F-4D97-AF65-F5344CB8AC3E}">
        <p14:creationId xmlns:p14="http://schemas.microsoft.com/office/powerpoint/2010/main" val="518511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27610" y="315596"/>
            <a:ext cx="1699328" cy="5017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TextBox 6"/>
          <p:cNvSpPr txBox="1"/>
          <p:nvPr/>
        </p:nvSpPr>
        <p:spPr>
          <a:xfrm>
            <a:off x="1203846" y="586470"/>
            <a:ext cx="9043740" cy="461665"/>
          </a:xfrm>
          <a:prstGeom prst="rect">
            <a:avLst/>
          </a:prstGeom>
          <a:noFill/>
        </p:spPr>
        <p:txBody>
          <a:bodyPr wrap="square" rtlCol="0">
            <a:spAutoFit/>
          </a:bodyPr>
          <a:lstStyle/>
          <a:p>
            <a:pPr algn="just"/>
            <a:r>
              <a:rPr lang="ru-RU" sz="2400" b="1" dirty="0"/>
              <a:t>Определение области оценки и границ продукта</a:t>
            </a:r>
          </a:p>
        </p:txBody>
      </p:sp>
      <p:sp>
        <p:nvSpPr>
          <p:cNvPr id="6" name="TextBox 5"/>
          <p:cNvSpPr txBox="1"/>
          <p:nvPr/>
        </p:nvSpPr>
        <p:spPr>
          <a:xfrm>
            <a:off x="1203846" y="1088177"/>
            <a:ext cx="9202924" cy="1938992"/>
          </a:xfrm>
          <a:prstGeom prst="rect">
            <a:avLst/>
          </a:prstGeom>
          <a:noFill/>
        </p:spPr>
        <p:txBody>
          <a:bodyPr wrap="square" rtlCol="0">
            <a:spAutoFit/>
          </a:bodyPr>
          <a:lstStyle/>
          <a:p>
            <a:pPr algn="just"/>
            <a:r>
              <a:rPr lang="ru-RU" sz="2000" dirty="0"/>
              <a:t>В зависимости от типа область оценки может включать: </a:t>
            </a:r>
          </a:p>
          <a:p>
            <a:pPr algn="just"/>
            <a:r>
              <a:rPr lang="ru-RU" sz="2000" dirty="0"/>
              <a:t>•	Все разрабатываемые функции (для проекта разработки) </a:t>
            </a:r>
          </a:p>
          <a:p>
            <a:pPr algn="just"/>
            <a:r>
              <a:rPr lang="ru-RU" sz="2000" dirty="0"/>
              <a:t>•	Все добавляемые, изменяемые и удаляемые функции (для проектов поддержки) </a:t>
            </a:r>
          </a:p>
          <a:p>
            <a:pPr algn="just"/>
            <a:r>
              <a:rPr lang="ru-RU" sz="2000" dirty="0"/>
              <a:t>•	Только функции, реально используемые, или все функции (при оценке продукта и/или продуктов). </a:t>
            </a:r>
          </a:p>
        </p:txBody>
      </p:sp>
      <p:sp>
        <p:nvSpPr>
          <p:cNvPr id="8" name="TextBox 7">
            <a:extLst>
              <a:ext uri="{FF2B5EF4-FFF2-40B4-BE49-F238E27FC236}">
                <a16:creationId xmlns:a16="http://schemas.microsoft.com/office/drawing/2014/main" id="{7BF14196-9860-495F-84DD-9CAC62D8B81A}"/>
              </a:ext>
            </a:extLst>
          </p:cNvPr>
          <p:cNvSpPr txBox="1"/>
          <p:nvPr/>
        </p:nvSpPr>
        <p:spPr>
          <a:xfrm>
            <a:off x="1203846" y="3154970"/>
            <a:ext cx="9202924" cy="1631216"/>
          </a:xfrm>
          <a:prstGeom prst="rect">
            <a:avLst/>
          </a:prstGeom>
          <a:noFill/>
        </p:spPr>
        <p:txBody>
          <a:bodyPr wrap="square" rtlCol="0">
            <a:spAutoFit/>
          </a:bodyPr>
          <a:lstStyle/>
          <a:p>
            <a:pPr algn="just"/>
            <a:r>
              <a:rPr lang="ru-RU" sz="2000" dirty="0"/>
              <a:t>•	Что является «внешним» по отношению к оцениваемому продукту. </a:t>
            </a:r>
          </a:p>
          <a:p>
            <a:pPr algn="just"/>
            <a:r>
              <a:rPr lang="ru-RU" sz="2000" dirty="0"/>
              <a:t>•	Где располагается «граница системы», через которую проходят транзакции передаваемые или принимаемые продуктом, с точки зрения пользователя. </a:t>
            </a:r>
          </a:p>
          <a:p>
            <a:pPr algn="just"/>
            <a:r>
              <a:rPr lang="ru-RU" sz="2000" dirty="0"/>
              <a:t>•	Какие данные поддерживаются приложением, а какие — внешние. </a:t>
            </a:r>
          </a:p>
        </p:txBody>
      </p:sp>
      <p:pic>
        <p:nvPicPr>
          <p:cNvPr id="9" name="Рисунок 8">
            <a:extLst>
              <a:ext uri="{FF2B5EF4-FFF2-40B4-BE49-F238E27FC236}">
                <a16:creationId xmlns:a16="http://schemas.microsoft.com/office/drawing/2014/main" id="{480BEA03-8013-407F-8BE7-176A2B5E2A35}"/>
              </a:ext>
            </a:extLst>
          </p:cNvPr>
          <p:cNvPicPr/>
          <p:nvPr/>
        </p:nvPicPr>
        <p:blipFill>
          <a:blip r:embed="rId2" cstate="print"/>
          <a:srcRect/>
          <a:stretch>
            <a:fillRect/>
          </a:stretch>
        </p:blipFill>
        <p:spPr bwMode="auto">
          <a:xfrm>
            <a:off x="3889984" y="5134004"/>
            <a:ext cx="5045710" cy="1720850"/>
          </a:xfrm>
          <a:prstGeom prst="rect">
            <a:avLst/>
          </a:prstGeom>
          <a:noFill/>
          <a:ln w="9525">
            <a:noFill/>
            <a:miter lim="800000"/>
            <a:headEnd/>
            <a:tailEnd/>
          </a:ln>
        </p:spPr>
      </p:pic>
    </p:spTree>
    <p:extLst>
      <p:ext uri="{BB962C8B-B14F-4D97-AF65-F5344CB8AC3E}">
        <p14:creationId xmlns:p14="http://schemas.microsoft.com/office/powerpoint/2010/main" val="2033659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27610" y="315596"/>
            <a:ext cx="1699328" cy="5017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TextBox 6"/>
          <p:cNvSpPr txBox="1"/>
          <p:nvPr/>
        </p:nvSpPr>
        <p:spPr>
          <a:xfrm>
            <a:off x="1203846" y="586470"/>
            <a:ext cx="9043740" cy="461665"/>
          </a:xfrm>
          <a:prstGeom prst="rect">
            <a:avLst/>
          </a:prstGeom>
          <a:noFill/>
        </p:spPr>
        <p:txBody>
          <a:bodyPr wrap="square" rtlCol="0">
            <a:spAutoFit/>
          </a:bodyPr>
          <a:lstStyle/>
          <a:p>
            <a:pPr algn="just"/>
            <a:r>
              <a:rPr lang="ru-RU" sz="2400" b="1" dirty="0"/>
              <a:t>Подсчет функциональных точек, связанных с данными</a:t>
            </a:r>
          </a:p>
        </p:txBody>
      </p:sp>
      <p:sp>
        <p:nvSpPr>
          <p:cNvPr id="9" name="TextBox 8">
            <a:extLst>
              <a:ext uri="{FF2B5EF4-FFF2-40B4-BE49-F238E27FC236}">
                <a16:creationId xmlns:a16="http://schemas.microsoft.com/office/drawing/2014/main" id="{8F4E55F8-E616-4BDC-AAE3-DF37150956CA}"/>
              </a:ext>
            </a:extLst>
          </p:cNvPr>
          <p:cNvSpPr txBox="1"/>
          <p:nvPr/>
        </p:nvSpPr>
        <p:spPr>
          <a:xfrm>
            <a:off x="851338" y="1326630"/>
            <a:ext cx="11020096" cy="1465273"/>
          </a:xfrm>
          <a:prstGeom prst="rect">
            <a:avLst/>
          </a:prstGeom>
          <a:noFill/>
        </p:spPr>
        <p:txBody>
          <a:bodyPr wrap="square">
            <a:spAutoFit/>
          </a:bodyPr>
          <a:lstStyle/>
          <a:p>
            <a:pPr algn="just"/>
            <a:r>
              <a:rPr lang="ru-RU" sz="2000" dirty="0">
                <a:solidFill>
                  <a:srgbClr val="000000"/>
                </a:solidFill>
                <a:effectLst/>
                <a:latin typeface="Times New Roman" panose="02020603050405020304" pitchFamily="18" charset="0"/>
                <a:ea typeface="Times New Roman" panose="02020603050405020304" pitchFamily="18" charset="0"/>
              </a:rPr>
              <a:t>Сначала определяется сложность данных по следующим показателям: </a:t>
            </a:r>
            <a:endParaRPr lang="ru-RU" sz="2000" dirty="0">
              <a:effectLst/>
              <a:latin typeface="Times New Roman" panose="02020603050405020304" pitchFamily="18" charset="0"/>
              <a:ea typeface="Times New Roman" panose="02020603050405020304" pitchFamily="18" charset="0"/>
            </a:endParaRPr>
          </a:p>
          <a:p>
            <a:pPr marL="342900" lvl="0" indent="-342900" algn="just">
              <a:lnSpc>
                <a:spcPct val="115000"/>
              </a:lnSpc>
              <a:spcAft>
                <a:spcPts val="1000"/>
              </a:spcAft>
              <a:buSzPts val="1000"/>
              <a:buFont typeface="Symbol" panose="05050102010706020507" pitchFamily="18" charset="2"/>
              <a:buChar char=""/>
              <a:tabLst>
                <a:tab pos="457200" algn="l"/>
              </a:tabLst>
            </a:pP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DET (</a:t>
            </a:r>
            <a:r>
              <a:rPr lang="ru-RU"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data</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ru-RU"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element</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ru-RU"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type</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неповторяемое уникальное поле данных, например, Имя Клиента — 1 DET; Адрес Клиента (индекс, страна, область, район, город, улица, дом, корпус, квартира) — 9 </a:t>
            </a:r>
            <a:r>
              <a:rPr lang="ru-RU"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DET's</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15000"/>
              </a:lnSpc>
              <a:spcAft>
                <a:spcPts val="1000"/>
              </a:spcAft>
              <a:buSzPts val="1000"/>
              <a:buFont typeface="Symbol" panose="05050102010706020507" pitchFamily="18" charset="2"/>
              <a:buChar char=""/>
              <a:tabLst>
                <a:tab pos="457200" algn="l"/>
              </a:tabLst>
            </a:pP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 (</a:t>
            </a:r>
            <a:r>
              <a:rPr lang="ru-RU"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record</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ru-RU"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element</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ru-RU"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type</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логическая группа данных, например, адрес, паспорт, телефонный номер. </a:t>
            </a:r>
          </a:p>
        </p:txBody>
      </p:sp>
      <p:pic>
        <p:nvPicPr>
          <p:cNvPr id="10" name="Рисунок 9">
            <a:extLst>
              <a:ext uri="{FF2B5EF4-FFF2-40B4-BE49-F238E27FC236}">
                <a16:creationId xmlns:a16="http://schemas.microsoft.com/office/drawing/2014/main" id="{CE7DA8A1-684C-452C-B04A-3A94CA235BB3}"/>
              </a:ext>
            </a:extLst>
          </p:cNvPr>
          <p:cNvPicPr/>
          <p:nvPr/>
        </p:nvPicPr>
        <p:blipFill>
          <a:blip r:embed="rId3" cstate="print"/>
          <a:srcRect/>
          <a:stretch>
            <a:fillRect/>
          </a:stretch>
        </p:blipFill>
        <p:spPr bwMode="auto">
          <a:xfrm>
            <a:off x="1605007" y="3070398"/>
            <a:ext cx="6750099" cy="3472006"/>
          </a:xfrm>
          <a:prstGeom prst="rect">
            <a:avLst/>
          </a:prstGeom>
          <a:noFill/>
          <a:ln w="9525">
            <a:noFill/>
            <a:miter lim="800000"/>
            <a:headEnd/>
            <a:tailEnd/>
          </a:ln>
        </p:spPr>
      </p:pic>
    </p:spTree>
    <p:extLst>
      <p:ext uri="{BB962C8B-B14F-4D97-AF65-F5344CB8AC3E}">
        <p14:creationId xmlns:p14="http://schemas.microsoft.com/office/powerpoint/2010/main" val="4027978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D97E5B-9E7A-4E23-8171-C6BFDD80EC5F}"/>
              </a:ext>
            </a:extLst>
          </p:cNvPr>
          <p:cNvSpPr>
            <a:spLocks noGrp="1"/>
          </p:cNvSpPr>
          <p:nvPr>
            <p:ph type="title"/>
          </p:nvPr>
        </p:nvSpPr>
        <p:spPr/>
        <p:txBody>
          <a:bodyPr>
            <a:normAutofit/>
          </a:bodyPr>
          <a:lstStyle/>
          <a:p>
            <a:r>
              <a:rPr lang="ru-RU" sz="4400" b="1" dirty="0"/>
              <a:t>Подсчет функциональных точек, связанных с данными (2)</a:t>
            </a:r>
            <a:endParaRPr lang="ru-RU" dirty="0"/>
          </a:p>
        </p:txBody>
      </p:sp>
      <p:graphicFrame>
        <p:nvGraphicFramePr>
          <p:cNvPr id="4" name="Объект 3">
            <a:extLst>
              <a:ext uri="{FF2B5EF4-FFF2-40B4-BE49-F238E27FC236}">
                <a16:creationId xmlns:a16="http://schemas.microsoft.com/office/drawing/2014/main" id="{CC6D4816-941A-4699-8B14-50DE45D598E5}"/>
              </a:ext>
            </a:extLst>
          </p:cNvPr>
          <p:cNvGraphicFramePr>
            <a:graphicFrameLocks noGrp="1"/>
          </p:cNvGraphicFramePr>
          <p:nvPr>
            <p:ph idx="1"/>
            <p:extLst>
              <p:ext uri="{D42A27DB-BD31-4B8C-83A1-F6EECF244321}">
                <p14:modId xmlns:p14="http://schemas.microsoft.com/office/powerpoint/2010/main" val="398170933"/>
              </p:ext>
            </p:extLst>
          </p:nvPr>
        </p:nvGraphicFramePr>
        <p:xfrm>
          <a:off x="357351" y="2473296"/>
          <a:ext cx="5738649" cy="1911408"/>
        </p:xfrm>
        <a:graphic>
          <a:graphicData uri="http://schemas.openxmlformats.org/drawingml/2006/table">
            <a:tbl>
              <a:tblPr firstRow="1" firstCol="1" bandRow="1">
                <a:tableStyleId>{5C22544A-7EE6-4342-B048-85BDC9FD1C3A}</a:tableStyleId>
              </a:tblPr>
              <a:tblGrid>
                <a:gridCol w="1379234">
                  <a:extLst>
                    <a:ext uri="{9D8B030D-6E8A-4147-A177-3AD203B41FA5}">
                      <a16:colId xmlns:a16="http://schemas.microsoft.com/office/drawing/2014/main" val="3751175776"/>
                    </a:ext>
                  </a:extLst>
                </a:gridCol>
                <a:gridCol w="1095976">
                  <a:extLst>
                    <a:ext uri="{9D8B030D-6E8A-4147-A177-3AD203B41FA5}">
                      <a16:colId xmlns:a16="http://schemas.microsoft.com/office/drawing/2014/main" val="2833470020"/>
                    </a:ext>
                  </a:extLst>
                </a:gridCol>
                <a:gridCol w="1381882">
                  <a:extLst>
                    <a:ext uri="{9D8B030D-6E8A-4147-A177-3AD203B41FA5}">
                      <a16:colId xmlns:a16="http://schemas.microsoft.com/office/drawing/2014/main" val="996841990"/>
                    </a:ext>
                  </a:extLst>
                </a:gridCol>
                <a:gridCol w="1881557">
                  <a:extLst>
                    <a:ext uri="{9D8B030D-6E8A-4147-A177-3AD203B41FA5}">
                      <a16:colId xmlns:a16="http://schemas.microsoft.com/office/drawing/2014/main" val="3824982079"/>
                    </a:ext>
                  </a:extLst>
                </a:gridCol>
              </a:tblGrid>
              <a:tr h="477852">
                <a:tc>
                  <a:txBody>
                    <a:bodyPr/>
                    <a:lstStyle/>
                    <a:p>
                      <a:pPr>
                        <a:lnSpc>
                          <a:spcPct val="115000"/>
                        </a:lnSpc>
                      </a:pPr>
                      <a:endParaRPr lang="ru-RU" sz="1800" dirty="0">
                        <a:effectLst/>
                        <a:latin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Aft>
                          <a:spcPts val="1000"/>
                        </a:spcAft>
                      </a:pPr>
                      <a:r>
                        <a:rPr lang="ru-RU" sz="1800" dirty="0">
                          <a:effectLst/>
                        </a:rPr>
                        <a:t>1-19 DET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Aft>
                          <a:spcPts val="1000"/>
                        </a:spcAft>
                      </a:pPr>
                      <a:r>
                        <a:rPr lang="ru-RU" sz="1800" dirty="0">
                          <a:effectLst/>
                        </a:rPr>
                        <a:t>20-50 DET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Aft>
                          <a:spcPts val="1000"/>
                        </a:spcAft>
                      </a:pPr>
                      <a:r>
                        <a:rPr lang="ru-RU" sz="1800" dirty="0">
                          <a:effectLst/>
                        </a:rPr>
                        <a:t>50+ DET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1116238447"/>
                  </a:ext>
                </a:extLst>
              </a:tr>
              <a:tr h="477852">
                <a:tc>
                  <a:txBody>
                    <a:bodyPr/>
                    <a:lstStyle/>
                    <a:p>
                      <a:pPr algn="ctr">
                        <a:lnSpc>
                          <a:spcPct val="115000"/>
                        </a:lnSpc>
                        <a:spcAft>
                          <a:spcPts val="1000"/>
                        </a:spcAft>
                      </a:pPr>
                      <a:r>
                        <a:rPr lang="ru-RU" sz="1800" dirty="0">
                          <a:effectLst/>
                        </a:rPr>
                        <a:t>1 RET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1800">
                          <a:effectLst/>
                        </a:rPr>
                        <a:t>Low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1800">
                          <a:effectLst/>
                        </a:rPr>
                        <a:t>Low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1800" dirty="0" err="1">
                          <a:effectLst/>
                        </a:rPr>
                        <a:t>Average</a:t>
                      </a:r>
                      <a:r>
                        <a:rPr lang="ru-RU" sz="1800" dirty="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1153836838"/>
                  </a:ext>
                </a:extLst>
              </a:tr>
              <a:tr h="477852">
                <a:tc>
                  <a:txBody>
                    <a:bodyPr/>
                    <a:lstStyle/>
                    <a:p>
                      <a:pPr algn="ctr">
                        <a:lnSpc>
                          <a:spcPct val="115000"/>
                        </a:lnSpc>
                        <a:spcAft>
                          <a:spcPts val="1000"/>
                        </a:spcAft>
                      </a:pPr>
                      <a:r>
                        <a:rPr lang="ru-RU" sz="1800" dirty="0">
                          <a:effectLst/>
                        </a:rPr>
                        <a:t>2-5 RET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1800" dirty="0" err="1">
                          <a:effectLst/>
                        </a:rPr>
                        <a:t>Low</a:t>
                      </a:r>
                      <a:r>
                        <a:rPr lang="ru-RU" sz="1800" dirty="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1800">
                          <a:effectLst/>
                        </a:rPr>
                        <a:t>Average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1800" dirty="0" err="1">
                          <a:effectLst/>
                        </a:rPr>
                        <a:t>High</a:t>
                      </a:r>
                      <a:r>
                        <a:rPr lang="ru-RU" sz="1800" dirty="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3531690679"/>
                  </a:ext>
                </a:extLst>
              </a:tr>
              <a:tr h="477852">
                <a:tc>
                  <a:txBody>
                    <a:bodyPr/>
                    <a:lstStyle/>
                    <a:p>
                      <a:pPr algn="ctr">
                        <a:lnSpc>
                          <a:spcPct val="115000"/>
                        </a:lnSpc>
                        <a:spcAft>
                          <a:spcPts val="1000"/>
                        </a:spcAft>
                      </a:pPr>
                      <a:r>
                        <a:rPr lang="ru-RU" sz="1800" dirty="0">
                          <a:effectLst/>
                        </a:rPr>
                        <a:t>6+ RET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1800">
                          <a:effectLst/>
                        </a:rPr>
                        <a:t>Average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1800">
                          <a:effectLst/>
                        </a:rPr>
                        <a:t>High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1800" dirty="0" err="1">
                          <a:effectLst/>
                        </a:rPr>
                        <a:t>High</a:t>
                      </a:r>
                      <a:r>
                        <a:rPr lang="ru-RU" sz="1800" dirty="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158455504"/>
                  </a:ext>
                </a:extLst>
              </a:tr>
            </a:tbl>
          </a:graphicData>
        </a:graphic>
      </p:graphicFrame>
      <p:sp>
        <p:nvSpPr>
          <p:cNvPr id="6" name="TextBox 5">
            <a:extLst>
              <a:ext uri="{FF2B5EF4-FFF2-40B4-BE49-F238E27FC236}">
                <a16:creationId xmlns:a16="http://schemas.microsoft.com/office/drawing/2014/main" id="{FC80ECFE-7BA5-4478-95E3-FBEB65AA4E47}"/>
              </a:ext>
            </a:extLst>
          </p:cNvPr>
          <p:cNvSpPr txBox="1"/>
          <p:nvPr/>
        </p:nvSpPr>
        <p:spPr>
          <a:xfrm>
            <a:off x="357351" y="1897326"/>
            <a:ext cx="6093372" cy="523220"/>
          </a:xfrm>
          <a:prstGeom prst="rect">
            <a:avLst/>
          </a:prstGeom>
          <a:noFill/>
        </p:spPr>
        <p:txBody>
          <a:bodyPr wrap="square">
            <a:spAutoFit/>
          </a:bodyPr>
          <a:lstStyle/>
          <a:p>
            <a:r>
              <a:rPr lang="ru-RU"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Матрица сложности данных </a:t>
            </a:r>
            <a:endParaRPr lang="ru-RU" sz="2800" dirty="0"/>
          </a:p>
        </p:txBody>
      </p:sp>
      <p:graphicFrame>
        <p:nvGraphicFramePr>
          <p:cNvPr id="7" name="Таблица 6">
            <a:extLst>
              <a:ext uri="{FF2B5EF4-FFF2-40B4-BE49-F238E27FC236}">
                <a16:creationId xmlns:a16="http://schemas.microsoft.com/office/drawing/2014/main" id="{0B07E369-B0A6-4D89-BA84-D0AFFD9042BC}"/>
              </a:ext>
            </a:extLst>
          </p:cNvPr>
          <p:cNvGraphicFramePr>
            <a:graphicFrameLocks noGrp="1"/>
          </p:cNvGraphicFramePr>
          <p:nvPr>
            <p:extLst>
              <p:ext uri="{D42A27DB-BD31-4B8C-83A1-F6EECF244321}">
                <p14:modId xmlns:p14="http://schemas.microsoft.com/office/powerpoint/2010/main" val="2743634456"/>
              </p:ext>
            </p:extLst>
          </p:nvPr>
        </p:nvGraphicFramePr>
        <p:xfrm>
          <a:off x="320564" y="5280840"/>
          <a:ext cx="10515600" cy="1395984"/>
        </p:xfrm>
        <a:graphic>
          <a:graphicData uri="http://schemas.openxmlformats.org/drawingml/2006/table">
            <a:tbl>
              <a:tblPr firstRow="1" firstCol="1" bandRow="1">
                <a:tableStyleId>{5C22544A-7EE6-4342-B048-85BDC9FD1C3A}</a:tableStyleId>
              </a:tblPr>
              <a:tblGrid>
                <a:gridCol w="3505200">
                  <a:extLst>
                    <a:ext uri="{9D8B030D-6E8A-4147-A177-3AD203B41FA5}">
                      <a16:colId xmlns:a16="http://schemas.microsoft.com/office/drawing/2014/main" val="212009716"/>
                    </a:ext>
                  </a:extLst>
                </a:gridCol>
                <a:gridCol w="3505200">
                  <a:extLst>
                    <a:ext uri="{9D8B030D-6E8A-4147-A177-3AD203B41FA5}">
                      <a16:colId xmlns:a16="http://schemas.microsoft.com/office/drawing/2014/main" val="3374964718"/>
                    </a:ext>
                  </a:extLst>
                </a:gridCol>
                <a:gridCol w="3505200">
                  <a:extLst>
                    <a:ext uri="{9D8B030D-6E8A-4147-A177-3AD203B41FA5}">
                      <a16:colId xmlns:a16="http://schemas.microsoft.com/office/drawing/2014/main" val="1681721503"/>
                    </a:ext>
                  </a:extLst>
                </a:gridCol>
              </a:tblGrid>
              <a:tr h="0">
                <a:tc>
                  <a:txBody>
                    <a:bodyPr/>
                    <a:lstStyle/>
                    <a:p>
                      <a:pPr algn="ctr">
                        <a:lnSpc>
                          <a:spcPct val="115000"/>
                        </a:lnSpc>
                        <a:spcAft>
                          <a:spcPts val="1000"/>
                        </a:spcAft>
                      </a:pPr>
                      <a:r>
                        <a:rPr lang="ru-RU" sz="2000" dirty="0">
                          <a:effectLst/>
                        </a:rPr>
                        <a:t>Сложность данных</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Aft>
                          <a:spcPts val="1000"/>
                        </a:spcAft>
                      </a:pPr>
                      <a:r>
                        <a:rPr lang="ru-RU" sz="2000">
                          <a:effectLst/>
                        </a:rPr>
                        <a:t>Количество UFP (ILF)</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Aft>
                          <a:spcPts val="1000"/>
                        </a:spcAft>
                      </a:pPr>
                      <a:r>
                        <a:rPr lang="ru-RU" sz="2000">
                          <a:effectLst/>
                        </a:rPr>
                        <a:t>Количество UFP (EIF)</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2435327387"/>
                  </a:ext>
                </a:extLst>
              </a:tr>
              <a:tr h="0">
                <a:tc>
                  <a:txBody>
                    <a:bodyPr/>
                    <a:lstStyle/>
                    <a:p>
                      <a:pPr algn="ctr">
                        <a:lnSpc>
                          <a:spcPct val="115000"/>
                        </a:lnSpc>
                        <a:spcAft>
                          <a:spcPts val="1000"/>
                        </a:spcAft>
                      </a:pPr>
                      <a:r>
                        <a:rPr lang="ru-RU" sz="2000" dirty="0" err="1">
                          <a:effectLst/>
                        </a:rPr>
                        <a:t>Low</a:t>
                      </a:r>
                      <a:r>
                        <a:rPr lang="ru-RU" sz="2000" dirty="0">
                          <a:effectLst/>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r">
                        <a:lnSpc>
                          <a:spcPct val="115000"/>
                        </a:lnSpc>
                        <a:spcAft>
                          <a:spcPts val="1000"/>
                        </a:spcAft>
                      </a:pPr>
                      <a:r>
                        <a:rPr lang="ru-RU" sz="2000" dirty="0">
                          <a:effectLst/>
                        </a:rPr>
                        <a:t>7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r">
                        <a:lnSpc>
                          <a:spcPct val="115000"/>
                        </a:lnSpc>
                        <a:spcAft>
                          <a:spcPts val="1000"/>
                        </a:spcAft>
                      </a:pPr>
                      <a:r>
                        <a:rPr lang="ru-RU" sz="2000" dirty="0">
                          <a:effectLst/>
                        </a:rPr>
                        <a:t>5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1583787175"/>
                  </a:ext>
                </a:extLst>
              </a:tr>
              <a:tr h="0">
                <a:tc>
                  <a:txBody>
                    <a:bodyPr/>
                    <a:lstStyle/>
                    <a:p>
                      <a:pPr algn="ctr">
                        <a:lnSpc>
                          <a:spcPct val="115000"/>
                        </a:lnSpc>
                        <a:spcAft>
                          <a:spcPts val="1000"/>
                        </a:spcAft>
                      </a:pPr>
                      <a:r>
                        <a:rPr lang="ru-RU" sz="2000">
                          <a:effectLst/>
                        </a:rPr>
                        <a:t>Average </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r">
                        <a:lnSpc>
                          <a:spcPct val="115000"/>
                        </a:lnSpc>
                        <a:spcAft>
                          <a:spcPts val="1000"/>
                        </a:spcAft>
                      </a:pPr>
                      <a:r>
                        <a:rPr lang="ru-RU" sz="2000" dirty="0">
                          <a:effectLst/>
                        </a:rPr>
                        <a:t>10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r">
                        <a:lnSpc>
                          <a:spcPct val="115000"/>
                        </a:lnSpc>
                        <a:spcAft>
                          <a:spcPts val="1000"/>
                        </a:spcAft>
                      </a:pPr>
                      <a:r>
                        <a:rPr lang="ru-RU" sz="2000" dirty="0">
                          <a:effectLst/>
                        </a:rPr>
                        <a:t>7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447987234"/>
                  </a:ext>
                </a:extLst>
              </a:tr>
              <a:tr h="0">
                <a:tc>
                  <a:txBody>
                    <a:bodyPr/>
                    <a:lstStyle/>
                    <a:p>
                      <a:pPr algn="ctr">
                        <a:lnSpc>
                          <a:spcPct val="115000"/>
                        </a:lnSpc>
                        <a:spcAft>
                          <a:spcPts val="1000"/>
                        </a:spcAft>
                      </a:pPr>
                      <a:r>
                        <a:rPr lang="ru-RU" sz="2000">
                          <a:effectLst/>
                        </a:rPr>
                        <a:t>High </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r">
                        <a:lnSpc>
                          <a:spcPct val="115000"/>
                        </a:lnSpc>
                        <a:spcAft>
                          <a:spcPts val="1000"/>
                        </a:spcAft>
                      </a:pPr>
                      <a:r>
                        <a:rPr lang="ru-RU" sz="2000" dirty="0">
                          <a:effectLst/>
                        </a:rPr>
                        <a:t>15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r">
                        <a:lnSpc>
                          <a:spcPct val="115000"/>
                        </a:lnSpc>
                        <a:spcAft>
                          <a:spcPts val="1000"/>
                        </a:spcAft>
                      </a:pPr>
                      <a:r>
                        <a:rPr lang="ru-RU" sz="2000" dirty="0">
                          <a:effectLst/>
                        </a:rPr>
                        <a:t>10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477829250"/>
                  </a:ext>
                </a:extLst>
              </a:tr>
            </a:tbl>
          </a:graphicData>
        </a:graphic>
      </p:graphicFrame>
      <p:sp>
        <p:nvSpPr>
          <p:cNvPr id="9" name="TextBox 8">
            <a:extLst>
              <a:ext uri="{FF2B5EF4-FFF2-40B4-BE49-F238E27FC236}">
                <a16:creationId xmlns:a16="http://schemas.microsoft.com/office/drawing/2014/main" id="{11BA62DC-AC0B-48BD-94B0-7FA83BB8F29C}"/>
              </a:ext>
            </a:extLst>
          </p:cNvPr>
          <p:cNvSpPr txBox="1"/>
          <p:nvPr/>
        </p:nvSpPr>
        <p:spPr>
          <a:xfrm>
            <a:off x="551793" y="4509606"/>
            <a:ext cx="10515600" cy="830997"/>
          </a:xfrm>
          <a:prstGeom prst="rect">
            <a:avLst/>
          </a:prstGeom>
          <a:noFill/>
        </p:spPr>
        <p:txBody>
          <a:bodyPr wrap="square">
            <a:spAutoFit/>
          </a:bodyPr>
          <a:lstStyle/>
          <a:p>
            <a:r>
              <a:rPr lang="ru-RU"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Оценка данных в не выровненных функциональных точках (UFP) для внутренних логических файлов (</a:t>
            </a:r>
            <a:r>
              <a:rPr lang="ru-RU" sz="24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ILFs</a:t>
            </a:r>
            <a:r>
              <a:rPr lang="ru-RU"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и внешних интерфейсных файлов (</a:t>
            </a:r>
            <a:r>
              <a:rPr lang="ru-RU" sz="24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EIFs</a:t>
            </a:r>
            <a:r>
              <a:rPr lang="ru-RU"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ru-RU" sz="2400" dirty="0"/>
          </a:p>
        </p:txBody>
      </p:sp>
    </p:spTree>
    <p:extLst>
      <p:ext uri="{BB962C8B-B14F-4D97-AF65-F5344CB8AC3E}">
        <p14:creationId xmlns:p14="http://schemas.microsoft.com/office/powerpoint/2010/main" val="3054062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27610" y="315596"/>
            <a:ext cx="1699328" cy="5017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TextBox 6"/>
          <p:cNvSpPr txBox="1"/>
          <p:nvPr/>
        </p:nvSpPr>
        <p:spPr>
          <a:xfrm>
            <a:off x="1203846" y="586470"/>
            <a:ext cx="9043740" cy="461665"/>
          </a:xfrm>
          <a:prstGeom prst="rect">
            <a:avLst/>
          </a:prstGeom>
          <a:noFill/>
        </p:spPr>
        <p:txBody>
          <a:bodyPr wrap="square" rtlCol="0">
            <a:spAutoFit/>
          </a:bodyPr>
          <a:lstStyle/>
          <a:p>
            <a:pPr algn="just"/>
            <a:r>
              <a:rPr lang="ru-RU" sz="2400" b="1" dirty="0"/>
              <a:t>Подсчет функциональных точек, связанных с транзакциями. </a:t>
            </a:r>
          </a:p>
        </p:txBody>
      </p:sp>
      <p:sp>
        <p:nvSpPr>
          <p:cNvPr id="6" name="TextBox 5"/>
          <p:cNvSpPr txBox="1"/>
          <p:nvPr/>
        </p:nvSpPr>
        <p:spPr>
          <a:xfrm>
            <a:off x="1203846" y="1319009"/>
            <a:ext cx="9202924" cy="923330"/>
          </a:xfrm>
          <a:prstGeom prst="rect">
            <a:avLst/>
          </a:prstGeom>
          <a:noFill/>
        </p:spPr>
        <p:txBody>
          <a:bodyPr wrap="square" rtlCol="0">
            <a:spAutoFit/>
          </a:bodyPr>
          <a:lstStyle/>
          <a:p>
            <a:pPr algn="just"/>
            <a:r>
              <a:rPr lang="ru-RU" sz="1800" i="1" dirty="0">
                <a:solidFill>
                  <a:srgbClr val="000000"/>
                </a:solidFill>
                <a:effectLst/>
                <a:latin typeface="Times New Roman" panose="02020603050405020304" pitchFamily="18" charset="0"/>
                <a:ea typeface="Times New Roman" panose="02020603050405020304" pitchFamily="18" charset="0"/>
              </a:rPr>
              <a:t>Транзакция</a:t>
            </a:r>
            <a:r>
              <a:rPr lang="ru-RU" sz="1800" dirty="0">
                <a:solidFill>
                  <a:srgbClr val="000000"/>
                </a:solidFill>
                <a:effectLst/>
                <a:latin typeface="Times New Roman" panose="02020603050405020304" pitchFamily="18" charset="0"/>
                <a:ea typeface="Times New Roman" panose="02020603050405020304" pitchFamily="18" charset="0"/>
              </a:rPr>
              <a:t> — это элементарный неделимый замкнутый процесс, представляющий значение для пользователя и переводящий продукт из одного консистентного состояния в другое. </a:t>
            </a:r>
            <a:endParaRPr lang="ru-RU" sz="1800" dirty="0">
              <a:effectLst/>
              <a:latin typeface="Times New Roman" panose="02020603050405020304" pitchFamily="18" charset="0"/>
              <a:ea typeface="Times New Roman" panose="02020603050405020304" pitchFamily="18" charset="0"/>
            </a:endParaRPr>
          </a:p>
        </p:txBody>
      </p:sp>
      <p:pic>
        <p:nvPicPr>
          <p:cNvPr id="8" name="Рисунок 7">
            <a:extLst>
              <a:ext uri="{FF2B5EF4-FFF2-40B4-BE49-F238E27FC236}">
                <a16:creationId xmlns:a16="http://schemas.microsoft.com/office/drawing/2014/main" id="{739F7C9B-DEF4-4DF3-B827-F4547FCA7000}"/>
              </a:ext>
            </a:extLst>
          </p:cNvPr>
          <p:cNvPicPr/>
          <p:nvPr/>
        </p:nvPicPr>
        <p:blipFill>
          <a:blip r:embed="rId3" cstate="print"/>
          <a:srcRect/>
          <a:stretch>
            <a:fillRect/>
          </a:stretch>
        </p:blipFill>
        <p:spPr bwMode="auto">
          <a:xfrm>
            <a:off x="7529085" y="2242339"/>
            <a:ext cx="4480560" cy="4464050"/>
          </a:xfrm>
          <a:prstGeom prst="rect">
            <a:avLst/>
          </a:prstGeom>
          <a:noFill/>
          <a:ln w="9525">
            <a:noFill/>
            <a:miter lim="800000"/>
            <a:headEnd/>
            <a:tailEnd/>
          </a:ln>
        </p:spPr>
      </p:pic>
      <p:sp>
        <p:nvSpPr>
          <p:cNvPr id="9" name="TextBox 8">
            <a:extLst>
              <a:ext uri="{FF2B5EF4-FFF2-40B4-BE49-F238E27FC236}">
                <a16:creationId xmlns:a16="http://schemas.microsoft.com/office/drawing/2014/main" id="{29D513F1-453E-414A-98D7-28ABC7A9A6A9}"/>
              </a:ext>
            </a:extLst>
          </p:cNvPr>
          <p:cNvSpPr txBox="1"/>
          <p:nvPr/>
        </p:nvSpPr>
        <p:spPr>
          <a:xfrm>
            <a:off x="1080252" y="2513213"/>
            <a:ext cx="6093372" cy="3365793"/>
          </a:xfrm>
          <a:prstGeom prst="rect">
            <a:avLst/>
          </a:prstGeom>
          <a:noFill/>
        </p:spPr>
        <p:txBody>
          <a:bodyPr wrap="square">
            <a:spAutoFit/>
          </a:bodyPr>
          <a:lstStyle/>
          <a:p>
            <a:pPr algn="just"/>
            <a:r>
              <a:rPr lang="ru-RU" sz="2000" dirty="0">
                <a:solidFill>
                  <a:srgbClr val="000000"/>
                </a:solidFill>
                <a:effectLst/>
                <a:latin typeface="Times New Roman" panose="02020603050405020304" pitchFamily="18" charset="0"/>
                <a:ea typeface="Times New Roman" panose="02020603050405020304" pitchFamily="18" charset="0"/>
              </a:rPr>
              <a:t>Оценка сложности транзакции основывается на следующих ее характеристиках: </a:t>
            </a:r>
            <a:endParaRPr lang="ru-RU" sz="2000" dirty="0">
              <a:effectLst/>
              <a:latin typeface="Times New Roman" panose="02020603050405020304" pitchFamily="18" charset="0"/>
              <a:ea typeface="Times New Roman" panose="02020603050405020304" pitchFamily="18" charset="0"/>
            </a:endParaRPr>
          </a:p>
          <a:p>
            <a:pPr marL="342900" lvl="0" indent="-342900" algn="just">
              <a:lnSpc>
                <a:spcPct val="115000"/>
              </a:lnSpc>
              <a:spcAft>
                <a:spcPts val="1000"/>
              </a:spcAft>
              <a:buSzPts val="1000"/>
              <a:buFont typeface="Symbol" panose="05050102010706020507" pitchFamily="18" charset="2"/>
              <a:buChar char=""/>
              <a:tabLst>
                <a:tab pos="457200" algn="l"/>
              </a:tabLst>
            </a:pP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FTR (</a:t>
            </a:r>
            <a:r>
              <a:rPr lang="ru-RU"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file</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ru-RU"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type</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ru-RU"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referenced</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позволяет подсчитать количество различных файлов (информационных объектов) типа ILF и/или EIF модифицируемых или считываемых в транзакции. </a:t>
            </a:r>
          </a:p>
          <a:p>
            <a:pPr marL="342900" lvl="0" indent="-342900" algn="just">
              <a:lnSpc>
                <a:spcPct val="115000"/>
              </a:lnSpc>
              <a:spcAft>
                <a:spcPts val="1000"/>
              </a:spcAft>
              <a:buSzPts val="1000"/>
              <a:buFont typeface="Symbol" panose="05050102010706020507" pitchFamily="18" charset="2"/>
              <a:buChar char=""/>
              <a:tabLst>
                <a:tab pos="457200" algn="l"/>
              </a:tabLst>
            </a:pP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DET (</a:t>
            </a:r>
            <a:r>
              <a:rPr lang="ru-RU"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data</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ru-RU"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element</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ru-RU"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type</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неповторяемое уникальное поле данных. Примеры. EI: поле ввода, кнопка. EO: поле данных отчета, сообщение об ошибке. EQ: поле ввода для поиска, поле вывода результата поиска. </a:t>
            </a:r>
          </a:p>
        </p:txBody>
      </p:sp>
    </p:spTree>
    <p:extLst>
      <p:ext uri="{BB962C8B-B14F-4D97-AF65-F5344CB8AC3E}">
        <p14:creationId xmlns:p14="http://schemas.microsoft.com/office/powerpoint/2010/main" val="108315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27610" y="315596"/>
            <a:ext cx="1699328" cy="5017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TextBox 6"/>
          <p:cNvSpPr txBox="1"/>
          <p:nvPr/>
        </p:nvSpPr>
        <p:spPr>
          <a:xfrm>
            <a:off x="1172315" y="315596"/>
            <a:ext cx="9043740" cy="461665"/>
          </a:xfrm>
          <a:prstGeom prst="rect">
            <a:avLst/>
          </a:prstGeom>
          <a:noFill/>
        </p:spPr>
        <p:txBody>
          <a:bodyPr wrap="square" rtlCol="0">
            <a:spAutoFit/>
          </a:bodyPr>
          <a:lstStyle/>
          <a:p>
            <a:pPr algn="just"/>
            <a:r>
              <a:rPr lang="ru-RU" sz="2400" b="1" dirty="0"/>
              <a:t>Подсчет функциональных точек, связанных с транзакциями (2) </a:t>
            </a:r>
          </a:p>
        </p:txBody>
      </p:sp>
      <p:graphicFrame>
        <p:nvGraphicFramePr>
          <p:cNvPr id="2" name="Таблица 1">
            <a:extLst>
              <a:ext uri="{FF2B5EF4-FFF2-40B4-BE49-F238E27FC236}">
                <a16:creationId xmlns:a16="http://schemas.microsoft.com/office/drawing/2014/main" id="{E0751CC8-A3D8-48FE-9017-A4F607CB86D8}"/>
              </a:ext>
            </a:extLst>
          </p:cNvPr>
          <p:cNvGraphicFramePr>
            <a:graphicFrameLocks noGrp="1"/>
          </p:cNvGraphicFramePr>
          <p:nvPr>
            <p:extLst>
              <p:ext uri="{D42A27DB-BD31-4B8C-83A1-F6EECF244321}">
                <p14:modId xmlns:p14="http://schemas.microsoft.com/office/powerpoint/2010/main" val="1126063364"/>
              </p:ext>
            </p:extLst>
          </p:nvPr>
        </p:nvGraphicFramePr>
        <p:xfrm>
          <a:off x="575646" y="1707105"/>
          <a:ext cx="5336423" cy="1395984"/>
        </p:xfrm>
        <a:graphic>
          <a:graphicData uri="http://schemas.openxmlformats.org/drawingml/2006/table">
            <a:tbl>
              <a:tblPr firstRow="1" firstCol="1" bandRow="1">
                <a:tableStyleId>{5C22544A-7EE6-4342-B048-85BDC9FD1C3A}</a:tableStyleId>
              </a:tblPr>
              <a:tblGrid>
                <a:gridCol w="1487671">
                  <a:extLst>
                    <a:ext uri="{9D8B030D-6E8A-4147-A177-3AD203B41FA5}">
                      <a16:colId xmlns:a16="http://schemas.microsoft.com/office/drawing/2014/main" val="1552789509"/>
                    </a:ext>
                  </a:extLst>
                </a:gridCol>
                <a:gridCol w="1180208">
                  <a:extLst>
                    <a:ext uri="{9D8B030D-6E8A-4147-A177-3AD203B41FA5}">
                      <a16:colId xmlns:a16="http://schemas.microsoft.com/office/drawing/2014/main" val="2141273802"/>
                    </a:ext>
                  </a:extLst>
                </a:gridCol>
                <a:gridCol w="1180207">
                  <a:extLst>
                    <a:ext uri="{9D8B030D-6E8A-4147-A177-3AD203B41FA5}">
                      <a16:colId xmlns:a16="http://schemas.microsoft.com/office/drawing/2014/main" val="3185881399"/>
                    </a:ext>
                  </a:extLst>
                </a:gridCol>
                <a:gridCol w="1488337">
                  <a:extLst>
                    <a:ext uri="{9D8B030D-6E8A-4147-A177-3AD203B41FA5}">
                      <a16:colId xmlns:a16="http://schemas.microsoft.com/office/drawing/2014/main" val="3225710582"/>
                    </a:ext>
                  </a:extLst>
                </a:gridCol>
              </a:tblGrid>
              <a:tr h="0">
                <a:tc>
                  <a:txBody>
                    <a:bodyPr/>
                    <a:lstStyle/>
                    <a:p>
                      <a:pPr algn="ctr">
                        <a:lnSpc>
                          <a:spcPct val="115000"/>
                        </a:lnSpc>
                        <a:spcAft>
                          <a:spcPts val="1000"/>
                        </a:spcAft>
                      </a:pPr>
                      <a:r>
                        <a:rPr lang="ru-RU" sz="2000" dirty="0">
                          <a:effectLst/>
                        </a:rPr>
                        <a:t>EI</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Aft>
                          <a:spcPts val="1000"/>
                        </a:spcAft>
                      </a:pPr>
                      <a:r>
                        <a:rPr lang="ru-RU" sz="2000" dirty="0">
                          <a:effectLst/>
                        </a:rPr>
                        <a:t>1-4 DET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Aft>
                          <a:spcPts val="1000"/>
                        </a:spcAft>
                      </a:pPr>
                      <a:r>
                        <a:rPr lang="ru-RU" sz="2000">
                          <a:effectLst/>
                        </a:rPr>
                        <a:t>5-15 DET</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Aft>
                          <a:spcPts val="1000"/>
                        </a:spcAft>
                      </a:pPr>
                      <a:r>
                        <a:rPr lang="ru-RU" sz="2000">
                          <a:effectLst/>
                        </a:rPr>
                        <a:t>16+ DET</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2473372783"/>
                  </a:ext>
                </a:extLst>
              </a:tr>
              <a:tr h="0">
                <a:tc>
                  <a:txBody>
                    <a:bodyPr/>
                    <a:lstStyle/>
                    <a:p>
                      <a:pPr algn="ctr">
                        <a:lnSpc>
                          <a:spcPct val="115000"/>
                        </a:lnSpc>
                        <a:spcAft>
                          <a:spcPts val="1000"/>
                        </a:spcAft>
                      </a:pPr>
                      <a:r>
                        <a:rPr lang="ru-RU" sz="2000">
                          <a:effectLst/>
                        </a:rPr>
                        <a:t>0-1 FTR</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a:effectLst/>
                        </a:rPr>
                        <a:t>Low </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dirty="0" err="1">
                          <a:effectLst/>
                        </a:rPr>
                        <a:t>Low</a:t>
                      </a:r>
                      <a:r>
                        <a:rPr lang="ru-RU" sz="2000" dirty="0">
                          <a:effectLst/>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dirty="0" err="1">
                          <a:effectLst/>
                        </a:rPr>
                        <a:t>Average</a:t>
                      </a:r>
                      <a:r>
                        <a:rPr lang="ru-RU" sz="2000" dirty="0">
                          <a:effectLst/>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2520120193"/>
                  </a:ext>
                </a:extLst>
              </a:tr>
              <a:tr h="0">
                <a:tc>
                  <a:txBody>
                    <a:bodyPr/>
                    <a:lstStyle/>
                    <a:p>
                      <a:pPr algn="ctr">
                        <a:lnSpc>
                          <a:spcPct val="115000"/>
                        </a:lnSpc>
                        <a:spcAft>
                          <a:spcPts val="1000"/>
                        </a:spcAft>
                      </a:pPr>
                      <a:r>
                        <a:rPr lang="ru-RU" sz="2000">
                          <a:effectLst/>
                        </a:rPr>
                        <a:t>2 FTR</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a:effectLst/>
                        </a:rPr>
                        <a:t>Low </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dirty="0" err="1">
                          <a:effectLst/>
                        </a:rPr>
                        <a:t>Average</a:t>
                      </a:r>
                      <a:r>
                        <a:rPr lang="ru-RU" sz="2000" dirty="0">
                          <a:effectLst/>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dirty="0" err="1">
                          <a:effectLst/>
                        </a:rPr>
                        <a:t>High</a:t>
                      </a:r>
                      <a:r>
                        <a:rPr lang="ru-RU" sz="2000" dirty="0">
                          <a:effectLst/>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1885034783"/>
                  </a:ext>
                </a:extLst>
              </a:tr>
              <a:tr h="0">
                <a:tc>
                  <a:txBody>
                    <a:bodyPr/>
                    <a:lstStyle/>
                    <a:p>
                      <a:pPr algn="ctr">
                        <a:lnSpc>
                          <a:spcPct val="115000"/>
                        </a:lnSpc>
                        <a:spcAft>
                          <a:spcPts val="1000"/>
                        </a:spcAft>
                      </a:pPr>
                      <a:r>
                        <a:rPr lang="ru-RU" sz="2000">
                          <a:effectLst/>
                        </a:rPr>
                        <a:t>3+ FTR</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a:effectLst/>
                        </a:rPr>
                        <a:t>Average </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dirty="0" err="1">
                          <a:effectLst/>
                        </a:rPr>
                        <a:t>High</a:t>
                      </a:r>
                      <a:r>
                        <a:rPr lang="ru-RU" sz="2000" dirty="0">
                          <a:effectLst/>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dirty="0" err="1">
                          <a:effectLst/>
                        </a:rPr>
                        <a:t>High</a:t>
                      </a:r>
                      <a:r>
                        <a:rPr lang="ru-RU" sz="2000" dirty="0">
                          <a:effectLst/>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2711295758"/>
                  </a:ext>
                </a:extLst>
              </a:tr>
            </a:tbl>
          </a:graphicData>
        </a:graphic>
      </p:graphicFrame>
      <p:sp>
        <p:nvSpPr>
          <p:cNvPr id="3" name="Rectangle 1">
            <a:extLst>
              <a:ext uri="{FF2B5EF4-FFF2-40B4-BE49-F238E27FC236}">
                <a16:creationId xmlns:a16="http://schemas.microsoft.com/office/drawing/2014/main" id="{BA3F6843-4D5D-4A92-8089-187EFB9A5EC9}"/>
              </a:ext>
            </a:extLst>
          </p:cNvPr>
          <p:cNvSpPr>
            <a:spLocks noChangeArrowheads="1"/>
          </p:cNvSpPr>
          <p:nvPr/>
        </p:nvSpPr>
        <p:spPr bwMode="auto">
          <a:xfrm>
            <a:off x="680544" y="941660"/>
            <a:ext cx="6098627"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Матрица сложности внешних входных транзакций (EI) </a:t>
            </a:r>
            <a:endParaRPr kumimoji="0" lang="ru-RU" altLang="ru-RU"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graphicFrame>
        <p:nvGraphicFramePr>
          <p:cNvPr id="4" name="Таблица 3">
            <a:extLst>
              <a:ext uri="{FF2B5EF4-FFF2-40B4-BE49-F238E27FC236}">
                <a16:creationId xmlns:a16="http://schemas.microsoft.com/office/drawing/2014/main" id="{00AB3B74-06BD-4E7C-AB3F-FEFF8C7C81A1}"/>
              </a:ext>
            </a:extLst>
          </p:cNvPr>
          <p:cNvGraphicFramePr>
            <a:graphicFrameLocks noGrp="1"/>
          </p:cNvGraphicFramePr>
          <p:nvPr>
            <p:extLst>
              <p:ext uri="{D42A27DB-BD31-4B8C-83A1-F6EECF244321}">
                <p14:modId xmlns:p14="http://schemas.microsoft.com/office/powerpoint/2010/main" val="261251987"/>
              </p:ext>
            </p:extLst>
          </p:nvPr>
        </p:nvGraphicFramePr>
        <p:xfrm>
          <a:off x="6145820" y="1707105"/>
          <a:ext cx="5762298" cy="1395984"/>
        </p:xfrm>
        <a:graphic>
          <a:graphicData uri="http://schemas.openxmlformats.org/drawingml/2006/table">
            <a:tbl>
              <a:tblPr firstRow="1" firstCol="1" bandRow="1">
                <a:tableStyleId>{5C22544A-7EE6-4342-B048-85BDC9FD1C3A}</a:tableStyleId>
              </a:tblPr>
              <a:tblGrid>
                <a:gridCol w="1489843">
                  <a:extLst>
                    <a:ext uri="{9D8B030D-6E8A-4147-A177-3AD203B41FA5}">
                      <a16:colId xmlns:a16="http://schemas.microsoft.com/office/drawing/2014/main" val="2476576273"/>
                    </a:ext>
                  </a:extLst>
                </a:gridCol>
                <a:gridCol w="1261241">
                  <a:extLst>
                    <a:ext uri="{9D8B030D-6E8A-4147-A177-3AD203B41FA5}">
                      <a16:colId xmlns:a16="http://schemas.microsoft.com/office/drawing/2014/main" val="1852553327"/>
                    </a:ext>
                  </a:extLst>
                </a:gridCol>
                <a:gridCol w="1497725">
                  <a:extLst>
                    <a:ext uri="{9D8B030D-6E8A-4147-A177-3AD203B41FA5}">
                      <a16:colId xmlns:a16="http://schemas.microsoft.com/office/drawing/2014/main" val="802702639"/>
                    </a:ext>
                  </a:extLst>
                </a:gridCol>
                <a:gridCol w="1513489">
                  <a:extLst>
                    <a:ext uri="{9D8B030D-6E8A-4147-A177-3AD203B41FA5}">
                      <a16:colId xmlns:a16="http://schemas.microsoft.com/office/drawing/2014/main" val="80700184"/>
                    </a:ext>
                  </a:extLst>
                </a:gridCol>
              </a:tblGrid>
              <a:tr h="0">
                <a:tc>
                  <a:txBody>
                    <a:bodyPr/>
                    <a:lstStyle/>
                    <a:p>
                      <a:pPr algn="ctr">
                        <a:lnSpc>
                          <a:spcPct val="115000"/>
                        </a:lnSpc>
                        <a:spcAft>
                          <a:spcPts val="1000"/>
                        </a:spcAft>
                      </a:pPr>
                      <a:r>
                        <a:rPr lang="ru-RU" sz="2000" dirty="0">
                          <a:effectLst/>
                        </a:rPr>
                        <a:t>EO &amp; EQ</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Aft>
                          <a:spcPts val="1000"/>
                        </a:spcAft>
                      </a:pPr>
                      <a:r>
                        <a:rPr lang="ru-RU" sz="2000" dirty="0">
                          <a:effectLst/>
                        </a:rPr>
                        <a:t>1-5 DET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Aft>
                          <a:spcPts val="1000"/>
                        </a:spcAft>
                      </a:pPr>
                      <a:r>
                        <a:rPr lang="ru-RU" sz="2000" dirty="0">
                          <a:effectLst/>
                        </a:rPr>
                        <a:t>6-19 DET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Aft>
                          <a:spcPts val="1000"/>
                        </a:spcAft>
                      </a:pPr>
                      <a:r>
                        <a:rPr lang="ru-RU" sz="2000">
                          <a:effectLst/>
                        </a:rPr>
                        <a:t>20+ DET</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2583724742"/>
                  </a:ext>
                </a:extLst>
              </a:tr>
              <a:tr h="0">
                <a:tc>
                  <a:txBody>
                    <a:bodyPr/>
                    <a:lstStyle/>
                    <a:p>
                      <a:pPr algn="ctr">
                        <a:lnSpc>
                          <a:spcPct val="115000"/>
                        </a:lnSpc>
                        <a:spcAft>
                          <a:spcPts val="1000"/>
                        </a:spcAft>
                      </a:pPr>
                      <a:r>
                        <a:rPr lang="ru-RU" sz="2000">
                          <a:effectLst/>
                        </a:rPr>
                        <a:t>0-1 FTR</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a:effectLst/>
                        </a:rPr>
                        <a:t>Low </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dirty="0" err="1">
                          <a:effectLst/>
                        </a:rPr>
                        <a:t>Low</a:t>
                      </a:r>
                      <a:r>
                        <a:rPr lang="ru-RU" sz="2000" dirty="0">
                          <a:effectLst/>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dirty="0" err="1">
                          <a:effectLst/>
                        </a:rPr>
                        <a:t>Average</a:t>
                      </a:r>
                      <a:r>
                        <a:rPr lang="ru-RU" sz="2000" dirty="0">
                          <a:effectLst/>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38136330"/>
                  </a:ext>
                </a:extLst>
              </a:tr>
              <a:tr h="0">
                <a:tc>
                  <a:txBody>
                    <a:bodyPr/>
                    <a:lstStyle/>
                    <a:p>
                      <a:pPr algn="ctr">
                        <a:lnSpc>
                          <a:spcPct val="115000"/>
                        </a:lnSpc>
                        <a:spcAft>
                          <a:spcPts val="1000"/>
                        </a:spcAft>
                      </a:pPr>
                      <a:r>
                        <a:rPr lang="ru-RU" sz="2000">
                          <a:effectLst/>
                        </a:rPr>
                        <a:t>2-3 FTR</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a:effectLst/>
                        </a:rPr>
                        <a:t>Low </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a:effectLst/>
                        </a:rPr>
                        <a:t>Average </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dirty="0" err="1">
                          <a:effectLst/>
                        </a:rPr>
                        <a:t>High</a:t>
                      </a:r>
                      <a:r>
                        <a:rPr lang="ru-RU" sz="2000" dirty="0">
                          <a:effectLst/>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1501467853"/>
                  </a:ext>
                </a:extLst>
              </a:tr>
              <a:tr h="0">
                <a:tc>
                  <a:txBody>
                    <a:bodyPr/>
                    <a:lstStyle/>
                    <a:p>
                      <a:pPr algn="ctr">
                        <a:lnSpc>
                          <a:spcPct val="115000"/>
                        </a:lnSpc>
                        <a:spcAft>
                          <a:spcPts val="1000"/>
                        </a:spcAft>
                      </a:pPr>
                      <a:r>
                        <a:rPr lang="ru-RU" sz="2000">
                          <a:effectLst/>
                        </a:rPr>
                        <a:t>4+ FTR</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a:effectLst/>
                        </a:rPr>
                        <a:t>Average </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a:effectLst/>
                        </a:rPr>
                        <a:t>High </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Aft>
                          <a:spcPts val="1000"/>
                        </a:spcAft>
                      </a:pPr>
                      <a:r>
                        <a:rPr lang="ru-RU" sz="2000" dirty="0" err="1">
                          <a:effectLst/>
                        </a:rPr>
                        <a:t>High</a:t>
                      </a:r>
                      <a:r>
                        <a:rPr lang="ru-RU" sz="2000" dirty="0">
                          <a:effectLst/>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2975756441"/>
                  </a:ext>
                </a:extLst>
              </a:tr>
            </a:tbl>
          </a:graphicData>
        </a:graphic>
      </p:graphicFrame>
      <p:sp>
        <p:nvSpPr>
          <p:cNvPr id="10" name="Rectangle 2">
            <a:extLst>
              <a:ext uri="{FF2B5EF4-FFF2-40B4-BE49-F238E27FC236}">
                <a16:creationId xmlns:a16="http://schemas.microsoft.com/office/drawing/2014/main" id="{D1AD887F-45D4-42F1-97FE-05A8798742A5}"/>
              </a:ext>
            </a:extLst>
          </p:cNvPr>
          <p:cNvSpPr>
            <a:spLocks noChangeArrowheads="1"/>
          </p:cNvSpPr>
          <p:nvPr/>
        </p:nvSpPr>
        <p:spPr bwMode="auto">
          <a:xfrm>
            <a:off x="6016967" y="787772"/>
            <a:ext cx="602000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Матрица сложности внешних выходных транзакций и внешних запросов (EO &amp; EQ) </a:t>
            </a:r>
            <a:endParaRPr kumimoji="0" lang="ru-RU" altLang="ru-RU"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graphicFrame>
        <p:nvGraphicFramePr>
          <p:cNvPr id="11" name="Таблица 10">
            <a:extLst>
              <a:ext uri="{FF2B5EF4-FFF2-40B4-BE49-F238E27FC236}">
                <a16:creationId xmlns:a16="http://schemas.microsoft.com/office/drawing/2014/main" id="{0E64A0D7-F32C-4C9B-898A-8D7071349B21}"/>
              </a:ext>
            </a:extLst>
          </p:cNvPr>
          <p:cNvGraphicFramePr>
            <a:graphicFrameLocks noGrp="1"/>
          </p:cNvGraphicFramePr>
          <p:nvPr>
            <p:extLst>
              <p:ext uri="{D42A27DB-BD31-4B8C-83A1-F6EECF244321}">
                <p14:modId xmlns:p14="http://schemas.microsoft.com/office/powerpoint/2010/main" val="2083565650"/>
              </p:ext>
            </p:extLst>
          </p:nvPr>
        </p:nvGraphicFramePr>
        <p:xfrm>
          <a:off x="680544" y="4515940"/>
          <a:ext cx="10515600" cy="1395984"/>
        </p:xfrm>
        <a:graphic>
          <a:graphicData uri="http://schemas.openxmlformats.org/drawingml/2006/table">
            <a:tbl>
              <a:tblPr firstRow="1" firstCol="1" bandRow="1">
                <a:tableStyleId>{5C22544A-7EE6-4342-B048-85BDC9FD1C3A}</a:tableStyleId>
              </a:tblPr>
              <a:tblGrid>
                <a:gridCol w="3505200">
                  <a:extLst>
                    <a:ext uri="{9D8B030D-6E8A-4147-A177-3AD203B41FA5}">
                      <a16:colId xmlns:a16="http://schemas.microsoft.com/office/drawing/2014/main" val="23169122"/>
                    </a:ext>
                  </a:extLst>
                </a:gridCol>
                <a:gridCol w="3505200">
                  <a:extLst>
                    <a:ext uri="{9D8B030D-6E8A-4147-A177-3AD203B41FA5}">
                      <a16:colId xmlns:a16="http://schemas.microsoft.com/office/drawing/2014/main" val="3631518292"/>
                    </a:ext>
                  </a:extLst>
                </a:gridCol>
                <a:gridCol w="3505200">
                  <a:extLst>
                    <a:ext uri="{9D8B030D-6E8A-4147-A177-3AD203B41FA5}">
                      <a16:colId xmlns:a16="http://schemas.microsoft.com/office/drawing/2014/main" val="4252724739"/>
                    </a:ext>
                  </a:extLst>
                </a:gridCol>
              </a:tblGrid>
              <a:tr h="207471">
                <a:tc>
                  <a:txBody>
                    <a:bodyPr/>
                    <a:lstStyle/>
                    <a:p>
                      <a:pPr algn="ctr">
                        <a:lnSpc>
                          <a:spcPct val="115000"/>
                        </a:lnSpc>
                        <a:spcAft>
                          <a:spcPts val="1000"/>
                        </a:spcAft>
                      </a:pPr>
                      <a:r>
                        <a:rPr lang="ru-RU" sz="2000" dirty="0">
                          <a:effectLst/>
                        </a:rPr>
                        <a:t>Сложность транзакций</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Aft>
                          <a:spcPts val="1000"/>
                        </a:spcAft>
                      </a:pPr>
                      <a:r>
                        <a:rPr lang="ru-RU" sz="2000" dirty="0">
                          <a:effectLst/>
                        </a:rPr>
                        <a:t>Количество UFP (EI &amp; EQ)</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Aft>
                          <a:spcPts val="1000"/>
                        </a:spcAft>
                      </a:pPr>
                      <a:r>
                        <a:rPr lang="ru-RU" sz="2000" dirty="0">
                          <a:effectLst/>
                        </a:rPr>
                        <a:t>Количество UFP (EO)</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4250091916"/>
                  </a:ext>
                </a:extLst>
              </a:tr>
              <a:tr h="207471">
                <a:tc>
                  <a:txBody>
                    <a:bodyPr/>
                    <a:lstStyle/>
                    <a:p>
                      <a:pPr>
                        <a:lnSpc>
                          <a:spcPct val="115000"/>
                        </a:lnSpc>
                        <a:spcAft>
                          <a:spcPts val="1000"/>
                        </a:spcAft>
                      </a:pPr>
                      <a:r>
                        <a:rPr lang="ru-RU" sz="2000">
                          <a:effectLst/>
                        </a:rPr>
                        <a:t>Low </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r">
                        <a:lnSpc>
                          <a:spcPct val="115000"/>
                        </a:lnSpc>
                        <a:spcAft>
                          <a:spcPts val="1000"/>
                        </a:spcAft>
                      </a:pPr>
                      <a:r>
                        <a:rPr lang="ru-RU" sz="2000" dirty="0">
                          <a:effectLst/>
                        </a:rPr>
                        <a:t>3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r">
                        <a:lnSpc>
                          <a:spcPct val="115000"/>
                        </a:lnSpc>
                        <a:spcAft>
                          <a:spcPts val="1000"/>
                        </a:spcAft>
                      </a:pPr>
                      <a:r>
                        <a:rPr lang="ru-RU" sz="2000" dirty="0">
                          <a:effectLst/>
                        </a:rPr>
                        <a:t>4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1057441812"/>
                  </a:ext>
                </a:extLst>
              </a:tr>
              <a:tr h="207471">
                <a:tc>
                  <a:txBody>
                    <a:bodyPr/>
                    <a:lstStyle/>
                    <a:p>
                      <a:pPr>
                        <a:lnSpc>
                          <a:spcPct val="115000"/>
                        </a:lnSpc>
                        <a:spcAft>
                          <a:spcPts val="1000"/>
                        </a:spcAft>
                      </a:pPr>
                      <a:r>
                        <a:rPr lang="ru-RU" sz="2000">
                          <a:effectLst/>
                        </a:rPr>
                        <a:t>Average </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r">
                        <a:lnSpc>
                          <a:spcPct val="115000"/>
                        </a:lnSpc>
                        <a:spcAft>
                          <a:spcPts val="1000"/>
                        </a:spcAft>
                      </a:pPr>
                      <a:r>
                        <a:rPr lang="ru-RU" sz="2000">
                          <a:effectLst/>
                        </a:rPr>
                        <a:t>4 </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r">
                        <a:lnSpc>
                          <a:spcPct val="115000"/>
                        </a:lnSpc>
                        <a:spcAft>
                          <a:spcPts val="1000"/>
                        </a:spcAft>
                      </a:pPr>
                      <a:r>
                        <a:rPr lang="ru-RU" sz="2000" dirty="0">
                          <a:effectLst/>
                        </a:rPr>
                        <a:t>5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2254664219"/>
                  </a:ext>
                </a:extLst>
              </a:tr>
              <a:tr h="207471">
                <a:tc>
                  <a:txBody>
                    <a:bodyPr/>
                    <a:lstStyle/>
                    <a:p>
                      <a:pPr>
                        <a:lnSpc>
                          <a:spcPct val="115000"/>
                        </a:lnSpc>
                        <a:spcAft>
                          <a:spcPts val="1000"/>
                        </a:spcAft>
                      </a:pPr>
                      <a:r>
                        <a:rPr lang="ru-RU" sz="2000">
                          <a:effectLst/>
                        </a:rPr>
                        <a:t>High </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r">
                        <a:lnSpc>
                          <a:spcPct val="115000"/>
                        </a:lnSpc>
                        <a:spcAft>
                          <a:spcPts val="1000"/>
                        </a:spcAft>
                      </a:pPr>
                      <a:r>
                        <a:rPr lang="ru-RU" sz="2000">
                          <a:effectLst/>
                        </a:rPr>
                        <a:t>6 </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r">
                        <a:lnSpc>
                          <a:spcPct val="115000"/>
                        </a:lnSpc>
                        <a:spcAft>
                          <a:spcPts val="1000"/>
                        </a:spcAft>
                      </a:pPr>
                      <a:r>
                        <a:rPr lang="ru-RU" sz="2000" dirty="0">
                          <a:effectLst/>
                        </a:rPr>
                        <a:t>7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3482156953"/>
                  </a:ext>
                </a:extLst>
              </a:tr>
            </a:tbl>
          </a:graphicData>
        </a:graphic>
      </p:graphicFrame>
      <p:sp>
        <p:nvSpPr>
          <p:cNvPr id="12" name="Rectangle 3">
            <a:extLst>
              <a:ext uri="{FF2B5EF4-FFF2-40B4-BE49-F238E27FC236}">
                <a16:creationId xmlns:a16="http://schemas.microsoft.com/office/drawing/2014/main" id="{8C037DAD-E176-4CFD-8978-471107C6FD31}"/>
              </a:ext>
            </a:extLst>
          </p:cNvPr>
          <p:cNvSpPr>
            <a:spLocks noChangeArrowheads="1"/>
          </p:cNvSpPr>
          <p:nvPr/>
        </p:nvSpPr>
        <p:spPr bwMode="auto">
          <a:xfrm>
            <a:off x="885496" y="3868534"/>
            <a:ext cx="8948925"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Сложность транзакций в не выровненных функциональных точках (UFP) </a:t>
            </a:r>
            <a:endParaRPr kumimoji="0" lang="ru-RU" altLang="ru-RU"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33786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26683" y="801930"/>
            <a:ext cx="8006252" cy="1015663"/>
          </a:xfrm>
          <a:prstGeom prst="rect">
            <a:avLst/>
          </a:prstGeom>
          <a:noFill/>
        </p:spPr>
        <p:txBody>
          <a:bodyPr wrap="square" rtlCol="0">
            <a:spAutoFit/>
          </a:bodyPr>
          <a:lstStyle/>
          <a:p>
            <a:r>
              <a:rPr lang="ru-RU" sz="2000" b="1" dirty="0"/>
              <a:t>Оценка — вероятностное утверждение</a:t>
            </a:r>
            <a:endParaRPr lang="uk-UA" sz="2000" b="1" dirty="0"/>
          </a:p>
          <a:p>
            <a:r>
              <a:rPr lang="ru-RU" sz="2000" b="1" dirty="0"/>
              <a:t>Трудоемкость = Количество Факторов х Средние Затраты На Фактор</a:t>
            </a:r>
          </a:p>
          <a:p>
            <a:endParaRPr lang="ru-RU" sz="2000" b="1" dirty="0"/>
          </a:p>
        </p:txBody>
      </p:sp>
      <p:sp>
        <p:nvSpPr>
          <p:cNvPr id="5" name="TextBox 4"/>
          <p:cNvSpPr txBox="1"/>
          <p:nvPr/>
        </p:nvSpPr>
        <p:spPr>
          <a:xfrm>
            <a:off x="3025737" y="-35922"/>
            <a:ext cx="4611262" cy="1077218"/>
          </a:xfrm>
          <a:prstGeom prst="rect">
            <a:avLst/>
          </a:prstGeom>
          <a:noFill/>
        </p:spPr>
        <p:txBody>
          <a:bodyPr wrap="none" rtlCol="0">
            <a:spAutoFit/>
          </a:bodyPr>
          <a:lstStyle/>
          <a:p>
            <a:r>
              <a:rPr lang="ru-RU" sz="3200" dirty="0"/>
              <a:t>Оценка трудоемкости ПО</a:t>
            </a:r>
          </a:p>
          <a:p>
            <a:endParaRPr lang="ru-RU" sz="3200" dirty="0"/>
          </a:p>
        </p:txBody>
      </p:sp>
      <p:pic>
        <p:nvPicPr>
          <p:cNvPr id="6" name="Рисунок 5" descr="http://citforum.ru/SE/project/arkhipenkov_lectures/34.png"/>
          <p:cNvPicPr/>
          <p:nvPr/>
        </p:nvPicPr>
        <p:blipFill>
          <a:blip r:embed="rId2" cstate="print"/>
          <a:srcRect/>
          <a:stretch>
            <a:fillRect/>
          </a:stretch>
        </p:blipFill>
        <p:spPr bwMode="auto">
          <a:xfrm>
            <a:off x="589452" y="2046549"/>
            <a:ext cx="3190612" cy="2949994"/>
          </a:xfrm>
          <a:prstGeom prst="rect">
            <a:avLst/>
          </a:prstGeom>
          <a:noFill/>
          <a:ln w="9525">
            <a:noFill/>
            <a:miter lim="800000"/>
            <a:headEnd/>
            <a:tailEnd/>
          </a:ln>
        </p:spPr>
      </p:pic>
      <p:pic>
        <p:nvPicPr>
          <p:cNvPr id="7" name="Рисунок 6" descr="http://citforum.ru/SE/project/arkhipenkov_lectures/35.png"/>
          <p:cNvPicPr/>
          <p:nvPr/>
        </p:nvPicPr>
        <p:blipFill>
          <a:blip r:embed="rId3" cstate="print"/>
          <a:srcRect/>
          <a:stretch>
            <a:fillRect/>
          </a:stretch>
        </p:blipFill>
        <p:spPr bwMode="auto">
          <a:xfrm>
            <a:off x="4346206" y="1875153"/>
            <a:ext cx="2609765" cy="3088733"/>
          </a:xfrm>
          <a:prstGeom prst="rect">
            <a:avLst/>
          </a:prstGeom>
          <a:noFill/>
          <a:ln w="9525">
            <a:noFill/>
            <a:miter lim="800000"/>
            <a:headEnd/>
            <a:tailEnd/>
          </a:ln>
        </p:spPr>
      </p:pic>
      <p:sp>
        <p:nvSpPr>
          <p:cNvPr id="8" name="TextBox 7"/>
          <p:cNvSpPr txBox="1"/>
          <p:nvPr/>
        </p:nvSpPr>
        <p:spPr>
          <a:xfrm>
            <a:off x="1131377" y="5528913"/>
            <a:ext cx="9841424" cy="1015663"/>
          </a:xfrm>
          <a:prstGeom prst="rect">
            <a:avLst/>
          </a:prstGeom>
          <a:noFill/>
        </p:spPr>
        <p:txBody>
          <a:bodyPr wrap="square" rtlCol="0">
            <a:spAutoFit/>
          </a:bodyPr>
          <a:lstStyle/>
          <a:p>
            <a:r>
              <a:rPr lang="ru-RU" sz="2000" b="1" dirty="0"/>
              <a:t>«Хорошей считается оценка, которая обеспечивает достаточно ясное представление реального состояния проекта и позволяет руководителю проекта принимать хорошие решения относительно того, как управлять проектом для достижения целей». </a:t>
            </a:r>
          </a:p>
        </p:txBody>
      </p:sp>
      <p:pic>
        <p:nvPicPr>
          <p:cNvPr id="9" name="Рисунок 8" descr="http://citforum.ru/SE/project/arkhipenkov_lectures/13.png"/>
          <p:cNvPicPr/>
          <p:nvPr/>
        </p:nvPicPr>
        <p:blipFill>
          <a:blip r:embed="rId4" cstate="print"/>
          <a:srcRect/>
          <a:stretch>
            <a:fillRect/>
          </a:stretch>
        </p:blipFill>
        <p:spPr bwMode="auto">
          <a:xfrm>
            <a:off x="7388677" y="2245179"/>
            <a:ext cx="2781391" cy="2660967"/>
          </a:xfrm>
          <a:prstGeom prst="rect">
            <a:avLst/>
          </a:prstGeom>
          <a:noFill/>
          <a:ln w="9525">
            <a:noFill/>
            <a:miter lim="800000"/>
            <a:headEnd/>
            <a:tailEnd/>
          </a:ln>
        </p:spPr>
      </p:pic>
    </p:spTree>
    <p:extLst>
      <p:ext uri="{BB962C8B-B14F-4D97-AF65-F5344CB8AC3E}">
        <p14:creationId xmlns:p14="http://schemas.microsoft.com/office/powerpoint/2010/main" val="975681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27610" y="315596"/>
            <a:ext cx="1699328" cy="5017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TextBox 6"/>
          <p:cNvSpPr txBox="1"/>
          <p:nvPr/>
        </p:nvSpPr>
        <p:spPr>
          <a:xfrm>
            <a:off x="1203846" y="586470"/>
            <a:ext cx="9043740" cy="830997"/>
          </a:xfrm>
          <a:prstGeom prst="rect">
            <a:avLst/>
          </a:prstGeom>
          <a:noFill/>
        </p:spPr>
        <p:txBody>
          <a:bodyPr wrap="square" rtlCol="0">
            <a:spAutoFit/>
          </a:bodyPr>
          <a:lstStyle/>
          <a:p>
            <a:pPr algn="just"/>
            <a:r>
              <a:rPr lang="ru-RU" sz="2400" b="1" dirty="0"/>
              <a:t>Определение суммарного количества не выровненных функциональных точек (UFP)</a:t>
            </a:r>
          </a:p>
        </p:txBody>
      </p:sp>
      <p:sp>
        <p:nvSpPr>
          <p:cNvPr id="2" name="Rectangle 2">
            <a:extLst>
              <a:ext uri="{FF2B5EF4-FFF2-40B4-BE49-F238E27FC236}">
                <a16:creationId xmlns:a16="http://schemas.microsoft.com/office/drawing/2014/main" id="{07E7DC35-9520-4A9C-A273-1DA468AA0F63}"/>
              </a:ext>
            </a:extLst>
          </p:cNvPr>
          <p:cNvSpPr>
            <a:spLocks noChangeArrowheads="1"/>
          </p:cNvSpPr>
          <p:nvPr/>
        </p:nvSpPr>
        <p:spPr bwMode="auto">
          <a:xfrm>
            <a:off x="173420" y="1688341"/>
            <a:ext cx="11887201"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Общий объем продукта в не выровненных функциональных точках (UFP) определяется путем суммирования по всем информационным объектам (ILF, EIF) и элементарным операциям (транзакциям EI, EO, EQ). </a:t>
            </a:r>
            <a:endParaRPr kumimoji="0" lang="ru-RU" altLang="ru-RU"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pic>
        <p:nvPicPr>
          <p:cNvPr id="1025" name="Рисунок 87" descr="http://citforum.ru/SE/project/arkhipenkov_lectures/f4.gif">
            <a:extLst>
              <a:ext uri="{FF2B5EF4-FFF2-40B4-BE49-F238E27FC236}">
                <a16:creationId xmlns:a16="http://schemas.microsoft.com/office/drawing/2014/main" id="{CFF46E19-E4A9-40D0-9D36-B4CC1C2BDA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420" y="3262312"/>
            <a:ext cx="9938768" cy="62006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51A30EDA-4FF9-4CA2-91A9-73A2DFA89B3C}"/>
              </a:ext>
            </a:extLst>
          </p:cNvPr>
          <p:cNvSpPr>
            <a:spLocks noChangeArrowheads="1"/>
          </p:cNvSpPr>
          <p:nvPr/>
        </p:nvSpPr>
        <p:spPr bwMode="auto">
          <a:xfrm>
            <a:off x="173420" y="260361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2565110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27610" y="315596"/>
            <a:ext cx="1699328" cy="5017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TextBox 6"/>
          <p:cNvSpPr txBox="1"/>
          <p:nvPr/>
        </p:nvSpPr>
        <p:spPr>
          <a:xfrm>
            <a:off x="1203845" y="150575"/>
            <a:ext cx="9043740" cy="461665"/>
          </a:xfrm>
          <a:prstGeom prst="rect">
            <a:avLst/>
          </a:prstGeom>
          <a:noFill/>
        </p:spPr>
        <p:txBody>
          <a:bodyPr wrap="square" rtlCol="0">
            <a:spAutoFit/>
          </a:bodyPr>
          <a:lstStyle/>
          <a:p>
            <a:pPr algn="just"/>
            <a:r>
              <a:rPr lang="ru-RU" sz="2400" b="1" dirty="0"/>
              <a:t>Расчет количества выровненных функциональных точек (AFP)</a:t>
            </a:r>
          </a:p>
        </p:txBody>
      </p:sp>
      <p:sp>
        <p:nvSpPr>
          <p:cNvPr id="6" name="TextBox 5"/>
          <p:cNvSpPr txBox="1"/>
          <p:nvPr/>
        </p:nvSpPr>
        <p:spPr>
          <a:xfrm>
            <a:off x="470748" y="777261"/>
            <a:ext cx="8681133" cy="5914440"/>
          </a:xfrm>
          <a:prstGeom prst="rect">
            <a:avLst/>
          </a:prstGeom>
          <a:noFill/>
        </p:spPr>
        <p:txBody>
          <a:bodyPr wrap="square" rtlCol="0">
            <a:spAutoFit/>
          </a:bodyPr>
          <a:lstStyle/>
          <a:p>
            <a:pPr algn="just"/>
            <a:r>
              <a:rPr lang="ru-RU" sz="1800" dirty="0">
                <a:solidFill>
                  <a:srgbClr val="000000"/>
                </a:solidFill>
                <a:effectLst/>
                <a:latin typeface="Times New Roman" panose="02020603050405020304" pitchFamily="18" charset="0"/>
                <a:ea typeface="Times New Roman" panose="02020603050405020304" pitchFamily="18" charset="0"/>
              </a:rPr>
              <a:t>14 параметров, которые определяют системные характеристики продукта: </a:t>
            </a:r>
            <a:endParaRPr lang="ru-RU" sz="1800" dirty="0">
              <a:effectLst/>
              <a:latin typeface="Times New Roman" panose="02020603050405020304" pitchFamily="18" charset="0"/>
              <a:ea typeface="Times New Roman" panose="02020603050405020304" pitchFamily="18" charset="0"/>
            </a:endParaRPr>
          </a:p>
          <a:p>
            <a:pPr marL="342900" lvl="0" indent="-342900" algn="just">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Обмен данными</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Распределенная обработка данных</a:t>
            </a:r>
            <a:r>
              <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Производительность</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Ограничения по аппаратным ресурсам</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Транзакционная нагрузка</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Интенсивность взаимодействия с пользователем</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Эргономика</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Интенсивность изменения данных</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(ILF) пользователями.</a:t>
            </a:r>
          </a:p>
          <a:p>
            <a:pPr marL="342900" lvl="0" indent="-342900" algn="just">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Сложность обработки</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Повторное использование</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Удобство инсталляции</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Удобство администрирования</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spcAft>
                <a:spcPts val="1000"/>
              </a:spcAft>
              <a:buFont typeface="+mj-lt"/>
              <a:buAutoNum type="arabicPeriod"/>
              <a:tabLst>
                <a:tab pos="457200" algn="l"/>
              </a:tabLst>
            </a:pPr>
            <a:r>
              <a:rPr lang="ru-RU" sz="1800" i="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Портируемость</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spcAft>
                <a:spcPts val="1000"/>
              </a:spcAft>
              <a:buFont typeface="+mj-lt"/>
              <a:buAutoNum type="arabicPeriod"/>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Гибкость</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8" name="TextBox 7">
            <a:extLst>
              <a:ext uri="{FF2B5EF4-FFF2-40B4-BE49-F238E27FC236}">
                <a16:creationId xmlns:a16="http://schemas.microsoft.com/office/drawing/2014/main" id="{AE1B273E-FF3C-4550-85E4-84F2BF0953F0}"/>
              </a:ext>
            </a:extLst>
          </p:cNvPr>
          <p:cNvSpPr txBox="1"/>
          <p:nvPr/>
        </p:nvSpPr>
        <p:spPr>
          <a:xfrm>
            <a:off x="6562396" y="2782669"/>
            <a:ext cx="6093372" cy="646331"/>
          </a:xfrm>
          <a:prstGeom prst="rect">
            <a:avLst/>
          </a:prstGeom>
          <a:noFill/>
        </p:spPr>
        <p:txBody>
          <a:bodyPr wrap="square">
            <a:spAutoFit/>
          </a:bodyPr>
          <a:lstStyle/>
          <a:p>
            <a:pPr algn="ctr"/>
            <a:r>
              <a:rPr lang="ru-RU" sz="1800" i="1" dirty="0">
                <a:solidFill>
                  <a:srgbClr val="000000"/>
                </a:solidFill>
                <a:effectLst/>
                <a:latin typeface="Times New Roman" panose="02020603050405020304" pitchFamily="18" charset="0"/>
                <a:ea typeface="Times New Roman" panose="02020603050405020304" pitchFamily="18" charset="0"/>
              </a:rPr>
              <a:t>Суммарный эффект</a:t>
            </a:r>
          </a:p>
          <a:p>
            <a:pPr algn="ctr"/>
            <a:r>
              <a:rPr lang="ru-RU" sz="1800" i="1" dirty="0">
                <a:solidFill>
                  <a:srgbClr val="000000"/>
                </a:solidFill>
                <a:effectLst/>
                <a:latin typeface="Times New Roman" panose="02020603050405020304" pitchFamily="18" charset="0"/>
                <a:ea typeface="Times New Roman" panose="02020603050405020304" pitchFamily="18" charset="0"/>
              </a:rPr>
              <a:t>TDI = ∑ DI</a:t>
            </a:r>
            <a:r>
              <a:rPr lang="ru-RU" sz="1800" dirty="0">
                <a:solidFill>
                  <a:srgbClr val="000000"/>
                </a:solidFill>
                <a:effectLst/>
                <a:latin typeface="Times New Roman" panose="02020603050405020304" pitchFamily="18" charset="0"/>
                <a:ea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A7099233-24DA-48AD-A392-F98068550E01}"/>
              </a:ext>
            </a:extLst>
          </p:cNvPr>
          <p:cNvSpPr txBox="1"/>
          <p:nvPr/>
        </p:nvSpPr>
        <p:spPr>
          <a:xfrm>
            <a:off x="6562396" y="3692599"/>
            <a:ext cx="6329854" cy="646331"/>
          </a:xfrm>
          <a:prstGeom prst="rect">
            <a:avLst/>
          </a:prstGeom>
          <a:noFill/>
        </p:spPr>
        <p:txBody>
          <a:bodyPr wrap="square">
            <a:spAutoFit/>
          </a:bodyPr>
          <a:lstStyle/>
          <a:p>
            <a:pPr algn="ctr"/>
            <a:r>
              <a:rPr lang="ru-RU" sz="1800" i="1" dirty="0">
                <a:solidFill>
                  <a:srgbClr val="000000"/>
                </a:solidFill>
                <a:effectLst/>
                <a:latin typeface="Times New Roman" panose="02020603050405020304" pitchFamily="18" charset="0"/>
                <a:ea typeface="Times New Roman" panose="02020603050405020304" pitchFamily="18" charset="0"/>
              </a:rPr>
              <a:t>Фактор выравнивания</a:t>
            </a:r>
          </a:p>
          <a:p>
            <a:pPr algn="ctr"/>
            <a:r>
              <a:rPr lang="ru-RU" sz="1800" i="1" dirty="0">
                <a:solidFill>
                  <a:srgbClr val="000000"/>
                </a:solidFill>
                <a:effectLst/>
                <a:latin typeface="Times New Roman" panose="02020603050405020304" pitchFamily="18" charset="0"/>
                <a:ea typeface="Times New Roman" panose="02020603050405020304" pitchFamily="18" charset="0"/>
              </a:rPr>
              <a:t>VAF = (TDI *0.01) + 0.65</a:t>
            </a:r>
            <a:r>
              <a:rPr lang="ru-RU" sz="1800" dirty="0">
                <a:solidFill>
                  <a:srgbClr val="000000"/>
                </a:solidFill>
                <a:effectLst/>
                <a:latin typeface="Times New Roman" panose="02020603050405020304" pitchFamily="18" charset="0"/>
                <a:ea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0088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27610" y="315596"/>
            <a:ext cx="1699328" cy="5017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TextBox 6"/>
          <p:cNvSpPr txBox="1"/>
          <p:nvPr/>
        </p:nvSpPr>
        <p:spPr>
          <a:xfrm>
            <a:off x="1124254" y="109325"/>
            <a:ext cx="9043740" cy="461665"/>
          </a:xfrm>
          <a:prstGeom prst="rect">
            <a:avLst/>
          </a:prstGeom>
          <a:noFill/>
        </p:spPr>
        <p:txBody>
          <a:bodyPr wrap="square" rtlCol="0">
            <a:spAutoFit/>
          </a:bodyPr>
          <a:lstStyle/>
          <a:p>
            <a:pPr algn="just"/>
            <a:r>
              <a:rPr lang="ru-RU" sz="2400" b="1" dirty="0"/>
              <a:t>Расчет количества выровненных функциональных точек (AFP)</a:t>
            </a:r>
          </a:p>
        </p:txBody>
      </p:sp>
      <p:sp>
        <p:nvSpPr>
          <p:cNvPr id="6" name="TextBox 5"/>
          <p:cNvSpPr txBox="1"/>
          <p:nvPr/>
        </p:nvSpPr>
        <p:spPr>
          <a:xfrm>
            <a:off x="1199453" y="571200"/>
            <a:ext cx="10530091" cy="6204263"/>
          </a:xfrm>
          <a:prstGeom prst="rect">
            <a:avLst/>
          </a:prstGeom>
          <a:noFill/>
        </p:spPr>
        <p:txBody>
          <a:bodyPr wrap="square" rtlCol="0">
            <a:spAutoFit/>
          </a:bodyPr>
          <a:lstStyle/>
          <a:p>
            <a:pPr algn="just"/>
            <a:r>
              <a:rPr lang="ru-RU" sz="1800" dirty="0">
                <a:solidFill>
                  <a:srgbClr val="000000"/>
                </a:solidFill>
                <a:effectLst/>
                <a:latin typeface="Times New Roman" panose="02020603050405020304" pitchFamily="18" charset="0"/>
                <a:ea typeface="Times New Roman" panose="02020603050405020304" pitchFamily="18" charset="0"/>
              </a:rPr>
              <a:t>Начальное оценка количества выровненных функциональных точек для программного приложения определяется по следующей формуле: </a:t>
            </a:r>
            <a:endParaRPr lang="ru-RU" sz="1800" dirty="0">
              <a:effectLst/>
              <a:latin typeface="Times New Roman" panose="02020603050405020304" pitchFamily="18" charset="0"/>
              <a:ea typeface="Times New Roman" panose="02020603050405020304" pitchFamily="18" charset="0"/>
            </a:endParaRPr>
          </a:p>
          <a:p>
            <a:pPr algn="ctr"/>
            <a:r>
              <a:rPr lang="ru-RU" sz="1800" i="1" dirty="0">
                <a:solidFill>
                  <a:srgbClr val="000000"/>
                </a:solidFill>
                <a:effectLst/>
                <a:latin typeface="Times New Roman" panose="02020603050405020304" pitchFamily="18" charset="0"/>
                <a:ea typeface="Times New Roman" panose="02020603050405020304" pitchFamily="18" charset="0"/>
              </a:rPr>
              <a:t>AFP = UFP * VAF.</a:t>
            </a:r>
            <a:r>
              <a:rPr lang="ru-RU" sz="1800" dirty="0">
                <a:solidFill>
                  <a:srgbClr val="000000"/>
                </a:solidFill>
                <a:effectLst/>
                <a:latin typeface="Times New Roman" panose="02020603050405020304" pitchFamily="18" charset="0"/>
                <a:ea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000000"/>
                </a:solidFill>
                <a:effectLst/>
                <a:latin typeface="Times New Roman" panose="02020603050405020304" pitchFamily="18" charset="0"/>
                <a:ea typeface="Times New Roman" panose="02020603050405020304" pitchFamily="18" charset="0"/>
              </a:rPr>
              <a:t>Она учитывает только новую </a:t>
            </a:r>
            <a:r>
              <a:rPr lang="ru-RU" sz="1800" dirty="0" err="1">
                <a:solidFill>
                  <a:srgbClr val="000000"/>
                </a:solidFill>
                <a:effectLst/>
                <a:latin typeface="Times New Roman" panose="02020603050405020304" pitchFamily="18" charset="0"/>
                <a:ea typeface="Times New Roman" panose="02020603050405020304" pitchFamily="18" charset="0"/>
              </a:rPr>
              <a:t>функциональностсть</a:t>
            </a:r>
            <a:r>
              <a:rPr lang="ru-RU" sz="1800" dirty="0">
                <a:solidFill>
                  <a:srgbClr val="000000"/>
                </a:solidFill>
                <a:effectLst/>
                <a:latin typeface="Times New Roman" panose="02020603050405020304" pitchFamily="18" charset="0"/>
                <a:ea typeface="Times New Roman" panose="02020603050405020304" pitchFamily="18" charset="0"/>
              </a:rPr>
              <a:t>, которая реализуется в продукте. Проект разработки продукта оценивается в DFP (</a:t>
            </a:r>
            <a:r>
              <a:rPr lang="ru-RU" sz="1800" dirty="0" err="1">
                <a:solidFill>
                  <a:srgbClr val="000000"/>
                </a:solidFill>
                <a:effectLst/>
                <a:latin typeface="Times New Roman" panose="02020603050405020304" pitchFamily="18" charset="0"/>
                <a:ea typeface="Times New Roman" panose="02020603050405020304" pitchFamily="18" charset="0"/>
              </a:rPr>
              <a:t>development</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functional</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point</a:t>
            </a:r>
            <a:r>
              <a:rPr lang="ru-RU" sz="1800" dirty="0">
                <a:solidFill>
                  <a:srgbClr val="000000"/>
                </a:solidFill>
                <a:effectLst/>
                <a:latin typeface="Times New Roman" panose="02020603050405020304" pitchFamily="18" charset="0"/>
                <a:ea typeface="Times New Roman" panose="02020603050405020304" pitchFamily="18" charset="0"/>
              </a:rPr>
              <a:t>) по формуле: </a:t>
            </a:r>
            <a:endParaRPr lang="ru-RU" sz="1800" dirty="0">
              <a:effectLst/>
              <a:latin typeface="Times New Roman" panose="02020603050405020304" pitchFamily="18" charset="0"/>
              <a:ea typeface="Times New Roman" panose="02020603050405020304" pitchFamily="18" charset="0"/>
            </a:endParaRPr>
          </a:p>
          <a:p>
            <a:pPr algn="ctr"/>
            <a:r>
              <a:rPr lang="ru-RU" sz="1800" i="1" dirty="0">
                <a:solidFill>
                  <a:srgbClr val="000000"/>
                </a:solidFill>
                <a:effectLst/>
                <a:latin typeface="Times New Roman" panose="02020603050405020304" pitchFamily="18" charset="0"/>
                <a:ea typeface="Times New Roman" panose="02020603050405020304" pitchFamily="18" charset="0"/>
              </a:rPr>
              <a:t>DFP = (UFP + CFP) * VAF,</a:t>
            </a:r>
            <a:r>
              <a:rPr lang="ru-RU" sz="1800" dirty="0">
                <a:solidFill>
                  <a:srgbClr val="000000"/>
                </a:solidFill>
                <a:effectLst/>
                <a:latin typeface="Times New Roman" panose="02020603050405020304" pitchFamily="18" charset="0"/>
                <a:ea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000000"/>
                </a:solidFill>
                <a:effectLst/>
                <a:latin typeface="Times New Roman" panose="02020603050405020304" pitchFamily="18" charset="0"/>
                <a:ea typeface="Times New Roman" panose="02020603050405020304" pitchFamily="18" charset="0"/>
              </a:rPr>
              <a:t>где </a:t>
            </a:r>
            <a:r>
              <a:rPr lang="ru-RU" sz="1800" i="1" dirty="0">
                <a:solidFill>
                  <a:srgbClr val="000000"/>
                </a:solidFill>
                <a:effectLst/>
                <a:latin typeface="Times New Roman" panose="02020603050405020304" pitchFamily="18" charset="0"/>
                <a:ea typeface="Times New Roman" panose="02020603050405020304" pitchFamily="18" charset="0"/>
              </a:rPr>
              <a:t>CFP</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conversion</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functional</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point</a:t>
            </a:r>
            <a:r>
              <a:rPr lang="ru-RU" sz="1800" dirty="0">
                <a:solidFill>
                  <a:srgbClr val="000000"/>
                </a:solidFill>
                <a:effectLst/>
                <a:latin typeface="Times New Roman" panose="02020603050405020304" pitchFamily="18" charset="0"/>
                <a:ea typeface="Times New Roman" panose="02020603050405020304" pitchFamily="18" charset="0"/>
              </a:rPr>
              <a:t>) — функциональные точки, подсчитанные для дополнительной функциональности, которая потребуется при установке продукта, например, миграции данных. </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000000"/>
                </a:solidFill>
                <a:effectLst/>
                <a:latin typeface="Times New Roman" panose="02020603050405020304" pitchFamily="18" charset="0"/>
                <a:ea typeface="Times New Roman" panose="02020603050405020304" pitchFamily="18" charset="0"/>
              </a:rPr>
              <a:t>Проект доработки и совершенствования продукта оценивается в EFP (</a:t>
            </a:r>
            <a:r>
              <a:rPr lang="ru-RU" sz="1800" dirty="0" err="1">
                <a:solidFill>
                  <a:srgbClr val="000000"/>
                </a:solidFill>
                <a:effectLst/>
                <a:latin typeface="Times New Roman" panose="02020603050405020304" pitchFamily="18" charset="0"/>
                <a:ea typeface="Times New Roman" panose="02020603050405020304" pitchFamily="18" charset="0"/>
              </a:rPr>
              <a:t>enhancement</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functional</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point</a:t>
            </a:r>
            <a:r>
              <a:rPr lang="ru-RU" sz="1800" dirty="0">
                <a:solidFill>
                  <a:srgbClr val="000000"/>
                </a:solidFill>
                <a:effectLst/>
                <a:latin typeface="Times New Roman" panose="02020603050405020304" pitchFamily="18" charset="0"/>
                <a:ea typeface="Times New Roman" panose="02020603050405020304" pitchFamily="18" charset="0"/>
              </a:rPr>
              <a:t>) по формуле: </a:t>
            </a:r>
            <a:endParaRPr lang="ru-RU" sz="1800" dirty="0">
              <a:effectLst/>
              <a:latin typeface="Times New Roman" panose="02020603050405020304" pitchFamily="18" charset="0"/>
              <a:ea typeface="Times New Roman" panose="02020603050405020304" pitchFamily="18" charset="0"/>
            </a:endParaRPr>
          </a:p>
          <a:p>
            <a:pPr algn="ctr"/>
            <a:r>
              <a:rPr lang="en-US" sz="1800" i="1" dirty="0">
                <a:solidFill>
                  <a:srgbClr val="000000"/>
                </a:solidFill>
                <a:effectLst/>
                <a:latin typeface="Times New Roman" panose="02020603050405020304" pitchFamily="18" charset="0"/>
                <a:ea typeface="Times New Roman" panose="02020603050405020304" pitchFamily="18" charset="0"/>
              </a:rPr>
              <a:t>EFP = (ADD + CHGA + CFP) * VAFA + (DEL* VAFB),</a:t>
            </a:r>
            <a:r>
              <a:rPr lang="en-US" sz="1800" dirty="0">
                <a:solidFill>
                  <a:srgbClr val="000000"/>
                </a:solidFill>
                <a:effectLst/>
                <a:latin typeface="Times New Roman" panose="02020603050405020304" pitchFamily="18" charset="0"/>
                <a:ea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000000"/>
                </a:solidFill>
                <a:effectLst/>
                <a:latin typeface="Times New Roman" panose="02020603050405020304" pitchFamily="18" charset="0"/>
                <a:ea typeface="Times New Roman" panose="02020603050405020304" pitchFamily="18" charset="0"/>
              </a:rPr>
              <a:t>где </a:t>
            </a:r>
            <a:endParaRPr lang="ru-RU" sz="1800" dirty="0">
              <a:effectLst/>
              <a:latin typeface="Times New Roman" panose="02020603050405020304" pitchFamily="18" charset="0"/>
              <a:ea typeface="Times New Roman" panose="02020603050405020304" pitchFamily="18" charset="0"/>
            </a:endParaRPr>
          </a:p>
          <a:p>
            <a:pPr marL="342900" lvl="0" indent="-342900" algn="just">
              <a:lnSpc>
                <a:spcPct val="115000"/>
              </a:lnSpc>
              <a:spcAft>
                <a:spcPts val="1000"/>
              </a:spcAft>
              <a:buSzPts val="1000"/>
              <a:buFont typeface="Symbol" panose="05050102010706020507" pitchFamily="18" charset="2"/>
              <a:buChar char=""/>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ADD</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функциональные точки для добавленной функциональности; </a:t>
            </a:r>
          </a:p>
          <a:p>
            <a:pPr marL="342900" lvl="0" indent="-342900" algn="just">
              <a:lnSpc>
                <a:spcPct val="115000"/>
              </a:lnSpc>
              <a:spcAft>
                <a:spcPts val="1000"/>
              </a:spcAft>
              <a:buSzPts val="1000"/>
              <a:buFont typeface="Symbol" panose="05050102010706020507" pitchFamily="18" charset="2"/>
              <a:buChar char=""/>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CHGA</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функциональные точки для измененных функций, рассчитанные после модификации; </a:t>
            </a:r>
          </a:p>
          <a:p>
            <a:pPr marL="342900" lvl="0" indent="-342900" algn="just">
              <a:lnSpc>
                <a:spcPct val="115000"/>
              </a:lnSpc>
              <a:spcAft>
                <a:spcPts val="1000"/>
              </a:spcAft>
              <a:buSzPts val="1000"/>
              <a:buFont typeface="Symbol" panose="05050102010706020507" pitchFamily="18" charset="2"/>
              <a:buChar char=""/>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VAFA</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величина фактора выравнивания рассчитанного после завершения проекта; </a:t>
            </a:r>
          </a:p>
          <a:p>
            <a:pPr marL="342900" lvl="0" indent="-342900" algn="just">
              <a:lnSpc>
                <a:spcPct val="115000"/>
              </a:lnSpc>
              <a:spcAft>
                <a:spcPts val="1000"/>
              </a:spcAft>
              <a:buSzPts val="1000"/>
              <a:buFont typeface="Symbol" panose="05050102010706020507" pitchFamily="18" charset="2"/>
              <a:buChar char=""/>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DEL</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объем удаленной функциональности; </a:t>
            </a:r>
          </a:p>
          <a:p>
            <a:pPr marL="342900" lvl="0" indent="-342900" algn="just">
              <a:lnSpc>
                <a:spcPct val="115000"/>
              </a:lnSpc>
              <a:spcAft>
                <a:spcPts val="1000"/>
              </a:spcAft>
              <a:buSzPts val="1000"/>
              <a:buFont typeface="Symbol" panose="05050102010706020507" pitchFamily="18" charset="2"/>
              <a:buChar char=""/>
              <a:tabLst>
                <a:tab pos="457200" algn="l"/>
              </a:tabLst>
            </a:pPr>
            <a:r>
              <a:rPr lang="ru-R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VAFB</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величина фактора выравнивания рассчитанного до начала проекта. </a:t>
            </a:r>
          </a:p>
          <a:p>
            <a:pPr algn="just"/>
            <a:r>
              <a:rPr lang="ru-RU" sz="1800" dirty="0">
                <a:solidFill>
                  <a:srgbClr val="000000"/>
                </a:solidFill>
                <a:effectLst/>
                <a:latin typeface="Times New Roman" panose="02020603050405020304" pitchFamily="18" charset="0"/>
                <a:ea typeface="Times New Roman" panose="02020603050405020304" pitchFamily="18" charset="0"/>
              </a:rPr>
              <a:t>Суммарное влияние процедуры выравнивания лежит в пределах ±35% относительно объема рассчитанного в UFP. </a:t>
            </a: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74634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2620" y="159411"/>
            <a:ext cx="9144000" cy="771173"/>
          </a:xfrm>
        </p:spPr>
        <p:txBody>
          <a:bodyPr>
            <a:normAutofit/>
          </a:bodyPr>
          <a:lstStyle/>
          <a:p>
            <a:r>
              <a:rPr lang="ru-RU" sz="3200" dirty="0"/>
              <a:t>Методы оценки стоимости ПО</a:t>
            </a:r>
          </a:p>
        </p:txBody>
      </p:sp>
      <p:sp>
        <p:nvSpPr>
          <p:cNvPr id="3" name="Subtitle 2"/>
          <p:cNvSpPr>
            <a:spLocks noGrp="1"/>
          </p:cNvSpPr>
          <p:nvPr>
            <p:ph type="subTitle" idx="1"/>
          </p:nvPr>
        </p:nvSpPr>
        <p:spPr>
          <a:xfrm>
            <a:off x="0" y="1549204"/>
            <a:ext cx="11976211" cy="4704640"/>
          </a:xfrm>
        </p:spPr>
        <p:txBody>
          <a:bodyPr>
            <a:noAutofit/>
          </a:bodyPr>
          <a:lstStyle/>
          <a:p>
            <a:pPr algn="l"/>
            <a:r>
              <a:rPr lang="uk-UA" sz="1800" b="1" dirty="0" err="1"/>
              <a:t>Неалгоритмические</a:t>
            </a:r>
            <a:r>
              <a:rPr lang="uk-UA" sz="1800" b="1" dirty="0"/>
              <a:t> </a:t>
            </a:r>
            <a:r>
              <a:rPr lang="uk-UA" sz="1800" b="1" dirty="0" err="1"/>
              <a:t>методы</a:t>
            </a:r>
            <a:r>
              <a:rPr lang="uk-UA" sz="1800" b="1" dirty="0"/>
              <a:t>. </a:t>
            </a:r>
            <a:r>
              <a:rPr lang="uk-UA" sz="1800" dirty="0" err="1"/>
              <a:t>Сущность</a:t>
            </a:r>
            <a:r>
              <a:rPr lang="uk-UA" sz="1800" dirty="0"/>
              <a:t> </a:t>
            </a:r>
            <a:r>
              <a:rPr lang="uk-UA" sz="1800" dirty="0" err="1"/>
              <a:t>неалгоритмических</a:t>
            </a:r>
            <a:r>
              <a:rPr lang="uk-UA" sz="1800" dirty="0"/>
              <a:t> </a:t>
            </a:r>
            <a:r>
              <a:rPr lang="uk-UA" sz="1800" dirty="0" err="1"/>
              <a:t>методов</a:t>
            </a:r>
            <a:r>
              <a:rPr lang="uk-UA" sz="1800" dirty="0"/>
              <a:t> </a:t>
            </a:r>
            <a:r>
              <a:rPr lang="uk-UA" sz="1800" dirty="0" err="1"/>
              <a:t>состоит</a:t>
            </a:r>
            <a:r>
              <a:rPr lang="uk-UA" sz="1800" dirty="0"/>
              <a:t> в том, </a:t>
            </a:r>
            <a:r>
              <a:rPr lang="uk-UA" sz="1800" dirty="0" err="1"/>
              <a:t>что</a:t>
            </a:r>
            <a:r>
              <a:rPr lang="uk-UA" sz="1800" dirty="0"/>
              <a:t> при </a:t>
            </a:r>
            <a:r>
              <a:rPr lang="uk-UA" sz="1800" dirty="0" err="1"/>
              <a:t>оценке</a:t>
            </a:r>
            <a:r>
              <a:rPr lang="uk-UA" sz="1800" dirty="0"/>
              <a:t> </a:t>
            </a:r>
            <a:r>
              <a:rPr lang="uk-UA" sz="1800" dirty="0" err="1"/>
              <a:t>стоимости</a:t>
            </a:r>
            <a:r>
              <a:rPr lang="uk-UA" sz="1800" dirty="0"/>
              <a:t> ПО </a:t>
            </a:r>
            <a:r>
              <a:rPr lang="uk-UA" sz="1800" dirty="0" err="1"/>
              <a:t>используются</a:t>
            </a:r>
            <a:r>
              <a:rPr lang="uk-UA" sz="1800" dirty="0"/>
              <a:t> </a:t>
            </a:r>
            <a:r>
              <a:rPr lang="uk-UA" sz="1800" dirty="0" err="1"/>
              <a:t>определенные</a:t>
            </a:r>
            <a:r>
              <a:rPr lang="uk-UA" sz="1800" dirty="0"/>
              <a:t> </a:t>
            </a:r>
            <a:r>
              <a:rPr lang="uk-UA" sz="1800" dirty="0" err="1"/>
              <a:t>схемы</a:t>
            </a:r>
            <a:r>
              <a:rPr lang="uk-UA" sz="1800" dirty="0"/>
              <a:t> и </a:t>
            </a:r>
            <a:r>
              <a:rPr lang="uk-UA" sz="1800" dirty="0" err="1"/>
              <a:t>принципы</a:t>
            </a:r>
            <a:r>
              <a:rPr lang="uk-UA" sz="1800" dirty="0"/>
              <a:t>, а не </a:t>
            </a:r>
            <a:r>
              <a:rPr lang="uk-UA" sz="1800" dirty="0" err="1"/>
              <a:t>математические</a:t>
            </a:r>
            <a:r>
              <a:rPr lang="uk-UA" sz="1800" dirty="0"/>
              <a:t> </a:t>
            </a:r>
            <a:r>
              <a:rPr lang="uk-UA" sz="1800" dirty="0" err="1"/>
              <a:t>формулы</a:t>
            </a:r>
            <a:r>
              <a:rPr lang="uk-UA" sz="1800" dirty="0"/>
              <a:t>. К </a:t>
            </a:r>
            <a:r>
              <a:rPr lang="uk-UA" sz="1800" dirty="0" err="1"/>
              <a:t>этим</a:t>
            </a:r>
            <a:r>
              <a:rPr lang="uk-UA" sz="1800" dirty="0"/>
              <a:t> методам </a:t>
            </a:r>
            <a:r>
              <a:rPr lang="uk-UA" sz="1800" dirty="0" err="1"/>
              <a:t>относятся</a:t>
            </a:r>
            <a:r>
              <a:rPr lang="uk-UA" sz="1800" dirty="0"/>
              <a:t> </a:t>
            </a:r>
            <a:r>
              <a:rPr lang="uk-UA" sz="1800" dirty="0" err="1"/>
              <a:t>следующие</a:t>
            </a:r>
            <a:r>
              <a:rPr lang="uk-UA" sz="1800" dirty="0"/>
              <a:t>:</a:t>
            </a:r>
            <a:endParaRPr lang="ru-RU" sz="1800" dirty="0"/>
          </a:p>
          <a:p>
            <a:pPr algn="l"/>
            <a:r>
              <a:rPr lang="uk-UA" sz="1800" b="1" dirty="0"/>
              <a:t>Price-to-win</a:t>
            </a:r>
            <a:r>
              <a:rPr lang="uk-UA" sz="1800" dirty="0"/>
              <a:t> . Метод </a:t>
            </a:r>
            <a:r>
              <a:rPr lang="uk-UA" sz="1800" dirty="0" err="1"/>
              <a:t>основывается</a:t>
            </a:r>
            <a:r>
              <a:rPr lang="uk-UA" sz="1800" dirty="0"/>
              <a:t> на </a:t>
            </a:r>
            <a:r>
              <a:rPr lang="uk-UA" sz="1800" dirty="0" err="1"/>
              <a:t>принципе</a:t>
            </a:r>
            <a:r>
              <a:rPr lang="uk-UA" sz="1800" dirty="0"/>
              <a:t> «</a:t>
            </a:r>
            <a:r>
              <a:rPr lang="uk-UA" sz="1800" dirty="0" err="1"/>
              <a:t>клиент</a:t>
            </a:r>
            <a:r>
              <a:rPr lang="uk-UA" sz="1800" dirty="0"/>
              <a:t> </a:t>
            </a:r>
            <a:r>
              <a:rPr lang="uk-UA" sz="1800" dirty="0" err="1"/>
              <a:t>всегда</a:t>
            </a:r>
            <a:r>
              <a:rPr lang="uk-UA" sz="1800" dirty="0"/>
              <a:t> прав». Суть метода </a:t>
            </a:r>
            <a:r>
              <a:rPr lang="uk-UA" sz="1800" dirty="0" err="1"/>
              <a:t>состоит</a:t>
            </a:r>
            <a:r>
              <a:rPr lang="uk-UA" sz="1800" dirty="0"/>
              <a:t> в том, </a:t>
            </a:r>
            <a:r>
              <a:rPr lang="uk-UA" sz="1800" dirty="0" err="1"/>
              <a:t>что</a:t>
            </a:r>
            <a:r>
              <a:rPr lang="uk-UA" sz="1800" dirty="0"/>
              <a:t> </a:t>
            </a:r>
            <a:r>
              <a:rPr lang="uk-UA" sz="1800" dirty="0" err="1"/>
              <a:t>независимо</a:t>
            </a:r>
            <a:r>
              <a:rPr lang="uk-UA" sz="1800" dirty="0"/>
              <a:t> от </a:t>
            </a:r>
            <a:r>
              <a:rPr lang="uk-UA" sz="1800" dirty="0" err="1"/>
              <a:t>предполагаемых</a:t>
            </a:r>
            <a:r>
              <a:rPr lang="uk-UA" sz="1800" dirty="0"/>
              <a:t> </a:t>
            </a:r>
            <a:r>
              <a:rPr lang="uk-UA" sz="1800" dirty="0" err="1"/>
              <a:t>реальных</a:t>
            </a:r>
            <a:r>
              <a:rPr lang="uk-UA" sz="1800" dirty="0"/>
              <a:t> затрат на </a:t>
            </a:r>
            <a:r>
              <a:rPr lang="uk-UA" sz="1800" dirty="0" err="1"/>
              <a:t>разработку</a:t>
            </a:r>
            <a:r>
              <a:rPr lang="uk-UA" sz="1800" dirty="0"/>
              <a:t> </a:t>
            </a:r>
            <a:r>
              <a:rPr lang="uk-UA" sz="1800" dirty="0" err="1"/>
              <a:t>проекта</a:t>
            </a:r>
            <a:r>
              <a:rPr lang="uk-UA" sz="1800" dirty="0"/>
              <a:t>, </a:t>
            </a:r>
            <a:r>
              <a:rPr lang="uk-UA" sz="1800" dirty="0" err="1"/>
              <a:t>оценка</a:t>
            </a:r>
            <a:r>
              <a:rPr lang="uk-UA" sz="1800" dirty="0"/>
              <a:t> </a:t>
            </a:r>
            <a:r>
              <a:rPr lang="uk-UA" sz="1800" dirty="0" err="1"/>
              <a:t>стоимости</a:t>
            </a:r>
            <a:r>
              <a:rPr lang="uk-UA" sz="1800" dirty="0"/>
              <a:t> ПО </a:t>
            </a:r>
            <a:r>
              <a:rPr lang="uk-UA" sz="1800" dirty="0" err="1"/>
              <a:t>корректируется</a:t>
            </a:r>
            <a:r>
              <a:rPr lang="uk-UA" sz="1800" dirty="0"/>
              <a:t> в </a:t>
            </a:r>
            <a:r>
              <a:rPr lang="uk-UA" sz="1800" dirty="0" err="1"/>
              <a:t>соответствии</a:t>
            </a:r>
            <a:r>
              <a:rPr lang="uk-UA" sz="1800" dirty="0"/>
              <a:t> с </a:t>
            </a:r>
            <a:r>
              <a:rPr lang="uk-UA" sz="1800" dirty="0" err="1"/>
              <a:t>пожеланиями</a:t>
            </a:r>
            <a:r>
              <a:rPr lang="uk-UA" sz="1800" dirty="0"/>
              <a:t> </a:t>
            </a:r>
            <a:r>
              <a:rPr lang="uk-UA" sz="1800" dirty="0" err="1"/>
              <a:t>заказчика</a:t>
            </a:r>
            <a:r>
              <a:rPr lang="uk-UA" sz="1800" dirty="0"/>
              <a:t>. Price-to-win </a:t>
            </a:r>
            <a:r>
              <a:rPr lang="uk-UA" sz="1800" dirty="0" err="1"/>
              <a:t>фактически</a:t>
            </a:r>
            <a:r>
              <a:rPr lang="uk-UA" sz="1800" dirty="0"/>
              <a:t> </a:t>
            </a:r>
            <a:r>
              <a:rPr lang="uk-UA" sz="1800" dirty="0" err="1"/>
              <a:t>является</a:t>
            </a:r>
            <a:r>
              <a:rPr lang="uk-UA" sz="1800" dirty="0"/>
              <a:t> </a:t>
            </a:r>
            <a:r>
              <a:rPr lang="uk-UA" sz="1800" dirty="0" err="1"/>
              <a:t>политикой</a:t>
            </a:r>
            <a:r>
              <a:rPr lang="uk-UA" sz="1800" dirty="0"/>
              <a:t> </a:t>
            </a:r>
            <a:r>
              <a:rPr lang="uk-UA" sz="1800" dirty="0" err="1"/>
              <a:t>проведения</a:t>
            </a:r>
            <a:r>
              <a:rPr lang="uk-UA" sz="1800" dirty="0"/>
              <a:t> </a:t>
            </a:r>
            <a:r>
              <a:rPr lang="uk-UA" sz="1800" dirty="0" err="1"/>
              <a:t>переговоров</a:t>
            </a:r>
            <a:r>
              <a:rPr lang="uk-UA" sz="1800" dirty="0"/>
              <a:t> с </a:t>
            </a:r>
            <a:r>
              <a:rPr lang="uk-UA" sz="1800" dirty="0" err="1"/>
              <a:t>клиентом</a:t>
            </a:r>
            <a:r>
              <a:rPr lang="uk-UA" sz="1800" dirty="0"/>
              <a:t>, </a:t>
            </a:r>
            <a:r>
              <a:rPr lang="uk-UA" sz="1800" dirty="0" err="1"/>
              <a:t>поэтому</a:t>
            </a:r>
            <a:r>
              <a:rPr lang="uk-UA" sz="1800" dirty="0"/>
              <a:t> часто </a:t>
            </a:r>
            <a:r>
              <a:rPr lang="uk-UA" sz="1800" dirty="0" err="1"/>
              <a:t>применяется</a:t>
            </a:r>
            <a:r>
              <a:rPr lang="uk-UA" sz="1800" dirty="0"/>
              <a:t> </a:t>
            </a:r>
            <a:r>
              <a:rPr lang="uk-UA" sz="1800" dirty="0" err="1"/>
              <a:t>компаниями</a:t>
            </a:r>
            <a:r>
              <a:rPr lang="uk-UA" sz="1800" dirty="0"/>
              <a:t>, не </a:t>
            </a:r>
            <a:r>
              <a:rPr lang="uk-UA" sz="1800" dirty="0" err="1"/>
              <a:t>имеющими</a:t>
            </a:r>
            <a:r>
              <a:rPr lang="uk-UA" sz="1800" dirty="0"/>
              <a:t> </a:t>
            </a:r>
            <a:r>
              <a:rPr lang="uk-UA" sz="1800" dirty="0" err="1"/>
              <a:t>средств</a:t>
            </a:r>
            <a:r>
              <a:rPr lang="uk-UA" sz="1800" dirty="0"/>
              <a:t> для </a:t>
            </a:r>
            <a:r>
              <a:rPr lang="uk-UA" sz="1800" dirty="0" err="1"/>
              <a:t>качественной</a:t>
            </a:r>
            <a:r>
              <a:rPr lang="uk-UA" sz="1800" dirty="0"/>
              <a:t> </a:t>
            </a:r>
            <a:r>
              <a:rPr lang="uk-UA" sz="1800" dirty="0" err="1"/>
              <a:t>оценки</a:t>
            </a:r>
            <a:r>
              <a:rPr lang="uk-UA" sz="1800" dirty="0"/>
              <a:t> </a:t>
            </a:r>
            <a:r>
              <a:rPr lang="uk-UA" sz="1800" dirty="0" err="1"/>
              <a:t>проектов</a:t>
            </a:r>
            <a:r>
              <a:rPr lang="uk-UA" sz="1800" dirty="0"/>
              <a:t>. </a:t>
            </a:r>
            <a:r>
              <a:rPr lang="uk-UA" sz="1800" dirty="0" err="1"/>
              <a:t>Применение</a:t>
            </a:r>
            <a:r>
              <a:rPr lang="uk-UA" sz="1800" dirty="0"/>
              <a:t> метода </a:t>
            </a:r>
            <a:r>
              <a:rPr lang="uk-UA" sz="1800" dirty="0" err="1"/>
              <a:t>может</a:t>
            </a:r>
            <a:r>
              <a:rPr lang="uk-UA" sz="1800" dirty="0"/>
              <a:t> </a:t>
            </a:r>
            <a:r>
              <a:rPr lang="uk-UA" sz="1800" dirty="0" err="1"/>
              <a:t>иметь</a:t>
            </a:r>
            <a:r>
              <a:rPr lang="uk-UA" sz="1800" dirty="0"/>
              <a:t> для </a:t>
            </a:r>
            <a:r>
              <a:rPr lang="uk-UA" sz="1800" dirty="0" err="1"/>
              <a:t>разработчика</a:t>
            </a:r>
            <a:r>
              <a:rPr lang="uk-UA" sz="1800" dirty="0"/>
              <a:t> </a:t>
            </a:r>
            <a:r>
              <a:rPr lang="uk-UA" sz="1800" dirty="0" err="1"/>
              <a:t>следующие</a:t>
            </a:r>
            <a:r>
              <a:rPr lang="uk-UA" sz="1800" dirty="0"/>
              <a:t> </a:t>
            </a:r>
            <a:r>
              <a:rPr lang="uk-UA" sz="1800" dirty="0" err="1"/>
              <a:t>негативные</a:t>
            </a:r>
            <a:r>
              <a:rPr lang="uk-UA" sz="1800" dirty="0"/>
              <a:t> </a:t>
            </a:r>
            <a:r>
              <a:rPr lang="uk-UA" sz="1800" dirty="0" err="1"/>
              <a:t>последствия</a:t>
            </a:r>
            <a:r>
              <a:rPr lang="uk-UA" sz="1800" dirty="0"/>
              <a:t>: нехватка </a:t>
            </a:r>
            <a:r>
              <a:rPr lang="uk-UA" sz="1800" dirty="0" err="1"/>
              <a:t>ресурсов</a:t>
            </a:r>
            <a:r>
              <a:rPr lang="uk-UA" sz="1800" dirty="0"/>
              <a:t> для </a:t>
            </a:r>
            <a:r>
              <a:rPr lang="uk-UA" sz="1800" dirty="0" err="1"/>
              <a:t>выполнения</a:t>
            </a:r>
            <a:r>
              <a:rPr lang="uk-UA" sz="1800" dirty="0"/>
              <a:t> </a:t>
            </a:r>
            <a:r>
              <a:rPr lang="uk-UA" sz="1800" dirty="0" err="1"/>
              <a:t>проекта</a:t>
            </a:r>
            <a:r>
              <a:rPr lang="uk-UA" sz="1800" dirty="0"/>
              <a:t>, </a:t>
            </a:r>
            <a:r>
              <a:rPr lang="uk-UA" sz="1800" dirty="0" err="1"/>
              <a:t>невыполнение</a:t>
            </a:r>
            <a:r>
              <a:rPr lang="uk-UA" sz="1800" dirty="0"/>
              <a:t> </a:t>
            </a:r>
            <a:r>
              <a:rPr lang="uk-UA" sz="1800" dirty="0" err="1"/>
              <a:t>сроков</a:t>
            </a:r>
            <a:r>
              <a:rPr lang="uk-UA" sz="1800" dirty="0"/>
              <a:t> </a:t>
            </a:r>
            <a:r>
              <a:rPr lang="uk-UA" sz="1800" dirty="0" err="1"/>
              <a:t>сдачи</a:t>
            </a:r>
            <a:r>
              <a:rPr lang="uk-UA" sz="1800" dirty="0"/>
              <a:t> </a:t>
            </a:r>
            <a:r>
              <a:rPr lang="uk-UA" sz="1800" dirty="0" err="1"/>
              <a:t>проекта</a:t>
            </a:r>
            <a:r>
              <a:rPr lang="uk-UA" sz="1800" dirty="0"/>
              <a:t> и </a:t>
            </a:r>
            <a:r>
              <a:rPr lang="uk-UA" sz="1800" dirty="0" err="1"/>
              <a:t>как</a:t>
            </a:r>
            <a:r>
              <a:rPr lang="uk-UA" sz="1800" dirty="0"/>
              <a:t> результат – </a:t>
            </a:r>
            <a:r>
              <a:rPr lang="uk-UA" sz="1800" dirty="0" err="1"/>
              <a:t>потеря</a:t>
            </a:r>
            <a:r>
              <a:rPr lang="uk-UA" sz="1800" dirty="0"/>
              <a:t> </a:t>
            </a:r>
            <a:r>
              <a:rPr lang="uk-UA" sz="1800" dirty="0" err="1"/>
              <a:t>контракта</a:t>
            </a:r>
            <a:r>
              <a:rPr lang="uk-UA" sz="1800" dirty="0"/>
              <a:t> </a:t>
            </a:r>
            <a:r>
              <a:rPr lang="uk-UA" sz="1800" dirty="0" err="1"/>
              <a:t>или</a:t>
            </a:r>
            <a:r>
              <a:rPr lang="uk-UA" sz="1800" dirty="0"/>
              <a:t> банкротство .</a:t>
            </a:r>
            <a:endParaRPr lang="ru-RU" sz="1800" dirty="0"/>
          </a:p>
          <a:p>
            <a:pPr algn="l"/>
            <a:r>
              <a:rPr lang="uk-UA" sz="1800" b="1" dirty="0" err="1"/>
              <a:t>Оценка</a:t>
            </a:r>
            <a:r>
              <a:rPr lang="uk-UA" sz="1800" b="1" dirty="0"/>
              <a:t> по </a:t>
            </a:r>
            <a:r>
              <a:rPr lang="uk-UA" sz="1800" b="1" dirty="0" err="1"/>
              <a:t>Паркинсону</a:t>
            </a:r>
            <a:r>
              <a:rPr lang="uk-UA" sz="1800" dirty="0"/>
              <a:t> . Метод </a:t>
            </a:r>
            <a:r>
              <a:rPr lang="uk-UA" sz="1800" dirty="0" err="1"/>
              <a:t>основывается</a:t>
            </a:r>
            <a:r>
              <a:rPr lang="uk-UA" sz="1800" dirty="0"/>
              <a:t> на </a:t>
            </a:r>
            <a:r>
              <a:rPr lang="uk-UA" sz="1800" dirty="0" err="1"/>
              <a:t>принципе</a:t>
            </a:r>
            <a:r>
              <a:rPr lang="uk-UA" sz="1800" dirty="0"/>
              <a:t>:  «</a:t>
            </a:r>
            <a:r>
              <a:rPr lang="uk-UA" sz="1800" dirty="0" err="1"/>
              <a:t>Объем</a:t>
            </a:r>
            <a:r>
              <a:rPr lang="uk-UA" sz="1800" dirty="0"/>
              <a:t> </a:t>
            </a:r>
            <a:r>
              <a:rPr lang="uk-UA" sz="1800" dirty="0" err="1"/>
              <a:t>работы</a:t>
            </a:r>
            <a:r>
              <a:rPr lang="uk-UA" sz="1800" dirty="0"/>
              <a:t> </a:t>
            </a:r>
            <a:r>
              <a:rPr lang="uk-UA" sz="1800" dirty="0" err="1"/>
              <a:t>возрастает</a:t>
            </a:r>
            <a:r>
              <a:rPr lang="uk-UA" sz="1800" dirty="0"/>
              <a:t> в той мере, в </a:t>
            </a:r>
            <a:r>
              <a:rPr lang="uk-UA" sz="1800" dirty="0" err="1"/>
              <a:t>какой</a:t>
            </a:r>
            <a:r>
              <a:rPr lang="uk-UA" sz="1800" dirty="0"/>
              <a:t> </a:t>
            </a:r>
            <a:r>
              <a:rPr lang="uk-UA" sz="1800" dirty="0" err="1"/>
              <a:t>это</a:t>
            </a:r>
            <a:r>
              <a:rPr lang="uk-UA" sz="1800" dirty="0"/>
              <a:t> </a:t>
            </a:r>
            <a:r>
              <a:rPr lang="uk-UA" sz="1800" dirty="0" err="1"/>
              <a:t>необходимо</a:t>
            </a:r>
            <a:r>
              <a:rPr lang="uk-UA" sz="1800" dirty="0"/>
              <a:t>, </a:t>
            </a:r>
            <a:r>
              <a:rPr lang="uk-UA" sz="1800" dirty="0" err="1"/>
              <a:t>чтобы</a:t>
            </a:r>
            <a:r>
              <a:rPr lang="uk-UA" sz="1800" dirty="0"/>
              <a:t> занять </a:t>
            </a:r>
            <a:r>
              <a:rPr lang="uk-UA" sz="1800" dirty="0" err="1"/>
              <a:t>время</a:t>
            </a:r>
            <a:r>
              <a:rPr lang="uk-UA" sz="1800" dirty="0"/>
              <a:t>, </a:t>
            </a:r>
            <a:r>
              <a:rPr lang="uk-UA" sz="1800" dirty="0" err="1"/>
              <a:t>выделенное</a:t>
            </a:r>
            <a:r>
              <a:rPr lang="uk-UA" sz="1800" dirty="0"/>
              <a:t> на </a:t>
            </a:r>
            <a:r>
              <a:rPr lang="uk-UA" sz="1800" dirty="0" err="1"/>
              <a:t>ее</a:t>
            </a:r>
            <a:r>
              <a:rPr lang="uk-UA" sz="1800" dirty="0"/>
              <a:t> </a:t>
            </a:r>
            <a:r>
              <a:rPr lang="uk-UA" sz="1800" dirty="0" err="1"/>
              <a:t>выполнение</a:t>
            </a:r>
            <a:r>
              <a:rPr lang="uk-UA" sz="1800" dirty="0"/>
              <a:t>». Принцип, </a:t>
            </a:r>
            <a:r>
              <a:rPr lang="uk-UA" sz="1800" dirty="0" err="1"/>
              <a:t>позднее</a:t>
            </a:r>
            <a:r>
              <a:rPr lang="uk-UA" sz="1800" dirty="0"/>
              <a:t> </a:t>
            </a:r>
            <a:r>
              <a:rPr lang="uk-UA" sz="1800" dirty="0" err="1"/>
              <a:t>названный</a:t>
            </a:r>
            <a:r>
              <a:rPr lang="uk-UA" sz="1800" dirty="0"/>
              <a:t> «законом» , </a:t>
            </a:r>
            <a:r>
              <a:rPr lang="uk-UA" sz="1800" dirty="0" err="1"/>
              <a:t>был</a:t>
            </a:r>
            <a:r>
              <a:rPr lang="uk-UA" sz="1800" dirty="0"/>
              <a:t> </a:t>
            </a:r>
            <a:r>
              <a:rPr lang="uk-UA" sz="1800" dirty="0" err="1"/>
              <a:t>впервые</a:t>
            </a:r>
            <a:r>
              <a:rPr lang="uk-UA" sz="1800" dirty="0"/>
              <a:t> </a:t>
            </a:r>
            <a:r>
              <a:rPr lang="uk-UA" sz="1800" dirty="0" err="1"/>
              <a:t>высказан</a:t>
            </a:r>
            <a:r>
              <a:rPr lang="uk-UA" sz="1800" dirty="0"/>
              <a:t> С.Н. </a:t>
            </a:r>
            <a:r>
              <a:rPr lang="uk-UA" sz="1800" dirty="0" err="1"/>
              <a:t>Паркинсоном</a:t>
            </a:r>
            <a:r>
              <a:rPr lang="uk-UA" sz="1800" dirty="0"/>
              <a:t> и </a:t>
            </a:r>
            <a:r>
              <a:rPr lang="uk-UA" sz="1800" dirty="0" err="1"/>
              <a:t>описывал</a:t>
            </a:r>
            <a:r>
              <a:rPr lang="uk-UA" sz="1800" dirty="0"/>
              <a:t> природу </a:t>
            </a:r>
            <a:r>
              <a:rPr lang="uk-UA" sz="1800" dirty="0" err="1"/>
              <a:t>взаимодействия</a:t>
            </a:r>
            <a:r>
              <a:rPr lang="uk-UA" sz="1800" dirty="0"/>
              <a:t> </a:t>
            </a:r>
            <a:r>
              <a:rPr lang="uk-UA" sz="1800" dirty="0" err="1"/>
              <a:t>бюрократической</a:t>
            </a:r>
            <a:r>
              <a:rPr lang="uk-UA" sz="1800" dirty="0"/>
              <a:t> </a:t>
            </a:r>
            <a:r>
              <a:rPr lang="uk-UA" sz="1800" dirty="0" err="1"/>
              <a:t>системы</a:t>
            </a:r>
            <a:r>
              <a:rPr lang="uk-UA" sz="1800" dirty="0"/>
              <a:t> в </a:t>
            </a:r>
            <a:r>
              <a:rPr lang="uk-UA" sz="1800" dirty="0" err="1"/>
              <a:t>административных</a:t>
            </a:r>
            <a:r>
              <a:rPr lang="uk-UA" sz="1800" dirty="0"/>
              <a:t> </a:t>
            </a:r>
            <a:r>
              <a:rPr lang="uk-UA" sz="1800" dirty="0" err="1"/>
              <a:t>институтах</a:t>
            </a:r>
            <a:r>
              <a:rPr lang="uk-UA" sz="1800" dirty="0"/>
              <a:t>, </a:t>
            </a:r>
            <a:r>
              <a:rPr lang="uk-UA" sz="1800" dirty="0" err="1"/>
              <a:t>отображая</a:t>
            </a:r>
            <a:r>
              <a:rPr lang="uk-UA" sz="1800" dirty="0"/>
              <a:t> </a:t>
            </a:r>
            <a:r>
              <a:rPr lang="uk-UA" sz="1800" dirty="0" err="1"/>
              <a:t>процесс</a:t>
            </a:r>
            <a:r>
              <a:rPr lang="uk-UA" sz="1800" dirty="0"/>
              <a:t> </a:t>
            </a:r>
            <a:r>
              <a:rPr lang="uk-UA" sz="1800" dirty="0" err="1"/>
              <a:t>неэффективного</a:t>
            </a:r>
            <a:r>
              <a:rPr lang="uk-UA" sz="1800" dirty="0"/>
              <a:t> </a:t>
            </a:r>
            <a:r>
              <a:rPr lang="uk-UA" sz="1800" dirty="0" err="1"/>
              <a:t>использования</a:t>
            </a:r>
            <a:r>
              <a:rPr lang="uk-UA" sz="1800" dirty="0"/>
              <a:t> </a:t>
            </a:r>
            <a:r>
              <a:rPr lang="uk-UA" sz="1800" dirty="0" err="1"/>
              <a:t>ресурсов</a:t>
            </a:r>
            <a:r>
              <a:rPr lang="uk-UA" sz="1800" dirty="0"/>
              <a:t>. В </a:t>
            </a:r>
            <a:r>
              <a:rPr lang="uk-UA" sz="1800" dirty="0" err="1"/>
              <a:t>применении</a:t>
            </a:r>
            <a:r>
              <a:rPr lang="uk-UA" sz="1800" dirty="0"/>
              <a:t> к </a:t>
            </a:r>
            <a:r>
              <a:rPr lang="uk-UA" sz="1800" dirty="0" err="1"/>
              <a:t>разработке</a:t>
            </a:r>
            <a:r>
              <a:rPr lang="uk-UA" sz="1800" dirty="0"/>
              <a:t> </a:t>
            </a:r>
            <a:r>
              <a:rPr lang="uk-UA" sz="1800" dirty="0" err="1"/>
              <a:t>программных</a:t>
            </a:r>
            <a:r>
              <a:rPr lang="uk-UA" sz="1800" dirty="0"/>
              <a:t> </a:t>
            </a:r>
            <a:r>
              <a:rPr lang="uk-UA" sz="1800" dirty="0" err="1"/>
              <a:t>проектов</a:t>
            </a:r>
            <a:r>
              <a:rPr lang="uk-UA" sz="1800" dirty="0"/>
              <a:t>, закон </a:t>
            </a:r>
            <a:r>
              <a:rPr lang="uk-UA" sz="1800" dirty="0" err="1"/>
              <a:t>Паркинсона</a:t>
            </a:r>
            <a:r>
              <a:rPr lang="uk-UA" sz="1800" dirty="0"/>
              <a:t> </a:t>
            </a:r>
            <a:r>
              <a:rPr lang="uk-UA" sz="1800" dirty="0" err="1"/>
              <a:t>используется</a:t>
            </a:r>
            <a:r>
              <a:rPr lang="uk-UA" sz="1800" dirty="0"/>
              <a:t> в </a:t>
            </a:r>
            <a:r>
              <a:rPr lang="uk-UA" sz="1800" dirty="0" err="1"/>
              <a:t>виде</a:t>
            </a:r>
            <a:r>
              <a:rPr lang="uk-UA" sz="1800" dirty="0"/>
              <a:t> </a:t>
            </a:r>
            <a:r>
              <a:rPr lang="uk-UA" sz="1800" dirty="0" err="1"/>
              <a:t>следующей</a:t>
            </a:r>
            <a:r>
              <a:rPr lang="uk-UA" sz="1800" dirty="0"/>
              <a:t> </a:t>
            </a:r>
            <a:r>
              <a:rPr lang="uk-UA" sz="1800" dirty="0" err="1"/>
              <a:t>схемы</a:t>
            </a:r>
            <a:r>
              <a:rPr lang="uk-UA" sz="1800" dirty="0"/>
              <a:t>: </a:t>
            </a:r>
            <a:r>
              <a:rPr lang="uk-UA" sz="1800" dirty="0" err="1"/>
              <a:t>чтобы</a:t>
            </a:r>
            <a:r>
              <a:rPr lang="uk-UA" sz="1800" dirty="0"/>
              <a:t> </a:t>
            </a:r>
            <a:r>
              <a:rPr lang="uk-UA" sz="1800" dirty="0" err="1"/>
              <a:t>повысить</a:t>
            </a:r>
            <a:r>
              <a:rPr lang="uk-UA" sz="1800" dirty="0"/>
              <a:t> </a:t>
            </a:r>
            <a:r>
              <a:rPr lang="uk-UA" sz="1800" dirty="0" err="1"/>
              <a:t>производительность</a:t>
            </a:r>
            <a:r>
              <a:rPr lang="uk-UA" sz="1800" dirty="0"/>
              <a:t> труда </a:t>
            </a:r>
            <a:r>
              <a:rPr lang="uk-UA" sz="1800" dirty="0" err="1"/>
              <a:t>разработчика</a:t>
            </a:r>
            <a:r>
              <a:rPr lang="uk-UA" sz="1800" dirty="0"/>
              <a:t>, </a:t>
            </a:r>
            <a:r>
              <a:rPr lang="uk-UA" sz="1800" dirty="0" err="1"/>
              <a:t>необходимо</a:t>
            </a:r>
            <a:r>
              <a:rPr lang="uk-UA" sz="1800" dirty="0"/>
              <a:t> </a:t>
            </a:r>
            <a:r>
              <a:rPr lang="uk-UA" sz="1800" dirty="0" err="1"/>
              <a:t>уменьшить</a:t>
            </a:r>
            <a:r>
              <a:rPr lang="uk-UA" sz="1800" dirty="0"/>
              <a:t> </a:t>
            </a:r>
            <a:r>
              <a:rPr lang="uk-UA" sz="1800" dirty="0" err="1"/>
              <a:t>время</a:t>
            </a:r>
            <a:r>
              <a:rPr lang="uk-UA" sz="1800" dirty="0"/>
              <a:t>, </a:t>
            </a:r>
            <a:r>
              <a:rPr lang="uk-UA" sz="1800" dirty="0" err="1"/>
              <a:t>отведённое</a:t>
            </a:r>
            <a:r>
              <a:rPr lang="uk-UA" sz="1800" dirty="0"/>
              <a:t> на </a:t>
            </a:r>
            <a:r>
              <a:rPr lang="uk-UA" sz="1800" dirty="0" err="1"/>
              <a:t>разработку</a:t>
            </a:r>
            <a:r>
              <a:rPr lang="uk-UA" sz="1800" dirty="0"/>
              <a:t>.</a:t>
            </a:r>
            <a:endParaRPr lang="ru-RU" sz="1800" dirty="0"/>
          </a:p>
        </p:txBody>
      </p:sp>
    </p:spTree>
    <p:extLst>
      <p:ext uri="{BB962C8B-B14F-4D97-AF65-F5344CB8AC3E}">
        <p14:creationId xmlns:p14="http://schemas.microsoft.com/office/powerpoint/2010/main" val="902624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2620" y="159411"/>
            <a:ext cx="9144000" cy="771173"/>
          </a:xfrm>
        </p:spPr>
        <p:txBody>
          <a:bodyPr>
            <a:normAutofit/>
          </a:bodyPr>
          <a:lstStyle/>
          <a:p>
            <a:r>
              <a:rPr lang="ru-RU" sz="3200" dirty="0"/>
              <a:t>Модели оценки стоимости ПО</a:t>
            </a:r>
          </a:p>
        </p:txBody>
      </p:sp>
      <p:sp>
        <p:nvSpPr>
          <p:cNvPr id="3" name="Subtitle 2"/>
          <p:cNvSpPr>
            <a:spLocks noGrp="1"/>
          </p:cNvSpPr>
          <p:nvPr>
            <p:ph type="subTitle" idx="1"/>
          </p:nvPr>
        </p:nvSpPr>
        <p:spPr>
          <a:xfrm>
            <a:off x="840922" y="1728817"/>
            <a:ext cx="9895114" cy="4149469"/>
          </a:xfrm>
        </p:spPr>
        <p:txBody>
          <a:bodyPr>
            <a:noAutofit/>
          </a:bodyPr>
          <a:lstStyle/>
          <a:p>
            <a:pPr algn="just"/>
            <a:r>
              <a:rPr lang="ru-RU" sz="1800" b="1" dirty="0"/>
              <a:t>Модель </a:t>
            </a:r>
            <a:r>
              <a:rPr lang="ru-RU" sz="1800" b="1" dirty="0" err="1"/>
              <a:t>Путнэма</a:t>
            </a:r>
            <a:r>
              <a:rPr lang="ru-RU" sz="1800" b="1" dirty="0"/>
              <a:t> (SLIM).</a:t>
            </a:r>
            <a:r>
              <a:rPr lang="ru-RU" sz="1800" dirty="0"/>
              <a:t> Наиболее распространенная модель аналитической группы. Создания для проектов, объемом больше 70 000 строк кода, модель основывается на утверждении, что затраты на разработку ПО распределяются согласно кривым </a:t>
            </a:r>
            <a:r>
              <a:rPr lang="ru-RU" sz="1800" dirty="0" err="1"/>
              <a:t>Нордена-Рэйли</a:t>
            </a:r>
            <a:r>
              <a:rPr lang="ru-RU" sz="1800" dirty="0"/>
              <a:t>, которые являются графиками функции, представляющей распределение рабочей силы по времени. </a:t>
            </a:r>
          </a:p>
          <a:p>
            <a:pPr algn="just"/>
            <a:endParaRPr lang="ru-RU" sz="1800" b="1" dirty="0"/>
          </a:p>
          <a:p>
            <a:pPr algn="just"/>
            <a:endParaRPr lang="ru-RU" sz="1800" b="1" dirty="0"/>
          </a:p>
          <a:p>
            <a:pPr algn="just"/>
            <a:r>
              <a:rPr lang="ru-RU" sz="1800" b="1" dirty="0"/>
              <a:t>Модель COCOMO. </a:t>
            </a:r>
            <a:r>
              <a:rPr lang="ru-RU" sz="1800" dirty="0"/>
              <a:t>Семейство моделей </a:t>
            </a:r>
            <a:r>
              <a:rPr lang="en-US" sz="1800" dirty="0"/>
              <a:t>COCOMO</a:t>
            </a:r>
            <a:r>
              <a:rPr lang="ru-RU" sz="1800" dirty="0"/>
              <a:t> было создано в 1981 году на основе базы данных о проектах консалтинговой фирмы TRW </a:t>
            </a:r>
          </a:p>
        </p:txBody>
      </p:sp>
    </p:spTree>
    <p:extLst>
      <p:ext uri="{BB962C8B-B14F-4D97-AF65-F5344CB8AC3E}">
        <p14:creationId xmlns:p14="http://schemas.microsoft.com/office/powerpoint/2010/main" val="9026245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2620" y="159411"/>
            <a:ext cx="9144000" cy="771173"/>
          </a:xfrm>
        </p:spPr>
        <p:txBody>
          <a:bodyPr>
            <a:normAutofit/>
          </a:bodyPr>
          <a:lstStyle/>
          <a:p>
            <a:r>
              <a:rPr lang="ru-RU" sz="3200" b="1" dirty="0"/>
              <a:t>Прагматичный подход. Метод PERT</a:t>
            </a:r>
          </a:p>
        </p:txBody>
      </p:sp>
      <p:sp>
        <p:nvSpPr>
          <p:cNvPr id="3" name="Subtitle 2"/>
          <p:cNvSpPr>
            <a:spLocks noGrp="1"/>
          </p:cNvSpPr>
          <p:nvPr>
            <p:ph type="subTitle" idx="1"/>
          </p:nvPr>
        </p:nvSpPr>
        <p:spPr>
          <a:xfrm>
            <a:off x="840922" y="1728817"/>
            <a:ext cx="9895114" cy="4149469"/>
          </a:xfrm>
        </p:spPr>
        <p:txBody>
          <a:bodyPr>
            <a:noAutofit/>
          </a:bodyPr>
          <a:lstStyle/>
          <a:p>
            <a:pPr algn="l"/>
            <a:r>
              <a:rPr lang="ru-RU" sz="1800" dirty="0"/>
              <a:t>Входом для данного метода оценки служит список элементарных пакетов работ. Для инженерного подхода нет необходимости точно знать закон распределения нашей оценки трудоемкости каждого такого элементарного пакета. Диапазон неопределенности достаточно охарактеризовать тремя оценками: </a:t>
            </a:r>
          </a:p>
          <a:p>
            <a:pPr lvl="0" algn="l"/>
            <a:r>
              <a:rPr lang="ru-RU" sz="1800" i="1" dirty="0" err="1"/>
              <a:t>Mi</a:t>
            </a:r>
            <a:r>
              <a:rPr lang="ru-RU" sz="1800" dirty="0"/>
              <a:t> — наиболее вероятная оценка трудозатрат.</a:t>
            </a:r>
          </a:p>
          <a:p>
            <a:pPr lvl="0" algn="l"/>
            <a:r>
              <a:rPr lang="ru-RU" sz="1800" i="1" dirty="0" err="1"/>
              <a:t>Oi</a:t>
            </a:r>
            <a:r>
              <a:rPr lang="ru-RU" sz="1800" dirty="0"/>
              <a:t> — минимально возможные трудозатраты на реализацию пакета работ. Ни один риск не реализовался. Быстрее точно не сделаем. Вероятность такого, что мы уложимся в эти затраты, равна 0.</a:t>
            </a:r>
          </a:p>
          <a:p>
            <a:pPr lvl="0" algn="l"/>
            <a:r>
              <a:rPr lang="ru-RU" sz="1800" i="1" dirty="0" err="1"/>
              <a:t>Pi</a:t>
            </a:r>
            <a:r>
              <a:rPr lang="ru-RU" sz="1800" dirty="0"/>
              <a:t> — пессимистическая оценка трудозатрат. Все риски реализовались.</a:t>
            </a:r>
          </a:p>
          <a:p>
            <a:pPr algn="l"/>
            <a:r>
              <a:rPr lang="ru-RU" sz="1800" dirty="0"/>
              <a:t>Оценку средней трудоемкости по каждому элементарному пакету можно определить по формуле: </a:t>
            </a:r>
          </a:p>
          <a:p>
            <a:pPr algn="l"/>
            <a:r>
              <a:rPr lang="ru-RU" sz="1800" i="1" dirty="0" err="1"/>
              <a:t>Ei</a:t>
            </a:r>
            <a:r>
              <a:rPr lang="ru-RU" sz="1800" i="1" dirty="0"/>
              <a:t> = (</a:t>
            </a:r>
            <a:r>
              <a:rPr lang="ru-RU" sz="1800" i="1" dirty="0" err="1"/>
              <a:t>Pi</a:t>
            </a:r>
            <a:r>
              <a:rPr lang="ru-RU" sz="1800" i="1" dirty="0"/>
              <a:t> + 4Mi + </a:t>
            </a:r>
            <a:r>
              <a:rPr lang="ru-RU" sz="1800" i="1" dirty="0" err="1"/>
              <a:t>Oi</a:t>
            </a:r>
            <a:r>
              <a:rPr lang="ru-RU" sz="1800" i="1" dirty="0"/>
              <a:t>)/6.</a:t>
            </a:r>
            <a:r>
              <a:rPr lang="ru-RU" sz="1800" dirty="0"/>
              <a:t> </a:t>
            </a:r>
          </a:p>
        </p:txBody>
      </p:sp>
    </p:spTree>
    <p:extLst>
      <p:ext uri="{BB962C8B-B14F-4D97-AF65-F5344CB8AC3E}">
        <p14:creationId xmlns:p14="http://schemas.microsoft.com/office/powerpoint/2010/main" val="9026245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2620" y="159411"/>
            <a:ext cx="9144000" cy="771173"/>
          </a:xfrm>
        </p:spPr>
        <p:txBody>
          <a:bodyPr>
            <a:normAutofit/>
          </a:bodyPr>
          <a:lstStyle/>
          <a:p>
            <a:r>
              <a:rPr lang="ru-RU" sz="3200" b="1" dirty="0"/>
              <a:t>Прагматичный подход. Метод PERT</a:t>
            </a:r>
          </a:p>
        </p:txBody>
      </p:sp>
      <p:sp>
        <p:nvSpPr>
          <p:cNvPr id="3" name="Subtitle 2"/>
          <p:cNvSpPr>
            <a:spLocks noGrp="1"/>
          </p:cNvSpPr>
          <p:nvPr>
            <p:ph type="subTitle" idx="1"/>
          </p:nvPr>
        </p:nvSpPr>
        <p:spPr>
          <a:xfrm>
            <a:off x="840922" y="1728817"/>
            <a:ext cx="9895114" cy="4149469"/>
          </a:xfrm>
        </p:spPr>
        <p:txBody>
          <a:bodyPr>
            <a:noAutofit/>
          </a:bodyPr>
          <a:lstStyle/>
          <a:p>
            <a:pPr algn="l"/>
            <a:r>
              <a:rPr lang="ru-RU" sz="1800" dirty="0"/>
              <a:t>Если наши оценки трудоемкости элементарных пакетов работ статистически независимы, а не испорчены, например, необоснованным оптимизмом то, согласно центральной предельной теореме теории вероятностей суммарная трудоемкость проекта может быть рассчитана по формуле: </a:t>
            </a:r>
          </a:p>
          <a:p>
            <a:pPr algn="l"/>
            <a:r>
              <a:rPr lang="ru-RU" sz="1800" i="1" dirty="0"/>
              <a:t>Е = ∑ </a:t>
            </a:r>
            <a:r>
              <a:rPr lang="ru-RU" sz="1800" i="1" dirty="0" err="1"/>
              <a:t>Ei</a:t>
            </a:r>
            <a:endParaRPr lang="ru-RU" sz="1800" dirty="0"/>
          </a:p>
          <a:p>
            <a:pPr algn="l"/>
            <a:r>
              <a:rPr lang="ru-RU" sz="1800" dirty="0"/>
              <a:t>А среднеквадратичное отклонение для оценки суммарной трудоемкости будет составлять: </a:t>
            </a:r>
            <a:endParaRPr lang="en-US" sz="1800" dirty="0"/>
          </a:p>
          <a:p>
            <a:pPr algn="l"/>
            <a:endParaRPr lang="en-US" sz="1800" dirty="0"/>
          </a:p>
          <a:p>
            <a:pPr algn="l"/>
            <a:endParaRPr lang="ru-RU" sz="1800" dirty="0"/>
          </a:p>
          <a:p>
            <a:pPr algn="l"/>
            <a:r>
              <a:rPr lang="ru-RU" sz="1800" dirty="0"/>
              <a:t>Тогда для оценки суммарной трудоемкости проекта, которую мы не превысим с вероятностью 95%, можно применить формулу: </a:t>
            </a:r>
          </a:p>
          <a:p>
            <a:pPr algn="l"/>
            <a:r>
              <a:rPr lang="ru-RU" sz="1800" i="1" dirty="0"/>
              <a:t>E</a:t>
            </a:r>
            <a:r>
              <a:rPr lang="ru-RU" sz="1800" i="1" baseline="-25000" dirty="0"/>
              <a:t>95%</a:t>
            </a:r>
            <a:r>
              <a:rPr lang="ru-RU" sz="1800" i="1" dirty="0"/>
              <a:t> = E + 2 * СКО</a:t>
            </a:r>
            <a:endParaRPr lang="ru-RU" sz="1800" dirty="0"/>
          </a:p>
        </p:txBody>
      </p:sp>
      <p:pic>
        <p:nvPicPr>
          <p:cNvPr id="4" name="Рисунок 3" descr="http://citforum.ru/SE/project/arkhipenkov_lectures/f2.gif"/>
          <p:cNvPicPr/>
          <p:nvPr/>
        </p:nvPicPr>
        <p:blipFill>
          <a:blip r:embed="rId2" cstate="print"/>
          <a:srcRect/>
          <a:stretch>
            <a:fillRect/>
          </a:stretch>
        </p:blipFill>
        <p:spPr bwMode="auto">
          <a:xfrm>
            <a:off x="4698092" y="3896179"/>
            <a:ext cx="1130300" cy="241300"/>
          </a:xfrm>
          <a:prstGeom prst="rect">
            <a:avLst/>
          </a:prstGeom>
          <a:noFill/>
          <a:ln w="9525">
            <a:noFill/>
            <a:miter lim="800000"/>
            <a:headEnd/>
            <a:tailEnd/>
          </a:ln>
        </p:spPr>
      </p:pic>
    </p:spTree>
    <p:extLst>
      <p:ext uri="{BB962C8B-B14F-4D97-AF65-F5344CB8AC3E}">
        <p14:creationId xmlns:p14="http://schemas.microsoft.com/office/powerpoint/2010/main" val="902624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2620" y="159411"/>
            <a:ext cx="9144000" cy="771173"/>
          </a:xfrm>
        </p:spPr>
        <p:txBody>
          <a:bodyPr>
            <a:normAutofit/>
          </a:bodyPr>
          <a:lstStyle/>
          <a:p>
            <a:r>
              <a:rPr lang="ru-RU" sz="3200" b="1" dirty="0"/>
              <a:t>Эффективный командный игрок</a:t>
            </a:r>
          </a:p>
        </p:txBody>
      </p:sp>
      <p:sp>
        <p:nvSpPr>
          <p:cNvPr id="3" name="Subtitle 2"/>
          <p:cNvSpPr>
            <a:spLocks noGrp="1"/>
          </p:cNvSpPr>
          <p:nvPr>
            <p:ph type="subTitle" idx="1"/>
          </p:nvPr>
        </p:nvSpPr>
        <p:spPr>
          <a:xfrm>
            <a:off x="870857" y="1818464"/>
            <a:ext cx="10450285" cy="4546148"/>
          </a:xfrm>
        </p:spPr>
        <p:txBody>
          <a:bodyPr>
            <a:noAutofit/>
          </a:bodyPr>
          <a:lstStyle/>
          <a:p>
            <a:pPr lvl="0" algn="l">
              <a:buFont typeface="Wingdings" pitchFamily="2" charset="2"/>
              <a:buChar char="ü"/>
            </a:pPr>
            <a:r>
              <a:rPr lang="ru-RU" sz="1800" dirty="0"/>
              <a:t>Занимает активную позицию, стремится расширить свою ответственность и увеличить личный вклад в общее дело. </a:t>
            </a:r>
          </a:p>
          <a:p>
            <a:pPr lvl="0" algn="l">
              <a:buFont typeface="Wingdings" pitchFamily="2" charset="2"/>
              <a:buChar char="ü"/>
            </a:pPr>
            <a:r>
              <a:rPr lang="ru-RU" sz="1800" dirty="0"/>
              <a:t>Постоянно приобретет новые профессиональные знания и опыт, выдвигает новые идеи, направленные на повышение эффективности достижения общих целей, добивается распространения своих знаний, опыта и идей среди коллег. </a:t>
            </a:r>
          </a:p>
          <a:p>
            <a:pPr lvl="0" algn="l">
              <a:buFont typeface="Wingdings" pitchFamily="2" charset="2"/>
              <a:buChar char="ü"/>
            </a:pPr>
            <a:r>
              <a:rPr lang="ru-RU" sz="1800" dirty="0"/>
              <a:t>Получает удовольствие от своей работы, гордится ее результатами и стремится, чтобы эти же чувства испытывали все коллеги. </a:t>
            </a:r>
          </a:p>
          <a:p>
            <a:pPr lvl="0" algn="l">
              <a:buFont typeface="Wingdings" pitchFamily="2" charset="2"/>
              <a:buChar char="ü"/>
            </a:pPr>
            <a:r>
              <a:rPr lang="ru-RU" sz="1800" dirty="0"/>
              <a:t>Четко осознает свои личные и общие цели, понимает их взаимообусловленность, настойчиво стремится к их достижению. </a:t>
            </a:r>
          </a:p>
          <a:p>
            <a:pPr lvl="0" algn="l">
              <a:buFont typeface="Wingdings" pitchFamily="2" charset="2"/>
              <a:buChar char="ü"/>
            </a:pPr>
            <a:r>
              <a:rPr lang="ru-RU" sz="1800" dirty="0"/>
              <a:t>Уверен в себе и в своих коллегах, объективно оценивает их достижения и успехи, внимательно относится к их интересам и мнениям, активно ищет взаимовыгодное решение в конфликтах. </a:t>
            </a:r>
          </a:p>
          <a:p>
            <a:pPr lvl="0" algn="l">
              <a:buFont typeface="Wingdings" pitchFamily="2" charset="2"/>
              <a:buChar char="ü"/>
            </a:pPr>
            <a:r>
              <a:rPr lang="ru-RU" sz="1800" dirty="0"/>
              <a:t>Является оптимистом, при этом твердо знает, что окружающий мир несовершенен; воспринимает каждую новую проблему, как дополнительную возможность подтвердить собственный профессионализм в своих глазах и во мнении коллег. </a:t>
            </a:r>
          </a:p>
        </p:txBody>
      </p:sp>
    </p:spTree>
    <p:extLst>
      <p:ext uri="{BB962C8B-B14F-4D97-AF65-F5344CB8AC3E}">
        <p14:creationId xmlns:p14="http://schemas.microsoft.com/office/powerpoint/2010/main" val="902624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2620" y="159411"/>
            <a:ext cx="9144000" cy="771173"/>
          </a:xfrm>
        </p:spPr>
        <p:txBody>
          <a:bodyPr>
            <a:normAutofit/>
          </a:bodyPr>
          <a:lstStyle/>
          <a:p>
            <a:r>
              <a:rPr lang="ru-RU" sz="3200" b="1" dirty="0"/>
              <a:t>Патологии поведения</a:t>
            </a:r>
          </a:p>
        </p:txBody>
      </p:sp>
      <p:sp>
        <p:nvSpPr>
          <p:cNvPr id="3" name="Subtitle 2"/>
          <p:cNvSpPr>
            <a:spLocks noGrp="1"/>
          </p:cNvSpPr>
          <p:nvPr>
            <p:ph type="subTitle" idx="1"/>
          </p:nvPr>
        </p:nvSpPr>
        <p:spPr>
          <a:xfrm>
            <a:off x="188259" y="916715"/>
            <a:ext cx="12003741" cy="4546148"/>
          </a:xfrm>
        </p:spPr>
        <p:txBody>
          <a:bodyPr>
            <a:noAutofit/>
          </a:bodyPr>
          <a:lstStyle/>
          <a:p>
            <a:pPr lvl="0" algn="l">
              <a:buFont typeface="Wingdings" pitchFamily="2" charset="2"/>
              <a:buChar char="ü"/>
            </a:pPr>
            <a:r>
              <a:rPr lang="ru-RU" i="1" dirty="0"/>
              <a:t>Непорядочность.</a:t>
            </a:r>
            <a:r>
              <a:rPr lang="ru-RU" dirty="0"/>
              <a:t> Лживость, отсутствие совести и чувства справедливости, способность на низкие поступки. </a:t>
            </a:r>
          </a:p>
          <a:p>
            <a:pPr lvl="0" algn="l">
              <a:buFont typeface="Wingdings" pitchFamily="2" charset="2"/>
              <a:buChar char="ü"/>
            </a:pPr>
            <a:r>
              <a:rPr lang="ru-RU" i="1" dirty="0"/>
              <a:t>Синдром острого дефицита </a:t>
            </a:r>
            <a:r>
              <a:rPr lang="ru-RU" i="1" dirty="0" err="1"/>
              <a:t>эмпатии</a:t>
            </a:r>
            <a:r>
              <a:rPr lang="ru-RU" i="1" dirty="0"/>
              <a:t>.</a:t>
            </a:r>
            <a:r>
              <a:rPr lang="ru-RU" dirty="0"/>
              <a:t> Эгоцентризм. Неуважение и невнимание к партнерам. Склонность к отрицательным оценкам других. Грубость. «Каждый сам за себя! — никто тебе не поможет!» «Человек человеку волк!» </a:t>
            </a:r>
          </a:p>
          <a:p>
            <a:pPr lvl="0" algn="l">
              <a:buFont typeface="Wingdings" pitchFamily="2" charset="2"/>
              <a:buChar char="ü"/>
            </a:pPr>
            <a:r>
              <a:rPr lang="ru-RU" i="1" dirty="0"/>
              <a:t>«</a:t>
            </a:r>
            <a:r>
              <a:rPr lang="ru-RU" i="1" dirty="0" err="1"/>
              <a:t>Звезданутость</a:t>
            </a:r>
            <a:r>
              <a:rPr lang="ru-RU" i="1" dirty="0"/>
              <a:t>».</a:t>
            </a:r>
            <a:r>
              <a:rPr lang="ru-RU" dirty="0"/>
              <a:t> Завышенная самооценка. Подчеркивание собственного превосходства. Умничанье. Человек сильно переоценивает свой личный вклад в общее дело и поэтому считает, что он должен работать меньше, чем его «менее способные» коллеги. </a:t>
            </a:r>
          </a:p>
          <a:p>
            <a:pPr lvl="0" algn="l">
              <a:buFont typeface="Wingdings" pitchFamily="2" charset="2"/>
              <a:buChar char="ü"/>
            </a:pPr>
            <a:r>
              <a:rPr lang="ru-RU" i="1" dirty="0"/>
              <a:t>Вульгарный анархизм.</a:t>
            </a:r>
            <a:r>
              <a:rPr lang="ru-RU" dirty="0"/>
              <a:t> Вольница — это полная безответственность, свобода от каких либо обязательств перед другими, ничем не сдерживаемые проявления чувств, действия или поступки. «</a:t>
            </a:r>
            <a:r>
              <a:rPr lang="ru-RU" dirty="0" err="1"/>
              <a:t>Произвольничать</a:t>
            </a:r>
            <a:r>
              <a:rPr lang="ru-RU" dirty="0"/>
              <a:t>, поступать самовольно, в обиду другим, нагло, дерзко» (с) В.Даль. Не путать со «свободой»! </a:t>
            </a:r>
          </a:p>
          <a:p>
            <a:pPr lvl="0" algn="l">
              <a:buFont typeface="Wingdings" pitchFamily="2" charset="2"/>
              <a:buChar char="ü"/>
            </a:pPr>
            <a:r>
              <a:rPr lang="ru-RU" i="1" dirty="0"/>
              <a:t>«Социальный паразитизм».</a:t>
            </a:r>
            <a:r>
              <a:rPr lang="ru-RU" dirty="0"/>
              <a:t> Стремление прожить вольготно за чужой счет там, где ответственность размыта, а личный вклад трудно четко выделить. </a:t>
            </a:r>
          </a:p>
        </p:txBody>
      </p:sp>
    </p:spTree>
    <p:extLst>
      <p:ext uri="{BB962C8B-B14F-4D97-AF65-F5344CB8AC3E}">
        <p14:creationId xmlns:p14="http://schemas.microsoft.com/office/powerpoint/2010/main" val="9026245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2620" y="159411"/>
            <a:ext cx="9144000" cy="771173"/>
          </a:xfrm>
        </p:spPr>
        <p:txBody>
          <a:bodyPr>
            <a:normAutofit fontScale="90000"/>
          </a:bodyPr>
          <a:lstStyle/>
          <a:p>
            <a:r>
              <a:rPr lang="ru-RU" sz="3200" dirty="0"/>
              <a:t>4 обязательные последовательные стадии формирования коллектива</a:t>
            </a:r>
            <a:endParaRPr lang="ru-RU" sz="3200" b="1" dirty="0"/>
          </a:p>
        </p:txBody>
      </p:sp>
      <p:sp>
        <p:nvSpPr>
          <p:cNvPr id="3" name="Subtitle 2"/>
          <p:cNvSpPr>
            <a:spLocks noGrp="1"/>
          </p:cNvSpPr>
          <p:nvPr>
            <p:ph type="subTitle" idx="1"/>
          </p:nvPr>
        </p:nvSpPr>
        <p:spPr>
          <a:xfrm>
            <a:off x="889908" y="1165481"/>
            <a:ext cx="10450285" cy="5480247"/>
          </a:xfrm>
        </p:spPr>
        <p:txBody>
          <a:bodyPr>
            <a:noAutofit/>
          </a:bodyPr>
          <a:lstStyle/>
          <a:p>
            <a:pPr lvl="0" algn="l"/>
            <a:endParaRPr lang="ru-RU" sz="1800" dirty="0"/>
          </a:p>
        </p:txBody>
      </p:sp>
      <p:pic>
        <p:nvPicPr>
          <p:cNvPr id="4" name="Рисунок 3" descr="http://citforum.ru/SE/project/arkhipenkov_lectures/42.png"/>
          <p:cNvPicPr/>
          <p:nvPr/>
        </p:nvPicPr>
        <p:blipFill>
          <a:blip r:embed="rId3" cstate="print"/>
          <a:srcRect/>
          <a:stretch>
            <a:fillRect/>
          </a:stretch>
        </p:blipFill>
        <p:spPr bwMode="auto">
          <a:xfrm>
            <a:off x="2555422" y="1436915"/>
            <a:ext cx="7486650" cy="4874078"/>
          </a:xfrm>
          <a:prstGeom prst="rect">
            <a:avLst/>
          </a:prstGeom>
          <a:noFill/>
          <a:ln w="9525">
            <a:noFill/>
            <a:miter lim="800000"/>
            <a:headEnd/>
            <a:tailEnd/>
          </a:ln>
        </p:spPr>
      </p:pic>
    </p:spTree>
    <p:extLst>
      <p:ext uri="{BB962C8B-B14F-4D97-AF65-F5344CB8AC3E}">
        <p14:creationId xmlns:p14="http://schemas.microsoft.com/office/powerpoint/2010/main" val="902624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372" y="522961"/>
            <a:ext cx="12006020" cy="4308872"/>
          </a:xfrm>
          <a:prstGeom prst="rect">
            <a:avLst/>
          </a:prstGeom>
          <a:noFill/>
        </p:spPr>
        <p:txBody>
          <a:bodyPr wrap="square" rtlCol="0">
            <a:spAutoFit/>
          </a:bodyPr>
          <a:lstStyle/>
          <a:p>
            <a:r>
              <a:rPr lang="ru-RU" sz="2400" dirty="0"/>
              <a:t>Оценка трудоемкости, сделанная программистом, оптимистичная.</a:t>
            </a:r>
          </a:p>
          <a:p>
            <a:r>
              <a:rPr lang="ru-RU" sz="2400" dirty="0"/>
              <a:t>Для получения реальных сроков пессимисты умножают её на 2.</a:t>
            </a:r>
          </a:p>
          <a:p>
            <a:r>
              <a:rPr lang="ru-RU" sz="2400" dirty="0"/>
              <a:t>Реалисты умножают на </a:t>
            </a:r>
            <a:r>
              <a:rPr lang="ru-RU" sz="2400" i="1" dirty="0"/>
              <a:t>π = 3.14</a:t>
            </a:r>
            <a:r>
              <a:rPr lang="ru-RU" sz="2400" dirty="0"/>
              <a:t> . </a:t>
            </a:r>
          </a:p>
          <a:p>
            <a:endParaRPr lang="uk-UA" sz="2400" b="1" dirty="0"/>
          </a:p>
          <a:p>
            <a:endParaRPr lang="ru-RU" dirty="0"/>
          </a:p>
          <a:p>
            <a:r>
              <a:rPr lang="ru-RU" sz="2000" dirty="0"/>
              <a:t>Основная ошибка – думать, что работа над проектом займет все отведенное время.</a:t>
            </a:r>
          </a:p>
          <a:p>
            <a:r>
              <a:rPr lang="ru-RU" sz="2000" dirty="0"/>
              <a:t> </a:t>
            </a:r>
          </a:p>
          <a:p>
            <a:r>
              <a:rPr lang="ru-RU" sz="2000" dirty="0"/>
              <a:t>Половина всех ошибок программирования возникают из-за стресса, вызванного излишним давлением фактора сроков. </a:t>
            </a:r>
          </a:p>
          <a:p>
            <a:r>
              <a:rPr lang="ru-RU" sz="2000" dirty="0"/>
              <a:t>Ошибки исправляются наспех, обходными путями. </a:t>
            </a:r>
          </a:p>
          <a:p>
            <a:r>
              <a:rPr lang="ru-RU" sz="2000" dirty="0"/>
              <a:t>В результате будет получен большой проблемный код и постоянно растущие затраты на исправление ошибок и внесение изменений. </a:t>
            </a:r>
          </a:p>
          <a:p>
            <a:r>
              <a:rPr lang="ru-RU" sz="2000" dirty="0"/>
              <a:t>Позднее обнаружение ошибок приводит к тому, что затраты на их исправление увеличиваются в 50–100 раз. </a:t>
            </a:r>
          </a:p>
        </p:txBody>
      </p:sp>
      <p:sp>
        <p:nvSpPr>
          <p:cNvPr id="5" name="TextBox 4"/>
          <p:cNvSpPr txBox="1"/>
          <p:nvPr/>
        </p:nvSpPr>
        <p:spPr>
          <a:xfrm>
            <a:off x="3025737" y="-35922"/>
            <a:ext cx="3492046" cy="1077218"/>
          </a:xfrm>
          <a:prstGeom prst="rect">
            <a:avLst/>
          </a:prstGeom>
          <a:noFill/>
        </p:spPr>
        <p:txBody>
          <a:bodyPr wrap="none" rtlCol="0">
            <a:spAutoFit/>
          </a:bodyPr>
          <a:lstStyle/>
          <a:p>
            <a:r>
              <a:rPr lang="ru-RU" sz="3200" dirty="0"/>
              <a:t>Оценка сроков  ПО</a:t>
            </a:r>
          </a:p>
          <a:p>
            <a:endParaRPr lang="ru-RU" sz="3200" dirty="0"/>
          </a:p>
        </p:txBody>
      </p:sp>
    </p:spTree>
    <p:extLst>
      <p:ext uri="{BB962C8B-B14F-4D97-AF65-F5344CB8AC3E}">
        <p14:creationId xmlns:p14="http://schemas.microsoft.com/office/powerpoint/2010/main" val="975681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2620" y="159411"/>
            <a:ext cx="9144000" cy="771173"/>
          </a:xfrm>
        </p:spPr>
        <p:txBody>
          <a:bodyPr>
            <a:normAutofit/>
          </a:bodyPr>
          <a:lstStyle/>
          <a:p>
            <a:r>
              <a:rPr lang="ru-RU" sz="2800" dirty="0"/>
              <a:t>«Железный треугольник» ограничений проекта </a:t>
            </a:r>
            <a:endParaRPr lang="ru-RU" sz="3200" dirty="0"/>
          </a:p>
        </p:txBody>
      </p:sp>
      <p:pic>
        <p:nvPicPr>
          <p:cNvPr id="6" name="Рисунок 5" descr="http://citforum.ru/SE/project/arkhipenkov_lectures/6.png"/>
          <p:cNvPicPr/>
          <p:nvPr/>
        </p:nvPicPr>
        <p:blipFill>
          <a:blip r:embed="rId2" cstate="print"/>
          <a:srcRect/>
          <a:stretch>
            <a:fillRect/>
          </a:stretch>
        </p:blipFill>
        <p:spPr bwMode="auto">
          <a:xfrm>
            <a:off x="2424793" y="1477736"/>
            <a:ext cx="6596743" cy="4090307"/>
          </a:xfrm>
          <a:prstGeom prst="rect">
            <a:avLst/>
          </a:prstGeom>
          <a:noFill/>
          <a:ln w="9525">
            <a:noFill/>
            <a:miter lim="800000"/>
            <a:headEnd/>
            <a:tailEnd/>
          </a:ln>
        </p:spPr>
      </p:pic>
    </p:spTree>
    <p:extLst>
      <p:ext uri="{BB962C8B-B14F-4D97-AF65-F5344CB8AC3E}">
        <p14:creationId xmlns:p14="http://schemas.microsoft.com/office/powerpoint/2010/main" val="34932434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3634" y="151247"/>
            <a:ext cx="9144000" cy="771173"/>
          </a:xfrm>
        </p:spPr>
        <p:txBody>
          <a:bodyPr>
            <a:normAutofit fontScale="90000"/>
          </a:bodyPr>
          <a:lstStyle/>
          <a:p>
            <a:r>
              <a:rPr lang="ru-RU" sz="2800" dirty="0"/>
              <a:t>Диаграмма расписания с учетом зависимостей между работами. </a:t>
            </a:r>
            <a:endParaRPr lang="ru-RU" sz="3200" dirty="0"/>
          </a:p>
        </p:txBody>
      </p:sp>
      <p:pic>
        <p:nvPicPr>
          <p:cNvPr id="4" name="Рисунок 3" descr="http://citforum.ru/SE/project/arkhipenkov_lectures/19.png"/>
          <p:cNvPicPr/>
          <p:nvPr/>
        </p:nvPicPr>
        <p:blipFill>
          <a:blip r:embed="rId2" cstate="print"/>
          <a:srcRect/>
          <a:stretch>
            <a:fillRect/>
          </a:stretch>
        </p:blipFill>
        <p:spPr bwMode="auto">
          <a:xfrm>
            <a:off x="1861455" y="1087396"/>
            <a:ext cx="8950705" cy="4996542"/>
          </a:xfrm>
          <a:prstGeom prst="rect">
            <a:avLst/>
          </a:prstGeom>
          <a:noFill/>
          <a:ln w="9525">
            <a:noFill/>
            <a:miter lim="800000"/>
            <a:headEnd/>
            <a:tailEnd/>
          </a:ln>
        </p:spPr>
      </p:pic>
    </p:spTree>
    <p:extLst>
      <p:ext uri="{BB962C8B-B14F-4D97-AF65-F5344CB8AC3E}">
        <p14:creationId xmlns:p14="http://schemas.microsoft.com/office/powerpoint/2010/main" val="8884763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3634" y="151247"/>
            <a:ext cx="9144000" cy="771173"/>
          </a:xfrm>
        </p:spPr>
        <p:txBody>
          <a:bodyPr>
            <a:normAutofit/>
          </a:bodyPr>
          <a:lstStyle/>
          <a:p>
            <a:r>
              <a:rPr lang="ru-RU" sz="2400" dirty="0"/>
              <a:t>Диаграмма загруженности ресурсов</a:t>
            </a:r>
            <a:r>
              <a:rPr lang="ru-RU" sz="2800" dirty="0"/>
              <a:t>. </a:t>
            </a:r>
            <a:endParaRPr lang="ru-RU" sz="3200" dirty="0"/>
          </a:p>
        </p:txBody>
      </p:sp>
      <p:pic>
        <p:nvPicPr>
          <p:cNvPr id="5" name="Рисунок 4" descr="http://citforum.ru/SE/project/arkhipenkov_lectures/20.png"/>
          <p:cNvPicPr/>
          <p:nvPr/>
        </p:nvPicPr>
        <p:blipFill>
          <a:blip r:embed="rId2" cstate="print"/>
          <a:srcRect/>
          <a:stretch>
            <a:fillRect/>
          </a:stretch>
        </p:blipFill>
        <p:spPr bwMode="auto">
          <a:xfrm>
            <a:off x="2114550" y="1428750"/>
            <a:ext cx="6229985" cy="4967922"/>
          </a:xfrm>
          <a:prstGeom prst="rect">
            <a:avLst/>
          </a:prstGeom>
          <a:noFill/>
          <a:ln w="9525">
            <a:noFill/>
            <a:miter lim="800000"/>
            <a:headEnd/>
            <a:tailEnd/>
          </a:ln>
        </p:spPr>
      </p:pic>
    </p:spTree>
    <p:extLst>
      <p:ext uri="{BB962C8B-B14F-4D97-AF65-F5344CB8AC3E}">
        <p14:creationId xmlns:p14="http://schemas.microsoft.com/office/powerpoint/2010/main" val="41616046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3634" y="151247"/>
            <a:ext cx="9144000" cy="771173"/>
          </a:xfrm>
        </p:spPr>
        <p:txBody>
          <a:bodyPr>
            <a:normAutofit/>
          </a:bodyPr>
          <a:lstStyle/>
          <a:p>
            <a:r>
              <a:rPr lang="ru-RU" sz="2400" dirty="0"/>
              <a:t>Критический путь </a:t>
            </a:r>
            <a:endParaRPr lang="ru-RU" sz="3200" dirty="0"/>
          </a:p>
        </p:txBody>
      </p:sp>
      <p:pic>
        <p:nvPicPr>
          <p:cNvPr id="4" name="Рисунок 3" descr="http://citforum.ru/SE/project/arkhipenkov_lectures/21.png"/>
          <p:cNvPicPr/>
          <p:nvPr/>
        </p:nvPicPr>
        <p:blipFill>
          <a:blip r:embed="rId2" cstate="print"/>
          <a:srcRect/>
          <a:stretch>
            <a:fillRect/>
          </a:stretch>
        </p:blipFill>
        <p:spPr bwMode="auto">
          <a:xfrm>
            <a:off x="2449286" y="1281793"/>
            <a:ext cx="7641771" cy="4294414"/>
          </a:xfrm>
          <a:prstGeom prst="rect">
            <a:avLst/>
          </a:prstGeom>
          <a:noFill/>
          <a:ln w="9525">
            <a:noFill/>
            <a:miter lim="800000"/>
            <a:headEnd/>
            <a:tailEnd/>
          </a:ln>
        </p:spPr>
      </p:pic>
    </p:spTree>
    <p:extLst>
      <p:ext uri="{BB962C8B-B14F-4D97-AF65-F5344CB8AC3E}">
        <p14:creationId xmlns:p14="http://schemas.microsoft.com/office/powerpoint/2010/main" val="5998606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3634" y="151247"/>
            <a:ext cx="9144000" cy="771173"/>
          </a:xfrm>
        </p:spPr>
        <p:txBody>
          <a:bodyPr>
            <a:normAutofit/>
          </a:bodyPr>
          <a:lstStyle/>
          <a:p>
            <a:r>
              <a:rPr lang="ru-RU" sz="2400" dirty="0"/>
              <a:t>Расписание после выравнивания ресурсов</a:t>
            </a:r>
            <a:endParaRPr lang="ru-RU" sz="3200" dirty="0"/>
          </a:p>
        </p:txBody>
      </p:sp>
      <p:pic>
        <p:nvPicPr>
          <p:cNvPr id="5" name="Рисунок 4" descr="http://citforum.ru/SE/project/arkhipenkov_lectures/22.png"/>
          <p:cNvPicPr/>
          <p:nvPr/>
        </p:nvPicPr>
        <p:blipFill>
          <a:blip r:embed="rId2" cstate="print"/>
          <a:srcRect/>
          <a:stretch>
            <a:fillRect/>
          </a:stretch>
        </p:blipFill>
        <p:spPr bwMode="auto">
          <a:xfrm>
            <a:off x="2245179" y="1200151"/>
            <a:ext cx="7143750" cy="4702628"/>
          </a:xfrm>
          <a:prstGeom prst="rect">
            <a:avLst/>
          </a:prstGeom>
          <a:noFill/>
          <a:ln w="9525">
            <a:noFill/>
            <a:miter lim="800000"/>
            <a:headEnd/>
            <a:tailEnd/>
          </a:ln>
        </p:spPr>
      </p:pic>
    </p:spTree>
    <p:extLst>
      <p:ext uri="{BB962C8B-B14F-4D97-AF65-F5344CB8AC3E}">
        <p14:creationId xmlns:p14="http://schemas.microsoft.com/office/powerpoint/2010/main" val="14979264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3634" y="151247"/>
            <a:ext cx="9144000" cy="771173"/>
          </a:xfrm>
        </p:spPr>
        <p:txBody>
          <a:bodyPr>
            <a:normAutofit/>
          </a:bodyPr>
          <a:lstStyle/>
          <a:p>
            <a:r>
              <a:rPr lang="ru-RU" sz="2400" dirty="0"/>
              <a:t>Анализ и характеристики риска </a:t>
            </a:r>
            <a:endParaRPr lang="ru-RU" sz="3200" dirty="0"/>
          </a:p>
        </p:txBody>
      </p:sp>
      <p:pic>
        <p:nvPicPr>
          <p:cNvPr id="4" name="Рисунок 3" descr="http://citforum.ru/SE/project/arkhipenkov_lectures/24.png"/>
          <p:cNvPicPr/>
          <p:nvPr/>
        </p:nvPicPr>
        <p:blipFill>
          <a:blip r:embed="rId2" cstate="print"/>
          <a:srcRect/>
          <a:stretch>
            <a:fillRect/>
          </a:stretch>
        </p:blipFill>
        <p:spPr bwMode="auto">
          <a:xfrm>
            <a:off x="2506437" y="1330779"/>
            <a:ext cx="6735534" cy="4531178"/>
          </a:xfrm>
          <a:prstGeom prst="rect">
            <a:avLst/>
          </a:prstGeom>
          <a:noFill/>
          <a:ln w="9525">
            <a:noFill/>
            <a:miter lim="800000"/>
            <a:headEnd/>
            <a:tailEnd/>
          </a:ln>
        </p:spPr>
      </p:pic>
    </p:spTree>
    <p:extLst>
      <p:ext uri="{BB962C8B-B14F-4D97-AF65-F5344CB8AC3E}">
        <p14:creationId xmlns:p14="http://schemas.microsoft.com/office/powerpoint/2010/main" val="2866537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3634" y="151247"/>
            <a:ext cx="9144000" cy="771173"/>
          </a:xfrm>
        </p:spPr>
        <p:txBody>
          <a:bodyPr>
            <a:normAutofit/>
          </a:bodyPr>
          <a:lstStyle/>
          <a:p>
            <a:r>
              <a:rPr lang="ru-RU" sz="2400" dirty="0"/>
              <a:t>Список рисков программного проекта </a:t>
            </a:r>
          </a:p>
        </p:txBody>
      </p:sp>
      <p:sp>
        <p:nvSpPr>
          <p:cNvPr id="3" name="TextBox 2"/>
          <p:cNvSpPr txBox="1"/>
          <p:nvPr/>
        </p:nvSpPr>
        <p:spPr>
          <a:xfrm>
            <a:off x="326873" y="1007231"/>
            <a:ext cx="11297860" cy="5632311"/>
          </a:xfrm>
          <a:prstGeom prst="rect">
            <a:avLst/>
          </a:prstGeom>
          <a:noFill/>
        </p:spPr>
        <p:txBody>
          <a:bodyPr wrap="square" rtlCol="0">
            <a:spAutoFit/>
          </a:bodyPr>
          <a:lstStyle/>
          <a:p>
            <a:r>
              <a:rPr lang="ru-RU" b="1" dirty="0"/>
              <a:t>Барии Боэм  приводит список 10 наиболее распространенных рисков программного проекта:</a:t>
            </a:r>
            <a:r>
              <a:rPr lang="ru-RU" dirty="0"/>
              <a:t> </a:t>
            </a:r>
          </a:p>
          <a:p>
            <a:pPr marL="285750" lvl="0" indent="-285750">
              <a:buFont typeface="Wingdings" panose="05000000000000000000" pitchFamily="2" charset="2"/>
              <a:buChar char="ü"/>
            </a:pPr>
            <a:r>
              <a:rPr lang="ru-RU" dirty="0"/>
              <a:t>Дефицит специалистов. </a:t>
            </a:r>
          </a:p>
          <a:p>
            <a:pPr marL="285750" lvl="0" indent="-285750">
              <a:buFont typeface="Wingdings" panose="05000000000000000000" pitchFamily="2" charset="2"/>
              <a:buChar char="ü"/>
            </a:pPr>
            <a:r>
              <a:rPr lang="ru-RU" dirty="0"/>
              <a:t>Нереалистичные сроки и бюджет. </a:t>
            </a:r>
          </a:p>
          <a:p>
            <a:pPr marL="285750" lvl="0" indent="-285750">
              <a:buFont typeface="Wingdings" panose="05000000000000000000" pitchFamily="2" charset="2"/>
              <a:buChar char="ü"/>
            </a:pPr>
            <a:r>
              <a:rPr lang="ru-RU" dirty="0"/>
              <a:t>Реализация несоответствующей функциональности. </a:t>
            </a:r>
          </a:p>
          <a:p>
            <a:pPr marL="285750" lvl="0" indent="-285750">
              <a:buFont typeface="Wingdings" panose="05000000000000000000" pitchFamily="2" charset="2"/>
              <a:buChar char="ü"/>
            </a:pPr>
            <a:r>
              <a:rPr lang="ru-RU" dirty="0"/>
              <a:t>Разработка неправильного пользовательского интерфейса. </a:t>
            </a:r>
          </a:p>
          <a:p>
            <a:pPr marL="285750" lvl="0" indent="-285750">
              <a:buFont typeface="Wingdings" panose="05000000000000000000" pitchFamily="2" charset="2"/>
              <a:buChar char="ü"/>
            </a:pPr>
            <a:r>
              <a:rPr lang="ru-RU" dirty="0"/>
              <a:t>"Золотая сервировка", </a:t>
            </a:r>
            <a:r>
              <a:rPr lang="ru-RU" dirty="0" err="1"/>
              <a:t>перфекционизм</a:t>
            </a:r>
            <a:r>
              <a:rPr lang="ru-RU" dirty="0"/>
              <a:t>, ненужная оптимизация и оттачивание деталей. </a:t>
            </a:r>
          </a:p>
          <a:p>
            <a:pPr marL="285750" lvl="0" indent="-285750">
              <a:buFont typeface="Wingdings" panose="05000000000000000000" pitchFamily="2" charset="2"/>
              <a:buChar char="ü"/>
            </a:pPr>
            <a:r>
              <a:rPr lang="ru-RU" dirty="0"/>
              <a:t>Непрекращающийся поток изменений. </a:t>
            </a:r>
          </a:p>
          <a:p>
            <a:pPr marL="285750" lvl="0" indent="-285750">
              <a:buFont typeface="Wingdings" panose="05000000000000000000" pitchFamily="2" charset="2"/>
              <a:buChar char="ü"/>
            </a:pPr>
            <a:r>
              <a:rPr lang="ru-RU" dirty="0"/>
              <a:t>Нехватка информации о внешних компонентах, определяющих окружение системы или вовлеченных в интеграцию. </a:t>
            </a:r>
          </a:p>
          <a:p>
            <a:pPr marL="285750" lvl="0" indent="-285750">
              <a:buFont typeface="Wingdings" panose="05000000000000000000" pitchFamily="2" charset="2"/>
              <a:buChar char="ü"/>
            </a:pPr>
            <a:r>
              <a:rPr lang="ru-RU" dirty="0"/>
              <a:t>Недостатки в работах, выполняемых внешними (по отношению к проекту) ресурсами. </a:t>
            </a:r>
          </a:p>
          <a:p>
            <a:pPr marL="285750" lvl="0" indent="-285750">
              <a:buFont typeface="Wingdings" panose="05000000000000000000" pitchFamily="2" charset="2"/>
              <a:buChar char="ü"/>
            </a:pPr>
            <a:r>
              <a:rPr lang="ru-RU" dirty="0"/>
              <a:t>Недостаточная производительность получаемой системы. </a:t>
            </a:r>
          </a:p>
          <a:p>
            <a:pPr marL="285750" lvl="0" indent="-285750">
              <a:buFont typeface="Wingdings" panose="05000000000000000000" pitchFamily="2" charset="2"/>
              <a:buChar char="ü"/>
            </a:pPr>
            <a:r>
              <a:rPr lang="ru-RU" dirty="0"/>
              <a:t>"Разрыв" в квалификации специалистов разных областей знаний. </a:t>
            </a:r>
          </a:p>
          <a:p>
            <a:r>
              <a:rPr lang="ru-RU" b="1" dirty="0" err="1"/>
              <a:t>Демарко</a:t>
            </a:r>
            <a:r>
              <a:rPr lang="ru-RU" b="1" dirty="0"/>
              <a:t> и Листер приводят свой список из пяти наиболее важных источников рисков любого проекта разработки ПО: </a:t>
            </a:r>
          </a:p>
          <a:p>
            <a:pPr marL="285750" lvl="0" indent="-285750">
              <a:buFont typeface="Wingdings" panose="05000000000000000000" pitchFamily="2" charset="2"/>
              <a:buChar char="ü"/>
            </a:pPr>
            <a:r>
              <a:rPr lang="ru-RU" dirty="0"/>
              <a:t>Изъяны календарного планирования </a:t>
            </a:r>
          </a:p>
          <a:p>
            <a:pPr marL="285750" lvl="0" indent="-285750">
              <a:buFont typeface="Wingdings" panose="05000000000000000000" pitchFamily="2" charset="2"/>
              <a:buChar char="ü"/>
            </a:pPr>
            <a:r>
              <a:rPr lang="ru-RU" dirty="0"/>
              <a:t>Текучесть кадров </a:t>
            </a:r>
          </a:p>
          <a:p>
            <a:pPr marL="285750" lvl="0" indent="-285750">
              <a:buFont typeface="Wingdings" panose="05000000000000000000" pitchFamily="2" charset="2"/>
              <a:buChar char="ü"/>
            </a:pPr>
            <a:r>
              <a:rPr lang="ru-RU" dirty="0"/>
              <a:t>Раздувание требований </a:t>
            </a:r>
          </a:p>
          <a:p>
            <a:pPr marL="285750" lvl="0" indent="-285750">
              <a:buFont typeface="Wingdings" panose="05000000000000000000" pitchFamily="2" charset="2"/>
              <a:buChar char="ü"/>
            </a:pPr>
            <a:r>
              <a:rPr lang="ru-RU" dirty="0"/>
              <a:t>Нарушение спецификаций </a:t>
            </a:r>
          </a:p>
          <a:p>
            <a:pPr marL="285750" lvl="0" indent="-285750">
              <a:buFont typeface="Wingdings" panose="05000000000000000000" pitchFamily="2" charset="2"/>
              <a:buChar char="ü"/>
            </a:pPr>
            <a:r>
              <a:rPr lang="ru-RU" dirty="0"/>
              <a:t>Низкая производительность </a:t>
            </a:r>
          </a:p>
          <a:p>
            <a:endParaRPr lang="ru-RU" dirty="0"/>
          </a:p>
        </p:txBody>
      </p:sp>
    </p:spTree>
    <p:extLst>
      <p:ext uri="{BB962C8B-B14F-4D97-AF65-F5344CB8AC3E}">
        <p14:creationId xmlns:p14="http://schemas.microsoft.com/office/powerpoint/2010/main" val="25414789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2620" y="159411"/>
            <a:ext cx="9144000" cy="771173"/>
          </a:xfrm>
        </p:spPr>
        <p:txBody>
          <a:bodyPr>
            <a:normAutofit fontScale="90000"/>
          </a:bodyPr>
          <a:lstStyle/>
          <a:p>
            <a:r>
              <a:rPr lang="ru-RU" sz="3200" dirty="0"/>
              <a:t>Распределение трудозатрат по основным производственным процессам при разработке ПО </a:t>
            </a:r>
          </a:p>
        </p:txBody>
      </p:sp>
      <p:pic>
        <p:nvPicPr>
          <p:cNvPr id="4" name="Рисунок 3" descr="http://citforum.ru/SE/project/arkhipenkov_lectures/14.png"/>
          <p:cNvPicPr/>
          <p:nvPr/>
        </p:nvPicPr>
        <p:blipFill>
          <a:blip r:embed="rId2" cstate="print"/>
          <a:srcRect/>
          <a:stretch>
            <a:fillRect/>
          </a:stretch>
        </p:blipFill>
        <p:spPr bwMode="auto">
          <a:xfrm>
            <a:off x="1918607" y="1845129"/>
            <a:ext cx="7429500" cy="3812721"/>
          </a:xfrm>
          <a:prstGeom prst="rect">
            <a:avLst/>
          </a:prstGeom>
          <a:noFill/>
          <a:ln w="9525">
            <a:noFill/>
            <a:miter lim="800000"/>
            <a:headEnd/>
            <a:tailEnd/>
          </a:ln>
        </p:spPr>
      </p:pic>
    </p:spTree>
    <p:extLst>
      <p:ext uri="{BB962C8B-B14F-4D97-AF65-F5344CB8AC3E}">
        <p14:creationId xmlns:p14="http://schemas.microsoft.com/office/powerpoint/2010/main" val="33011442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2620" y="159411"/>
            <a:ext cx="9144000" cy="771173"/>
          </a:xfrm>
        </p:spPr>
        <p:txBody>
          <a:bodyPr>
            <a:normAutofit/>
          </a:bodyPr>
          <a:lstStyle/>
          <a:p>
            <a:r>
              <a:rPr lang="ru-RU" sz="2800" dirty="0"/>
              <a:t>Распределение ресурсов по фазам проекта </a:t>
            </a:r>
          </a:p>
        </p:txBody>
      </p:sp>
      <p:pic>
        <p:nvPicPr>
          <p:cNvPr id="5" name="Рисунок 4" descr="http://citforum.ru/SE/project/arkhipenkov_lectures/13.png"/>
          <p:cNvPicPr/>
          <p:nvPr/>
        </p:nvPicPr>
        <p:blipFill>
          <a:blip r:embed="rId2" cstate="print"/>
          <a:srcRect/>
          <a:stretch>
            <a:fillRect/>
          </a:stretch>
        </p:blipFill>
        <p:spPr bwMode="auto">
          <a:xfrm>
            <a:off x="2396359" y="1388799"/>
            <a:ext cx="6687579" cy="4948939"/>
          </a:xfrm>
          <a:prstGeom prst="rect">
            <a:avLst/>
          </a:prstGeom>
          <a:noFill/>
          <a:ln w="9525">
            <a:noFill/>
            <a:miter lim="800000"/>
            <a:headEnd/>
            <a:tailEnd/>
          </a:ln>
        </p:spPr>
      </p:pic>
    </p:spTree>
    <p:extLst>
      <p:ext uri="{BB962C8B-B14F-4D97-AF65-F5344CB8AC3E}">
        <p14:creationId xmlns:p14="http://schemas.microsoft.com/office/powerpoint/2010/main" val="34138823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2620" y="159411"/>
            <a:ext cx="9144000" cy="771173"/>
          </a:xfrm>
        </p:spPr>
        <p:txBody>
          <a:bodyPr>
            <a:normAutofit fontScale="90000"/>
          </a:bodyPr>
          <a:lstStyle/>
          <a:p>
            <a:r>
              <a:rPr lang="ru-RU" sz="2800" dirty="0"/>
              <a:t>Жизненный цикл и основные продукты программного проекта </a:t>
            </a:r>
          </a:p>
        </p:txBody>
      </p:sp>
      <p:pic>
        <p:nvPicPr>
          <p:cNvPr id="4" name="Рисунок 3" descr="http://citforum.ru/SE/project/arkhipenkov_lectures/12.png"/>
          <p:cNvPicPr/>
          <p:nvPr/>
        </p:nvPicPr>
        <p:blipFill>
          <a:blip r:embed="rId3" cstate="print"/>
          <a:srcRect/>
          <a:stretch>
            <a:fillRect/>
          </a:stretch>
        </p:blipFill>
        <p:spPr bwMode="auto">
          <a:xfrm>
            <a:off x="2506437" y="1085850"/>
            <a:ext cx="6670220" cy="4849586"/>
          </a:xfrm>
          <a:prstGeom prst="rect">
            <a:avLst/>
          </a:prstGeom>
          <a:noFill/>
          <a:ln w="9525">
            <a:noFill/>
            <a:miter lim="800000"/>
            <a:headEnd/>
            <a:tailEnd/>
          </a:ln>
        </p:spPr>
      </p:pic>
    </p:spTree>
    <p:extLst>
      <p:ext uri="{BB962C8B-B14F-4D97-AF65-F5344CB8AC3E}">
        <p14:creationId xmlns:p14="http://schemas.microsoft.com/office/powerpoint/2010/main" val="138349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94014" y="2049683"/>
            <a:ext cx="9315450" cy="3785652"/>
          </a:xfrm>
          <a:prstGeom prst="rect">
            <a:avLst/>
          </a:prstGeom>
          <a:noFill/>
        </p:spPr>
        <p:txBody>
          <a:bodyPr wrap="square" rtlCol="0">
            <a:spAutoFit/>
          </a:bodyPr>
          <a:lstStyle/>
          <a:p>
            <a:r>
              <a:rPr lang="ru-RU" sz="2400" dirty="0"/>
              <a:t>Формула оценки срока проекта по его трудоемкости была выведена Барии Боэмом (</a:t>
            </a:r>
            <a:r>
              <a:rPr lang="ru-RU" sz="2400" dirty="0" err="1"/>
              <a:t>Barry</a:t>
            </a:r>
            <a:r>
              <a:rPr lang="ru-RU" sz="2400" dirty="0"/>
              <a:t> </a:t>
            </a:r>
            <a:r>
              <a:rPr lang="ru-RU" sz="2400" dirty="0" err="1"/>
              <a:t>Boehm</a:t>
            </a:r>
            <a:r>
              <a:rPr lang="ru-RU" sz="2400" dirty="0"/>
              <a:t>) на основе анализа результатов 63 проектов разработки ПО, в основном в аэрокосмической области. Согласно этой формуле, для проекта, общая трудоемкость которого составляет N ч.*м. (человеко-месяцев), можно утверждать что: </a:t>
            </a:r>
          </a:p>
          <a:p>
            <a:pPr lvl="0"/>
            <a:endParaRPr lang="ru-RU" sz="2400" dirty="0"/>
          </a:p>
          <a:p>
            <a:pPr lvl="0"/>
            <a:r>
              <a:rPr lang="ru-RU" sz="2400" b="1" dirty="0"/>
              <a:t>существует оптимальное, с точки зрения затрат, время выполнения графика для первой поставки: T = 2,5 (N ч.*м.)</a:t>
            </a:r>
            <a:r>
              <a:rPr lang="ru-RU" sz="2400" b="1" baseline="30000" dirty="0"/>
              <a:t>1/3</a:t>
            </a:r>
            <a:r>
              <a:rPr lang="ru-RU" sz="2400" b="1" dirty="0"/>
              <a:t>. То есть оптимальное время в месяцах пропорционально кубическому корню предполагаемого объема работ в </a:t>
            </a:r>
            <a:r>
              <a:rPr lang="ru-RU" sz="2400" b="1" dirty="0" err="1"/>
              <a:t>человеко-месяцах</a:t>
            </a:r>
            <a:endParaRPr lang="ru-RU" sz="2000" b="1" dirty="0"/>
          </a:p>
        </p:txBody>
      </p:sp>
      <p:sp>
        <p:nvSpPr>
          <p:cNvPr id="5" name="TextBox 4"/>
          <p:cNvSpPr txBox="1"/>
          <p:nvPr/>
        </p:nvSpPr>
        <p:spPr>
          <a:xfrm>
            <a:off x="4005716" y="174143"/>
            <a:ext cx="3492046" cy="1077218"/>
          </a:xfrm>
          <a:prstGeom prst="rect">
            <a:avLst/>
          </a:prstGeom>
          <a:noFill/>
        </p:spPr>
        <p:txBody>
          <a:bodyPr wrap="none" rtlCol="0">
            <a:spAutoFit/>
          </a:bodyPr>
          <a:lstStyle/>
          <a:p>
            <a:r>
              <a:rPr lang="ru-RU" sz="3200" dirty="0"/>
              <a:t>Оценка сроков  ПО</a:t>
            </a:r>
          </a:p>
          <a:p>
            <a:endParaRPr lang="ru-RU" sz="3200" dirty="0"/>
          </a:p>
        </p:txBody>
      </p:sp>
    </p:spTree>
    <p:extLst>
      <p:ext uri="{BB962C8B-B14F-4D97-AF65-F5344CB8AC3E}">
        <p14:creationId xmlns:p14="http://schemas.microsoft.com/office/powerpoint/2010/main" val="97568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94114" y="-35922"/>
            <a:ext cx="6098721" cy="1077218"/>
          </a:xfrm>
          <a:prstGeom prst="rect">
            <a:avLst/>
          </a:prstGeom>
          <a:noFill/>
        </p:spPr>
        <p:txBody>
          <a:bodyPr wrap="square" rtlCol="0">
            <a:spAutoFit/>
          </a:bodyPr>
          <a:lstStyle/>
          <a:p>
            <a:r>
              <a:rPr lang="ru-RU" sz="3200" dirty="0"/>
              <a:t>Оценка сроков  разработки ПО</a:t>
            </a:r>
          </a:p>
          <a:p>
            <a:endParaRPr lang="ru-RU" sz="3200" dirty="0"/>
          </a:p>
        </p:txBody>
      </p:sp>
      <p:pic>
        <p:nvPicPr>
          <p:cNvPr id="6" name="Рисунок 5" descr="http://citforum.ru/SE/project/arkhipenkov_lectures/15.png"/>
          <p:cNvPicPr/>
          <p:nvPr/>
        </p:nvPicPr>
        <p:blipFill>
          <a:blip r:embed="rId3" cstate="print"/>
          <a:srcRect/>
          <a:stretch>
            <a:fillRect/>
          </a:stretch>
        </p:blipFill>
        <p:spPr bwMode="auto">
          <a:xfrm>
            <a:off x="939114" y="693964"/>
            <a:ext cx="10546766" cy="5649686"/>
          </a:xfrm>
          <a:prstGeom prst="rect">
            <a:avLst/>
          </a:prstGeom>
          <a:noFill/>
          <a:ln w="9525">
            <a:noFill/>
            <a:miter lim="800000"/>
            <a:headEnd/>
            <a:tailEnd/>
          </a:ln>
        </p:spPr>
      </p:pic>
    </p:spTree>
    <p:extLst>
      <p:ext uri="{BB962C8B-B14F-4D97-AF65-F5344CB8AC3E}">
        <p14:creationId xmlns:p14="http://schemas.microsoft.com/office/powerpoint/2010/main" val="97568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25736" y="-35922"/>
            <a:ext cx="6346864" cy="1077218"/>
          </a:xfrm>
          <a:prstGeom prst="rect">
            <a:avLst/>
          </a:prstGeom>
          <a:noFill/>
        </p:spPr>
        <p:txBody>
          <a:bodyPr wrap="square" rtlCol="0">
            <a:spAutoFit/>
          </a:bodyPr>
          <a:lstStyle/>
          <a:p>
            <a:r>
              <a:rPr lang="ru-RU" sz="3200" dirty="0"/>
              <a:t>Оценка сроков  разработки ПО</a:t>
            </a:r>
          </a:p>
          <a:p>
            <a:endParaRPr lang="ru-RU" sz="3200" dirty="0"/>
          </a:p>
        </p:txBody>
      </p:sp>
      <p:pic>
        <p:nvPicPr>
          <p:cNvPr id="7" name="Рисунок 6" descr="http://citforum.ru/SE/project/arkhipenkov_lectures/16.png"/>
          <p:cNvPicPr/>
          <p:nvPr/>
        </p:nvPicPr>
        <p:blipFill>
          <a:blip r:embed="rId3" cstate="print"/>
          <a:srcRect/>
          <a:stretch>
            <a:fillRect/>
          </a:stretch>
        </p:blipFill>
        <p:spPr bwMode="auto">
          <a:xfrm>
            <a:off x="1309816" y="815547"/>
            <a:ext cx="10061936" cy="5696464"/>
          </a:xfrm>
          <a:prstGeom prst="rect">
            <a:avLst/>
          </a:prstGeom>
          <a:noFill/>
          <a:ln w="9525">
            <a:noFill/>
            <a:miter lim="800000"/>
            <a:headEnd/>
            <a:tailEnd/>
          </a:ln>
        </p:spPr>
      </p:pic>
    </p:spTree>
    <p:extLst>
      <p:ext uri="{BB962C8B-B14F-4D97-AF65-F5344CB8AC3E}">
        <p14:creationId xmlns:p14="http://schemas.microsoft.com/office/powerpoint/2010/main" val="97568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0487" y="2237479"/>
            <a:ext cx="6776356" cy="400110"/>
          </a:xfrm>
          <a:prstGeom prst="rect">
            <a:avLst/>
          </a:prstGeom>
          <a:noFill/>
        </p:spPr>
        <p:txBody>
          <a:bodyPr wrap="square" rtlCol="0">
            <a:spAutoFit/>
          </a:bodyPr>
          <a:lstStyle/>
          <a:p>
            <a:pPr algn="just"/>
            <a:r>
              <a:rPr lang="ru-RU" sz="2000" dirty="0"/>
              <a:t> </a:t>
            </a:r>
          </a:p>
        </p:txBody>
      </p:sp>
      <p:sp>
        <p:nvSpPr>
          <p:cNvPr id="5" name="TextBox 4"/>
          <p:cNvSpPr txBox="1"/>
          <p:nvPr/>
        </p:nvSpPr>
        <p:spPr>
          <a:xfrm>
            <a:off x="3025736" y="-35922"/>
            <a:ext cx="6387685" cy="1077218"/>
          </a:xfrm>
          <a:prstGeom prst="rect">
            <a:avLst/>
          </a:prstGeom>
          <a:noFill/>
        </p:spPr>
        <p:txBody>
          <a:bodyPr wrap="square" rtlCol="0">
            <a:spAutoFit/>
          </a:bodyPr>
          <a:lstStyle/>
          <a:p>
            <a:r>
              <a:rPr lang="ru-RU" sz="3200" dirty="0"/>
              <a:t>Оценка сроков разработки  ПО</a:t>
            </a:r>
          </a:p>
          <a:p>
            <a:endParaRPr lang="ru-RU" sz="3200" dirty="0"/>
          </a:p>
        </p:txBody>
      </p:sp>
      <p:pic>
        <p:nvPicPr>
          <p:cNvPr id="6" name="Рисунок 5" descr="http://citforum.ru/SE/project/arkhipenkov_lectures/31.png"/>
          <p:cNvPicPr/>
          <p:nvPr/>
        </p:nvPicPr>
        <p:blipFill>
          <a:blip r:embed="rId3" cstate="print"/>
          <a:srcRect/>
          <a:stretch>
            <a:fillRect/>
          </a:stretch>
        </p:blipFill>
        <p:spPr bwMode="auto">
          <a:xfrm>
            <a:off x="1124466" y="654909"/>
            <a:ext cx="9949406" cy="5509126"/>
          </a:xfrm>
          <a:prstGeom prst="rect">
            <a:avLst/>
          </a:prstGeom>
          <a:noFill/>
          <a:ln w="9525">
            <a:noFill/>
            <a:miter lim="800000"/>
            <a:headEnd/>
            <a:tailEnd/>
          </a:ln>
        </p:spPr>
      </p:pic>
    </p:spTree>
    <p:extLst>
      <p:ext uri="{BB962C8B-B14F-4D97-AF65-F5344CB8AC3E}">
        <p14:creationId xmlns:p14="http://schemas.microsoft.com/office/powerpoint/2010/main" val="97568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53145" y="1698637"/>
            <a:ext cx="6776356" cy="400110"/>
          </a:xfrm>
          <a:prstGeom prst="rect">
            <a:avLst/>
          </a:prstGeom>
          <a:noFill/>
        </p:spPr>
        <p:txBody>
          <a:bodyPr wrap="square" rtlCol="0">
            <a:spAutoFit/>
          </a:bodyPr>
          <a:lstStyle/>
          <a:p>
            <a:pPr algn="just"/>
            <a:r>
              <a:rPr lang="ru-RU" sz="2000" dirty="0"/>
              <a:t> </a:t>
            </a:r>
          </a:p>
        </p:txBody>
      </p:sp>
      <p:sp>
        <p:nvSpPr>
          <p:cNvPr id="5" name="TextBox 4"/>
          <p:cNvSpPr txBox="1"/>
          <p:nvPr/>
        </p:nvSpPr>
        <p:spPr>
          <a:xfrm>
            <a:off x="3025736" y="-35922"/>
            <a:ext cx="6444835" cy="1077218"/>
          </a:xfrm>
          <a:prstGeom prst="rect">
            <a:avLst/>
          </a:prstGeom>
          <a:noFill/>
        </p:spPr>
        <p:txBody>
          <a:bodyPr wrap="square" rtlCol="0">
            <a:spAutoFit/>
          </a:bodyPr>
          <a:lstStyle/>
          <a:p>
            <a:r>
              <a:rPr lang="ru-RU" sz="3200" dirty="0"/>
              <a:t>Оценка сроков разработки  ПО</a:t>
            </a:r>
          </a:p>
          <a:p>
            <a:endParaRPr lang="ru-RU" sz="3200" dirty="0"/>
          </a:p>
        </p:txBody>
      </p:sp>
      <p:pic>
        <p:nvPicPr>
          <p:cNvPr id="7" name="Рисунок 6" descr="http://citforum.ru/SE/project/arkhipenkov_lectures/32.png"/>
          <p:cNvPicPr/>
          <p:nvPr/>
        </p:nvPicPr>
        <p:blipFill>
          <a:blip r:embed="rId3" cstate="print"/>
          <a:srcRect/>
          <a:stretch>
            <a:fillRect/>
          </a:stretch>
        </p:blipFill>
        <p:spPr bwMode="auto">
          <a:xfrm>
            <a:off x="2527652" y="1041296"/>
            <a:ext cx="5862585" cy="4898240"/>
          </a:xfrm>
          <a:prstGeom prst="rect">
            <a:avLst/>
          </a:prstGeom>
          <a:noFill/>
          <a:ln w="9525">
            <a:noFill/>
            <a:miter lim="800000"/>
            <a:headEnd/>
            <a:tailEnd/>
          </a:ln>
        </p:spPr>
      </p:pic>
    </p:spTree>
    <p:extLst>
      <p:ext uri="{BB962C8B-B14F-4D97-AF65-F5344CB8AC3E}">
        <p14:creationId xmlns:p14="http://schemas.microsoft.com/office/powerpoint/2010/main" val="97568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53145" y="1698637"/>
            <a:ext cx="6776356" cy="400110"/>
          </a:xfrm>
          <a:prstGeom prst="rect">
            <a:avLst/>
          </a:prstGeom>
          <a:noFill/>
        </p:spPr>
        <p:txBody>
          <a:bodyPr wrap="square" rtlCol="0">
            <a:spAutoFit/>
          </a:bodyPr>
          <a:lstStyle/>
          <a:p>
            <a:pPr algn="just"/>
            <a:r>
              <a:rPr lang="ru-RU" sz="2000" dirty="0"/>
              <a:t> </a:t>
            </a:r>
          </a:p>
        </p:txBody>
      </p:sp>
      <p:sp>
        <p:nvSpPr>
          <p:cNvPr id="5" name="TextBox 4"/>
          <p:cNvSpPr txBox="1"/>
          <p:nvPr/>
        </p:nvSpPr>
        <p:spPr>
          <a:xfrm>
            <a:off x="3025736" y="-35922"/>
            <a:ext cx="6697928" cy="1077218"/>
          </a:xfrm>
          <a:prstGeom prst="rect">
            <a:avLst/>
          </a:prstGeom>
          <a:noFill/>
        </p:spPr>
        <p:txBody>
          <a:bodyPr wrap="square" rtlCol="0">
            <a:spAutoFit/>
          </a:bodyPr>
          <a:lstStyle/>
          <a:p>
            <a:r>
              <a:rPr lang="ru-RU" sz="3200" dirty="0"/>
              <a:t>Оценка сроков  разработки ПО</a:t>
            </a:r>
          </a:p>
          <a:p>
            <a:endParaRPr lang="ru-RU" sz="3200" dirty="0"/>
          </a:p>
        </p:txBody>
      </p:sp>
      <p:pic>
        <p:nvPicPr>
          <p:cNvPr id="6" name="Рисунок 5" descr="http://citforum.ru/SE/project/arkhipenkov_lectures/33.png"/>
          <p:cNvPicPr/>
          <p:nvPr/>
        </p:nvPicPr>
        <p:blipFill>
          <a:blip r:embed="rId3" cstate="print"/>
          <a:srcRect/>
          <a:stretch>
            <a:fillRect/>
          </a:stretch>
        </p:blipFill>
        <p:spPr bwMode="auto">
          <a:xfrm>
            <a:off x="1431839" y="890348"/>
            <a:ext cx="8453566" cy="5077966"/>
          </a:xfrm>
          <a:prstGeom prst="rect">
            <a:avLst/>
          </a:prstGeom>
          <a:noFill/>
          <a:ln w="9525">
            <a:noFill/>
            <a:miter lim="800000"/>
            <a:headEnd/>
            <a:tailEnd/>
          </a:ln>
        </p:spPr>
      </p:pic>
    </p:spTree>
    <p:extLst>
      <p:ext uri="{BB962C8B-B14F-4D97-AF65-F5344CB8AC3E}">
        <p14:creationId xmlns:p14="http://schemas.microsoft.com/office/powerpoint/2010/main" val="975681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m00">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pm00">
      <a:majorFont>
        <a:latin typeface="Trebuchet MS"/>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Cyr" charset="-52"/>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Cyr" charset="-52"/>
          </a:defRPr>
        </a:defPPr>
      </a:lstStyle>
    </a:lnDef>
  </a:objectDefaults>
  <a:extraClrSchemeLst>
    <a:extraClrScheme>
      <a:clrScheme name="pm00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m00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m00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m00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m00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m00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m00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1304</TotalTime>
  <Words>3934</Words>
  <Application>Microsoft Office PowerPoint</Application>
  <PresentationFormat>Широкоэкранный</PresentationFormat>
  <Paragraphs>321</Paragraphs>
  <Slides>39</Slides>
  <Notes>15</Notes>
  <HiddenSlides>0</HiddenSlides>
  <MMClips>0</MMClips>
  <ScaleCrop>false</ScaleCrop>
  <HeadingPairs>
    <vt:vector size="6" baseType="variant">
      <vt:variant>
        <vt:lpstr>Использованные шрифты</vt:lpstr>
      </vt:variant>
      <vt:variant>
        <vt:i4>8</vt:i4>
      </vt:variant>
      <vt:variant>
        <vt:lpstr>Тема</vt:lpstr>
      </vt:variant>
      <vt:variant>
        <vt:i4>2</vt:i4>
      </vt:variant>
      <vt:variant>
        <vt:lpstr>Заголовки слайдов</vt:lpstr>
      </vt:variant>
      <vt:variant>
        <vt:i4>39</vt:i4>
      </vt:variant>
    </vt:vector>
  </HeadingPairs>
  <TitlesOfParts>
    <vt:vector size="49" baseType="lpstr">
      <vt:lpstr>Arial</vt:lpstr>
      <vt:lpstr>Calibri</vt:lpstr>
      <vt:lpstr>Calibri Light</vt:lpstr>
      <vt:lpstr>Symbol</vt:lpstr>
      <vt:lpstr>Times New Roman</vt:lpstr>
      <vt:lpstr>Times New Roman Cyr</vt:lpstr>
      <vt:lpstr>Trebuchet MS</vt:lpstr>
      <vt:lpstr>Wingdings</vt:lpstr>
      <vt:lpstr>Office Theme</vt:lpstr>
      <vt:lpstr>pm00</vt:lpstr>
      <vt:lpstr>Управление проектированием информационных систем Лекция 5 Оценка трудоемкости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Function Point</vt:lpstr>
      <vt:lpstr>Презентация PowerPoint</vt:lpstr>
      <vt:lpstr>Презентация PowerPoint</vt:lpstr>
      <vt:lpstr>Презентация PowerPoint</vt:lpstr>
      <vt:lpstr>Презентация PowerPoint</vt:lpstr>
      <vt:lpstr>Подсчет функциональных точек, связанных с данными (2)</vt:lpstr>
      <vt:lpstr>Презентация PowerPoint</vt:lpstr>
      <vt:lpstr>Презентация PowerPoint</vt:lpstr>
      <vt:lpstr>Презентация PowerPoint</vt:lpstr>
      <vt:lpstr>Презентация PowerPoint</vt:lpstr>
      <vt:lpstr>Презентация PowerPoint</vt:lpstr>
      <vt:lpstr>Методы оценки стоимости ПО</vt:lpstr>
      <vt:lpstr>Модели оценки стоимости ПО</vt:lpstr>
      <vt:lpstr>Прагматичный подход. Метод PERT</vt:lpstr>
      <vt:lpstr>Прагматичный подход. Метод PERT</vt:lpstr>
      <vt:lpstr>Эффективный командный игрок</vt:lpstr>
      <vt:lpstr>Патологии поведения</vt:lpstr>
      <vt:lpstr>4 обязательные последовательные стадии формирования коллектива</vt:lpstr>
      <vt:lpstr>«Железный треугольник» ограничений проекта </vt:lpstr>
      <vt:lpstr>Диаграмма расписания с учетом зависимостей между работами. </vt:lpstr>
      <vt:lpstr>Диаграмма загруженности ресурсов. </vt:lpstr>
      <vt:lpstr>Критический путь </vt:lpstr>
      <vt:lpstr>Расписание после выравнивания ресурсов</vt:lpstr>
      <vt:lpstr>Анализ и характеристики риска </vt:lpstr>
      <vt:lpstr>Список рисков программного проекта </vt:lpstr>
      <vt:lpstr>Распределение трудозатрат по основным производственным процессам при разработке ПО </vt:lpstr>
      <vt:lpstr>Распределение ресурсов по фазам проекта </vt:lpstr>
      <vt:lpstr>Жизненный цикл и основные продукты программного проекта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mikhail kupriyanov</dc:creator>
  <cp:lastModifiedBy>Yana Bekeneuva</cp:lastModifiedBy>
  <cp:revision>52</cp:revision>
  <dcterms:created xsi:type="dcterms:W3CDTF">2017-02-20T17:11:34Z</dcterms:created>
  <dcterms:modified xsi:type="dcterms:W3CDTF">2022-04-19T09:39:26Z</dcterms:modified>
</cp:coreProperties>
</file>