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7" r:id="rId3"/>
    <p:sldId id="257" r:id="rId4"/>
    <p:sldId id="269" r:id="rId5"/>
    <p:sldId id="270" r:id="rId6"/>
    <p:sldId id="271" r:id="rId7"/>
    <p:sldId id="27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193EEC-E59F-6EA3-93B8-FC217F7728A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C7C2B50-634A-02CC-CC67-CB052BA139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605DB2B-E299-8F29-AEB2-F5FCF9F7BD5B}"/>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5E99FDB4-1753-0753-3583-2F7A329C9FC8}"/>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F354455F-097A-21FD-779F-B07BF0CADD45}"/>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3208363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F107DD-911A-D12E-6975-3539CBAC002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EE8B826-DD9C-61C9-87EC-BB8A53CE706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5AD97B2-CED1-922A-F7B8-E3C95F0040C6}"/>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2E8A8A21-33C0-1399-48EA-78431C1AFAE4}"/>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BD336FD6-79AA-B90E-B30D-FED6EF676063}"/>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120342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8A9F1013-E58E-0794-57A7-A86F1316E79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B96FED7B-D138-474C-94B0-1CA6A2A2510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ACD2CC9-B44D-1CD4-8DD2-82E5C0FAF743}"/>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EF971A10-6207-9B6E-9A2E-3CDBBB15F44C}"/>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2F232EC2-0A96-6CD0-50AC-D540EE9F09C5}"/>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201030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0A1152-F3CD-26A5-466C-58BC29EA98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1543D45-BD79-1AF1-1D52-9CEFAFF931A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350032-4AE6-2DB7-8AE0-D75F00C818B2}"/>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8E434268-15CB-44E7-6131-C4FEF6C027E2}"/>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AA436361-8BAE-EB56-60B2-63A4E144B532}"/>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299693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56BB05-87DA-54E2-AD2D-826B333CD5F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65E74460-C68F-D169-4328-D34CDB8971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B2FAE93-CA1B-3932-C1AE-A670F30BF4F5}"/>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B27AFF91-7249-DBB0-5BDD-503E0BFA5C1C}"/>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EE4D56F4-B07D-50F3-69C7-F2FE5741E2D7}"/>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2360663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8087AC-4F87-B56E-5C25-89441874DE2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AD4700B-77BD-04E4-0FFC-CA343DD4EAF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587B4B0-7025-42AB-0A0E-C4DE60E10FD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C36F2779-B508-0081-D614-F2066C982608}"/>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6" name="Нижний колонтитул 5">
            <a:extLst>
              <a:ext uri="{FF2B5EF4-FFF2-40B4-BE49-F238E27FC236}">
                <a16:creationId xmlns:a16="http://schemas.microsoft.com/office/drawing/2014/main" id="{3D9A55A6-DAB8-1A2A-CCE5-B3E6A6EF0486}"/>
              </a:ext>
            </a:extLst>
          </p:cNvPr>
          <p:cNvSpPr>
            <a:spLocks noGrp="1"/>
          </p:cNvSpPr>
          <p:nvPr>
            <p:ph type="ftr" sz="quarter" idx="11"/>
          </p:nvPr>
        </p:nvSpPr>
        <p:spPr/>
        <p:txBody>
          <a:bodyPr/>
          <a:lstStyle/>
          <a:p>
            <a:endParaRPr lang="ru-RU" dirty="0"/>
          </a:p>
        </p:txBody>
      </p:sp>
      <p:sp>
        <p:nvSpPr>
          <p:cNvPr id="7" name="Номер слайда 6">
            <a:extLst>
              <a:ext uri="{FF2B5EF4-FFF2-40B4-BE49-F238E27FC236}">
                <a16:creationId xmlns:a16="http://schemas.microsoft.com/office/drawing/2014/main" id="{8A2453C9-784B-F6FB-1584-F7DA4B959D32}"/>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3852544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C65F8A-7D2F-D0A6-B30A-BC799D9D9E9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09AFA56-E290-C4E4-3EA5-46E2A8EEE6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3BC5476-E18E-448A-39FF-8B387D12FA0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6A7AEFFA-118F-1E16-A51B-FBB270D013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B7809B3-3104-C1D2-5CA8-0215497D5CB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72EB79F-1563-D08D-A10F-3BCB32529EA0}"/>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8" name="Нижний колонтитул 7">
            <a:extLst>
              <a:ext uri="{FF2B5EF4-FFF2-40B4-BE49-F238E27FC236}">
                <a16:creationId xmlns:a16="http://schemas.microsoft.com/office/drawing/2014/main" id="{91092645-03C9-74D0-0F52-5BF99F25DE18}"/>
              </a:ext>
            </a:extLst>
          </p:cNvPr>
          <p:cNvSpPr>
            <a:spLocks noGrp="1"/>
          </p:cNvSpPr>
          <p:nvPr>
            <p:ph type="ftr" sz="quarter" idx="11"/>
          </p:nvPr>
        </p:nvSpPr>
        <p:spPr/>
        <p:txBody>
          <a:bodyPr/>
          <a:lstStyle/>
          <a:p>
            <a:endParaRPr lang="ru-RU" dirty="0"/>
          </a:p>
        </p:txBody>
      </p:sp>
      <p:sp>
        <p:nvSpPr>
          <p:cNvPr id="9" name="Номер слайда 8">
            <a:extLst>
              <a:ext uri="{FF2B5EF4-FFF2-40B4-BE49-F238E27FC236}">
                <a16:creationId xmlns:a16="http://schemas.microsoft.com/office/drawing/2014/main" id="{54981991-16EC-D8B7-CD82-B55D574C93B2}"/>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653912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1EE86F-6C3C-F46B-23CB-244851FA268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1C74DF9-C4FC-C320-B4FD-CF32D66DF2D0}"/>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4" name="Нижний колонтитул 3">
            <a:extLst>
              <a:ext uri="{FF2B5EF4-FFF2-40B4-BE49-F238E27FC236}">
                <a16:creationId xmlns:a16="http://schemas.microsoft.com/office/drawing/2014/main" id="{8C9B16D3-316B-6C2A-BE31-3787F25844F2}"/>
              </a:ext>
            </a:extLst>
          </p:cNvPr>
          <p:cNvSpPr>
            <a:spLocks noGrp="1"/>
          </p:cNvSpPr>
          <p:nvPr>
            <p:ph type="ftr" sz="quarter" idx="11"/>
          </p:nvPr>
        </p:nvSpPr>
        <p:spPr/>
        <p:txBody>
          <a:bodyPr/>
          <a:lstStyle/>
          <a:p>
            <a:endParaRPr lang="ru-RU" dirty="0"/>
          </a:p>
        </p:txBody>
      </p:sp>
      <p:sp>
        <p:nvSpPr>
          <p:cNvPr id="5" name="Номер слайда 4">
            <a:extLst>
              <a:ext uri="{FF2B5EF4-FFF2-40B4-BE49-F238E27FC236}">
                <a16:creationId xmlns:a16="http://schemas.microsoft.com/office/drawing/2014/main" id="{FFEB2337-2102-0ACD-DB95-4B7E6645D612}"/>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1788903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5EDCFDC-057B-0CB6-F7BF-B21A853CE2C2}"/>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3" name="Нижний колонтитул 2">
            <a:extLst>
              <a:ext uri="{FF2B5EF4-FFF2-40B4-BE49-F238E27FC236}">
                <a16:creationId xmlns:a16="http://schemas.microsoft.com/office/drawing/2014/main" id="{50BC2467-75B1-7F52-C83C-F6CC43C1DD77}"/>
              </a:ext>
            </a:extLst>
          </p:cNvPr>
          <p:cNvSpPr>
            <a:spLocks noGrp="1"/>
          </p:cNvSpPr>
          <p:nvPr>
            <p:ph type="ftr" sz="quarter" idx="11"/>
          </p:nvPr>
        </p:nvSpPr>
        <p:spPr/>
        <p:txBody>
          <a:bodyPr/>
          <a:lstStyle/>
          <a:p>
            <a:endParaRPr lang="ru-RU" dirty="0"/>
          </a:p>
        </p:txBody>
      </p:sp>
      <p:sp>
        <p:nvSpPr>
          <p:cNvPr id="4" name="Номер слайда 3">
            <a:extLst>
              <a:ext uri="{FF2B5EF4-FFF2-40B4-BE49-F238E27FC236}">
                <a16:creationId xmlns:a16="http://schemas.microsoft.com/office/drawing/2014/main" id="{CD200D74-942B-883A-5D25-B61202807F0B}"/>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376600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163AF7-3DFD-432A-012D-E788F56BD13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7779881-533C-0501-3629-EE1FDE64D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570A5D4-725A-3FB0-CA31-BC733717E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AD62DD5-186D-DF2B-F773-1DECB2AE51DC}"/>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6" name="Нижний колонтитул 5">
            <a:extLst>
              <a:ext uri="{FF2B5EF4-FFF2-40B4-BE49-F238E27FC236}">
                <a16:creationId xmlns:a16="http://schemas.microsoft.com/office/drawing/2014/main" id="{54233CD0-81A8-15CB-6144-CABFD1F5E19D}"/>
              </a:ext>
            </a:extLst>
          </p:cNvPr>
          <p:cNvSpPr>
            <a:spLocks noGrp="1"/>
          </p:cNvSpPr>
          <p:nvPr>
            <p:ph type="ftr" sz="quarter" idx="11"/>
          </p:nvPr>
        </p:nvSpPr>
        <p:spPr/>
        <p:txBody>
          <a:bodyPr/>
          <a:lstStyle/>
          <a:p>
            <a:endParaRPr lang="ru-RU" dirty="0"/>
          </a:p>
        </p:txBody>
      </p:sp>
      <p:sp>
        <p:nvSpPr>
          <p:cNvPr id="7" name="Номер слайда 6">
            <a:extLst>
              <a:ext uri="{FF2B5EF4-FFF2-40B4-BE49-F238E27FC236}">
                <a16:creationId xmlns:a16="http://schemas.microsoft.com/office/drawing/2014/main" id="{92D57B6A-D455-C908-7097-2AD149DE7DE5}"/>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74118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17FC53-2734-028F-B247-3E3FC60BA5B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B733B04-D9B3-E8ED-293D-6BBCF98CAA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a:extLst>
              <a:ext uri="{FF2B5EF4-FFF2-40B4-BE49-F238E27FC236}">
                <a16:creationId xmlns:a16="http://schemas.microsoft.com/office/drawing/2014/main" id="{00ED0B5E-B23B-9F07-E322-B5310711E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FF10238-7069-B1AE-578A-E0F8454C3C98}"/>
              </a:ext>
            </a:extLst>
          </p:cNvPr>
          <p:cNvSpPr>
            <a:spLocks noGrp="1"/>
          </p:cNvSpPr>
          <p:nvPr>
            <p:ph type="dt" sz="half" idx="10"/>
          </p:nvPr>
        </p:nvSpPr>
        <p:spPr/>
        <p:txBody>
          <a:bodyPr/>
          <a:lstStyle/>
          <a:p>
            <a:fld id="{D4EA17F5-4448-43F9-BE95-876E73E328DE}" type="datetimeFigureOut">
              <a:rPr lang="ru-RU" smtClean="0"/>
              <a:t>04.03.2024</a:t>
            </a:fld>
            <a:endParaRPr lang="ru-RU" dirty="0"/>
          </a:p>
        </p:txBody>
      </p:sp>
      <p:sp>
        <p:nvSpPr>
          <p:cNvPr id="6" name="Нижний колонтитул 5">
            <a:extLst>
              <a:ext uri="{FF2B5EF4-FFF2-40B4-BE49-F238E27FC236}">
                <a16:creationId xmlns:a16="http://schemas.microsoft.com/office/drawing/2014/main" id="{3117A497-6021-8A7A-D3F9-41E1578FAFC9}"/>
              </a:ext>
            </a:extLst>
          </p:cNvPr>
          <p:cNvSpPr>
            <a:spLocks noGrp="1"/>
          </p:cNvSpPr>
          <p:nvPr>
            <p:ph type="ftr" sz="quarter" idx="11"/>
          </p:nvPr>
        </p:nvSpPr>
        <p:spPr/>
        <p:txBody>
          <a:bodyPr/>
          <a:lstStyle/>
          <a:p>
            <a:endParaRPr lang="ru-RU" dirty="0"/>
          </a:p>
        </p:txBody>
      </p:sp>
      <p:sp>
        <p:nvSpPr>
          <p:cNvPr id="7" name="Номер слайда 6">
            <a:extLst>
              <a:ext uri="{FF2B5EF4-FFF2-40B4-BE49-F238E27FC236}">
                <a16:creationId xmlns:a16="http://schemas.microsoft.com/office/drawing/2014/main" id="{70472544-DD15-B73A-5402-03AC98AA5F70}"/>
              </a:ext>
            </a:extLst>
          </p:cNvPr>
          <p:cNvSpPr>
            <a:spLocks noGrp="1"/>
          </p:cNvSpPr>
          <p:nvPr>
            <p:ph type="sldNum" sz="quarter" idx="12"/>
          </p:nvPr>
        </p:nvSpPr>
        <p:spPr/>
        <p:txBody>
          <a:bodyPr/>
          <a:lstStyle/>
          <a:p>
            <a:fld id="{80E2F780-AC97-4FCD-BC23-1712EB1CBDDD}" type="slidenum">
              <a:rPr lang="ru-RU" smtClean="0"/>
              <a:t>‹#›</a:t>
            </a:fld>
            <a:endParaRPr lang="ru-RU" dirty="0"/>
          </a:p>
        </p:txBody>
      </p:sp>
    </p:spTree>
    <p:extLst>
      <p:ext uri="{BB962C8B-B14F-4D97-AF65-F5344CB8AC3E}">
        <p14:creationId xmlns:p14="http://schemas.microsoft.com/office/powerpoint/2010/main" val="3539029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4FE73F-2A97-9D0D-25BE-7E341E49CD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C9B7170-92A9-D6BD-FF42-D7055FE4A3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5C1CB52-F243-9413-D905-38DD4CBDCA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A17F5-4448-43F9-BE95-876E73E328DE}" type="datetimeFigureOut">
              <a:rPr lang="ru-RU" smtClean="0"/>
              <a:t>04.03.2024</a:t>
            </a:fld>
            <a:endParaRPr lang="ru-RU" dirty="0"/>
          </a:p>
        </p:txBody>
      </p:sp>
      <p:sp>
        <p:nvSpPr>
          <p:cNvPr id="5" name="Нижний колонтитул 4">
            <a:extLst>
              <a:ext uri="{FF2B5EF4-FFF2-40B4-BE49-F238E27FC236}">
                <a16:creationId xmlns:a16="http://schemas.microsoft.com/office/drawing/2014/main" id="{064A506A-DC44-1801-8F67-675CCD23F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a:extLst>
              <a:ext uri="{FF2B5EF4-FFF2-40B4-BE49-F238E27FC236}">
                <a16:creationId xmlns:a16="http://schemas.microsoft.com/office/drawing/2014/main" id="{4E90FCE2-7D80-151E-5E4F-5403419EE7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E2F780-AC97-4FCD-BC23-1712EB1CBDDD}" type="slidenum">
              <a:rPr lang="ru-RU" smtClean="0"/>
              <a:t>‹#›</a:t>
            </a:fld>
            <a:endParaRPr lang="ru-RU" dirty="0"/>
          </a:p>
        </p:txBody>
      </p:sp>
    </p:spTree>
    <p:extLst>
      <p:ext uri="{BB962C8B-B14F-4D97-AF65-F5344CB8AC3E}">
        <p14:creationId xmlns:p14="http://schemas.microsoft.com/office/powerpoint/2010/main" val="659414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1C431B-5E27-70C8-A77C-E4E7698985CA}"/>
              </a:ext>
            </a:extLst>
          </p:cNvPr>
          <p:cNvSpPr>
            <a:spLocks noGrp="1"/>
          </p:cNvSpPr>
          <p:nvPr>
            <p:ph type="title"/>
          </p:nvPr>
        </p:nvSpPr>
        <p:spPr>
          <a:xfrm>
            <a:off x="838200" y="365125"/>
            <a:ext cx="10515600" cy="1396767"/>
          </a:xfrm>
        </p:spPr>
        <p:txBody>
          <a:bodyPr>
            <a:normAutofit/>
          </a:bodyPr>
          <a:lstStyle/>
          <a:p>
            <a:pPr algn="ctr"/>
            <a:r>
              <a:rPr kumimoji="0" lang="ru-RU"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ТЕОРЕТИЧЕСКИЕ ОСНОВЫ КОНФЛИКТОЛОГИИ</a:t>
            </a:r>
            <a:endParaRPr lang="ru-RU"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0800BF05-3266-9D23-3338-083F4C93BEA4}"/>
              </a:ext>
            </a:extLst>
          </p:cNvPr>
          <p:cNvSpPr>
            <a:spLocks noGrp="1"/>
          </p:cNvSpPr>
          <p:nvPr>
            <p:ph idx="1"/>
          </p:nvPr>
        </p:nvSpPr>
        <p:spPr>
          <a:xfrm>
            <a:off x="838200" y="1918009"/>
            <a:ext cx="10515600" cy="4258953"/>
          </a:xfrm>
        </p:spPr>
        <p:txBody>
          <a:bodyPr>
            <a:normAutofit/>
          </a:bodyPr>
          <a:lstStyle/>
          <a:p>
            <a:pPr marL="457200" indent="-457200">
              <a:buAutoNum type="arabicPeriod"/>
            </a:pPr>
            <a:endParaRPr lang="ru-RU" sz="2400" dirty="0">
              <a:latin typeface="Times New Roman" panose="02020603050405020304" pitchFamily="18" charset="0"/>
              <a:cs typeface="Times New Roman" panose="02020603050405020304" pitchFamily="18" charset="0"/>
            </a:endParaRPr>
          </a:p>
          <a:p>
            <a:pPr marL="457200" indent="-457200">
              <a:buAutoNum type="arabicPeriod"/>
            </a:pPr>
            <a:r>
              <a:rPr lang="ru-RU" dirty="0">
                <a:latin typeface="Times New Roman" panose="02020603050405020304" pitchFamily="18" charset="0"/>
                <a:cs typeface="Times New Roman" panose="02020603050405020304" pitchFamily="18" charset="0"/>
              </a:rPr>
              <a:t>Периодизация исторического развития конфликтологии</a:t>
            </a:r>
          </a:p>
          <a:p>
            <a:pPr marL="457200" indent="-457200">
              <a:buFont typeface="Arial" panose="020B0604020202020204" pitchFamily="34" charset="0"/>
              <a:buAutoNum type="arabicPeriod"/>
            </a:pPr>
            <a:r>
              <a:rPr lang="ru-RU" dirty="0">
                <a:latin typeface="Times New Roman" panose="02020603050405020304" pitchFamily="18" charset="0"/>
                <a:cs typeface="Times New Roman" panose="02020603050405020304" pitchFamily="18" charset="0"/>
              </a:rPr>
              <a:t>Сущностные характеристики современного общества:         </a:t>
            </a:r>
          </a:p>
          <a:p>
            <a:pPr marL="0" indent="0">
              <a:buNone/>
            </a:pPr>
            <a:r>
              <a:rPr lang="ru-RU" dirty="0">
                <a:latin typeface="Times New Roman" panose="02020603050405020304" pitchFamily="18" charset="0"/>
                <a:cs typeface="Times New Roman" panose="02020603050405020304" pitchFamily="18" charset="0"/>
              </a:rPr>
              <a:t>     истоки социальных конфликтов</a:t>
            </a:r>
          </a:p>
          <a:p>
            <a:pPr marL="514350" indent="-514350">
              <a:buAutoNum type="arabicPeriod" startAt="3"/>
            </a:pPr>
            <a:r>
              <a:rPr lang="ru-RU" dirty="0">
                <a:latin typeface="Times New Roman" panose="02020603050405020304" pitchFamily="18" charset="0"/>
                <a:cs typeface="Times New Roman" panose="02020603050405020304" pitchFamily="18" charset="0"/>
              </a:rPr>
              <a:t>Классовый конфликт. «Классовый подход» как аналитическая</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перспектива</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2278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73021"/>
          </a:xfrm>
        </p:spPr>
        <p:txBody>
          <a:bodyPr>
            <a:normAutofit/>
          </a:bodyPr>
          <a:lstStyle/>
          <a:p>
            <a:pPr algn="ctr"/>
            <a:r>
              <a:rPr lang="ru-RU" sz="2800" dirty="0">
                <a:latin typeface="Times New Roman" panose="02020603050405020304" pitchFamily="18" charset="0"/>
                <a:cs typeface="Times New Roman" panose="02020603050405020304" pitchFamily="18" charset="0"/>
              </a:rPr>
              <a:t>Периодизация исторического развития конфликтологии</a:t>
            </a:r>
          </a:p>
        </p:txBody>
      </p:sp>
      <p:sp>
        <p:nvSpPr>
          <p:cNvPr id="3" name="Объект 2"/>
          <p:cNvSpPr>
            <a:spLocks noGrp="1"/>
          </p:cNvSpPr>
          <p:nvPr>
            <p:ph idx="1"/>
          </p:nvPr>
        </p:nvSpPr>
        <p:spPr>
          <a:xfrm>
            <a:off x="838200" y="1825625"/>
            <a:ext cx="10515600" cy="4667250"/>
          </a:xfrm>
        </p:spPr>
        <p:txBody>
          <a:bodyPr>
            <a:noAutofit/>
          </a:bodyPr>
          <a:lstStyle/>
          <a:p>
            <a:pPr marL="0" indent="0">
              <a:buNone/>
            </a:pPr>
            <a:r>
              <a:rPr lang="ru-RU" sz="2000" dirty="0">
                <a:latin typeface="Times New Roman" panose="02020603050405020304" pitchFamily="18" charset="0"/>
                <a:cs typeface="Times New Roman" panose="02020603050405020304" pitchFamily="18" charset="0"/>
              </a:rPr>
              <a:t>Границы: социо-гуманитарные науки</a:t>
            </a:r>
          </a:p>
          <a:p>
            <a:r>
              <a:rPr lang="en-US" sz="2000" dirty="0">
                <a:latin typeface="Times New Roman" panose="02020603050405020304" pitchFamily="18" charset="0"/>
                <a:cs typeface="Times New Roman" panose="02020603050405020304" pitchFamily="18" charset="0"/>
              </a:rPr>
              <a:t>I </a:t>
            </a:r>
            <a:r>
              <a:rPr lang="ru-RU" sz="2000" dirty="0">
                <a:latin typeface="Times New Roman" panose="02020603050405020304" pitchFamily="18" charset="0"/>
                <a:cs typeface="Times New Roman" panose="02020603050405020304" pitchFamily="18" charset="0"/>
              </a:rPr>
              <a:t>этап: середина </a:t>
            </a:r>
            <a:r>
              <a:rPr lang="en-US" sz="2000" dirty="0">
                <a:latin typeface="Times New Roman" panose="02020603050405020304" pitchFamily="18" charset="0"/>
                <a:cs typeface="Times New Roman" panose="02020603050405020304" pitchFamily="18" charset="0"/>
              </a:rPr>
              <a:t>XIX – </a:t>
            </a:r>
            <a:r>
              <a:rPr lang="ru-RU" sz="2000" dirty="0">
                <a:latin typeface="Times New Roman" panose="02020603050405020304" pitchFamily="18" charset="0"/>
                <a:cs typeface="Times New Roman" panose="02020603050405020304" pitchFamily="18" charset="0"/>
              </a:rPr>
              <a:t>начало </a:t>
            </a:r>
            <a:r>
              <a:rPr lang="en-US" sz="2000" dirty="0">
                <a:latin typeface="Times New Roman" panose="02020603050405020304" pitchFamily="18" charset="0"/>
                <a:cs typeface="Times New Roman" panose="02020603050405020304" pitchFamily="18" charset="0"/>
              </a:rPr>
              <a:t>XX</a:t>
            </a:r>
            <a:r>
              <a:rPr lang="ru-RU" sz="2000" dirty="0">
                <a:latin typeface="Times New Roman" panose="02020603050405020304" pitchFamily="18" charset="0"/>
                <a:cs typeface="Times New Roman" panose="02020603050405020304" pitchFamily="18" charset="0"/>
              </a:rPr>
              <a:t> вв. «Классическая социология». Сущностные характеристики современного общества. Конфликты порождаются социальными структурами  современного («промышленного», «индустриального», «капиталистического», «массового») общества. Перспектива разрешения конфликта (либеральная или коммунистическая утопия бесконфликтного гармоничного общества) связана со </a:t>
            </a:r>
            <a:r>
              <a:rPr lang="ru-RU" sz="2000" b="1" dirty="0">
                <a:latin typeface="Times New Roman" panose="02020603050405020304" pitchFamily="18" charset="0"/>
                <a:cs typeface="Times New Roman" panose="02020603050405020304" pitchFamily="18" charset="0"/>
              </a:rPr>
              <a:t>структурными преобразованиями </a:t>
            </a:r>
            <a:r>
              <a:rPr lang="ru-RU" sz="2000" dirty="0">
                <a:latin typeface="Times New Roman" panose="02020603050405020304" pitchFamily="18" charset="0"/>
                <a:cs typeface="Times New Roman" panose="02020603050405020304" pitchFamily="18" charset="0"/>
              </a:rPr>
              <a:t>– реформами и революцией </a:t>
            </a:r>
          </a:p>
          <a:p>
            <a:r>
              <a:rPr lang="en-US" sz="2000" dirty="0">
                <a:latin typeface="Times New Roman" panose="02020603050405020304" pitchFamily="18" charset="0"/>
                <a:cs typeface="Times New Roman" panose="02020603050405020304" pitchFamily="18" charset="0"/>
              </a:rPr>
              <a:t>II </a:t>
            </a:r>
            <a:r>
              <a:rPr lang="ru-RU" sz="2000" dirty="0">
                <a:latin typeface="Times New Roman" panose="02020603050405020304" pitchFamily="18" charset="0"/>
                <a:cs typeface="Times New Roman" panose="02020603050405020304" pitchFamily="18" charset="0"/>
              </a:rPr>
              <a:t>этап: 20-ые – начало 60-ых гг. </a:t>
            </a:r>
            <a:r>
              <a:rPr lang="en-US" sz="2000" dirty="0">
                <a:latin typeface="Times New Roman" panose="02020603050405020304" pitchFamily="18" charset="0"/>
                <a:cs typeface="Times New Roman" panose="02020603050405020304" pitchFamily="18" charset="0"/>
              </a:rPr>
              <a:t>XX </a:t>
            </a:r>
            <a:r>
              <a:rPr lang="ru-RU" sz="2000" dirty="0">
                <a:latin typeface="Times New Roman" panose="02020603050405020304" pitchFamily="18" charset="0"/>
                <a:cs typeface="Times New Roman" panose="02020603050405020304" pitchFamily="18" charset="0"/>
              </a:rPr>
              <a:t>в. Структурно-функциональный подход. Конфликт – болезнь, нуждающаяся в терапии. Психологические объяснения конфликта. </a:t>
            </a:r>
            <a:r>
              <a:rPr lang="ru-RU" sz="2000" b="1" dirty="0">
                <a:latin typeface="Times New Roman" panose="02020603050405020304" pitchFamily="18" charset="0"/>
                <a:cs typeface="Times New Roman" panose="02020603050405020304" pitchFamily="18" charset="0"/>
              </a:rPr>
              <a:t>Приспособление и гармонизация</a:t>
            </a:r>
            <a:r>
              <a:rPr lang="ru-RU"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III </a:t>
            </a:r>
            <a:r>
              <a:rPr lang="ru-RU" sz="2000" dirty="0">
                <a:latin typeface="Times New Roman" panose="02020603050405020304" pitchFamily="18" charset="0"/>
                <a:cs typeface="Times New Roman" panose="02020603050405020304" pitchFamily="18" charset="0"/>
              </a:rPr>
              <a:t>этап: конец 60-ых – начало 90-ых гг. </a:t>
            </a:r>
            <a:r>
              <a:rPr lang="en-US" sz="2000" dirty="0">
                <a:latin typeface="Times New Roman" panose="02020603050405020304" pitchFamily="18" charset="0"/>
                <a:cs typeface="Times New Roman" panose="02020603050405020304" pitchFamily="18" charset="0"/>
              </a:rPr>
              <a:t>XX </a:t>
            </a:r>
            <a:r>
              <a:rPr lang="ru-RU" sz="2000" dirty="0">
                <a:latin typeface="Times New Roman" panose="02020603050405020304" pitchFamily="18" charset="0"/>
                <a:cs typeface="Times New Roman" panose="02020603050405020304" pitchFamily="18" charset="0"/>
              </a:rPr>
              <a:t>в. Конфликтологическая парадигма. Теории информационного общества. Глобализация. Конфликт – нормальное социальное явление. Имеет позитивные функциональные последствия. </a:t>
            </a:r>
            <a:r>
              <a:rPr lang="ru-RU" sz="2000" b="1" dirty="0">
                <a:latin typeface="Times New Roman" panose="02020603050405020304" pitchFamily="18" charset="0"/>
                <a:cs typeface="Times New Roman" panose="02020603050405020304" pitchFamily="18" charset="0"/>
              </a:rPr>
              <a:t>Управление переменными конфликта</a:t>
            </a:r>
            <a:r>
              <a:rPr lang="ru-RU"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IV </a:t>
            </a:r>
            <a:r>
              <a:rPr lang="ru-RU" sz="2000" dirty="0">
                <a:latin typeface="Times New Roman" panose="02020603050405020304" pitchFamily="18" charset="0"/>
                <a:cs typeface="Times New Roman" panose="02020603050405020304" pitchFamily="18" charset="0"/>
              </a:rPr>
              <a:t>этап: конец </a:t>
            </a:r>
            <a:r>
              <a:rPr lang="en-US" sz="2000" dirty="0">
                <a:latin typeface="Times New Roman" panose="02020603050405020304" pitchFamily="18" charset="0"/>
                <a:cs typeface="Times New Roman" panose="02020603050405020304" pitchFamily="18" charset="0"/>
              </a:rPr>
              <a:t>XX – </a:t>
            </a:r>
            <a:r>
              <a:rPr lang="ru-RU" sz="2000" dirty="0">
                <a:latin typeface="Times New Roman" panose="02020603050405020304" pitchFamily="18" charset="0"/>
                <a:cs typeface="Times New Roman" panose="02020603050405020304" pitchFamily="18" charset="0"/>
              </a:rPr>
              <a:t>начало </a:t>
            </a:r>
            <a:r>
              <a:rPr lang="en-US" sz="2000" dirty="0">
                <a:latin typeface="Times New Roman" panose="02020603050405020304" pitchFamily="18" charset="0"/>
                <a:cs typeface="Times New Roman" panose="02020603050405020304" pitchFamily="18" charset="0"/>
              </a:rPr>
              <a:t>XXI </a:t>
            </a:r>
            <a:r>
              <a:rPr lang="ru-RU" sz="2000" dirty="0">
                <a:latin typeface="Times New Roman" panose="02020603050405020304" pitchFamily="18" charset="0"/>
                <a:cs typeface="Times New Roman" panose="02020603050405020304" pitchFamily="18" charset="0"/>
              </a:rPr>
              <a:t>вв. Разочарование в модерне. Поиск типологических понятий и объясняющих моделей для конфликтов постсовременных обществ. </a:t>
            </a:r>
          </a:p>
          <a:p>
            <a:pPr marL="0" indent="0">
              <a:buNone/>
            </a:pPr>
            <a:r>
              <a:rPr lang="ru-RU" sz="2400" dirty="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201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85A34B-AC9B-7150-0FA8-D2BAA43E6A62}"/>
              </a:ext>
            </a:extLst>
          </p:cNvPr>
          <p:cNvSpPr>
            <a:spLocks noGrp="1"/>
          </p:cNvSpPr>
          <p:nvPr>
            <p:ph type="title"/>
          </p:nvPr>
        </p:nvSpPr>
        <p:spPr/>
        <p:txBody>
          <a:bodyPr>
            <a:normAutofit/>
          </a:bodyPr>
          <a:lstStyle/>
          <a:p>
            <a:pPr algn="ct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Сущностные характеристики современного общества</a:t>
            </a:r>
            <a:endParaRPr lang="ru-RU" sz="2800" dirty="0"/>
          </a:p>
        </p:txBody>
      </p:sp>
      <p:sp>
        <p:nvSpPr>
          <p:cNvPr id="3" name="Объект 2">
            <a:extLst>
              <a:ext uri="{FF2B5EF4-FFF2-40B4-BE49-F238E27FC236}">
                <a16:creationId xmlns:a16="http://schemas.microsoft.com/office/drawing/2014/main" id="{84EF6170-BB19-BEFA-7FCD-F590C0A8F660}"/>
              </a:ext>
            </a:extLst>
          </p:cNvPr>
          <p:cNvSpPr>
            <a:spLocks noGrp="1"/>
          </p:cNvSpPr>
          <p:nvPr>
            <p:ph idx="1"/>
          </p:nvPr>
        </p:nvSpPr>
        <p:spPr/>
        <p:txBody>
          <a:bodyPr>
            <a:normAutofit fontScale="92500" lnSpcReduction="10000"/>
          </a:bodyPr>
          <a:lstStyle/>
          <a:p>
            <a:r>
              <a:rPr lang="ru-RU" sz="1800" dirty="0">
                <a:latin typeface="Times New Roman" panose="02020603050405020304" pitchFamily="18" charset="0"/>
                <a:ea typeface="Calibri" panose="020F0502020204030204" pitchFamily="34" charset="0"/>
              </a:rPr>
              <a:t>Модерн: </a:t>
            </a:r>
            <a:r>
              <a:rPr lang="ru-RU" sz="1800" dirty="0">
                <a:effectLst/>
                <a:latin typeface="Times New Roman" panose="02020603050405020304" pitchFamily="18" charset="0"/>
                <a:ea typeface="Calibri" panose="020F0502020204030204" pitchFamily="34" charset="0"/>
              </a:rPr>
              <a:t>промышленный переворот; индустриальное общество, рыночная экономика, капиталистическое общество, массовое общество, нация-государство </a:t>
            </a:r>
          </a:p>
          <a:p>
            <a:r>
              <a:rPr lang="ru-RU" sz="2000" dirty="0">
                <a:effectLst/>
                <a:latin typeface="Times New Roman" panose="02020603050405020304" pitchFamily="18" charset="0"/>
                <a:ea typeface="Calibri" panose="020F0502020204030204" pitchFamily="34" charset="0"/>
              </a:rPr>
              <a:t>В результате промышленного переворота </a:t>
            </a:r>
            <a:r>
              <a:rPr lang="ru-RU" sz="2000" b="1" dirty="0">
                <a:latin typeface="Times New Roman" panose="02020603050405020304" pitchFamily="18" charset="0"/>
                <a:ea typeface="Calibri" panose="020F0502020204030204" pitchFamily="34" charset="0"/>
              </a:rPr>
              <a:t>т</a:t>
            </a:r>
            <a:r>
              <a:rPr lang="ru-RU" sz="2000" b="1" dirty="0">
                <a:effectLst/>
                <a:latin typeface="Times New Roman" panose="02020603050405020304" pitchFamily="18" charset="0"/>
                <a:ea typeface="Calibri" panose="020F0502020204030204" pitchFamily="34" charset="0"/>
              </a:rPr>
              <a:t>оварное производство </a:t>
            </a:r>
            <a:r>
              <a:rPr lang="ru-RU" sz="2000" dirty="0">
                <a:effectLst/>
                <a:latin typeface="Times New Roman" panose="02020603050405020304" pitchFamily="18" charset="0"/>
                <a:ea typeface="Calibri" panose="020F0502020204030204" pitchFamily="34" charset="0"/>
              </a:rPr>
              <a:t>вытесняет натуральное и становится господствующим Машинное производство превращает продукт труда в </a:t>
            </a:r>
            <a:r>
              <a:rPr lang="ru-RU" sz="2000" b="1" dirty="0">
                <a:effectLst/>
                <a:latin typeface="Times New Roman" panose="02020603050405020304" pitchFamily="18" charset="0"/>
                <a:ea typeface="Calibri" panose="020F0502020204030204" pitchFamily="34" charset="0"/>
              </a:rPr>
              <a:t>товар, предназначенный для обмена</a:t>
            </a:r>
            <a:r>
              <a:rPr lang="ru-RU" sz="2000" dirty="0">
                <a:effectLst/>
                <a:latin typeface="Times New Roman" panose="02020603050405020304" pitchFamily="18" charset="0"/>
                <a:ea typeface="Calibri" panose="020F0502020204030204" pitchFamily="34" charset="0"/>
              </a:rPr>
              <a:t>.</a:t>
            </a:r>
          </a:p>
          <a:p>
            <a:r>
              <a:rPr lang="ru-RU" sz="2000" dirty="0">
                <a:latin typeface="Times New Roman" panose="02020603050405020304" pitchFamily="18" charset="0"/>
                <a:ea typeface="Calibri" panose="020F0502020204030204" pitchFamily="34" charset="0"/>
              </a:rPr>
              <a:t>Крупная машинная индустрия преодолевает экономическую разобщенность областей внутри страны и приводит к образованию общенационального рынка. Экономическая концентрация обусловливает политическую, ликвидируется феодальная раздробленность. Народности сливаются в НАЦИИ-ГОСУДАРСТВА. Главный внешний признак: </a:t>
            </a:r>
            <a:r>
              <a:rPr lang="ru-RU" sz="2000" b="1" dirty="0">
                <a:latin typeface="Times New Roman" panose="02020603050405020304" pitchFamily="18" charset="0"/>
                <a:ea typeface="Calibri" panose="020F0502020204030204" pitchFamily="34" charset="0"/>
              </a:rPr>
              <a:t>общность экономической жизни </a:t>
            </a:r>
            <a:r>
              <a:rPr lang="ru-RU" sz="2000" dirty="0">
                <a:latin typeface="Times New Roman" panose="02020603050405020304" pitchFamily="18" charset="0"/>
                <a:ea typeface="Calibri" panose="020F0502020204030204" pitchFamily="34" charset="0"/>
              </a:rPr>
              <a:t>и ее самодостаточность. Национальное и глобальное.</a:t>
            </a:r>
          </a:p>
          <a:p>
            <a:r>
              <a:rPr lang="ru-RU" sz="2000" dirty="0">
                <a:latin typeface="Times New Roman" panose="02020603050405020304" pitchFamily="18" charset="0"/>
                <a:ea typeface="Calibri" panose="020F0502020204030204" pitchFamily="34" charset="0"/>
              </a:rPr>
              <a:t>Люди, «составляющие» нацию, помимо политико-идеологических интересов, связаны </a:t>
            </a:r>
            <a:r>
              <a:rPr lang="ru-RU" sz="2000" b="1" dirty="0">
                <a:latin typeface="Times New Roman" panose="02020603050405020304" pitchFamily="18" charset="0"/>
                <a:ea typeface="Calibri" panose="020F0502020204030204" pitchFamily="34" charset="0"/>
              </a:rPr>
              <a:t>общим делом: созиданием условий жизнедеятельности народа, </a:t>
            </a:r>
            <a:r>
              <a:rPr lang="ru-RU" sz="2000" dirty="0">
                <a:latin typeface="Times New Roman" panose="02020603050405020304" pitchFamily="18" charset="0"/>
                <a:ea typeface="Calibri" panose="020F0502020204030204" pitchFamily="34" charset="0"/>
              </a:rPr>
              <a:t>созиданием поселений и коммуникаций, средств труда и предметов потребления, вооружений и средств обороны и т.д.  </a:t>
            </a:r>
            <a:r>
              <a:rPr lang="ru-RU" sz="2000" dirty="0">
                <a:effectLst/>
                <a:latin typeface="Times New Roman" panose="02020603050405020304" pitchFamily="18" charset="0"/>
                <a:ea typeface="Calibri" panose="020F0502020204030204" pitchFamily="34" charset="0"/>
              </a:rPr>
              <a:t> </a:t>
            </a:r>
          </a:p>
          <a:p>
            <a:r>
              <a:rPr lang="ru-RU" sz="2000" dirty="0">
                <a:latin typeface="Times New Roman" panose="02020603050405020304" pitchFamily="18" charset="0"/>
              </a:rPr>
              <a:t>Нация-государство – производственно-потребительская кооперация в государственных границах страны.</a:t>
            </a:r>
            <a:endParaRPr lang="ru-RU" sz="2000" dirty="0"/>
          </a:p>
        </p:txBody>
      </p:sp>
    </p:spTree>
    <p:extLst>
      <p:ext uri="{BB962C8B-B14F-4D97-AF65-F5344CB8AC3E}">
        <p14:creationId xmlns:p14="http://schemas.microsoft.com/office/powerpoint/2010/main" val="699076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F9B12A-489E-547C-5907-62A1DE3883C8}"/>
              </a:ext>
            </a:extLst>
          </p:cNvPr>
          <p:cNvSpPr>
            <a:spLocks noGrp="1"/>
          </p:cNvSpPr>
          <p:nvPr>
            <p:ph type="title"/>
          </p:nvPr>
        </p:nvSpPr>
        <p:spPr>
          <a:xfrm>
            <a:off x="838200" y="245328"/>
            <a:ext cx="10515600" cy="802887"/>
          </a:xfrm>
        </p:spPr>
        <p:txBody>
          <a:bodyPr>
            <a:normAutofit/>
          </a:bodyPr>
          <a:lstStyle/>
          <a:p>
            <a:pPr algn="ct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Сущностные характеристики современного общества</a:t>
            </a:r>
            <a:endParaRPr lang="ru-RU" sz="2400" dirty="0"/>
          </a:p>
        </p:txBody>
      </p:sp>
      <p:sp>
        <p:nvSpPr>
          <p:cNvPr id="3" name="Объект 2">
            <a:extLst>
              <a:ext uri="{FF2B5EF4-FFF2-40B4-BE49-F238E27FC236}">
                <a16:creationId xmlns:a16="http://schemas.microsoft.com/office/drawing/2014/main" id="{F2B209E3-97AC-F68C-B65A-828C26EE6551}"/>
              </a:ext>
            </a:extLst>
          </p:cNvPr>
          <p:cNvSpPr>
            <a:spLocks noGrp="1"/>
          </p:cNvSpPr>
          <p:nvPr>
            <p:ph idx="1"/>
          </p:nvPr>
        </p:nvSpPr>
        <p:spPr>
          <a:xfrm>
            <a:off x="425605" y="1237784"/>
            <a:ext cx="10515600" cy="5274527"/>
          </a:xfrm>
        </p:spPr>
        <p:txBody>
          <a:bodyPr>
            <a:normAutofit fontScale="77500" lnSpcReduction="20000"/>
          </a:bodyPr>
          <a:lstStyle/>
          <a:p>
            <a:pPr>
              <a:lnSpc>
                <a:spcPct val="107000"/>
              </a:lnSpc>
              <a:spcAft>
                <a:spcPts val="800"/>
              </a:spcAft>
            </a:pP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Товарное производство. «Рыночная экономика»: свободный </a:t>
            </a:r>
            <a:r>
              <a:rPr lang="ru-RU" sz="2200" b="1" kern="100" dirty="0">
                <a:effectLst/>
                <a:latin typeface="Times New Roman" panose="02020603050405020304" pitchFamily="18" charset="0"/>
                <a:ea typeface="Calibri" panose="020F0502020204030204" pitchFamily="34" charset="0"/>
                <a:cs typeface="Times New Roman" panose="02020603050405020304" pitchFamily="18" charset="0"/>
              </a:rPr>
              <a:t>товарообмен</a:t>
            </a: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 и свободная </a:t>
            </a:r>
            <a:r>
              <a:rPr lang="ru-RU" sz="2200" b="1" kern="100" dirty="0">
                <a:effectLst/>
                <a:latin typeface="Times New Roman" panose="02020603050405020304" pitchFamily="18" charset="0"/>
                <a:ea typeface="Calibri" panose="020F0502020204030204" pitchFamily="34" charset="0"/>
                <a:cs typeface="Times New Roman" panose="02020603050405020304" pitchFamily="18" charset="0"/>
              </a:rPr>
              <a:t>конкуренция </a:t>
            </a: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товаропроизводителей. </a:t>
            </a:r>
          </a:p>
          <a:p>
            <a:pPr>
              <a:lnSpc>
                <a:spcPct val="107000"/>
              </a:lnSpc>
              <a:spcAft>
                <a:spcPts val="800"/>
              </a:spcAft>
            </a:pPr>
            <a:r>
              <a:rPr lang="ru-RU" sz="22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Промышленное производство, в отличие от традиционного, нацелено не на удовлетворение потребностей, а на </a:t>
            </a:r>
            <a:r>
              <a:rPr lang="ru-RU" sz="22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максимизацию прибыли</a:t>
            </a:r>
            <a:r>
              <a:rPr lang="ru-RU" sz="22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2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Максимизация прибыли достигается за счет расширения и интенсификации производства на основе </a:t>
            </a:r>
            <a:r>
              <a:rPr lang="ru-RU" sz="22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рационального ведения хозяйства</a:t>
            </a:r>
            <a:r>
              <a:rPr lang="ru-RU" sz="22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научной организации труда, применения науки в создании технологий, совершенствования техники, роста производительности труда.</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Непосредственный производитель. Вольнонаемный труд. Личная свобода. Личностный рост. Социальные лифты. Социальное государство, которое создает всеобщие условия для личностного роста. Нормализация. Дисциплинирование. Стандартизация. Образование, спорт, медицина как «общественные блага». Повышение уровня жизни.  (до конца 70—ых гг. ХХ в. Сейчас обратная тенденция)</a:t>
            </a:r>
            <a:endParaRPr lang="ru-RU" sz="22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Рационалистическая </a:t>
            </a:r>
            <a:r>
              <a:rPr lang="ru-RU" sz="2200" b="1" kern="100" dirty="0">
                <a:effectLst/>
                <a:latin typeface="Times New Roman" panose="02020603050405020304" pitchFamily="18" charset="0"/>
                <a:ea typeface="Calibri" panose="020F0502020204030204" pitchFamily="34" charset="0"/>
                <a:cs typeface="Times New Roman" panose="02020603050405020304" pitchFamily="18" charset="0"/>
              </a:rPr>
              <a:t>технократическая установка</a:t>
            </a: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 Усложнение производства, углубление разделения труда создают новую профессиональную структуру общества, новые статусные группы. Техноструктура. Технократия. Технократическое общество. Власть бюрократии. </a:t>
            </a:r>
            <a:endParaRPr lang="ru-RU"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200" kern="100" dirty="0">
                <a:effectLst/>
                <a:latin typeface="Times New Roman" panose="02020603050405020304" pitchFamily="18" charset="0"/>
                <a:ea typeface="Calibri" panose="020F0502020204030204" pitchFamily="34" charset="0"/>
                <a:cs typeface="Times New Roman" panose="02020603050405020304" pitchFamily="18" charset="0"/>
              </a:rPr>
              <a:t>Власть денег. «Ничего личного – только деньги». «Разумное царство животных». </a:t>
            </a:r>
          </a:p>
          <a:p>
            <a:pPr marL="0" indent="0">
              <a:buNone/>
            </a:pPr>
            <a:endParaRPr lang="ru-RU" dirty="0"/>
          </a:p>
        </p:txBody>
      </p:sp>
    </p:spTree>
    <p:extLst>
      <p:ext uri="{BB962C8B-B14F-4D97-AF65-F5344CB8AC3E}">
        <p14:creationId xmlns:p14="http://schemas.microsoft.com/office/powerpoint/2010/main" val="2464977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D29D26-0278-648D-5BE0-038F5098790E}"/>
              </a:ext>
            </a:extLst>
          </p:cNvPr>
          <p:cNvSpPr>
            <a:spLocks noGrp="1"/>
          </p:cNvSpPr>
          <p:nvPr>
            <p:ph type="title"/>
          </p:nvPr>
        </p:nvSpPr>
        <p:spPr>
          <a:xfrm>
            <a:off x="581721" y="368802"/>
            <a:ext cx="10515600" cy="489841"/>
          </a:xfrm>
        </p:spPr>
        <p:txBody>
          <a:bodyPr>
            <a:normAutofit fontScale="90000"/>
          </a:bodyPr>
          <a:lstStyle/>
          <a:p>
            <a:pPr algn="ctr"/>
            <a:br>
              <a:rPr kumimoji="0" lang="ru-RU" sz="22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lang="ru-RU" sz="2200" dirty="0">
                <a:solidFill>
                  <a:prstClr val="black"/>
                </a:solidFill>
                <a:latin typeface="Times New Roman" panose="02020603050405020304" pitchFamily="18" charset="0"/>
                <a:cs typeface="Times New Roman" panose="02020603050405020304" pitchFamily="18" charset="0"/>
              </a:rPr>
              <a:t>Сущностные характеристики современного общества: истоки социальных конфликтов</a:t>
            </a:r>
            <a:endParaRPr lang="ru-RU" sz="2200" dirty="0"/>
          </a:p>
        </p:txBody>
      </p:sp>
      <p:sp>
        <p:nvSpPr>
          <p:cNvPr id="3" name="Объект 2">
            <a:extLst>
              <a:ext uri="{FF2B5EF4-FFF2-40B4-BE49-F238E27FC236}">
                <a16:creationId xmlns:a16="http://schemas.microsoft.com/office/drawing/2014/main" id="{C49A1AC2-6446-D137-7EE5-A01ACDBA0C7E}"/>
              </a:ext>
            </a:extLst>
          </p:cNvPr>
          <p:cNvSpPr>
            <a:spLocks noGrp="1"/>
          </p:cNvSpPr>
          <p:nvPr>
            <p:ph idx="1"/>
          </p:nvPr>
        </p:nvSpPr>
        <p:spPr>
          <a:xfrm>
            <a:off x="838200" y="1092820"/>
            <a:ext cx="10515600" cy="5084143"/>
          </a:xfrm>
        </p:spPr>
        <p:txBody>
          <a:bodyPr/>
          <a:lstStyle/>
          <a:p>
            <a:pPr>
              <a:lnSpc>
                <a:spcPct val="107000"/>
              </a:lnSpc>
              <a:spcAft>
                <a:spcPts val="800"/>
              </a:spcAft>
            </a:pP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Неравномерность социально-экономического развития</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размывание традиционного локального образа жизни, исчезновение традиционных сообществ, перепроизводство</a:t>
            </a: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перенаселение и вымирание, истощение </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природных ресурсов. Экологический кризис и «зеленая повестка».</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Эквивалентный и </a:t>
            </a: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неэквивалентный обмен</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Экономическое и внеэкономическое принуждение. Торговые войны. Борьба за норму прибыли. Монополии и антимонопольное законодательство. Санкции, блокады, локдауны.</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Несовпадение </a:t>
            </a: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экономических</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социальных</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интересов. </a:t>
            </a: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Частный</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ru-RU" sz="18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общественный</a:t>
            </a: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интересы. Общественные потребности и платежеспособный спрос. Бедность среди изобилия. Нищета среди богатства. Социально-экономические кризисы.</a:t>
            </a:r>
          </a:p>
          <a:p>
            <a:pPr>
              <a:lnSpc>
                <a:spcPct val="107000"/>
              </a:lnSpc>
              <a:spcAft>
                <a:spcPts val="800"/>
              </a:spcAft>
            </a:pPr>
            <a:r>
              <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rPr>
              <a:t>Массовое общество</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Self</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made man</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 Протестантская этика. Автономный индивид. Индивидуализация. Интеллектуализация. Индивидуализация и толпа. Массы. Манипуляции массовым сознанием. Социальные представления и мотивы. </a:t>
            </a:r>
            <a:r>
              <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rPr>
              <a:t>Упрощение </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душевной и культурной жизни. Тоталитарное общество. Формальная рациональность и неудовлетворенность жизнью.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1073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8D3D72-36E3-356E-8739-C1627861297B}"/>
              </a:ext>
            </a:extLst>
          </p:cNvPr>
          <p:cNvSpPr>
            <a:spLocks noGrp="1"/>
          </p:cNvSpPr>
          <p:nvPr>
            <p:ph type="title"/>
          </p:nvPr>
        </p:nvSpPr>
        <p:spPr>
          <a:xfrm>
            <a:off x="838200" y="365126"/>
            <a:ext cx="10515600" cy="504670"/>
          </a:xfrm>
        </p:spPr>
        <p:txBody>
          <a:bodyPr>
            <a:normAutofit/>
          </a:bodyPr>
          <a:lstStyle/>
          <a:p>
            <a:r>
              <a:rPr kumimoji="0" lang="ru-RU" sz="22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Сущностные характеристики современного общества: истоки социальных конфликтов</a:t>
            </a:r>
            <a:endParaRPr lang="ru-RU" dirty="0"/>
          </a:p>
        </p:txBody>
      </p:sp>
      <p:sp>
        <p:nvSpPr>
          <p:cNvPr id="3" name="Объект 2">
            <a:extLst>
              <a:ext uri="{FF2B5EF4-FFF2-40B4-BE49-F238E27FC236}">
                <a16:creationId xmlns:a16="http://schemas.microsoft.com/office/drawing/2014/main" id="{A0D78370-D7C2-4CEB-5887-C725A640A7BD}"/>
              </a:ext>
            </a:extLst>
          </p:cNvPr>
          <p:cNvSpPr>
            <a:spLocks noGrp="1"/>
          </p:cNvSpPr>
          <p:nvPr>
            <p:ph idx="1"/>
          </p:nvPr>
        </p:nvSpPr>
        <p:spPr>
          <a:xfrm>
            <a:off x="838200" y="959005"/>
            <a:ext cx="10515600" cy="5217958"/>
          </a:xfrm>
        </p:spPr>
        <p:txBody>
          <a:bodyPr>
            <a:normAutofit/>
          </a:bodyPr>
          <a:lstStyle/>
          <a:p>
            <a:pPr>
              <a:lnSpc>
                <a:spcPct val="107000"/>
              </a:lnSpc>
              <a:spcAft>
                <a:spcPts val="800"/>
              </a:spcAft>
              <a:tabLst>
                <a:tab pos="457200" algn="l"/>
              </a:tabLst>
            </a:pPr>
            <a:endParaRPr lang="ru-RU" sz="19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tabLst>
                <a:tab pos="457200" algn="l"/>
              </a:tabLst>
            </a:pPr>
            <a:r>
              <a:rPr lang="ru-RU" sz="1900" b="1" kern="100" dirty="0">
                <a:effectLst/>
                <a:latin typeface="Times New Roman" panose="02020603050405020304" pitchFamily="18" charset="0"/>
                <a:ea typeface="Calibri" panose="020F0502020204030204" pitchFamily="34" charset="0"/>
                <a:cs typeface="Times New Roman" panose="02020603050405020304" pitchFamily="18" charset="0"/>
              </a:rPr>
              <a:t> Общественный характер труда и частная форма присвоения его результатов</a:t>
            </a:r>
            <a:r>
              <a:rPr lang="ru-RU" sz="19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indent="-342900">
              <a:lnSpc>
                <a:spcPct val="107000"/>
              </a:lnSpc>
              <a:spcAft>
                <a:spcPts val="800"/>
              </a:spcAft>
              <a:tabLst>
                <a:tab pos="457200" algn="l"/>
              </a:tabLs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Промышленное производство концентрирует ресурсы, технологии, рабочих, управленческий и технический персонал. Возникает рабочий класс. Труд и капитал. Структурная поляризация. Классовый конфликт.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Производительные силы и производственные отношения. Факторы производства.</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tabLst>
                <a:tab pos="457200" algn="l"/>
              </a:tabLst>
            </a:pPr>
            <a:r>
              <a:rPr lang="ru-RU"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Промышленный капитал и финансовый капитал. Промышленный капиталист (инвестор капитала). Эксплуататор. Работодатель. Предприниматель</a:t>
            </a:r>
            <a:r>
              <a:rPr lang="ru-RU"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Инноватор. Бизнесмен. Организатор. Управленец. </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Роботизация производства. Автоматизация учета и контроля, вменение самоконтроля («хитрость капитала»). Прекаризация труда. «Лишние люди». «Резервная армия труда» и «вмененный доход»</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7098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96326B-F357-75F2-C5B0-B0CE74786524}"/>
              </a:ext>
            </a:extLst>
          </p:cNvPr>
          <p:cNvSpPr>
            <a:spLocks noGrp="1"/>
          </p:cNvSpPr>
          <p:nvPr>
            <p:ph type="title"/>
          </p:nvPr>
        </p:nvSpPr>
        <p:spPr>
          <a:xfrm>
            <a:off x="838200" y="389672"/>
            <a:ext cx="10515600" cy="582729"/>
          </a:xfrm>
        </p:spPr>
        <p:txBody>
          <a:bodyPr>
            <a:normAutofit/>
          </a:bodyPr>
          <a:lstStyle/>
          <a:p>
            <a:pPr algn="ctr"/>
            <a:r>
              <a:rPr lang="ru-RU" sz="3200" dirty="0">
                <a:latin typeface="Times New Roman" panose="02020603050405020304" pitchFamily="18" charset="0"/>
                <a:cs typeface="Times New Roman" panose="02020603050405020304" pitchFamily="18" charset="0"/>
              </a:rPr>
              <a:t>Классовый конфликт</a:t>
            </a:r>
          </a:p>
        </p:txBody>
      </p:sp>
      <p:sp>
        <p:nvSpPr>
          <p:cNvPr id="3" name="Объект 2">
            <a:extLst>
              <a:ext uri="{FF2B5EF4-FFF2-40B4-BE49-F238E27FC236}">
                <a16:creationId xmlns:a16="http://schemas.microsoft.com/office/drawing/2014/main" id="{140481EF-D30A-0673-C8B3-508EF8878FFF}"/>
              </a:ext>
            </a:extLst>
          </p:cNvPr>
          <p:cNvSpPr>
            <a:spLocks noGrp="1"/>
          </p:cNvSpPr>
          <p:nvPr>
            <p:ph idx="1"/>
          </p:nvPr>
        </p:nvSpPr>
        <p:spPr>
          <a:xfrm>
            <a:off x="838200" y="972400"/>
            <a:ext cx="10515600" cy="5495927"/>
          </a:xfrm>
        </p:spPr>
        <p:txBody>
          <a:bodyPr>
            <a:normAutofit fontScale="85000" lnSpcReduction="20000"/>
          </a:bodyPr>
          <a:lstStyle/>
          <a:p>
            <a:endParaRPr lang="ru-RU" sz="26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2300" kern="100" dirty="0">
                <a:effectLst/>
                <a:latin typeface="Times New Roman" panose="02020603050405020304" pitchFamily="18" charset="0"/>
                <a:ea typeface="Calibri" panose="020F0502020204030204" pitchFamily="34" charset="0"/>
                <a:cs typeface="Times New Roman" panose="02020603050405020304" pitchFamily="18" charset="0"/>
              </a:rPr>
              <a:t>Трудовая этика. Труд как основа богатства народов. Наемный труд. Отчужденный труд. Борьба за освобождение труда: тред-юнионизм, коммунизм («власть – рабочим» (а бюрократия?), социал-демократия, государственный дирижизм. Менеджеризм.</a:t>
            </a:r>
          </a:p>
          <a:p>
            <a:r>
              <a:rPr lang="ru-RU" sz="2300" kern="100" dirty="0">
                <a:effectLst/>
                <a:latin typeface="Times New Roman" panose="02020603050405020304" pitchFamily="18" charset="0"/>
                <a:ea typeface="Calibri" panose="020F0502020204030204" pitchFamily="34" charset="0"/>
                <a:cs typeface="Times New Roman" panose="02020603050405020304" pitchFamily="18" charset="0"/>
              </a:rPr>
              <a:t>Класс – историческая форма социальной стратификации (сравни с кастой, рабством, сословием).  Признаки класса: Собственность на средства производства. Место в системе разделения труда. Роль в общественной организации труда. Способ получения и размер доли общественного богатства.</a:t>
            </a:r>
          </a:p>
          <a:p>
            <a:r>
              <a:rPr lang="ru-RU" sz="2300" dirty="0">
                <a:latin typeface="Times New Roman" panose="02020603050405020304" pitchFamily="18" charset="0"/>
                <a:cs typeface="Times New Roman" panose="02020603050405020304" pitchFamily="18" charset="0"/>
              </a:rPr>
              <a:t>Класс и классовое самосознание: «класс в себе» и «класс для себя». </a:t>
            </a:r>
          </a:p>
          <a:p>
            <a:pPr marL="0" indent="0">
              <a:buNone/>
            </a:pPr>
            <a:r>
              <a:rPr lang="ru-RU" sz="2300" dirty="0">
                <a:latin typeface="Times New Roman" panose="02020603050405020304" pitchFamily="18" charset="0"/>
                <a:cs typeface="Times New Roman" panose="02020603050405020304" pitchFamily="18" charset="0"/>
              </a:rPr>
              <a:t>«Отдельные индивиды образуют класс лишь постольку, поскольку им приходится вести борьбу против какого-нибудь другого класса; в остальных отношениях они сами враждебно противостоят друг другу в качестве конкурентов»</a:t>
            </a:r>
          </a:p>
          <a:p>
            <a:r>
              <a:rPr lang="ru-RU" sz="2300" dirty="0">
                <a:latin typeface="Times New Roman" panose="02020603050405020304" pitchFamily="18" charset="0"/>
                <a:cs typeface="Times New Roman" panose="02020603050405020304" pitchFamily="18" charset="0"/>
              </a:rPr>
              <a:t>Классовая борьба: экономическая, политическая, идеологическая</a:t>
            </a:r>
          </a:p>
          <a:p>
            <a:r>
              <a:rPr kumimoji="0" lang="ru-RU" sz="2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Коммунистические и социал-демократические движения и идеологии. </a:t>
            </a:r>
          </a:p>
          <a:p>
            <a:r>
              <a:rPr kumimoji="0" lang="ru-RU" sz="2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Националистические (национал-социалистические, фашистские, нацистские, этнократические и т.п. идеологии, движения и проекты).</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2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«Классовый подход» как способ анализа глобализации.  Экспансия капитала за пределы национальных границ. Капиталистическая мир-экономика. Государства как субъекты борьбы за сериальный раздел прибыли в глобальных экономических связях. Борьба центра и периферии. Гегемон и периферия. Каналы культурной глобализации.</a:t>
            </a:r>
          </a:p>
          <a:p>
            <a:endParaRPr kumimoji="0" lang="ru-RU" sz="2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292450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1304</TotalTime>
  <Words>973</Words>
  <Application>Microsoft Office PowerPoint</Application>
  <PresentationFormat>Широкоэкранный</PresentationFormat>
  <Paragraphs>52</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ТЕОРЕТИЧЕСКИЕ ОСНОВЫ КОНФЛИКТОЛОГИИ</vt:lpstr>
      <vt:lpstr>Периодизация исторического развития конфликтологии</vt:lpstr>
      <vt:lpstr> Сущностные характеристики современного общества</vt:lpstr>
      <vt:lpstr>Сущностные характеристики современного общества</vt:lpstr>
      <vt:lpstr> Сущностные характеристики современного общества: истоки социальных конфликтов</vt:lpstr>
      <vt:lpstr>Сущностные характеристики современного общества: истоки социальных конфликтов</vt:lpstr>
      <vt:lpstr>Классовый конфликт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ТЕОРЕТИЧЕСКИЕ ОСНОВЫ КОНФЛИКТОЛОГИИ</dc:title>
  <dc:creator>Александра</dc:creator>
  <cp:lastModifiedBy>Александра</cp:lastModifiedBy>
  <cp:revision>3</cp:revision>
  <dcterms:created xsi:type="dcterms:W3CDTF">2024-03-04T17:15:23Z</dcterms:created>
  <dcterms:modified xsi:type="dcterms:W3CDTF">2024-03-05T15:12:58Z</dcterms:modified>
</cp:coreProperties>
</file>