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9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 type="screen4x3"/>
  <p:notesSz cx="6648450" cy="9782175"/>
  <p:kinsoku lang="ja-JP" invalStChars="" invalEndChars="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44500" y="482600"/>
            <a:ext cx="5907088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NTTierce" charset="0"/>
              </a:rPr>
              <a:t>Ñ.Í.Áàðàíîâ. Óïðàâëåíèå ïðîãðàììíûì ïðîåêòîì, 1998 ã.                               ñëàéäû äëÿ ëåêöèè 3: </a:t>
            </a:r>
            <a:fld id="{EC96A22F-8B16-42B3-9ABD-B1F6C035D3EB}" type="slidenum">
              <a:rPr lang="en-US" sz="1000">
                <a:latin typeface="NTTierce" charset="0"/>
              </a:rPr>
              <a:pPr>
                <a:spcBef>
                  <a:spcPct val="50000"/>
                </a:spcBef>
              </a:pPr>
              <a:t>‹#›</a:t>
            </a:fld>
            <a:endParaRPr lang="en-US" sz="1000">
              <a:latin typeface="NTTierc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0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46613"/>
            <a:ext cx="4876800" cy="440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5825" y="739775"/>
            <a:ext cx="4876800" cy="36560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74763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TTierce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TTierce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TTierce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TTierce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TTierce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9475" y="733425"/>
            <a:ext cx="4889500" cy="3668713"/>
          </a:xfrm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739775"/>
            <a:ext cx="4875212" cy="3656013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66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32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4953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60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358140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6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68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7125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33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1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06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81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4395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3872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33400" y="6324600"/>
            <a:ext cx="822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000">
                <a:solidFill>
                  <a:schemeClr val="tx2"/>
                </a:solidFill>
              </a:rPr>
              <a:t>		               </a:t>
            </a:r>
            <a:r>
              <a:rPr lang="en-US" sz="2000" b="1">
                <a:solidFill>
                  <a:schemeClr val="tx2"/>
                </a:solidFill>
              </a:rPr>
              <a:t>5.</a:t>
            </a:r>
            <a:fld id="{260BE047-2BF1-46C7-8B39-58A509813816}" type="slidenum">
              <a:rPr lang="en-US" sz="2000" b="1">
                <a:solidFill>
                  <a:schemeClr val="tx2"/>
                </a:solidFill>
              </a:rPr>
              <a:pPr/>
              <a:t>‹#›</a:t>
            </a:fld>
            <a:endParaRPr lang="en-US" sz="2000" b="1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NTTierce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NTTierce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NTTierce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NTTierce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NTTierce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NTTierce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708" y="1828800"/>
            <a:ext cx="7737231" cy="1143000"/>
          </a:xfrm>
        </p:spPr>
        <p:txBody>
          <a:bodyPr lIns="90487" tIns="44450" rIns="90487" bIns="44450" anchor="b"/>
          <a:lstStyle/>
          <a:p>
            <a:r>
              <a:rPr lang="ru-RU" sz="2800" dirty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  <a:t>Управление проектированием информационных систем</a:t>
            </a:r>
            <a:br>
              <a:rPr lang="ru-RU" sz="2800" dirty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ru-RU" sz="2800" dirty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  <a:t>Лекция </a:t>
            </a:r>
            <a:r>
              <a:rPr lang="ru-RU" sz="2800" dirty="0" smtClean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  <a:t>4</a:t>
            </a:r>
            <a:r>
              <a:rPr lang="ru-RU" sz="2800" dirty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  <a:t/>
            </a:r>
            <a:br>
              <a:rPr lang="ru-RU" sz="2800" dirty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ru-RU" sz="2800" dirty="0" smtClean="0">
                <a:solidFill>
                  <a:srgbClr val="3333CC"/>
                </a:solidFill>
                <a:latin typeface="Arial" pitchFamily="34" charset="0"/>
                <a:ea typeface="+mn-ea"/>
                <a:cs typeface="+mn-cs"/>
              </a:rPr>
              <a:t>Руководство проектом</a:t>
            </a:r>
            <a:endParaRPr lang="en-US" sz="2800" dirty="0">
              <a:solidFill>
                <a:srgbClr val="3333CC"/>
              </a:solidFill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622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Характеристики проекта - 2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Имеет определенные ограничения по</a:t>
            </a:r>
          </a:p>
          <a:p>
            <a:pPr lvl="1">
              <a:lnSpc>
                <a:spcPct val="80000"/>
              </a:lnSpc>
            </a:pPr>
            <a:r>
              <a:rPr lang="en-US"/>
              <a:t>времени</a:t>
            </a:r>
          </a:p>
          <a:p>
            <a:pPr lvl="1">
              <a:lnSpc>
                <a:spcPct val="80000"/>
              </a:lnSpc>
            </a:pPr>
            <a:r>
              <a:rPr lang="en-US"/>
              <a:t>стоимости</a:t>
            </a:r>
          </a:p>
          <a:p>
            <a:pPr lvl="1">
              <a:lnSpc>
                <a:spcPct val="80000"/>
              </a:lnSpc>
            </a:pPr>
            <a:r>
              <a:rPr lang="en-US"/>
              <a:t>людям</a:t>
            </a:r>
          </a:p>
          <a:p>
            <a:pPr lvl="1">
              <a:lnSpc>
                <a:spcPct val="80000"/>
              </a:lnSpc>
            </a:pPr>
            <a:r>
              <a:rPr lang="en-US"/>
              <a:t>спецификациям</a:t>
            </a:r>
          </a:p>
          <a:p>
            <a:pPr>
              <a:lnSpc>
                <a:spcPct val="80000"/>
              </a:lnSpc>
            </a:pPr>
            <a:r>
              <a:rPr lang="en-US"/>
              <a:t>Включает взаимозависимые задачи и деятельности</a:t>
            </a:r>
          </a:p>
          <a:p>
            <a:pPr>
              <a:lnSpc>
                <a:spcPct val="80000"/>
              </a:lnSpc>
            </a:pPr>
            <a:r>
              <a:rPr lang="en-US"/>
              <a:t>Содержит неопределенности и неизбежные риски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В чем состоит роль руководителя проекта?</a:t>
            </a:r>
          </a:p>
        </p:txBody>
      </p:sp>
      <p:pic>
        <p:nvPicPr>
          <p:cNvPr id="25602" name="Picture 2" descr="http://citforum.ru/SE/project/arkhipenkov_lectures/4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7272808" cy="4595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Руководитель проекта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067800" cy="685800"/>
          </a:xfrm>
          <a:noFill/>
          <a:ln/>
        </p:spPr>
        <p:txBody>
          <a:bodyPr/>
          <a:lstStyle/>
          <a:p>
            <a:r>
              <a:rPr lang="en-US"/>
              <a:t>должен достичь целей проекта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62000" y="2057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но при этом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52400" y="2971800"/>
            <a:ext cx="89154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находится в положении риска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ограничен в полномочиях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сталкивается с многими неопределенностями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испытывает недоверие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подвержен влияниям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Критерии для назначения руководителя проекта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соответствующие умения</a:t>
            </a:r>
          </a:p>
          <a:p>
            <a:r>
              <a:rPr lang="en-US"/>
              <a:t>предыдущий опыт</a:t>
            </a:r>
          </a:p>
          <a:p>
            <a:r>
              <a:rPr lang="en-US"/>
              <a:t>загрузка в данное время</a:t>
            </a:r>
          </a:p>
          <a:p>
            <a:r>
              <a:rPr lang="en-US"/>
              <a:t>проверенная способность руководить проектной группой</a:t>
            </a:r>
          </a:p>
          <a:p>
            <a:r>
              <a:rPr lang="en-US"/>
              <a:t>законченные курсы по руководству проектами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915400" cy="1828800"/>
          </a:xfrm>
          <a:noFill/>
          <a:ln/>
        </p:spPr>
        <p:txBody>
          <a:bodyPr/>
          <a:lstStyle/>
          <a:p>
            <a:pPr algn="l"/>
            <a:r>
              <a:rPr lang="en-US"/>
              <a:t>Ответственность - </a:t>
            </a:r>
            <a:r>
              <a:rPr lang="en-US" sz="3200"/>
              <a:t>это обязательство</a:t>
            </a:r>
            <a:br>
              <a:rPr lang="en-US" sz="3200"/>
            </a:br>
            <a:r>
              <a:rPr lang="en-US" sz="3200">
                <a:solidFill>
                  <a:schemeClr val="tx1"/>
                </a:solidFill>
              </a:rPr>
              <a:t>совершать требуемую работу или обеспечить выполнение требуемого другими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/>
            </a:r>
            <a:br>
              <a:rPr lang="en-US" sz="3200"/>
            </a:br>
            <a:endParaRPr lang="en-US" sz="320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04800" y="2514600"/>
            <a:ext cx="83820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4400">
                <a:solidFill>
                  <a:schemeClr val="tx2"/>
                </a:solidFill>
              </a:rPr>
              <a:t>Полномочия - </a:t>
            </a:r>
            <a:r>
              <a:rPr lang="en-US" sz="3200">
                <a:solidFill>
                  <a:schemeClr val="tx2"/>
                </a:solidFill>
              </a:rPr>
              <a:t>это право принимать </a:t>
            </a:r>
            <a:r>
              <a:rPr lang="en-US" sz="3200"/>
              <a:t>решения относительно эффективного расхода ресурсов, денег и времени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81000" y="4648200"/>
            <a:ext cx="8382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4400">
                <a:solidFill>
                  <a:schemeClr val="tx2"/>
                </a:solidFill>
              </a:rPr>
              <a:t>Подотчетность - </a:t>
            </a:r>
            <a:r>
              <a:rPr lang="en-US" sz="3200">
                <a:solidFill>
                  <a:schemeClr val="tx2"/>
                </a:solidFill>
              </a:rPr>
              <a:t>это </a:t>
            </a:r>
            <a:r>
              <a:rPr lang="en-US" sz="3200"/>
              <a:t>контроль за полномочиями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562600"/>
          </a:xfrm>
          <a:noFill/>
          <a:ln/>
        </p:spPr>
        <p:txBody>
          <a:bodyPr/>
          <a:lstStyle/>
          <a:p>
            <a:r>
              <a:rPr lang="en-US"/>
              <a:t>Спонсор должен обеспечить ясное понимание руководителем проекта ответственностей и полномочий его роли и того, что от него ожидается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1331640" y="1905000"/>
            <a:ext cx="7560840" cy="3568700"/>
            <a:chOff x="1636" y="1204"/>
            <a:chExt cx="2872" cy="2248"/>
          </a:xfrm>
        </p:grpSpPr>
        <p:sp>
          <p:nvSpPr>
            <p:cNvPr id="18434" name="Rectangle 2"/>
            <p:cNvSpPr>
              <a:spLocks noChangeArrowheads="1"/>
            </p:cNvSpPr>
            <p:nvPr/>
          </p:nvSpPr>
          <p:spPr bwMode="auto">
            <a:xfrm>
              <a:off x="1636" y="1204"/>
              <a:ext cx="2872" cy="2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5" name="Oval 3"/>
            <p:cNvSpPr>
              <a:spLocks noChangeArrowheads="1"/>
            </p:cNvSpPr>
            <p:nvPr/>
          </p:nvSpPr>
          <p:spPr bwMode="auto">
            <a:xfrm>
              <a:off x="2260" y="1444"/>
              <a:ext cx="1672" cy="176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2497" y="2065"/>
              <a:ext cx="1198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Видение проекта</a:t>
              </a:r>
            </a:p>
          </p:txBody>
        </p:sp>
      </p:grp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749550" y="539750"/>
            <a:ext cx="1511300" cy="2044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228184" y="456924"/>
            <a:ext cx="2304256" cy="2044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743200" y="762000"/>
            <a:ext cx="160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Спонсор проекта</a:t>
            </a:r>
            <a:endParaRPr lang="en-US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247028" y="685800"/>
            <a:ext cx="225814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Руководитель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2597150" y="1073150"/>
            <a:ext cx="4559300" cy="3568700"/>
            <a:chOff x="1636" y="676"/>
            <a:chExt cx="2872" cy="2248"/>
          </a:xfrm>
        </p:grpSpPr>
        <p:sp>
          <p:nvSpPr>
            <p:cNvPr id="19458" name="Rectangle 2"/>
            <p:cNvSpPr>
              <a:spLocks noChangeArrowheads="1"/>
            </p:cNvSpPr>
            <p:nvPr/>
          </p:nvSpPr>
          <p:spPr bwMode="auto">
            <a:xfrm>
              <a:off x="1636" y="676"/>
              <a:ext cx="2872" cy="2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59" name="Oval 3"/>
            <p:cNvSpPr>
              <a:spLocks noChangeArrowheads="1"/>
            </p:cNvSpPr>
            <p:nvPr/>
          </p:nvSpPr>
          <p:spPr bwMode="auto">
            <a:xfrm>
              <a:off x="2260" y="916"/>
              <a:ext cx="1672" cy="176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auto">
            <a:xfrm>
              <a:off x="2497" y="1537"/>
              <a:ext cx="1198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Видение проекта</a:t>
              </a:r>
            </a:p>
          </p:txBody>
        </p:sp>
      </p:grp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901950" y="1587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425950" y="1587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5949950" y="1587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 rot="16200000">
            <a:off x="2555081" y="664369"/>
            <a:ext cx="168116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/>
              <a:t>Спонсор проекта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 rot="16200000">
            <a:off x="3616325" y="841375"/>
            <a:ext cx="23209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Руководитель проекта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 rot="16200000">
            <a:off x="5446713" y="722313"/>
            <a:ext cx="18256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Группа проекта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425950" y="41211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5949950" y="40449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2901950" y="4121150"/>
            <a:ext cx="977900" cy="2120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 rot="16200000">
            <a:off x="2413794" y="5203032"/>
            <a:ext cx="14446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прочие</a:t>
            </a:r>
            <a:endParaRPr lang="en-US">
              <a:latin typeface="NTTierce" charset="0"/>
            </a:endParaRP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 rot="16200000">
            <a:off x="3867944" y="4780757"/>
            <a:ext cx="19018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клиент</a:t>
            </a:r>
            <a:endParaRPr lang="en-US">
              <a:latin typeface="NTTierce" charset="0"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 rot="16200000">
            <a:off x="5273675" y="4632325"/>
            <a:ext cx="22828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Конечный пользователь</a:t>
            </a: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577850" y="8826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577850" y="19494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577850" y="30924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77850" y="42354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6978650" y="5778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6978650" y="17970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6978650" y="29400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контрактанты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6978650" y="4083050"/>
            <a:ext cx="21209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заказчик</a:t>
            </a:r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671513" y="930275"/>
            <a:ext cx="15081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планфин</a:t>
            </a:r>
            <a:endParaRPr lang="en-US">
              <a:latin typeface="NTTierce" charset="0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611188" y="2211388"/>
            <a:ext cx="19780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начальники</a:t>
            </a:r>
            <a:endParaRPr lang="en-US">
              <a:latin typeface="NTTierce" charset="0"/>
            </a:endParaRPr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763588" y="3201988"/>
            <a:ext cx="19018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другие проекты</a:t>
            </a:r>
            <a:endParaRPr lang="en-US">
              <a:latin typeface="NTTierce" charset="0"/>
            </a:endParaRPr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763588" y="4268788"/>
            <a:ext cx="14446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другие отделы</a:t>
            </a:r>
            <a:endParaRPr lang="en-US">
              <a:latin typeface="NTTierce" charset="0"/>
            </a:endParaRP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6935788" y="763588"/>
            <a:ext cx="21304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поставщики</a:t>
            </a: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6919913" y="1920875"/>
            <a:ext cx="22955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/>
              <a:t>консультанты</a:t>
            </a:r>
          </a:p>
        </p:txBody>
      </p:sp>
      <p:sp>
        <p:nvSpPr>
          <p:cNvPr id="19488" name="Rectangle 32"/>
          <p:cNvSpPr>
            <a:spLocks noChangeArrowheads="1"/>
          </p:cNvSpPr>
          <p:nvPr/>
        </p:nvSpPr>
        <p:spPr bwMode="auto">
          <a:xfrm>
            <a:off x="6919913" y="3140075"/>
            <a:ext cx="1809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endParaRPr lang="ru-RU">
              <a:latin typeface="NTTierce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286000"/>
          </a:xfrm>
          <a:noFill/>
          <a:ln/>
        </p:spPr>
        <p:txBody>
          <a:bodyPr/>
          <a:lstStyle/>
          <a:p>
            <a:r>
              <a:rPr lang="en-US"/>
              <a:t>1-е измерение в руководстве проектом - </a:t>
            </a:r>
            <a:r>
              <a:rPr lang="en-US">
                <a:solidFill>
                  <a:schemeClr val="tx1"/>
                </a:solidFill>
              </a:rPr>
              <a:t>выявить заинтересованных в проекте лиц (ЗЛ) и управлять ими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5029200"/>
            <a:ext cx="80772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</a:pPr>
            <a:r>
              <a:rPr lang="en-US" sz="4400"/>
              <a:t>Успех проекта начинается с эффективного управления ЗЛ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8600" y="3200400"/>
            <a:ext cx="8610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Неудача</a:t>
            </a:r>
            <a:r>
              <a:rPr lang="en-US" dirty="0"/>
              <a:t> в </a:t>
            </a:r>
            <a:r>
              <a:rPr lang="en-US" dirty="0" err="1"/>
              <a:t>выявлении</a:t>
            </a:r>
            <a:r>
              <a:rPr lang="en-US" dirty="0"/>
              <a:t> </a:t>
            </a:r>
            <a:r>
              <a:rPr lang="en-US" dirty="0" err="1"/>
              <a:t>заинтересованных</a:t>
            </a:r>
            <a:r>
              <a:rPr lang="en-US" dirty="0"/>
              <a:t> </a:t>
            </a:r>
            <a:r>
              <a:rPr lang="en-US" dirty="0" err="1"/>
              <a:t>лиц</a:t>
            </a:r>
            <a:r>
              <a:rPr lang="en-US" dirty="0"/>
              <a:t> - </a:t>
            </a:r>
            <a:r>
              <a:rPr lang="en-US" dirty="0" err="1"/>
              <a:t>первопричина</a:t>
            </a:r>
            <a:r>
              <a:rPr lang="en-US" dirty="0"/>
              <a:t> </a:t>
            </a:r>
            <a:r>
              <a:rPr lang="en-US" dirty="0" err="1"/>
              <a:t>неудачи</a:t>
            </a:r>
            <a:r>
              <a:rPr lang="en-US" dirty="0"/>
              <a:t> </a:t>
            </a:r>
            <a:r>
              <a:rPr lang="en-US" dirty="0" err="1"/>
              <a:t>многих</a:t>
            </a:r>
            <a:r>
              <a:rPr lang="en-US" dirty="0"/>
              <a:t> </a:t>
            </a:r>
            <a:r>
              <a:rPr lang="en-US" dirty="0" err="1"/>
              <a:t>проектов</a:t>
            </a:r>
            <a:r>
              <a:rPr lang="en-US" dirty="0"/>
              <a:t>. </a:t>
            </a:r>
            <a:r>
              <a:rPr lang="en-US" dirty="0" err="1"/>
              <a:t>Регулярно</a:t>
            </a:r>
            <a:r>
              <a:rPr lang="en-US" dirty="0"/>
              <a:t> </a:t>
            </a:r>
            <a:r>
              <a:rPr lang="en-US" dirty="0" err="1"/>
              <a:t>пересматривайте</a:t>
            </a:r>
            <a:r>
              <a:rPr lang="en-US" dirty="0"/>
              <a:t> </a:t>
            </a:r>
            <a:r>
              <a:rPr lang="en-US" dirty="0" err="1"/>
              <a:t>список</a:t>
            </a:r>
            <a:r>
              <a:rPr lang="en-US" dirty="0"/>
              <a:t> </a:t>
            </a:r>
            <a:r>
              <a:rPr lang="en-US" dirty="0" err="1"/>
              <a:t>заинтересованных</a:t>
            </a:r>
            <a:r>
              <a:rPr lang="en-US" dirty="0"/>
              <a:t> в </a:t>
            </a:r>
            <a:r>
              <a:rPr lang="en-US" dirty="0" err="1"/>
              <a:t>проекте</a:t>
            </a:r>
            <a:r>
              <a:rPr lang="en-US" dirty="0"/>
              <a:t> </a:t>
            </a:r>
            <a:r>
              <a:rPr lang="en-US" dirty="0" err="1"/>
              <a:t>лиц</a:t>
            </a:r>
            <a:r>
              <a:rPr lang="en-US" dirty="0"/>
              <a:t> -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меняется</a:t>
            </a:r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915400" cy="2514600"/>
          </a:xfrm>
          <a:noFill/>
          <a:ln/>
        </p:spPr>
        <p:txBody>
          <a:bodyPr/>
          <a:lstStyle/>
          <a:p>
            <a:r>
              <a:rPr lang="en-US"/>
              <a:t>2-е измерение в руководстве проектом - управление задачами, ресурсами и продвижением - проектный процесс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8382000" cy="3276600"/>
          </a:xfrm>
          <a:noFill/>
          <a:ln/>
        </p:spPr>
        <p:txBody>
          <a:bodyPr/>
          <a:lstStyle/>
          <a:p>
            <a:r>
              <a:rPr lang="en-US"/>
              <a:t>Фаза 1: концептуализация и определение</a:t>
            </a:r>
          </a:p>
          <a:p>
            <a:r>
              <a:rPr lang="en-US"/>
              <a:t>Фаза 2: планирование и график</a:t>
            </a:r>
          </a:p>
          <a:p>
            <a:r>
              <a:rPr lang="en-US"/>
              <a:t>Фаза 3: реализация и управление</a:t>
            </a:r>
          </a:p>
          <a:p>
            <a:r>
              <a:rPr lang="en-US"/>
              <a:t>Фаза 4: завершение</a:t>
            </a:r>
          </a:p>
          <a:p>
            <a:r>
              <a:rPr lang="en-US"/>
              <a:t>(Фаза 0: анализ, надо ли начинать проект)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  <a:noFill/>
          <a:ln/>
        </p:spPr>
        <p:txBody>
          <a:bodyPr/>
          <a:lstStyle/>
          <a:p>
            <a:r>
              <a:rPr lang="en-US"/>
              <a:t>Эффективное руководство и управление проектом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305800" cy="2971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Методология процесса</a:t>
            </a:r>
          </a:p>
          <a:p>
            <a:pPr>
              <a:lnSpc>
                <a:spcPct val="80000"/>
              </a:lnSpc>
            </a:pPr>
            <a:r>
              <a:rPr lang="en-US"/>
              <a:t>Роли и ответственности в проектах</a:t>
            </a:r>
          </a:p>
          <a:p>
            <a:pPr>
              <a:lnSpc>
                <a:spcPct val="80000"/>
              </a:lnSpc>
            </a:pPr>
            <a:r>
              <a:rPr lang="en-US"/>
              <a:t>Роль руководителя проекта</a:t>
            </a:r>
          </a:p>
          <a:p>
            <a:pPr>
              <a:lnSpc>
                <a:spcPct val="80000"/>
              </a:lnSpc>
            </a:pPr>
            <a:r>
              <a:rPr lang="en-US"/>
              <a:t>Проектный процесс</a:t>
            </a:r>
          </a:p>
          <a:p>
            <a:pPr>
              <a:lnSpc>
                <a:spcPct val="80000"/>
              </a:lnSpc>
            </a:pPr>
            <a:r>
              <a:rPr lang="en-US"/>
              <a:t>Средства и технологии для ежедневного применения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763000" cy="2362200"/>
          </a:xfrm>
          <a:noFill/>
          <a:ln/>
        </p:spPr>
        <p:txBody>
          <a:bodyPr/>
          <a:lstStyle/>
          <a:p>
            <a:r>
              <a:rPr lang="en-US"/>
              <a:t>3-е измерение в руководстве проектом - управлять произво-дительностью каждого участника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14478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самого себя</a:t>
            </a:r>
          </a:p>
          <a:p>
            <a:pPr>
              <a:lnSpc>
                <a:spcPct val="80000"/>
              </a:lnSpc>
            </a:pPr>
            <a:r>
              <a:rPr lang="en-US"/>
              <a:t>проектной группы</a:t>
            </a:r>
          </a:p>
          <a:p>
            <a:pPr>
              <a:lnSpc>
                <a:spcPct val="80000"/>
              </a:lnSpc>
            </a:pPr>
            <a:r>
              <a:rPr lang="en-US"/>
              <a:t>заинтересованных в проекте лиц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04800" y="3810000"/>
            <a:ext cx="87630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80000"/>
              </a:lnSpc>
            </a:pPr>
            <a:r>
              <a:rPr lang="en-US" sz="4400">
                <a:solidFill>
                  <a:schemeClr val="tx2"/>
                </a:solidFill>
              </a:rPr>
              <a:t>Проект - это быстрая работа в группе для получения нужных результатов отобранными людьми с нужными навыками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91600" cy="1143000"/>
          </a:xfrm>
          <a:noFill/>
          <a:ln/>
        </p:spPr>
        <p:txBody>
          <a:bodyPr/>
          <a:lstStyle/>
          <a:p>
            <a:r>
              <a:rPr lang="en-US"/>
              <a:t>Динамичность и итеративность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63550" y="1073150"/>
            <a:ext cx="13589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940550" y="5111750"/>
            <a:ext cx="13589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Фаза 3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162800" y="1066800"/>
            <a:ext cx="13589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Фаза 2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39750" y="5187950"/>
            <a:ext cx="13589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Фаза 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519113" y="1235075"/>
            <a:ext cx="1182687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ru-RU"/>
              <a:t>Фаза 1</a:t>
            </a:r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1955800" y="1447800"/>
            <a:ext cx="50038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7696200" y="1955800"/>
            <a:ext cx="0" cy="30988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1778000" y="5867400"/>
            <a:ext cx="51308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V="1">
            <a:off x="1066800" y="1854200"/>
            <a:ext cx="0" cy="3378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749550" y="1606550"/>
            <a:ext cx="29591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Определить цели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5264150" y="2444750"/>
            <a:ext cx="22733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Спланировать </a:t>
            </a:r>
          </a:p>
          <a:p>
            <a:pPr algn="ctr"/>
            <a:r>
              <a:rPr lang="en-US"/>
              <a:t>работы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5753100" y="1905000"/>
            <a:ext cx="83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6629400" y="1943100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5264150" y="3663950"/>
            <a:ext cx="22733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Проговорить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2597150" y="5187950"/>
            <a:ext cx="37973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Отслеживать продвижение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1301750" y="3816350"/>
            <a:ext cx="2425700" cy="749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Отслеживать </a:t>
            </a:r>
          </a:p>
          <a:p>
            <a:pPr algn="ctr"/>
            <a:r>
              <a:rPr lang="en-US"/>
              <a:t>продвижение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1301750" y="2520950"/>
            <a:ext cx="24257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Обозреть и </a:t>
            </a:r>
          </a:p>
          <a:p>
            <a:pPr algn="ctr"/>
            <a:r>
              <a:rPr lang="en-US"/>
              <a:t>оценить</a:t>
            </a:r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 flipV="1">
            <a:off x="2133600" y="1930400"/>
            <a:ext cx="0" cy="6350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2171700" y="1981200"/>
            <a:ext cx="53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 flipV="1">
            <a:off x="2133600" y="3314700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6629400" y="33147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Arc 33"/>
          <p:cNvSpPr>
            <a:spLocks/>
          </p:cNvSpPr>
          <p:nvPr/>
        </p:nvSpPr>
        <p:spPr bwMode="auto">
          <a:xfrm rot="10800000">
            <a:off x="6440488" y="4383088"/>
            <a:ext cx="342900" cy="11049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0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709"/>
                  <a:pt x="9609" y="55"/>
                  <a:pt x="21500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709"/>
                  <a:pt x="9609" y="55"/>
                  <a:pt x="2150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76200" cap="rnd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Arc 34"/>
          <p:cNvSpPr>
            <a:spLocks/>
          </p:cNvSpPr>
          <p:nvPr/>
        </p:nvSpPr>
        <p:spPr bwMode="auto">
          <a:xfrm>
            <a:off x="1792288" y="4572000"/>
            <a:ext cx="800100" cy="8763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76200" cap="rnd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AutoShape 35"/>
          <p:cNvSpPr>
            <a:spLocks noChangeArrowheads="1"/>
          </p:cNvSpPr>
          <p:nvPr/>
        </p:nvSpPr>
        <p:spPr bwMode="auto">
          <a:xfrm>
            <a:off x="1530350" y="4578350"/>
            <a:ext cx="2349500" cy="6731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/>
              <a:t>Проблема</a:t>
            </a:r>
          </a:p>
        </p:txBody>
      </p:sp>
      <p:sp>
        <p:nvSpPr>
          <p:cNvPr id="23588" name="AutoShape 36"/>
          <p:cNvSpPr>
            <a:spLocks noChangeArrowheads="1"/>
          </p:cNvSpPr>
          <p:nvPr/>
        </p:nvSpPr>
        <p:spPr bwMode="auto">
          <a:xfrm>
            <a:off x="5264150" y="4425950"/>
            <a:ext cx="2349500" cy="673100"/>
          </a:xfrm>
          <a:prstGeom prst="star16">
            <a:avLst>
              <a:gd name="adj" fmla="val 375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/>
            <a:r>
              <a:rPr lang="en-US"/>
              <a:t>Проблема</a:t>
            </a:r>
          </a:p>
        </p:txBody>
      </p:sp>
      <p:sp>
        <p:nvSpPr>
          <p:cNvPr id="23589" name="Arc 37"/>
          <p:cNvSpPr>
            <a:spLocks/>
          </p:cNvSpPr>
          <p:nvPr/>
        </p:nvSpPr>
        <p:spPr bwMode="auto">
          <a:xfrm>
            <a:off x="4503738" y="3505200"/>
            <a:ext cx="755650" cy="128905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0" name="Arc 38"/>
          <p:cNvSpPr>
            <a:spLocks/>
          </p:cNvSpPr>
          <p:nvPr/>
        </p:nvSpPr>
        <p:spPr bwMode="auto">
          <a:xfrm rot="10800000">
            <a:off x="4495800" y="2819400"/>
            <a:ext cx="755650" cy="6794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1" name="Arc 39"/>
          <p:cNvSpPr>
            <a:spLocks/>
          </p:cNvSpPr>
          <p:nvPr/>
        </p:nvSpPr>
        <p:spPr bwMode="auto">
          <a:xfrm rot="10800000">
            <a:off x="3810000" y="2819400"/>
            <a:ext cx="1365250" cy="20510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Arc 40"/>
          <p:cNvSpPr>
            <a:spLocks/>
          </p:cNvSpPr>
          <p:nvPr/>
        </p:nvSpPr>
        <p:spPr bwMode="auto">
          <a:xfrm>
            <a:off x="3886200" y="2209800"/>
            <a:ext cx="450850" cy="17462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Arc 41"/>
          <p:cNvSpPr>
            <a:spLocks/>
          </p:cNvSpPr>
          <p:nvPr/>
        </p:nvSpPr>
        <p:spPr bwMode="auto">
          <a:xfrm rot="10800000">
            <a:off x="3733800" y="2438400"/>
            <a:ext cx="1517650" cy="7556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Arc 42"/>
          <p:cNvSpPr>
            <a:spLocks/>
          </p:cNvSpPr>
          <p:nvPr/>
        </p:nvSpPr>
        <p:spPr bwMode="auto">
          <a:xfrm>
            <a:off x="3810000" y="2133600"/>
            <a:ext cx="450850" cy="6032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Arc 43"/>
          <p:cNvSpPr>
            <a:spLocks/>
          </p:cNvSpPr>
          <p:nvPr/>
        </p:nvSpPr>
        <p:spPr bwMode="auto">
          <a:xfrm>
            <a:off x="3733800" y="3124200"/>
            <a:ext cx="1517650" cy="11366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347913" y="2089150"/>
            <a:ext cx="19050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/>
              <a:t>переопределить</a:t>
            </a:r>
          </a:p>
        </p:txBody>
      </p:sp>
      <p:sp>
        <p:nvSpPr>
          <p:cNvPr id="23597" name="Rectangle 45"/>
          <p:cNvSpPr>
            <a:spLocks noChangeArrowheads="1"/>
          </p:cNvSpPr>
          <p:nvPr/>
        </p:nvSpPr>
        <p:spPr bwMode="auto">
          <a:xfrm>
            <a:off x="4176713" y="3262313"/>
            <a:ext cx="240188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перепланировать</a:t>
            </a:r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4405313" y="2089150"/>
            <a:ext cx="18542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/>
              <a:t>Расслоить план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>
            <a:hlinkClick r:id="" action="ppaction://ole?verb=0"/>
          </p:cNvPr>
          <p:cNvGraphicFramePr>
            <a:graphicFrameLocks noGrp="1"/>
          </p:cNvGraphicFramePr>
          <p:nvPr>
            <p:ph type="tbl" idx="1"/>
          </p:nvPr>
        </p:nvGraphicFramePr>
        <p:xfrm>
          <a:off x="2133600" y="1981200"/>
          <a:ext cx="54864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Document" r:id="rId4" imgW="7772400" imgH="3579480" progId="Word.Document.8">
                  <p:embed/>
                </p:oleObj>
              </mc:Choice>
              <mc:Fallback>
                <p:oleObj name="Document" r:id="rId4" imgW="7772400" imgH="3579480" progId="Word.Documen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54864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898525" y="146208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Ключевые действия по ЗЛ,</a:t>
            </a:r>
            <a:br>
              <a:rPr lang="en-US"/>
            </a:br>
            <a:r>
              <a:rPr lang="en-US"/>
              <a:t>Фаза 1: Определение целей и сроков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82296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/>
              <a:t>Определить цели и сроки проекта</a:t>
            </a:r>
          </a:p>
          <a:p>
            <a:pPr>
              <a:buFontTx/>
              <a:buChar char="•"/>
            </a:pPr>
            <a:r>
              <a:rPr lang="en-US"/>
              <a:t>Установить полномочия и подотчетность</a:t>
            </a:r>
          </a:p>
          <a:p>
            <a:pPr>
              <a:buFontTx/>
              <a:buChar char="•"/>
            </a:pPr>
            <a:r>
              <a:rPr lang="en-US"/>
              <a:t>Выявить преимущества для организации</a:t>
            </a:r>
          </a:p>
          <a:p>
            <a:pPr>
              <a:buFontTx/>
              <a:buChar char="•"/>
            </a:pPr>
            <a:r>
              <a:rPr lang="en-US"/>
              <a:t>Контекст проекта в стратегии компании</a:t>
            </a:r>
          </a:p>
          <a:p>
            <a:pPr>
              <a:buFontTx/>
              <a:buChar char="•"/>
            </a:pPr>
            <a:r>
              <a:rPr lang="en-US"/>
              <a:t>Установить приоритеты компании</a:t>
            </a:r>
          </a:p>
          <a:p>
            <a:pPr>
              <a:buFontTx/>
              <a:buChar char="•"/>
            </a:pPr>
            <a:r>
              <a:rPr lang="en-US"/>
              <a:t>Выявить всех заинтересованных в проекте лиц</a:t>
            </a:r>
          </a:p>
          <a:p>
            <a:pPr>
              <a:buFontTx/>
              <a:buChar char="•"/>
            </a:pPr>
            <a:r>
              <a:rPr lang="en-US"/>
              <a:t>Выявить риски проекта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2: Планирование и сведение вместе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1. СБОР ДАННЫХ</a:t>
            </a:r>
            <a:endParaRPr lang="en-US"/>
          </a:p>
          <a:p>
            <a:r>
              <a:rPr lang="en-US"/>
              <a:t>Установить потребности и ожидания</a:t>
            </a:r>
          </a:p>
          <a:p>
            <a:r>
              <a:rPr lang="en-US"/>
              <a:t>Определить функциональные роли и входные данные</a:t>
            </a:r>
          </a:p>
          <a:p>
            <a:r>
              <a:rPr lang="en-US"/>
              <a:t>Установить спецификации конечного пользователя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2: Планирование и сведение вместе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2. ПРИНЯТИЕ РЕШЕНИЙ</a:t>
            </a:r>
          </a:p>
          <a:p>
            <a:r>
              <a:rPr lang="en-US"/>
              <a:t>Структура и методология проекта</a:t>
            </a:r>
          </a:p>
          <a:p>
            <a:r>
              <a:rPr lang="en-US"/>
              <a:t>Согласование процедур по отчетности</a:t>
            </a:r>
          </a:p>
          <a:p>
            <a:r>
              <a:rPr lang="en-US"/>
              <a:t>Определение приоритетов проекта</a:t>
            </a:r>
          </a:p>
          <a:p>
            <a:r>
              <a:rPr lang="en-US"/>
              <a:t>Межфункциональная связь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2: Планирование и сведение вместе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3. ПОДВЕДЕНИЕ ИТОГОВ</a:t>
            </a:r>
          </a:p>
          <a:p>
            <a:r>
              <a:rPr lang="en-US"/>
              <a:t>Прояснить ответственность заинтересованных лиц</a:t>
            </a:r>
          </a:p>
          <a:p>
            <a:r>
              <a:rPr lang="en-US"/>
              <a:t>Согласовать и утвердить планы</a:t>
            </a:r>
          </a:p>
          <a:p>
            <a:r>
              <a:rPr lang="en-US"/>
              <a:t>Подтвердить решимость действовать</a:t>
            </a:r>
          </a:p>
          <a:p>
            <a:r>
              <a:rPr lang="en-US"/>
              <a:t>Прояснить очередность по ресурсам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3: Реализация и отслеживание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Добиться принятия плана</a:t>
            </a:r>
          </a:p>
          <a:p>
            <a:r>
              <a:rPr lang="en-US"/>
              <a:t>Разрешить межфункциональные конфликты и проблемы</a:t>
            </a:r>
          </a:p>
          <a:p>
            <a:r>
              <a:rPr lang="en-US"/>
              <a:t>Поддерживать решимость заинтересованных лиц</a:t>
            </a:r>
          </a:p>
          <a:p>
            <a:r>
              <a:rPr lang="en-US"/>
              <a:t>Принятие отчетов о ходе проекта </a:t>
            </a:r>
          </a:p>
          <a:p>
            <a:r>
              <a:rPr lang="en-US"/>
              <a:t>Привлечение ЗЛ к перепланированию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4: Завершение и оценка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Обзор хода проекта, рисков и целей</a:t>
            </a:r>
          </a:p>
          <a:p>
            <a:r>
              <a:rPr lang="en-US"/>
              <a:t>Одобрение изменений со стороны ЗЛ </a:t>
            </a:r>
          </a:p>
          <a:p>
            <a:r>
              <a:rPr lang="en-US"/>
              <a:t>Удовлетворение ожиданий ЗЛ </a:t>
            </a:r>
          </a:p>
          <a:p>
            <a:r>
              <a:rPr lang="en-US"/>
              <a:t>Оценить цели и результаты</a:t>
            </a:r>
          </a:p>
          <a:p>
            <a:r>
              <a:rPr lang="en-US"/>
              <a:t>Дополнительные преимущества</a:t>
            </a:r>
          </a:p>
          <a:p>
            <a:r>
              <a:rPr lang="en-US"/>
              <a:t>Контракты на сопровождение, обслуживание и производные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Ключевые действия по организации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Фаза 1, достижение целей</a:t>
            </a:r>
          </a:p>
          <a:p>
            <a:r>
              <a:rPr lang="en-US"/>
              <a:t>Установить цели и область проекта</a:t>
            </a:r>
          </a:p>
          <a:p>
            <a:r>
              <a:rPr lang="en-US"/>
              <a:t>Согласовать цели и поставки</a:t>
            </a:r>
          </a:p>
          <a:p>
            <a:r>
              <a:rPr lang="en-US"/>
              <a:t>Выявить преимущества</a:t>
            </a:r>
          </a:p>
          <a:p>
            <a:r>
              <a:rPr lang="en-US"/>
              <a:t>Подтвердить ограничения проекта</a:t>
            </a:r>
          </a:p>
          <a:p>
            <a:r>
              <a:rPr lang="en-US"/>
              <a:t>Выявить операционные ограничения</a:t>
            </a:r>
          </a:p>
          <a:p>
            <a:r>
              <a:rPr lang="en-US"/>
              <a:t>Выявить риски проекта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8763000" cy="1143000"/>
          </a:xfrm>
          <a:noFill/>
          <a:ln/>
        </p:spPr>
        <p:txBody>
          <a:bodyPr/>
          <a:lstStyle/>
          <a:p>
            <a:r>
              <a:rPr lang="en-US"/>
              <a:t>Фаза 1, строительство команды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3581400"/>
          </a:xfrm>
          <a:noFill/>
          <a:ln/>
        </p:spPr>
        <p:txBody>
          <a:bodyPr/>
          <a:lstStyle/>
          <a:p>
            <a:r>
              <a:rPr lang="en-US"/>
              <a:t>Выявить костяк и периферию команды</a:t>
            </a:r>
          </a:p>
          <a:p>
            <a:r>
              <a:rPr lang="en-US"/>
              <a:t>Провести начальное собрание команды</a:t>
            </a:r>
          </a:p>
          <a:p>
            <a:r>
              <a:rPr lang="en-US"/>
              <a:t>Объяснить цели и задачи проекта</a:t>
            </a:r>
          </a:p>
          <a:p>
            <a:r>
              <a:rPr lang="en-US"/>
              <a:t>Передать свою решимость команде 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81000" y="4267200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Фаза 1, профессиональный рост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823913" y="5197475"/>
            <a:ext cx="3246437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buFontTx/>
              <a:buChar char="•"/>
            </a:pPr>
            <a:r>
              <a:rPr lang="en-US"/>
              <a:t>Прояснить цели </a:t>
            </a:r>
          </a:p>
          <a:p>
            <a:pPr>
              <a:buFontTx/>
              <a:buChar char="•"/>
            </a:pPr>
            <a:r>
              <a:rPr lang="en-US"/>
              <a:t>Добиться принятия</a:t>
            </a:r>
            <a:endParaRPr lang="en-US">
              <a:latin typeface="NTTierce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Ключевые элементы успеха в проекте или программе</a:t>
            </a:r>
          </a:p>
        </p:txBody>
      </p:sp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3657600" y="2057400"/>
            <a:ext cx="2578100" cy="2654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4800600" y="3505200"/>
            <a:ext cx="2578100" cy="2654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2749550" y="3435350"/>
            <a:ext cx="2578100" cy="2654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890838" y="4110038"/>
            <a:ext cx="20669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NTTierce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124200" y="4419600"/>
            <a:ext cx="167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Процесс и процедуры</a:t>
            </a:r>
            <a:endParaRPr lang="en-US" sz="2000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4343400" y="2514600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Навыки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775325" y="47148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5562600" y="4343400"/>
            <a:ext cx="1447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/>
              <a:t>Средства и технологии</a:t>
            </a:r>
            <a:endParaRPr lang="en-US" sz="200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достижение целей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35814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1. Сбор данных</a:t>
            </a:r>
            <a:endParaRPr lang="en-US"/>
          </a:p>
          <a:p>
            <a:r>
              <a:rPr lang="en-US"/>
              <a:t>Проверить отчет о возможности проекта</a:t>
            </a:r>
          </a:p>
          <a:p>
            <a:r>
              <a:rPr lang="en-US"/>
              <a:t>Обзор необходимых умений и ресурсов</a:t>
            </a:r>
          </a:p>
          <a:p>
            <a:r>
              <a:rPr lang="en-US"/>
              <a:t>Выявить все доступные возможности</a:t>
            </a:r>
          </a:p>
          <a:p>
            <a:r>
              <a:rPr lang="en-US"/>
              <a:t>Обзор рисков проекта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строительство команды и проф.рост людей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Участие команды в планировании</a:t>
            </a:r>
          </a:p>
          <a:p>
            <a:r>
              <a:rPr lang="en-US"/>
              <a:t>Раскрытие прошлого опыта и знаний</a:t>
            </a:r>
          </a:p>
          <a:p>
            <a:r>
              <a:rPr lang="en-US"/>
              <a:t>Советование с командой по идеям и предложениям</a:t>
            </a:r>
          </a:p>
          <a:p>
            <a:r>
              <a:rPr lang="en-US"/>
              <a:t>Оценка и развитие индивидуальных умений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достижение целей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2. Принятие решений</a:t>
            </a:r>
          </a:p>
          <a:p>
            <a:r>
              <a:rPr lang="en-US"/>
              <a:t>Выбрать средства планирования</a:t>
            </a:r>
          </a:p>
          <a:p>
            <a:r>
              <a:rPr lang="en-US"/>
              <a:t>Определить деятельности и стадии</a:t>
            </a:r>
          </a:p>
          <a:p>
            <a:r>
              <a:rPr lang="en-US"/>
              <a:t>Выявить зависимости</a:t>
            </a:r>
          </a:p>
          <a:p>
            <a:r>
              <a:rPr lang="en-US"/>
              <a:t>Построить график работ</a:t>
            </a:r>
          </a:p>
          <a:p>
            <a:r>
              <a:rPr lang="en-US"/>
              <a:t>Зафиксировать этапы и обзоры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305800" cy="1143000"/>
          </a:xfrm>
          <a:noFill/>
          <a:ln/>
        </p:spPr>
        <p:txBody>
          <a:bodyPr/>
          <a:lstStyle/>
          <a:p>
            <a:r>
              <a:rPr lang="en-US"/>
              <a:t>Фаза 2, строительство команды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2. Принятие решений</a:t>
            </a:r>
          </a:p>
          <a:p>
            <a:r>
              <a:rPr lang="en-US"/>
              <a:t>Структуризация команды</a:t>
            </a:r>
          </a:p>
          <a:p>
            <a:r>
              <a:rPr lang="en-US"/>
              <a:t>Структура разбиения работ</a:t>
            </a:r>
          </a:p>
          <a:p>
            <a:r>
              <a:rPr lang="en-US"/>
              <a:t>Распределение ответственностей</a:t>
            </a:r>
          </a:p>
          <a:p>
            <a:r>
              <a:rPr lang="en-US"/>
              <a:t>Получение планов работ</a:t>
            </a:r>
          </a:p>
          <a:p>
            <a:r>
              <a:rPr lang="en-US"/>
              <a:t>Распределение обязанностей по планам 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проф.рост людей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2. Принятие решений</a:t>
            </a:r>
          </a:p>
          <a:p>
            <a:r>
              <a:rPr lang="en-US"/>
              <a:t>Делегирование полномочий</a:t>
            </a:r>
          </a:p>
          <a:p>
            <a:r>
              <a:rPr lang="en-US"/>
              <a:t>Согласование целей</a:t>
            </a:r>
          </a:p>
          <a:p>
            <a:r>
              <a:rPr lang="en-US"/>
              <a:t>График собраний команды</a:t>
            </a:r>
          </a:p>
          <a:p>
            <a:r>
              <a:rPr lang="en-US"/>
              <a:t>Выработка процедур отчетности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достижение целей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3. Сведение воедино</a:t>
            </a:r>
          </a:p>
          <a:p>
            <a:r>
              <a:rPr lang="en-US"/>
              <a:t>Установить стандарты и обеспечение качества</a:t>
            </a:r>
          </a:p>
          <a:p>
            <a:r>
              <a:rPr lang="en-US"/>
              <a:t>Прояснить цели</a:t>
            </a:r>
          </a:p>
          <a:p>
            <a:r>
              <a:rPr lang="en-US"/>
              <a:t>Растолковать планы и контексты</a:t>
            </a:r>
          </a:p>
          <a:p>
            <a:r>
              <a:rPr lang="en-US"/>
              <a:t>Растолковать процедуры контроля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стр-во команды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i="1"/>
              <a:t>3. Сведение воедино</a:t>
            </a:r>
          </a:p>
          <a:p>
            <a:r>
              <a:rPr lang="en-US"/>
              <a:t>Краткосрочные приоритеты</a:t>
            </a:r>
          </a:p>
          <a:p>
            <a:r>
              <a:rPr lang="en-US"/>
              <a:t>Слушать мнения команды</a:t>
            </a:r>
          </a:p>
          <a:p>
            <a:r>
              <a:rPr lang="en-US"/>
              <a:t>Проверить понимание ролей</a:t>
            </a:r>
          </a:p>
          <a:p>
            <a:r>
              <a:rPr lang="en-US"/>
              <a:t>Объяснять все решения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2, проф.рост людей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Просить вопросы и отвечать на них</a:t>
            </a:r>
          </a:p>
          <a:p>
            <a:r>
              <a:rPr lang="en-US"/>
              <a:t>Поддерживать энтузиазм и решимость</a:t>
            </a:r>
          </a:p>
          <a:p>
            <a:r>
              <a:rPr lang="en-US"/>
              <a:t>Держать в курсе течения проекта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3, достижение целей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686800" cy="4191000"/>
          </a:xfrm>
          <a:noFill/>
          <a:ln/>
        </p:spPr>
        <p:txBody>
          <a:bodyPr/>
          <a:lstStyle/>
          <a:p>
            <a:r>
              <a:rPr lang="en-US"/>
              <a:t>Выявить межфункциональные интерфейсы</a:t>
            </a:r>
          </a:p>
          <a:p>
            <a:r>
              <a:rPr lang="en-US"/>
              <a:t>Согласовать решимости по ресурсам</a:t>
            </a:r>
          </a:p>
          <a:p>
            <a:r>
              <a:rPr lang="en-US"/>
              <a:t>Организовать рабочие планы</a:t>
            </a:r>
          </a:p>
          <a:p>
            <a:r>
              <a:rPr lang="en-US"/>
              <a:t>Обзор продвижения в отношении к целям</a:t>
            </a:r>
          </a:p>
          <a:p>
            <a:r>
              <a:rPr lang="en-US"/>
              <a:t>Отслеживание по базовому плану</a:t>
            </a:r>
          </a:p>
          <a:p>
            <a:r>
              <a:rPr lang="en-US"/>
              <a:t>Поддержание стандартов</a:t>
            </a:r>
          </a:p>
          <a:p>
            <a:r>
              <a:rPr lang="en-US"/>
              <a:t>Подписание законченных рабочих планов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3, стр-во команды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Координация работы команды</a:t>
            </a:r>
          </a:p>
          <a:p>
            <a:r>
              <a:rPr lang="en-US"/>
              <a:t>Выявление проблем и их причин</a:t>
            </a:r>
          </a:p>
          <a:p>
            <a:r>
              <a:rPr lang="en-US"/>
              <a:t>Согласование планов действий</a:t>
            </a:r>
          </a:p>
          <a:p>
            <a:r>
              <a:rPr lang="en-US"/>
              <a:t>Разрешение конфликтов и проблем</a:t>
            </a:r>
          </a:p>
          <a:p>
            <a:r>
              <a:rPr lang="en-US"/>
              <a:t>Разрешение ограничений по ресурсам</a:t>
            </a:r>
          </a:p>
          <a:p>
            <a:r>
              <a:rPr lang="en-US"/>
              <a:t>Поддержка усилий команды 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Положительный и отрицательный опыт в Ваших недавних проектах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514600"/>
            <a:ext cx="3810000" cy="35814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Что было хорошо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14600"/>
            <a:ext cx="3810000" cy="35814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Что было плохо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3, проф.рост людей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3581400"/>
          </a:xfrm>
          <a:noFill/>
          <a:ln/>
        </p:spPr>
        <p:txBody>
          <a:bodyPr/>
          <a:lstStyle/>
          <a:p>
            <a:r>
              <a:rPr lang="en-US"/>
              <a:t>Давать ЦУ по необходимости</a:t>
            </a:r>
          </a:p>
          <a:p>
            <a:r>
              <a:rPr lang="en-US"/>
              <a:t>Обучать новым навыкам</a:t>
            </a:r>
          </a:p>
          <a:p>
            <a:r>
              <a:rPr lang="en-US"/>
              <a:t>Регулярный обзор производительности</a:t>
            </a:r>
          </a:p>
          <a:p>
            <a:r>
              <a:rPr lang="en-US"/>
              <a:t>Поощрять и помогать</a:t>
            </a:r>
          </a:p>
          <a:p>
            <a:r>
              <a:rPr lang="en-US"/>
              <a:t>Подчеркивать приоритеты</a:t>
            </a:r>
          </a:p>
          <a:p>
            <a:r>
              <a:rPr lang="en-US"/>
              <a:t>Признавать и ценить вклад людей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4, достижение целей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3581400"/>
          </a:xfrm>
          <a:noFill/>
          <a:ln/>
        </p:spPr>
        <p:txBody>
          <a:bodyPr/>
          <a:lstStyle/>
          <a:p>
            <a:r>
              <a:rPr lang="en-US"/>
              <a:t>Отчеты о ходе проекта</a:t>
            </a:r>
          </a:p>
          <a:p>
            <a:r>
              <a:rPr lang="en-US"/>
              <a:t>Выявлять отклонения и планировать действия</a:t>
            </a:r>
          </a:p>
          <a:p>
            <a:r>
              <a:rPr lang="en-US"/>
              <a:t>Обзор целей и рисков</a:t>
            </a:r>
          </a:p>
          <a:p>
            <a:r>
              <a:rPr lang="en-US"/>
              <a:t>Перепланирование по необходимости</a:t>
            </a:r>
          </a:p>
          <a:p>
            <a:r>
              <a:rPr lang="en-US"/>
              <a:t>Создание под-проектов</a:t>
            </a:r>
          </a:p>
          <a:p>
            <a:r>
              <a:rPr lang="en-US"/>
              <a:t>Следующее, сопровождение, обслуж.</a:t>
            </a:r>
          </a:p>
          <a:p>
            <a:r>
              <a:rPr lang="en-US"/>
              <a:t>Обзор руководства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4, стр-во команды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Обзор производительности команды</a:t>
            </a:r>
          </a:p>
          <a:p>
            <a:r>
              <a:rPr lang="en-US"/>
              <a:t>Оценка межфункциональной работы</a:t>
            </a:r>
          </a:p>
          <a:p>
            <a:r>
              <a:rPr lang="en-US"/>
              <a:t>Примирение конфликтов</a:t>
            </a:r>
          </a:p>
          <a:p>
            <a:r>
              <a:rPr lang="en-US"/>
              <a:t>Разрешить непримиримые конфликты</a:t>
            </a:r>
          </a:p>
          <a:p>
            <a:r>
              <a:rPr lang="en-US"/>
              <a:t>Извлечение полезных уроков</a:t>
            </a:r>
          </a:p>
          <a:p>
            <a:r>
              <a:rPr lang="en-US"/>
              <a:t>Признание команды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Фаза 4, проф.рост людей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Хвалить производительность</a:t>
            </a:r>
          </a:p>
          <a:p>
            <a:r>
              <a:rPr lang="en-US"/>
              <a:t>Обзор личных целей</a:t>
            </a:r>
          </a:p>
          <a:p>
            <a:r>
              <a:rPr lang="en-US"/>
              <a:t>Одобрение и поощрение</a:t>
            </a:r>
          </a:p>
          <a:p>
            <a:r>
              <a:rPr lang="en-US"/>
              <a:t>Выявить потребности в обучении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Главные области неудач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Определение проекта - основание</a:t>
            </a:r>
          </a:p>
          <a:p>
            <a:r>
              <a:rPr lang="en-US"/>
              <a:t>Планирование проекта</a:t>
            </a:r>
          </a:p>
          <a:p>
            <a:r>
              <a:rPr lang="en-US"/>
              <a:t>Организация и координация проекта</a:t>
            </a:r>
          </a:p>
          <a:p>
            <a:r>
              <a:rPr lang="en-US"/>
              <a:t>Контроль за проектом</a:t>
            </a:r>
          </a:p>
          <a:p>
            <a:r>
              <a:rPr lang="en-US"/>
              <a:t>Завершение проекта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Неудача проекта состоит в: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/>
              <a:t>Несовершении</a:t>
            </a:r>
            <a:r>
              <a:rPr lang="en-US" dirty="0"/>
              <a:t> </a:t>
            </a:r>
            <a:r>
              <a:rPr lang="en-US" dirty="0" err="1"/>
              <a:t>проектных</a:t>
            </a:r>
            <a:r>
              <a:rPr lang="en-US" dirty="0"/>
              <a:t> </a:t>
            </a:r>
            <a:r>
              <a:rPr lang="en-US" dirty="0" err="1"/>
              <a:t>поставок</a:t>
            </a:r>
            <a:endParaRPr lang="en-US" dirty="0"/>
          </a:p>
          <a:p>
            <a:r>
              <a:rPr lang="en-US" dirty="0" err="1"/>
              <a:t>Незавершении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 smtClean="0"/>
              <a:t>вовремя</a:t>
            </a:r>
            <a:endParaRPr lang="en-US" dirty="0"/>
          </a:p>
          <a:p>
            <a:r>
              <a:rPr lang="en-US" dirty="0" err="1"/>
              <a:t>Неуложенности</a:t>
            </a:r>
            <a:r>
              <a:rPr lang="en-US" dirty="0"/>
              <a:t> в </a:t>
            </a:r>
            <a:r>
              <a:rPr lang="en-US" dirty="0" err="1"/>
              <a:t>проектный</a:t>
            </a:r>
            <a:r>
              <a:rPr lang="en-US" dirty="0"/>
              <a:t> </a:t>
            </a:r>
            <a:r>
              <a:rPr lang="en-US" dirty="0" err="1"/>
              <a:t>бюджет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914400" y="441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в заданных границах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Основные причины неудач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err="1"/>
              <a:t>Неадекватное</a:t>
            </a:r>
            <a:r>
              <a:rPr lang="en-US" dirty="0"/>
              <a:t> </a:t>
            </a:r>
            <a:r>
              <a:rPr lang="en-US" dirty="0" err="1"/>
              <a:t>определение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Область</a:t>
            </a:r>
            <a:r>
              <a:rPr lang="en-US" dirty="0"/>
              <a:t> </a:t>
            </a:r>
            <a:r>
              <a:rPr lang="en-US" dirty="0" err="1"/>
              <a:t>проекта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определена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Некачественное</a:t>
            </a:r>
            <a:r>
              <a:rPr lang="en-US" dirty="0"/>
              <a:t> </a:t>
            </a:r>
            <a:r>
              <a:rPr lang="en-US" dirty="0" err="1"/>
              <a:t>планирование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Неправильный</a:t>
            </a:r>
            <a:r>
              <a:rPr lang="en-US" dirty="0"/>
              <a:t> </a:t>
            </a:r>
            <a:r>
              <a:rPr lang="en-US" dirty="0" err="1"/>
              <a:t>руководитель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Неподходящая</a:t>
            </a:r>
            <a:r>
              <a:rPr lang="en-US" dirty="0"/>
              <a:t> </a:t>
            </a:r>
            <a:r>
              <a:rPr lang="en-US" dirty="0" err="1"/>
              <a:t>проектная</a:t>
            </a:r>
            <a:r>
              <a:rPr lang="en-US" dirty="0"/>
              <a:t> </a:t>
            </a:r>
            <a:r>
              <a:rPr lang="en-US" dirty="0" err="1"/>
              <a:t>группа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Неэффективный</a:t>
            </a:r>
            <a:r>
              <a:rPr lang="en-US" dirty="0"/>
              <a:t> </a:t>
            </a:r>
            <a:r>
              <a:rPr lang="en-US" dirty="0" err="1"/>
              <a:t>контроль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Слабая</a:t>
            </a:r>
            <a:r>
              <a:rPr lang="en-US" dirty="0"/>
              <a:t> </a:t>
            </a:r>
            <a:r>
              <a:rPr lang="en-US" dirty="0" err="1"/>
              <a:t>связь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Нереалистичный</a:t>
            </a:r>
            <a:r>
              <a:rPr lang="en-US" dirty="0"/>
              <a:t> </a:t>
            </a:r>
            <a:r>
              <a:rPr lang="en-US" dirty="0" err="1"/>
              <a:t>график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Определение проекта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/>
              <a:t>Набор взаимозависимых деятельностей с четко определенными точками начала и конца, организованных для достижения конкретных целей в среде с определенными ограничениями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Характеристики проекта - 1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Для достижения конкретных целей</a:t>
            </a:r>
          </a:p>
          <a:p>
            <a:pPr>
              <a:lnSpc>
                <a:spcPct val="80000"/>
              </a:lnSpc>
            </a:pPr>
            <a:r>
              <a:rPr lang="en-US"/>
              <a:t>Включает набор деятельностей с четкими точками начала и конца</a:t>
            </a:r>
          </a:p>
          <a:p>
            <a:pPr>
              <a:lnSpc>
                <a:spcPct val="80000"/>
              </a:lnSpc>
            </a:pPr>
            <a:r>
              <a:rPr lang="en-US"/>
              <a:t>В рамках конкретного временного графика и бюджета</a:t>
            </a:r>
          </a:p>
          <a:p>
            <a:pPr>
              <a:lnSpc>
                <a:spcPct val="80000"/>
              </a:lnSpc>
            </a:pPr>
            <a:r>
              <a:rPr lang="en-US"/>
              <a:t>Часто использует ресурсы нескольких подразделений</a:t>
            </a:r>
          </a:p>
          <a:p>
            <a:pPr>
              <a:lnSpc>
                <a:spcPct val="80000"/>
              </a:lnSpc>
            </a:pPr>
            <a:r>
              <a:rPr lang="en-US"/>
              <a:t>Ограничен по загрузке ресурсов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m00.pp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pm00.pp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m00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00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c:\students\pm00.ppt</Template>
  <TotalTime>219957012</TotalTime>
  <Pages>42</Pages>
  <Words>1042</Words>
  <Application>Microsoft Office PowerPoint</Application>
  <PresentationFormat>Экран (4:3)</PresentationFormat>
  <Paragraphs>263</Paragraphs>
  <Slides>43</Slides>
  <Notes>43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5" baseType="lpstr">
      <vt:lpstr>pm00.ppt</vt:lpstr>
      <vt:lpstr>Document</vt:lpstr>
      <vt:lpstr>Управление проектированием информационных систем Лекция 4 Руководство проектом</vt:lpstr>
      <vt:lpstr>Эффективное руководство и управление проектом</vt:lpstr>
      <vt:lpstr>Ключевые элементы успеха в проекте или программе</vt:lpstr>
      <vt:lpstr>Положительный и отрицательный опыт в Ваших недавних проектах</vt:lpstr>
      <vt:lpstr>Главные области неудач</vt:lpstr>
      <vt:lpstr>Неудача проекта состоит в:</vt:lpstr>
      <vt:lpstr>Основные причины неудач</vt:lpstr>
      <vt:lpstr>Определение проекта</vt:lpstr>
      <vt:lpstr>Характеристики проекта - 1</vt:lpstr>
      <vt:lpstr>Характеристики проекта - 2</vt:lpstr>
      <vt:lpstr>В чем состоит роль руководителя проекта?</vt:lpstr>
      <vt:lpstr>Руководитель проекта</vt:lpstr>
      <vt:lpstr>Критерии для назначения руководителя проекта</vt:lpstr>
      <vt:lpstr>Ответственность - это обязательство совершать требуемую работу или обеспечить выполнение требуемого другими  </vt:lpstr>
      <vt:lpstr>Спонсор должен обеспечить ясное понимание руководителем проекта ответственностей и полномочий его роли и того, что от него ожидается</vt:lpstr>
      <vt:lpstr>Презентация PowerPoint</vt:lpstr>
      <vt:lpstr>Презентация PowerPoint</vt:lpstr>
      <vt:lpstr>1-е измерение в руководстве проектом - выявить заинтересованных в проекте лиц (ЗЛ) и управлять ими</vt:lpstr>
      <vt:lpstr>2-е измерение в руководстве проектом - управление задачами, ресурсами и продвижением - проектный процесс</vt:lpstr>
      <vt:lpstr>3-е измерение в руководстве проектом - управлять произво-дительностью каждого участника</vt:lpstr>
      <vt:lpstr>Динамичность и итеративность</vt:lpstr>
      <vt:lpstr>Ключевые действия по ЗЛ, Фаза 1: Определение целей и сроков</vt:lpstr>
      <vt:lpstr>Фаза 2: Планирование и сведение вместе</vt:lpstr>
      <vt:lpstr>Фаза 2: Планирование и сведение вместе</vt:lpstr>
      <vt:lpstr>Фаза 2: Планирование и сведение вместе</vt:lpstr>
      <vt:lpstr>Фаза 3: Реализация и отслеживание</vt:lpstr>
      <vt:lpstr>Фаза 4: Завершение и оценка</vt:lpstr>
      <vt:lpstr>Ключевые действия по организации </vt:lpstr>
      <vt:lpstr>Фаза 1, строительство команды</vt:lpstr>
      <vt:lpstr>Фаза 2, достижение целей</vt:lpstr>
      <vt:lpstr>Фаза 2, строительство команды и проф.рост людей</vt:lpstr>
      <vt:lpstr>Фаза 2, достижение целей</vt:lpstr>
      <vt:lpstr>Фаза 2, строительство команды</vt:lpstr>
      <vt:lpstr>Фаза 2, проф.рост людей</vt:lpstr>
      <vt:lpstr>Фаза 2, достижение целей</vt:lpstr>
      <vt:lpstr>Фаза 2, стр-во команды</vt:lpstr>
      <vt:lpstr>Фаза 2, проф.рост людей</vt:lpstr>
      <vt:lpstr>Фаза 3, достижение целей</vt:lpstr>
      <vt:lpstr>Фаза 3, стр-во команды</vt:lpstr>
      <vt:lpstr>Фаза 3, проф.рост людей</vt:lpstr>
      <vt:lpstr>Фаза 4, достижение целей</vt:lpstr>
      <vt:lpstr>Фаза 4, стр-во команды</vt:lpstr>
      <vt:lpstr>Фаза 4, проф.рост людей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Techniques</dc:title>
  <dc:subject>Software Project Management, lecture 3</dc:subject>
  <dc:creator>Sergei Baranoff</dc:creator>
  <cp:lastModifiedBy>Пользователь Windows</cp:lastModifiedBy>
  <cp:revision>20</cp:revision>
  <cp:lastPrinted>2002-10-06T17:56:23Z</cp:lastPrinted>
  <dcterms:created xsi:type="dcterms:W3CDTF">1998-11-17T07:26:10Z</dcterms:created>
  <dcterms:modified xsi:type="dcterms:W3CDTF">2021-04-05T08:07:18Z</dcterms:modified>
</cp:coreProperties>
</file>