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83" r:id="rId2"/>
    <p:sldId id="369" r:id="rId3"/>
    <p:sldId id="321" r:id="rId4"/>
    <p:sldId id="322" r:id="rId5"/>
    <p:sldId id="323" r:id="rId6"/>
    <p:sldId id="368" r:id="rId7"/>
    <p:sldId id="309" r:id="rId8"/>
    <p:sldId id="387" r:id="rId9"/>
    <p:sldId id="385" r:id="rId10"/>
    <p:sldId id="343" r:id="rId11"/>
    <p:sldId id="363" r:id="rId12"/>
    <p:sldId id="366" r:id="rId13"/>
    <p:sldId id="364" r:id="rId14"/>
    <p:sldId id="367" r:id="rId15"/>
    <p:sldId id="358" r:id="rId16"/>
    <p:sldId id="339" r:id="rId17"/>
    <p:sldId id="340" r:id="rId18"/>
    <p:sldId id="341" r:id="rId19"/>
    <p:sldId id="342" r:id="rId20"/>
    <p:sldId id="344" r:id="rId21"/>
    <p:sldId id="345" r:id="rId22"/>
    <p:sldId id="346" r:id="rId23"/>
    <p:sldId id="347" r:id="rId24"/>
    <p:sldId id="349" r:id="rId25"/>
    <p:sldId id="350" r:id="rId26"/>
    <p:sldId id="351" r:id="rId27"/>
    <p:sldId id="352" r:id="rId28"/>
    <p:sldId id="353" r:id="rId29"/>
    <p:sldId id="355" r:id="rId30"/>
    <p:sldId id="356" r:id="rId31"/>
    <p:sldId id="357" r:id="rId32"/>
    <p:sldId id="359" r:id="rId33"/>
    <p:sldId id="360" r:id="rId34"/>
    <p:sldId id="361" r:id="rId35"/>
    <p:sldId id="362" r:id="rId36"/>
    <p:sldId id="388" r:id="rId37"/>
    <p:sldId id="389" r:id="rId38"/>
    <p:sldId id="390" r:id="rId39"/>
  </p:sldIdLst>
  <p:sldSz cx="9906000" cy="6858000" type="A4"/>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Cyr" charset="-52"/>
        <a:ea typeface="+mn-ea"/>
        <a:cs typeface="+mn-cs"/>
      </a:defRPr>
    </a:lvl1pPr>
    <a:lvl2pPr marL="457200" algn="l" rtl="0" eaLnBrk="0" fontAlgn="base" hangingPunct="0">
      <a:spcBef>
        <a:spcPct val="0"/>
      </a:spcBef>
      <a:spcAft>
        <a:spcPct val="0"/>
      </a:spcAft>
      <a:defRPr sz="2400" b="1" kern="1200">
        <a:solidFill>
          <a:schemeClr val="tx1"/>
        </a:solidFill>
        <a:latin typeface="Times New Roman Cyr" charset="-52"/>
        <a:ea typeface="+mn-ea"/>
        <a:cs typeface="+mn-cs"/>
      </a:defRPr>
    </a:lvl2pPr>
    <a:lvl3pPr marL="914400" algn="l" rtl="0" eaLnBrk="0" fontAlgn="base" hangingPunct="0">
      <a:spcBef>
        <a:spcPct val="0"/>
      </a:spcBef>
      <a:spcAft>
        <a:spcPct val="0"/>
      </a:spcAft>
      <a:defRPr sz="2400" b="1" kern="1200">
        <a:solidFill>
          <a:schemeClr val="tx1"/>
        </a:solidFill>
        <a:latin typeface="Times New Roman Cyr" charset="-52"/>
        <a:ea typeface="+mn-ea"/>
        <a:cs typeface="+mn-cs"/>
      </a:defRPr>
    </a:lvl3pPr>
    <a:lvl4pPr marL="1371600" algn="l" rtl="0" eaLnBrk="0" fontAlgn="base" hangingPunct="0">
      <a:spcBef>
        <a:spcPct val="0"/>
      </a:spcBef>
      <a:spcAft>
        <a:spcPct val="0"/>
      </a:spcAft>
      <a:defRPr sz="2400" b="1" kern="1200">
        <a:solidFill>
          <a:schemeClr val="tx1"/>
        </a:solidFill>
        <a:latin typeface="Times New Roman Cyr" charset="-52"/>
        <a:ea typeface="+mn-ea"/>
        <a:cs typeface="+mn-cs"/>
      </a:defRPr>
    </a:lvl4pPr>
    <a:lvl5pPr marL="1828800" algn="l" rtl="0" eaLnBrk="0" fontAlgn="base" hangingPunct="0">
      <a:spcBef>
        <a:spcPct val="0"/>
      </a:spcBef>
      <a:spcAft>
        <a:spcPct val="0"/>
      </a:spcAft>
      <a:defRPr sz="2400" b="1" kern="1200">
        <a:solidFill>
          <a:schemeClr val="tx1"/>
        </a:solidFill>
        <a:latin typeface="Times New Roman Cyr" charset="-52"/>
        <a:ea typeface="+mn-ea"/>
        <a:cs typeface="+mn-cs"/>
      </a:defRPr>
    </a:lvl5pPr>
    <a:lvl6pPr marL="2286000" algn="l" defTabSz="914400" rtl="0" eaLnBrk="1" latinLnBrk="0" hangingPunct="1">
      <a:defRPr sz="2400" b="1" kern="1200">
        <a:solidFill>
          <a:schemeClr val="tx1"/>
        </a:solidFill>
        <a:latin typeface="Times New Roman Cyr" charset="-52"/>
        <a:ea typeface="+mn-ea"/>
        <a:cs typeface="+mn-cs"/>
      </a:defRPr>
    </a:lvl6pPr>
    <a:lvl7pPr marL="2743200" algn="l" defTabSz="914400" rtl="0" eaLnBrk="1" latinLnBrk="0" hangingPunct="1">
      <a:defRPr sz="2400" b="1" kern="1200">
        <a:solidFill>
          <a:schemeClr val="tx1"/>
        </a:solidFill>
        <a:latin typeface="Times New Roman Cyr" charset="-52"/>
        <a:ea typeface="+mn-ea"/>
        <a:cs typeface="+mn-cs"/>
      </a:defRPr>
    </a:lvl7pPr>
    <a:lvl8pPr marL="3200400" algn="l" defTabSz="914400" rtl="0" eaLnBrk="1" latinLnBrk="0" hangingPunct="1">
      <a:defRPr sz="2400" b="1" kern="1200">
        <a:solidFill>
          <a:schemeClr val="tx1"/>
        </a:solidFill>
        <a:latin typeface="Times New Roman Cyr" charset="-52"/>
        <a:ea typeface="+mn-ea"/>
        <a:cs typeface="+mn-cs"/>
      </a:defRPr>
    </a:lvl8pPr>
    <a:lvl9pPr marL="3657600" algn="l" defTabSz="914400" rtl="0" eaLnBrk="1" latinLnBrk="0" hangingPunct="1">
      <a:defRPr sz="2400" b="1" kern="1200">
        <a:solidFill>
          <a:schemeClr val="tx1"/>
        </a:solidFill>
        <a:latin typeface="Times New Roman Cyr" charset="-52"/>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96B4FE"/>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1" d="100"/>
          <a:sy n="61" d="100"/>
        </p:scale>
        <p:origin x="1446" y="6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a Bekeneuva" userId="fb880787754ae3c9" providerId="LiveId" clId="{07803E20-487B-4EAC-BBF6-46258FA10B72}"/>
    <pc:docChg chg="delSld">
      <pc:chgData name="Yana Bekeneuva" userId="fb880787754ae3c9" providerId="LiveId" clId="{07803E20-487B-4EAC-BBF6-46258FA10B72}" dt="2022-02-07T15:48:44.847" v="9" actId="47"/>
      <pc:docMkLst>
        <pc:docMk/>
      </pc:docMkLst>
      <pc:sldChg chg="del">
        <pc:chgData name="Yana Bekeneuva" userId="fb880787754ae3c9" providerId="LiveId" clId="{07803E20-487B-4EAC-BBF6-46258FA10B72}" dt="2022-02-07T15:48:38.464" v="0" actId="47"/>
        <pc:sldMkLst>
          <pc:docMk/>
          <pc:sldMk cId="3676934499" sldId="391"/>
        </pc:sldMkLst>
      </pc:sldChg>
      <pc:sldChg chg="del">
        <pc:chgData name="Yana Bekeneuva" userId="fb880787754ae3c9" providerId="LiveId" clId="{07803E20-487B-4EAC-BBF6-46258FA10B72}" dt="2022-02-07T15:48:39.863" v="1" actId="47"/>
        <pc:sldMkLst>
          <pc:docMk/>
          <pc:sldMk cId="3643396726" sldId="392"/>
        </pc:sldMkLst>
      </pc:sldChg>
      <pc:sldChg chg="del">
        <pc:chgData name="Yana Bekeneuva" userId="fb880787754ae3c9" providerId="LiveId" clId="{07803E20-487B-4EAC-BBF6-46258FA10B72}" dt="2022-02-07T15:48:40.570" v="2" actId="47"/>
        <pc:sldMkLst>
          <pc:docMk/>
          <pc:sldMk cId="2919050347" sldId="393"/>
        </pc:sldMkLst>
      </pc:sldChg>
      <pc:sldChg chg="del">
        <pc:chgData name="Yana Bekeneuva" userId="fb880787754ae3c9" providerId="LiveId" clId="{07803E20-487B-4EAC-BBF6-46258FA10B72}" dt="2022-02-07T15:48:41.255" v="3" actId="47"/>
        <pc:sldMkLst>
          <pc:docMk/>
          <pc:sldMk cId="3211876308" sldId="394"/>
        </pc:sldMkLst>
      </pc:sldChg>
      <pc:sldChg chg="del">
        <pc:chgData name="Yana Bekeneuva" userId="fb880787754ae3c9" providerId="LiveId" clId="{07803E20-487B-4EAC-BBF6-46258FA10B72}" dt="2022-02-07T15:48:41.788" v="4" actId="47"/>
        <pc:sldMkLst>
          <pc:docMk/>
          <pc:sldMk cId="1320589490" sldId="395"/>
        </pc:sldMkLst>
      </pc:sldChg>
      <pc:sldChg chg="del">
        <pc:chgData name="Yana Bekeneuva" userId="fb880787754ae3c9" providerId="LiveId" clId="{07803E20-487B-4EAC-BBF6-46258FA10B72}" dt="2022-02-07T15:48:42.248" v="5" actId="47"/>
        <pc:sldMkLst>
          <pc:docMk/>
          <pc:sldMk cId="3416579196" sldId="396"/>
        </pc:sldMkLst>
      </pc:sldChg>
      <pc:sldChg chg="del">
        <pc:chgData name="Yana Bekeneuva" userId="fb880787754ae3c9" providerId="LiveId" clId="{07803E20-487B-4EAC-BBF6-46258FA10B72}" dt="2022-02-07T15:48:42.769" v="6" actId="47"/>
        <pc:sldMkLst>
          <pc:docMk/>
          <pc:sldMk cId="1448367473" sldId="397"/>
        </pc:sldMkLst>
      </pc:sldChg>
      <pc:sldChg chg="del">
        <pc:chgData name="Yana Bekeneuva" userId="fb880787754ae3c9" providerId="LiveId" clId="{07803E20-487B-4EAC-BBF6-46258FA10B72}" dt="2022-02-07T15:48:43.537" v="7" actId="47"/>
        <pc:sldMkLst>
          <pc:docMk/>
          <pc:sldMk cId="851811138" sldId="398"/>
        </pc:sldMkLst>
      </pc:sldChg>
      <pc:sldChg chg="del">
        <pc:chgData name="Yana Bekeneuva" userId="fb880787754ae3c9" providerId="LiveId" clId="{07803E20-487B-4EAC-BBF6-46258FA10B72}" dt="2022-02-07T15:48:44.181" v="8" actId="47"/>
        <pc:sldMkLst>
          <pc:docMk/>
          <pc:sldMk cId="418212381" sldId="399"/>
        </pc:sldMkLst>
      </pc:sldChg>
      <pc:sldChg chg="del">
        <pc:chgData name="Yana Bekeneuva" userId="fb880787754ae3c9" providerId="LiveId" clId="{07803E20-487B-4EAC-BBF6-46258FA10B72}" dt="2022-02-07T15:48:44.847" v="9" actId="47"/>
        <pc:sldMkLst>
          <pc:docMk/>
          <pc:sldMk cId="2579380283" sldId="4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8788" y="306388"/>
            <a:ext cx="6016625" cy="241300"/>
          </a:xfrm>
          <a:prstGeom prst="rect">
            <a:avLst/>
          </a:prstGeom>
          <a:noFill/>
          <a:ln w="12700">
            <a:noFill/>
            <a:miter lim="800000"/>
            <a:headEnd/>
            <a:tailEnd/>
          </a:ln>
          <a:effectLst/>
        </p:spPr>
        <p:txBody>
          <a:bodyPr lIns="90488" tIns="44450" rIns="90488" bIns="44450">
            <a:spAutoFit/>
          </a:bodyPr>
          <a:lstStyle/>
          <a:p>
            <a:pPr>
              <a:spcBef>
                <a:spcPct val="50000"/>
              </a:spcBef>
              <a:defRPr/>
            </a:pPr>
            <a:r>
              <a:rPr lang="en-US" sz="1000" b="0">
                <a:latin typeface="Times New Roman" pitchFamily="18" charset="0"/>
              </a:rPr>
              <a:t>С.Н.Баранов. Управление программным проектом, 1998 г.	                        слайды для лекции 1: </a:t>
            </a:r>
            <a:fld id="{19832646-CF45-4258-B630-4B322CC3B7C2}" type="slidenum">
              <a:rPr lang="en-US" sz="1000" b="0">
                <a:latin typeface="Times New Roman" pitchFamily="18" charset="0"/>
              </a:rPr>
              <a:pPr>
                <a:spcBef>
                  <a:spcPct val="50000"/>
                </a:spcBef>
                <a:defRPr/>
              </a:pPr>
              <a:t>‹#›</a:t>
            </a:fld>
            <a:endParaRPr lang="en-US" sz="1000" b="0"/>
          </a:p>
        </p:txBody>
      </p:sp>
    </p:spTree>
    <p:extLst>
      <p:ext uri="{BB962C8B-B14F-4D97-AF65-F5344CB8AC3E}">
        <p14:creationId xmlns:p14="http://schemas.microsoft.com/office/powerpoint/2010/main" val="408955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19" name="Rectangle 3"/>
          <p:cNvSpPr>
            <a:spLocks noGrp="1" noRot="1" noChangeAspect="1" noChangeArrowheads="1" noTextEdit="1"/>
          </p:cNvSpPr>
          <p:nvPr>
            <p:ph type="sldImg" idx="2"/>
          </p:nvPr>
        </p:nvSpPr>
        <p:spPr bwMode="auto">
          <a:xfrm>
            <a:off x="954088" y="687388"/>
            <a:ext cx="4949825" cy="34258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602682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52500" y="685800"/>
            <a:ext cx="4953000" cy="3429000"/>
          </a:xfrm>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190500" y="1563688"/>
            <a:ext cx="8785225" cy="3732212"/>
            <a:chOff x="98" y="505"/>
            <a:chExt cx="5566" cy="3311"/>
          </a:xfrm>
        </p:grpSpPr>
        <p:grpSp>
          <p:nvGrpSpPr>
            <p:cNvPr id="5" name="Group 12"/>
            <p:cNvGrpSpPr>
              <a:grpSpLocks/>
            </p:cNvGrpSpPr>
            <p:nvPr/>
          </p:nvGrpSpPr>
          <p:grpSpPr bwMode="auto">
            <a:xfrm>
              <a:off x="2320" y="507"/>
              <a:ext cx="3344" cy="3080"/>
              <a:chOff x="2320" y="507"/>
              <a:chExt cx="3344" cy="3080"/>
            </a:xfrm>
          </p:grpSpPr>
          <p:grpSp>
            <p:nvGrpSpPr>
              <p:cNvPr id="13" name="Group 13"/>
              <p:cNvGrpSpPr>
                <a:grpSpLocks/>
              </p:cNvGrpSpPr>
              <p:nvPr/>
            </p:nvGrpSpPr>
            <p:grpSpPr bwMode="auto">
              <a:xfrm>
                <a:off x="5172" y="2465"/>
                <a:ext cx="492" cy="1122"/>
                <a:chOff x="5172" y="2465"/>
                <a:chExt cx="492" cy="1122"/>
              </a:xfrm>
            </p:grpSpPr>
            <p:grpSp>
              <p:nvGrpSpPr>
                <p:cNvPr id="37" name="Group 14"/>
                <p:cNvGrpSpPr>
                  <a:grpSpLocks/>
                </p:cNvGrpSpPr>
                <p:nvPr/>
              </p:nvGrpSpPr>
              <p:grpSpPr bwMode="auto">
                <a:xfrm>
                  <a:off x="5172" y="3257"/>
                  <a:ext cx="492" cy="330"/>
                  <a:chOff x="5172" y="3257"/>
                  <a:chExt cx="492" cy="330"/>
                </a:xfrm>
              </p:grpSpPr>
              <p:sp>
                <p:nvSpPr>
                  <p:cNvPr id="39" name="Freeform 15"/>
                  <p:cNvSpPr>
                    <a:spLocks/>
                  </p:cNvSpPr>
                  <p:nvPr/>
                </p:nvSpPr>
                <p:spPr bwMode="auto">
                  <a:xfrm>
                    <a:off x="5585" y="3257"/>
                    <a:ext cx="79" cy="200"/>
                  </a:xfrm>
                  <a:custGeom>
                    <a:avLst/>
                    <a:gdLst/>
                    <a:ahLst/>
                    <a:cxnLst>
                      <a:cxn ang="0">
                        <a:pos x="25" y="3"/>
                      </a:cxn>
                      <a:cxn ang="0">
                        <a:pos x="33" y="0"/>
                      </a:cxn>
                      <a:cxn ang="0">
                        <a:pos x="47" y="22"/>
                      </a:cxn>
                      <a:cxn ang="0">
                        <a:pos x="45" y="86"/>
                      </a:cxn>
                      <a:cxn ang="0">
                        <a:pos x="55" y="86"/>
                      </a:cxn>
                      <a:cxn ang="0">
                        <a:pos x="57" y="94"/>
                      </a:cxn>
                      <a:cxn ang="0">
                        <a:pos x="60" y="108"/>
                      </a:cxn>
                      <a:cxn ang="0">
                        <a:pos x="62" y="116"/>
                      </a:cxn>
                      <a:cxn ang="0">
                        <a:pos x="70" y="113"/>
                      </a:cxn>
                      <a:cxn ang="0">
                        <a:pos x="76" y="100"/>
                      </a:cxn>
                      <a:cxn ang="0">
                        <a:pos x="78" y="108"/>
                      </a:cxn>
                      <a:cxn ang="0">
                        <a:pos x="74" y="119"/>
                      </a:cxn>
                      <a:cxn ang="0">
                        <a:pos x="70" y="127"/>
                      </a:cxn>
                      <a:cxn ang="0">
                        <a:pos x="68" y="144"/>
                      </a:cxn>
                      <a:cxn ang="0">
                        <a:pos x="59" y="152"/>
                      </a:cxn>
                      <a:cxn ang="0">
                        <a:pos x="53" y="155"/>
                      </a:cxn>
                      <a:cxn ang="0">
                        <a:pos x="45" y="163"/>
                      </a:cxn>
                      <a:cxn ang="0">
                        <a:pos x="43" y="171"/>
                      </a:cxn>
                      <a:cxn ang="0">
                        <a:pos x="45" y="180"/>
                      </a:cxn>
                      <a:cxn ang="0">
                        <a:pos x="47" y="188"/>
                      </a:cxn>
                      <a:cxn ang="0">
                        <a:pos x="37" y="193"/>
                      </a:cxn>
                      <a:cxn ang="0">
                        <a:pos x="31" y="196"/>
                      </a:cxn>
                      <a:cxn ang="0">
                        <a:pos x="25" y="199"/>
                      </a:cxn>
                      <a:cxn ang="0">
                        <a:pos x="21" y="196"/>
                      </a:cxn>
                      <a:cxn ang="0">
                        <a:pos x="12" y="193"/>
                      </a:cxn>
                      <a:cxn ang="0">
                        <a:pos x="8" y="188"/>
                      </a:cxn>
                      <a:cxn ang="0">
                        <a:pos x="12" y="182"/>
                      </a:cxn>
                      <a:cxn ang="0">
                        <a:pos x="20" y="180"/>
                      </a:cxn>
                      <a:cxn ang="0">
                        <a:pos x="25" y="166"/>
                      </a:cxn>
                      <a:cxn ang="0">
                        <a:pos x="25" y="160"/>
                      </a:cxn>
                      <a:cxn ang="0">
                        <a:pos x="20" y="155"/>
                      </a:cxn>
                      <a:cxn ang="0">
                        <a:pos x="12" y="146"/>
                      </a:cxn>
                      <a:cxn ang="0">
                        <a:pos x="6" y="146"/>
                      </a:cxn>
                      <a:cxn ang="0">
                        <a:pos x="2" y="144"/>
                      </a:cxn>
                      <a:cxn ang="0">
                        <a:pos x="0" y="135"/>
                      </a:cxn>
                      <a:cxn ang="0">
                        <a:pos x="2" y="130"/>
                      </a:cxn>
                      <a:cxn ang="0">
                        <a:pos x="6" y="130"/>
                      </a:cxn>
                      <a:cxn ang="0">
                        <a:pos x="12" y="127"/>
                      </a:cxn>
                      <a:cxn ang="0">
                        <a:pos x="20" y="119"/>
                      </a:cxn>
                      <a:cxn ang="0">
                        <a:pos x="23" y="116"/>
                      </a:cxn>
                      <a:cxn ang="0">
                        <a:pos x="27" y="86"/>
                      </a:cxn>
                      <a:cxn ang="0">
                        <a:pos x="23" y="77"/>
                      </a:cxn>
                      <a:cxn ang="0">
                        <a:pos x="18" y="72"/>
                      </a:cxn>
                      <a:cxn ang="0">
                        <a:pos x="16" y="55"/>
                      </a:cxn>
                      <a:cxn ang="0">
                        <a:pos x="18" y="39"/>
                      </a:cxn>
                      <a:cxn ang="0">
                        <a:pos x="20" y="28"/>
                      </a:cxn>
                      <a:cxn ang="0">
                        <a:pos x="25" y="3"/>
                      </a:cxn>
                    </a:cxnLst>
                    <a:rect l="0" t="0" r="r" b="b"/>
                    <a:pathLst>
                      <a:path w="79" h="200">
                        <a:moveTo>
                          <a:pt x="25" y="3"/>
                        </a:moveTo>
                        <a:lnTo>
                          <a:pt x="33" y="0"/>
                        </a:lnTo>
                        <a:lnTo>
                          <a:pt x="47" y="22"/>
                        </a:lnTo>
                        <a:lnTo>
                          <a:pt x="45" y="86"/>
                        </a:lnTo>
                        <a:lnTo>
                          <a:pt x="55" y="86"/>
                        </a:lnTo>
                        <a:lnTo>
                          <a:pt x="57" y="94"/>
                        </a:lnTo>
                        <a:lnTo>
                          <a:pt x="60" y="108"/>
                        </a:lnTo>
                        <a:lnTo>
                          <a:pt x="62" y="116"/>
                        </a:lnTo>
                        <a:lnTo>
                          <a:pt x="70" y="113"/>
                        </a:lnTo>
                        <a:lnTo>
                          <a:pt x="76" y="100"/>
                        </a:lnTo>
                        <a:lnTo>
                          <a:pt x="78" y="108"/>
                        </a:lnTo>
                        <a:lnTo>
                          <a:pt x="74" y="119"/>
                        </a:lnTo>
                        <a:lnTo>
                          <a:pt x="70" y="127"/>
                        </a:lnTo>
                        <a:lnTo>
                          <a:pt x="68" y="144"/>
                        </a:lnTo>
                        <a:lnTo>
                          <a:pt x="59" y="152"/>
                        </a:lnTo>
                        <a:lnTo>
                          <a:pt x="53" y="155"/>
                        </a:lnTo>
                        <a:lnTo>
                          <a:pt x="45" y="163"/>
                        </a:lnTo>
                        <a:lnTo>
                          <a:pt x="43" y="171"/>
                        </a:lnTo>
                        <a:lnTo>
                          <a:pt x="45" y="180"/>
                        </a:lnTo>
                        <a:lnTo>
                          <a:pt x="47" y="188"/>
                        </a:lnTo>
                        <a:lnTo>
                          <a:pt x="37" y="193"/>
                        </a:lnTo>
                        <a:lnTo>
                          <a:pt x="31" y="196"/>
                        </a:lnTo>
                        <a:lnTo>
                          <a:pt x="25" y="199"/>
                        </a:lnTo>
                        <a:lnTo>
                          <a:pt x="21" y="196"/>
                        </a:lnTo>
                        <a:lnTo>
                          <a:pt x="12" y="193"/>
                        </a:lnTo>
                        <a:lnTo>
                          <a:pt x="8" y="188"/>
                        </a:lnTo>
                        <a:lnTo>
                          <a:pt x="12" y="182"/>
                        </a:lnTo>
                        <a:lnTo>
                          <a:pt x="20" y="180"/>
                        </a:lnTo>
                        <a:lnTo>
                          <a:pt x="25" y="166"/>
                        </a:lnTo>
                        <a:lnTo>
                          <a:pt x="25" y="160"/>
                        </a:lnTo>
                        <a:lnTo>
                          <a:pt x="20" y="155"/>
                        </a:lnTo>
                        <a:lnTo>
                          <a:pt x="12" y="146"/>
                        </a:lnTo>
                        <a:lnTo>
                          <a:pt x="6" y="146"/>
                        </a:lnTo>
                        <a:lnTo>
                          <a:pt x="2" y="144"/>
                        </a:lnTo>
                        <a:lnTo>
                          <a:pt x="0" y="135"/>
                        </a:lnTo>
                        <a:lnTo>
                          <a:pt x="2" y="130"/>
                        </a:lnTo>
                        <a:lnTo>
                          <a:pt x="6" y="130"/>
                        </a:lnTo>
                        <a:lnTo>
                          <a:pt x="12" y="127"/>
                        </a:lnTo>
                        <a:lnTo>
                          <a:pt x="20" y="119"/>
                        </a:lnTo>
                        <a:lnTo>
                          <a:pt x="23" y="116"/>
                        </a:lnTo>
                        <a:lnTo>
                          <a:pt x="27" y="86"/>
                        </a:lnTo>
                        <a:lnTo>
                          <a:pt x="23" y="77"/>
                        </a:lnTo>
                        <a:lnTo>
                          <a:pt x="18" y="72"/>
                        </a:lnTo>
                        <a:lnTo>
                          <a:pt x="16" y="55"/>
                        </a:lnTo>
                        <a:lnTo>
                          <a:pt x="18" y="39"/>
                        </a:lnTo>
                        <a:lnTo>
                          <a:pt x="20" y="28"/>
                        </a:lnTo>
                        <a:lnTo>
                          <a:pt x="25" y="3"/>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40" name="Freeform 16"/>
                  <p:cNvSpPr>
                    <a:spLocks/>
                  </p:cNvSpPr>
                  <p:nvPr/>
                </p:nvSpPr>
                <p:spPr bwMode="auto">
                  <a:xfrm>
                    <a:off x="5434" y="3416"/>
                    <a:ext cx="147" cy="170"/>
                  </a:xfrm>
                  <a:custGeom>
                    <a:avLst/>
                    <a:gdLst/>
                    <a:ahLst/>
                    <a:cxnLst>
                      <a:cxn ang="0">
                        <a:pos x="102" y="0"/>
                      </a:cxn>
                      <a:cxn ang="0">
                        <a:pos x="120" y="0"/>
                      </a:cxn>
                      <a:cxn ang="0">
                        <a:pos x="145" y="44"/>
                      </a:cxn>
                      <a:cxn ang="0">
                        <a:pos x="118" y="83"/>
                      </a:cxn>
                      <a:cxn ang="0">
                        <a:pos x="118" y="100"/>
                      </a:cxn>
                      <a:cxn ang="0">
                        <a:pos x="112" y="105"/>
                      </a:cxn>
                      <a:cxn ang="0">
                        <a:pos x="96" y="105"/>
                      </a:cxn>
                      <a:cxn ang="0">
                        <a:pos x="76" y="127"/>
                      </a:cxn>
                      <a:cxn ang="0">
                        <a:pos x="59" y="150"/>
                      </a:cxn>
                      <a:cxn ang="0">
                        <a:pos x="47" y="169"/>
                      </a:cxn>
                      <a:cxn ang="0">
                        <a:pos x="47" y="152"/>
                      </a:cxn>
                      <a:cxn ang="0">
                        <a:pos x="25" y="155"/>
                      </a:cxn>
                      <a:cxn ang="0">
                        <a:pos x="16" y="155"/>
                      </a:cxn>
                      <a:cxn ang="0">
                        <a:pos x="0" y="155"/>
                      </a:cxn>
                      <a:cxn ang="0">
                        <a:pos x="22" y="127"/>
                      </a:cxn>
                      <a:cxn ang="0">
                        <a:pos x="29" y="114"/>
                      </a:cxn>
                      <a:cxn ang="0">
                        <a:pos x="37" y="114"/>
                      </a:cxn>
                      <a:cxn ang="0">
                        <a:pos x="53" y="91"/>
                      </a:cxn>
                      <a:cxn ang="0">
                        <a:pos x="59" y="91"/>
                      </a:cxn>
                      <a:cxn ang="0">
                        <a:pos x="59" y="89"/>
                      </a:cxn>
                      <a:cxn ang="0">
                        <a:pos x="67" y="80"/>
                      </a:cxn>
                      <a:cxn ang="0">
                        <a:pos x="76" y="80"/>
                      </a:cxn>
                      <a:cxn ang="0">
                        <a:pos x="73" y="55"/>
                      </a:cxn>
                      <a:cxn ang="0">
                        <a:pos x="74" y="55"/>
                      </a:cxn>
                      <a:cxn ang="0">
                        <a:pos x="84" y="42"/>
                      </a:cxn>
                      <a:cxn ang="0">
                        <a:pos x="88" y="53"/>
                      </a:cxn>
                      <a:cxn ang="0">
                        <a:pos x="104" y="33"/>
                      </a:cxn>
                      <a:cxn ang="0">
                        <a:pos x="102" y="0"/>
                      </a:cxn>
                    </a:cxnLst>
                    <a:rect l="0" t="0" r="r" b="b"/>
                    <a:pathLst>
                      <a:path w="146" h="170">
                        <a:moveTo>
                          <a:pt x="102" y="0"/>
                        </a:moveTo>
                        <a:lnTo>
                          <a:pt x="120" y="0"/>
                        </a:lnTo>
                        <a:lnTo>
                          <a:pt x="145" y="44"/>
                        </a:lnTo>
                        <a:lnTo>
                          <a:pt x="118" y="83"/>
                        </a:lnTo>
                        <a:lnTo>
                          <a:pt x="118" y="100"/>
                        </a:lnTo>
                        <a:lnTo>
                          <a:pt x="112" y="105"/>
                        </a:lnTo>
                        <a:lnTo>
                          <a:pt x="96" y="105"/>
                        </a:lnTo>
                        <a:lnTo>
                          <a:pt x="76" y="127"/>
                        </a:lnTo>
                        <a:lnTo>
                          <a:pt x="59" y="150"/>
                        </a:lnTo>
                        <a:lnTo>
                          <a:pt x="47" y="169"/>
                        </a:lnTo>
                        <a:lnTo>
                          <a:pt x="47" y="152"/>
                        </a:lnTo>
                        <a:lnTo>
                          <a:pt x="25" y="155"/>
                        </a:lnTo>
                        <a:lnTo>
                          <a:pt x="16" y="155"/>
                        </a:lnTo>
                        <a:lnTo>
                          <a:pt x="0" y="155"/>
                        </a:lnTo>
                        <a:lnTo>
                          <a:pt x="22" y="127"/>
                        </a:lnTo>
                        <a:lnTo>
                          <a:pt x="29" y="114"/>
                        </a:lnTo>
                        <a:lnTo>
                          <a:pt x="37" y="114"/>
                        </a:lnTo>
                        <a:lnTo>
                          <a:pt x="53" y="91"/>
                        </a:lnTo>
                        <a:lnTo>
                          <a:pt x="59" y="91"/>
                        </a:lnTo>
                        <a:lnTo>
                          <a:pt x="59" y="89"/>
                        </a:lnTo>
                        <a:lnTo>
                          <a:pt x="67" y="80"/>
                        </a:lnTo>
                        <a:lnTo>
                          <a:pt x="76" y="80"/>
                        </a:lnTo>
                        <a:lnTo>
                          <a:pt x="73" y="55"/>
                        </a:lnTo>
                        <a:lnTo>
                          <a:pt x="74" y="55"/>
                        </a:lnTo>
                        <a:lnTo>
                          <a:pt x="84" y="42"/>
                        </a:lnTo>
                        <a:lnTo>
                          <a:pt x="88" y="53"/>
                        </a:lnTo>
                        <a:lnTo>
                          <a:pt x="104" y="33"/>
                        </a:lnTo>
                        <a:lnTo>
                          <a:pt x="102" y="0"/>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41" name="Freeform 17"/>
                  <p:cNvSpPr>
                    <a:spLocks/>
                  </p:cNvSpPr>
                  <p:nvPr/>
                </p:nvSpPr>
                <p:spPr bwMode="auto">
                  <a:xfrm>
                    <a:off x="5172" y="3427"/>
                    <a:ext cx="56" cy="89"/>
                  </a:xfrm>
                  <a:custGeom>
                    <a:avLst/>
                    <a:gdLst/>
                    <a:ahLst/>
                    <a:cxnLst>
                      <a:cxn ang="0">
                        <a:pos x="0" y="0"/>
                      </a:cxn>
                      <a:cxn ang="0">
                        <a:pos x="12" y="0"/>
                      </a:cxn>
                      <a:cxn ang="0">
                        <a:pos x="26" y="11"/>
                      </a:cxn>
                      <a:cxn ang="0">
                        <a:pos x="55" y="11"/>
                      </a:cxn>
                      <a:cxn ang="0">
                        <a:pos x="51" y="25"/>
                      </a:cxn>
                      <a:cxn ang="0">
                        <a:pos x="55" y="42"/>
                      </a:cxn>
                      <a:cxn ang="0">
                        <a:pos x="45" y="42"/>
                      </a:cxn>
                      <a:cxn ang="0">
                        <a:pos x="43" y="45"/>
                      </a:cxn>
                      <a:cxn ang="0">
                        <a:pos x="37" y="47"/>
                      </a:cxn>
                      <a:cxn ang="0">
                        <a:pos x="43" y="89"/>
                      </a:cxn>
                      <a:cxn ang="0">
                        <a:pos x="26" y="86"/>
                      </a:cxn>
                      <a:cxn ang="0">
                        <a:pos x="10" y="72"/>
                      </a:cxn>
                      <a:cxn ang="0">
                        <a:pos x="10" y="45"/>
                      </a:cxn>
                      <a:cxn ang="0">
                        <a:pos x="10" y="33"/>
                      </a:cxn>
                      <a:cxn ang="0">
                        <a:pos x="0" y="25"/>
                      </a:cxn>
                      <a:cxn ang="0">
                        <a:pos x="0" y="0"/>
                      </a:cxn>
                    </a:cxnLst>
                    <a:rect l="0" t="0" r="r" b="b"/>
                    <a:pathLst>
                      <a:path w="56" h="90">
                        <a:moveTo>
                          <a:pt x="0" y="0"/>
                        </a:moveTo>
                        <a:lnTo>
                          <a:pt x="12" y="0"/>
                        </a:lnTo>
                        <a:lnTo>
                          <a:pt x="26" y="11"/>
                        </a:lnTo>
                        <a:lnTo>
                          <a:pt x="55" y="11"/>
                        </a:lnTo>
                        <a:lnTo>
                          <a:pt x="51" y="25"/>
                        </a:lnTo>
                        <a:lnTo>
                          <a:pt x="55" y="42"/>
                        </a:lnTo>
                        <a:lnTo>
                          <a:pt x="45" y="42"/>
                        </a:lnTo>
                        <a:lnTo>
                          <a:pt x="43" y="45"/>
                        </a:lnTo>
                        <a:lnTo>
                          <a:pt x="37" y="47"/>
                        </a:lnTo>
                        <a:lnTo>
                          <a:pt x="43" y="89"/>
                        </a:lnTo>
                        <a:lnTo>
                          <a:pt x="26" y="86"/>
                        </a:lnTo>
                        <a:lnTo>
                          <a:pt x="10" y="72"/>
                        </a:lnTo>
                        <a:lnTo>
                          <a:pt x="10" y="45"/>
                        </a:lnTo>
                        <a:lnTo>
                          <a:pt x="10" y="33"/>
                        </a:lnTo>
                        <a:lnTo>
                          <a:pt x="0" y="25"/>
                        </a:lnTo>
                        <a:lnTo>
                          <a:pt x="0" y="0"/>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grpSp>
            <p:sp>
              <p:nvSpPr>
                <p:cNvPr id="38" name="Freeform 18"/>
                <p:cNvSpPr>
                  <a:spLocks/>
                </p:cNvSpPr>
                <p:nvPr/>
              </p:nvSpPr>
              <p:spPr bwMode="auto">
                <a:xfrm>
                  <a:off x="5272" y="2464"/>
                  <a:ext cx="90" cy="101"/>
                </a:xfrm>
                <a:custGeom>
                  <a:avLst/>
                  <a:gdLst/>
                  <a:ahLst/>
                  <a:cxnLst>
                    <a:cxn ang="0">
                      <a:pos x="16" y="37"/>
                    </a:cxn>
                    <a:cxn ang="0">
                      <a:pos x="0" y="80"/>
                    </a:cxn>
                    <a:cxn ang="0">
                      <a:pos x="6" y="97"/>
                    </a:cxn>
                    <a:cxn ang="0">
                      <a:pos x="31" y="100"/>
                    </a:cxn>
                    <a:cxn ang="0">
                      <a:pos x="53" y="100"/>
                    </a:cxn>
                    <a:cxn ang="0">
                      <a:pos x="61" y="83"/>
                    </a:cxn>
                    <a:cxn ang="0">
                      <a:pos x="65" y="66"/>
                    </a:cxn>
                    <a:cxn ang="0">
                      <a:pos x="88" y="66"/>
                    </a:cxn>
                    <a:cxn ang="0">
                      <a:pos x="84" y="40"/>
                    </a:cxn>
                    <a:cxn ang="0">
                      <a:pos x="84" y="14"/>
                    </a:cxn>
                    <a:cxn ang="0">
                      <a:pos x="61" y="0"/>
                    </a:cxn>
                    <a:cxn ang="0">
                      <a:pos x="59" y="29"/>
                    </a:cxn>
                    <a:cxn ang="0">
                      <a:pos x="72" y="46"/>
                    </a:cxn>
                    <a:cxn ang="0">
                      <a:pos x="51" y="46"/>
                    </a:cxn>
                    <a:cxn ang="0">
                      <a:pos x="43" y="57"/>
                    </a:cxn>
                    <a:cxn ang="0">
                      <a:pos x="16" y="37"/>
                    </a:cxn>
                  </a:cxnLst>
                  <a:rect l="0" t="0" r="r" b="b"/>
                  <a:pathLst>
                    <a:path w="89" h="101">
                      <a:moveTo>
                        <a:pt x="16" y="37"/>
                      </a:moveTo>
                      <a:lnTo>
                        <a:pt x="0" y="80"/>
                      </a:lnTo>
                      <a:lnTo>
                        <a:pt x="6" y="97"/>
                      </a:lnTo>
                      <a:lnTo>
                        <a:pt x="31" y="100"/>
                      </a:lnTo>
                      <a:lnTo>
                        <a:pt x="53" y="100"/>
                      </a:lnTo>
                      <a:lnTo>
                        <a:pt x="61" y="83"/>
                      </a:lnTo>
                      <a:lnTo>
                        <a:pt x="65" y="66"/>
                      </a:lnTo>
                      <a:lnTo>
                        <a:pt x="88" y="66"/>
                      </a:lnTo>
                      <a:lnTo>
                        <a:pt x="84" y="40"/>
                      </a:lnTo>
                      <a:lnTo>
                        <a:pt x="84" y="14"/>
                      </a:lnTo>
                      <a:lnTo>
                        <a:pt x="61" y="0"/>
                      </a:lnTo>
                      <a:lnTo>
                        <a:pt x="59" y="29"/>
                      </a:lnTo>
                      <a:lnTo>
                        <a:pt x="72" y="46"/>
                      </a:lnTo>
                      <a:lnTo>
                        <a:pt x="51" y="46"/>
                      </a:lnTo>
                      <a:lnTo>
                        <a:pt x="43" y="57"/>
                      </a:lnTo>
                      <a:lnTo>
                        <a:pt x="16" y="37"/>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grpSp>
          <p:grpSp>
            <p:nvGrpSpPr>
              <p:cNvPr id="14" name="Group 19"/>
              <p:cNvGrpSpPr>
                <a:grpSpLocks/>
              </p:cNvGrpSpPr>
              <p:nvPr/>
            </p:nvGrpSpPr>
            <p:grpSpPr bwMode="auto">
              <a:xfrm>
                <a:off x="4299" y="994"/>
                <a:ext cx="1037" cy="2393"/>
                <a:chOff x="4299" y="994"/>
                <a:chExt cx="1037" cy="2393"/>
              </a:xfrm>
            </p:grpSpPr>
            <p:grpSp>
              <p:nvGrpSpPr>
                <p:cNvPr id="24" name="Group 20"/>
                <p:cNvGrpSpPr>
                  <a:grpSpLocks/>
                </p:cNvGrpSpPr>
                <p:nvPr/>
              </p:nvGrpSpPr>
              <p:grpSpPr bwMode="auto">
                <a:xfrm>
                  <a:off x="4466" y="1238"/>
                  <a:ext cx="232" cy="719"/>
                  <a:chOff x="4466" y="1238"/>
                  <a:chExt cx="232" cy="719"/>
                </a:xfrm>
              </p:grpSpPr>
              <p:sp>
                <p:nvSpPr>
                  <p:cNvPr id="34" name="Freeform 21"/>
                  <p:cNvSpPr>
                    <a:spLocks/>
                  </p:cNvSpPr>
                  <p:nvPr/>
                </p:nvSpPr>
                <p:spPr bwMode="auto">
                  <a:xfrm>
                    <a:off x="4466" y="1882"/>
                    <a:ext cx="56" cy="75"/>
                  </a:xfrm>
                  <a:custGeom>
                    <a:avLst/>
                    <a:gdLst/>
                    <a:ahLst/>
                    <a:cxnLst>
                      <a:cxn ang="0">
                        <a:pos x="0" y="56"/>
                      </a:cxn>
                      <a:cxn ang="0">
                        <a:pos x="10" y="70"/>
                      </a:cxn>
                      <a:cxn ang="0">
                        <a:pos x="22" y="67"/>
                      </a:cxn>
                      <a:cxn ang="0">
                        <a:pos x="39" y="73"/>
                      </a:cxn>
                      <a:cxn ang="0">
                        <a:pos x="53" y="73"/>
                      </a:cxn>
                      <a:cxn ang="0">
                        <a:pos x="55" y="48"/>
                      </a:cxn>
                      <a:cxn ang="0">
                        <a:pos x="51" y="31"/>
                      </a:cxn>
                      <a:cxn ang="0">
                        <a:pos x="41" y="11"/>
                      </a:cxn>
                      <a:cxn ang="0">
                        <a:pos x="31" y="11"/>
                      </a:cxn>
                      <a:cxn ang="0">
                        <a:pos x="28" y="0"/>
                      </a:cxn>
                      <a:cxn ang="0">
                        <a:pos x="14" y="0"/>
                      </a:cxn>
                      <a:cxn ang="0">
                        <a:pos x="14" y="22"/>
                      </a:cxn>
                      <a:cxn ang="0">
                        <a:pos x="0" y="56"/>
                      </a:cxn>
                    </a:cxnLst>
                    <a:rect l="0" t="0" r="r" b="b"/>
                    <a:pathLst>
                      <a:path w="56" h="74">
                        <a:moveTo>
                          <a:pt x="0" y="56"/>
                        </a:moveTo>
                        <a:lnTo>
                          <a:pt x="10" y="70"/>
                        </a:lnTo>
                        <a:lnTo>
                          <a:pt x="22" y="67"/>
                        </a:lnTo>
                        <a:lnTo>
                          <a:pt x="39" y="73"/>
                        </a:lnTo>
                        <a:lnTo>
                          <a:pt x="53" y="73"/>
                        </a:lnTo>
                        <a:lnTo>
                          <a:pt x="55" y="48"/>
                        </a:lnTo>
                        <a:lnTo>
                          <a:pt x="51" y="31"/>
                        </a:lnTo>
                        <a:lnTo>
                          <a:pt x="41" y="11"/>
                        </a:lnTo>
                        <a:lnTo>
                          <a:pt x="31" y="11"/>
                        </a:lnTo>
                        <a:lnTo>
                          <a:pt x="28" y="0"/>
                        </a:lnTo>
                        <a:lnTo>
                          <a:pt x="14" y="0"/>
                        </a:lnTo>
                        <a:lnTo>
                          <a:pt x="14" y="22"/>
                        </a:lnTo>
                        <a:lnTo>
                          <a:pt x="0" y="56"/>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35" name="Freeform 22"/>
                  <p:cNvSpPr>
                    <a:spLocks/>
                  </p:cNvSpPr>
                  <p:nvPr/>
                </p:nvSpPr>
                <p:spPr bwMode="auto">
                  <a:xfrm>
                    <a:off x="4613" y="1754"/>
                    <a:ext cx="54" cy="94"/>
                  </a:xfrm>
                  <a:custGeom>
                    <a:avLst/>
                    <a:gdLst/>
                    <a:ahLst/>
                    <a:cxnLst>
                      <a:cxn ang="0">
                        <a:pos x="12" y="0"/>
                      </a:cxn>
                      <a:cxn ang="0">
                        <a:pos x="35" y="3"/>
                      </a:cxn>
                      <a:cxn ang="0">
                        <a:pos x="43" y="28"/>
                      </a:cxn>
                      <a:cxn ang="0">
                        <a:pos x="53" y="42"/>
                      </a:cxn>
                      <a:cxn ang="0">
                        <a:pos x="45" y="54"/>
                      </a:cxn>
                      <a:cxn ang="0">
                        <a:pos x="53" y="68"/>
                      </a:cxn>
                      <a:cxn ang="0">
                        <a:pos x="49" y="85"/>
                      </a:cxn>
                      <a:cxn ang="0">
                        <a:pos x="41" y="93"/>
                      </a:cxn>
                      <a:cxn ang="0">
                        <a:pos x="26" y="90"/>
                      </a:cxn>
                      <a:cxn ang="0">
                        <a:pos x="16" y="90"/>
                      </a:cxn>
                      <a:cxn ang="0">
                        <a:pos x="10" y="79"/>
                      </a:cxn>
                      <a:cxn ang="0">
                        <a:pos x="4" y="65"/>
                      </a:cxn>
                      <a:cxn ang="0">
                        <a:pos x="4" y="51"/>
                      </a:cxn>
                      <a:cxn ang="0">
                        <a:pos x="0" y="31"/>
                      </a:cxn>
                      <a:cxn ang="0">
                        <a:pos x="12" y="0"/>
                      </a:cxn>
                    </a:cxnLst>
                    <a:rect l="0" t="0" r="r" b="b"/>
                    <a:pathLst>
                      <a:path w="54" h="94">
                        <a:moveTo>
                          <a:pt x="12" y="0"/>
                        </a:moveTo>
                        <a:lnTo>
                          <a:pt x="35" y="3"/>
                        </a:lnTo>
                        <a:lnTo>
                          <a:pt x="43" y="28"/>
                        </a:lnTo>
                        <a:lnTo>
                          <a:pt x="53" y="42"/>
                        </a:lnTo>
                        <a:lnTo>
                          <a:pt x="45" y="54"/>
                        </a:lnTo>
                        <a:lnTo>
                          <a:pt x="53" y="68"/>
                        </a:lnTo>
                        <a:lnTo>
                          <a:pt x="49" y="85"/>
                        </a:lnTo>
                        <a:lnTo>
                          <a:pt x="41" y="93"/>
                        </a:lnTo>
                        <a:lnTo>
                          <a:pt x="26" y="90"/>
                        </a:lnTo>
                        <a:lnTo>
                          <a:pt x="16" y="90"/>
                        </a:lnTo>
                        <a:lnTo>
                          <a:pt x="10" y="79"/>
                        </a:lnTo>
                        <a:lnTo>
                          <a:pt x="4" y="65"/>
                        </a:lnTo>
                        <a:lnTo>
                          <a:pt x="4" y="51"/>
                        </a:lnTo>
                        <a:lnTo>
                          <a:pt x="0" y="31"/>
                        </a:lnTo>
                        <a:lnTo>
                          <a:pt x="12" y="0"/>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36" name="Freeform 23"/>
                  <p:cNvSpPr>
                    <a:spLocks/>
                  </p:cNvSpPr>
                  <p:nvPr/>
                </p:nvSpPr>
                <p:spPr bwMode="auto">
                  <a:xfrm>
                    <a:off x="4603" y="1237"/>
                    <a:ext cx="96" cy="87"/>
                  </a:xfrm>
                  <a:custGeom>
                    <a:avLst/>
                    <a:gdLst/>
                    <a:ahLst/>
                    <a:cxnLst>
                      <a:cxn ang="0">
                        <a:pos x="14" y="0"/>
                      </a:cxn>
                      <a:cxn ang="0">
                        <a:pos x="25" y="14"/>
                      </a:cxn>
                      <a:cxn ang="0">
                        <a:pos x="37" y="11"/>
                      </a:cxn>
                      <a:cxn ang="0">
                        <a:pos x="55" y="14"/>
                      </a:cxn>
                      <a:cxn ang="0">
                        <a:pos x="71" y="14"/>
                      </a:cxn>
                      <a:cxn ang="0">
                        <a:pos x="78" y="22"/>
                      </a:cxn>
                      <a:cxn ang="0">
                        <a:pos x="88" y="42"/>
                      </a:cxn>
                      <a:cxn ang="0">
                        <a:pos x="94" y="50"/>
                      </a:cxn>
                      <a:cxn ang="0">
                        <a:pos x="72" y="55"/>
                      </a:cxn>
                      <a:cxn ang="0">
                        <a:pos x="67" y="61"/>
                      </a:cxn>
                      <a:cxn ang="0">
                        <a:pos x="72" y="72"/>
                      </a:cxn>
                      <a:cxn ang="0">
                        <a:pos x="72" y="83"/>
                      </a:cxn>
                      <a:cxn ang="0">
                        <a:pos x="51" y="72"/>
                      </a:cxn>
                      <a:cxn ang="0">
                        <a:pos x="33" y="64"/>
                      </a:cxn>
                      <a:cxn ang="0">
                        <a:pos x="25" y="67"/>
                      </a:cxn>
                      <a:cxn ang="0">
                        <a:pos x="25" y="83"/>
                      </a:cxn>
                      <a:cxn ang="0">
                        <a:pos x="14" y="86"/>
                      </a:cxn>
                      <a:cxn ang="0">
                        <a:pos x="8" y="72"/>
                      </a:cxn>
                      <a:cxn ang="0">
                        <a:pos x="6" y="55"/>
                      </a:cxn>
                      <a:cxn ang="0">
                        <a:pos x="0" y="53"/>
                      </a:cxn>
                      <a:cxn ang="0">
                        <a:pos x="6" y="36"/>
                      </a:cxn>
                      <a:cxn ang="0">
                        <a:pos x="16" y="31"/>
                      </a:cxn>
                      <a:cxn ang="0">
                        <a:pos x="14" y="0"/>
                      </a:cxn>
                    </a:cxnLst>
                    <a:rect l="0" t="0" r="r" b="b"/>
                    <a:pathLst>
                      <a:path w="95" h="87">
                        <a:moveTo>
                          <a:pt x="14" y="0"/>
                        </a:moveTo>
                        <a:lnTo>
                          <a:pt x="25" y="14"/>
                        </a:lnTo>
                        <a:lnTo>
                          <a:pt x="37" y="11"/>
                        </a:lnTo>
                        <a:lnTo>
                          <a:pt x="55" y="14"/>
                        </a:lnTo>
                        <a:lnTo>
                          <a:pt x="71" y="14"/>
                        </a:lnTo>
                        <a:lnTo>
                          <a:pt x="78" y="22"/>
                        </a:lnTo>
                        <a:lnTo>
                          <a:pt x="88" y="42"/>
                        </a:lnTo>
                        <a:lnTo>
                          <a:pt x="94" y="50"/>
                        </a:lnTo>
                        <a:lnTo>
                          <a:pt x="72" y="55"/>
                        </a:lnTo>
                        <a:lnTo>
                          <a:pt x="67" y="61"/>
                        </a:lnTo>
                        <a:lnTo>
                          <a:pt x="72" y="72"/>
                        </a:lnTo>
                        <a:lnTo>
                          <a:pt x="72" y="83"/>
                        </a:lnTo>
                        <a:lnTo>
                          <a:pt x="51" y="72"/>
                        </a:lnTo>
                        <a:lnTo>
                          <a:pt x="33" y="64"/>
                        </a:lnTo>
                        <a:lnTo>
                          <a:pt x="25" y="67"/>
                        </a:lnTo>
                        <a:lnTo>
                          <a:pt x="25" y="83"/>
                        </a:lnTo>
                        <a:lnTo>
                          <a:pt x="14" y="86"/>
                        </a:lnTo>
                        <a:lnTo>
                          <a:pt x="8" y="72"/>
                        </a:lnTo>
                        <a:lnTo>
                          <a:pt x="6" y="55"/>
                        </a:lnTo>
                        <a:lnTo>
                          <a:pt x="0" y="53"/>
                        </a:lnTo>
                        <a:lnTo>
                          <a:pt x="6" y="36"/>
                        </a:lnTo>
                        <a:lnTo>
                          <a:pt x="16" y="31"/>
                        </a:lnTo>
                        <a:lnTo>
                          <a:pt x="14" y="0"/>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grpSp>
            <p:sp>
              <p:nvSpPr>
                <p:cNvPr id="25" name="Freeform 24"/>
                <p:cNvSpPr>
                  <a:spLocks/>
                </p:cNvSpPr>
                <p:nvPr/>
              </p:nvSpPr>
              <p:spPr bwMode="auto">
                <a:xfrm>
                  <a:off x="4682" y="2692"/>
                  <a:ext cx="654" cy="694"/>
                </a:xfrm>
                <a:custGeom>
                  <a:avLst/>
                  <a:gdLst/>
                  <a:ahLst/>
                  <a:cxnLst>
                    <a:cxn ang="0">
                      <a:pos x="505" y="56"/>
                    </a:cxn>
                    <a:cxn ang="0">
                      <a:pos x="531" y="78"/>
                    </a:cxn>
                    <a:cxn ang="0">
                      <a:pos x="558" y="181"/>
                    </a:cxn>
                    <a:cxn ang="0">
                      <a:pos x="618" y="287"/>
                    </a:cxn>
                    <a:cxn ang="0">
                      <a:pos x="653" y="395"/>
                    </a:cxn>
                    <a:cxn ang="0">
                      <a:pos x="628" y="495"/>
                    </a:cxn>
                    <a:cxn ang="0">
                      <a:pos x="602" y="559"/>
                    </a:cxn>
                    <a:cxn ang="0">
                      <a:pos x="587" y="621"/>
                    </a:cxn>
                    <a:cxn ang="0">
                      <a:pos x="571" y="657"/>
                    </a:cxn>
                    <a:cxn ang="0">
                      <a:pos x="540" y="682"/>
                    </a:cxn>
                    <a:cxn ang="0">
                      <a:pos x="490" y="674"/>
                    </a:cxn>
                    <a:cxn ang="0">
                      <a:pos x="439" y="657"/>
                    </a:cxn>
                    <a:cxn ang="0">
                      <a:pos x="412" y="618"/>
                    </a:cxn>
                    <a:cxn ang="0">
                      <a:pos x="404" y="568"/>
                    </a:cxn>
                    <a:cxn ang="0">
                      <a:pos x="387" y="545"/>
                    </a:cxn>
                    <a:cxn ang="0">
                      <a:pos x="360" y="548"/>
                    </a:cxn>
                    <a:cxn ang="0">
                      <a:pos x="334" y="509"/>
                    </a:cxn>
                    <a:cxn ang="0">
                      <a:pos x="313" y="504"/>
                    </a:cxn>
                    <a:cxn ang="0">
                      <a:pos x="278" y="509"/>
                    </a:cxn>
                    <a:cxn ang="0">
                      <a:pos x="249" y="515"/>
                    </a:cxn>
                    <a:cxn ang="0">
                      <a:pos x="223" y="537"/>
                    </a:cxn>
                    <a:cxn ang="0">
                      <a:pos x="187" y="554"/>
                    </a:cxn>
                    <a:cxn ang="0">
                      <a:pos x="150" y="579"/>
                    </a:cxn>
                    <a:cxn ang="0">
                      <a:pos x="130" y="590"/>
                    </a:cxn>
                    <a:cxn ang="0">
                      <a:pos x="76" y="584"/>
                    </a:cxn>
                    <a:cxn ang="0">
                      <a:pos x="64" y="571"/>
                    </a:cxn>
                    <a:cxn ang="0">
                      <a:pos x="64" y="495"/>
                    </a:cxn>
                    <a:cxn ang="0">
                      <a:pos x="47" y="451"/>
                    </a:cxn>
                    <a:cxn ang="0">
                      <a:pos x="29" y="415"/>
                    </a:cxn>
                    <a:cxn ang="0">
                      <a:pos x="6" y="287"/>
                    </a:cxn>
                    <a:cxn ang="0">
                      <a:pos x="8" y="245"/>
                    </a:cxn>
                    <a:cxn ang="0">
                      <a:pos x="54" y="223"/>
                    </a:cxn>
                    <a:cxn ang="0">
                      <a:pos x="89" y="217"/>
                    </a:cxn>
                    <a:cxn ang="0">
                      <a:pos x="109" y="206"/>
                    </a:cxn>
                    <a:cxn ang="0">
                      <a:pos x="120" y="170"/>
                    </a:cxn>
                    <a:cxn ang="0">
                      <a:pos x="117" y="150"/>
                    </a:cxn>
                    <a:cxn ang="0">
                      <a:pos x="163" y="100"/>
                    </a:cxn>
                    <a:cxn ang="0">
                      <a:pos x="200" y="64"/>
                    </a:cxn>
                    <a:cxn ang="0">
                      <a:pos x="233" y="89"/>
                    </a:cxn>
                    <a:cxn ang="0">
                      <a:pos x="258" y="61"/>
                    </a:cxn>
                    <a:cxn ang="0">
                      <a:pos x="284" y="28"/>
                    </a:cxn>
                    <a:cxn ang="0">
                      <a:pos x="311" y="8"/>
                    </a:cxn>
                    <a:cxn ang="0">
                      <a:pos x="354" y="14"/>
                    </a:cxn>
                    <a:cxn ang="0">
                      <a:pos x="369" y="39"/>
                    </a:cxn>
                    <a:cxn ang="0">
                      <a:pos x="369" y="70"/>
                    </a:cxn>
                    <a:cxn ang="0">
                      <a:pos x="406" y="125"/>
                    </a:cxn>
                    <a:cxn ang="0">
                      <a:pos x="437" y="142"/>
                    </a:cxn>
                    <a:cxn ang="0">
                      <a:pos x="463" y="89"/>
                    </a:cxn>
                    <a:cxn ang="0">
                      <a:pos x="470" y="0"/>
                    </a:cxn>
                  </a:cxnLst>
                  <a:rect l="0" t="0" r="r" b="b"/>
                  <a:pathLst>
                    <a:path w="654" h="694">
                      <a:moveTo>
                        <a:pt x="470" y="0"/>
                      </a:moveTo>
                      <a:lnTo>
                        <a:pt x="505" y="0"/>
                      </a:lnTo>
                      <a:lnTo>
                        <a:pt x="505" y="56"/>
                      </a:lnTo>
                      <a:lnTo>
                        <a:pt x="519" y="70"/>
                      </a:lnTo>
                      <a:lnTo>
                        <a:pt x="523" y="78"/>
                      </a:lnTo>
                      <a:lnTo>
                        <a:pt x="531" y="78"/>
                      </a:lnTo>
                      <a:lnTo>
                        <a:pt x="534" y="89"/>
                      </a:lnTo>
                      <a:lnTo>
                        <a:pt x="538" y="145"/>
                      </a:lnTo>
                      <a:lnTo>
                        <a:pt x="558" y="181"/>
                      </a:lnTo>
                      <a:lnTo>
                        <a:pt x="587" y="234"/>
                      </a:lnTo>
                      <a:lnTo>
                        <a:pt x="587" y="242"/>
                      </a:lnTo>
                      <a:lnTo>
                        <a:pt x="618" y="287"/>
                      </a:lnTo>
                      <a:lnTo>
                        <a:pt x="618" y="295"/>
                      </a:lnTo>
                      <a:lnTo>
                        <a:pt x="649" y="331"/>
                      </a:lnTo>
                      <a:lnTo>
                        <a:pt x="653" y="395"/>
                      </a:lnTo>
                      <a:lnTo>
                        <a:pt x="649" y="454"/>
                      </a:lnTo>
                      <a:lnTo>
                        <a:pt x="639" y="481"/>
                      </a:lnTo>
                      <a:lnTo>
                        <a:pt x="628" y="495"/>
                      </a:lnTo>
                      <a:lnTo>
                        <a:pt x="624" y="523"/>
                      </a:lnTo>
                      <a:lnTo>
                        <a:pt x="612" y="548"/>
                      </a:lnTo>
                      <a:lnTo>
                        <a:pt x="602" y="559"/>
                      </a:lnTo>
                      <a:lnTo>
                        <a:pt x="604" y="568"/>
                      </a:lnTo>
                      <a:lnTo>
                        <a:pt x="593" y="584"/>
                      </a:lnTo>
                      <a:lnTo>
                        <a:pt x="587" y="621"/>
                      </a:lnTo>
                      <a:lnTo>
                        <a:pt x="585" y="640"/>
                      </a:lnTo>
                      <a:lnTo>
                        <a:pt x="573" y="648"/>
                      </a:lnTo>
                      <a:lnTo>
                        <a:pt x="571" y="657"/>
                      </a:lnTo>
                      <a:lnTo>
                        <a:pt x="564" y="674"/>
                      </a:lnTo>
                      <a:lnTo>
                        <a:pt x="550" y="676"/>
                      </a:lnTo>
                      <a:lnTo>
                        <a:pt x="540" y="682"/>
                      </a:lnTo>
                      <a:lnTo>
                        <a:pt x="527" y="693"/>
                      </a:lnTo>
                      <a:lnTo>
                        <a:pt x="509" y="671"/>
                      </a:lnTo>
                      <a:lnTo>
                        <a:pt x="490" y="674"/>
                      </a:lnTo>
                      <a:lnTo>
                        <a:pt x="484" y="674"/>
                      </a:lnTo>
                      <a:lnTo>
                        <a:pt x="457" y="679"/>
                      </a:lnTo>
                      <a:lnTo>
                        <a:pt x="439" y="657"/>
                      </a:lnTo>
                      <a:lnTo>
                        <a:pt x="428" y="635"/>
                      </a:lnTo>
                      <a:lnTo>
                        <a:pt x="420" y="637"/>
                      </a:lnTo>
                      <a:lnTo>
                        <a:pt x="412" y="618"/>
                      </a:lnTo>
                      <a:lnTo>
                        <a:pt x="408" y="601"/>
                      </a:lnTo>
                      <a:lnTo>
                        <a:pt x="404" y="596"/>
                      </a:lnTo>
                      <a:lnTo>
                        <a:pt x="404" y="568"/>
                      </a:lnTo>
                      <a:lnTo>
                        <a:pt x="406" y="551"/>
                      </a:lnTo>
                      <a:lnTo>
                        <a:pt x="402" y="540"/>
                      </a:lnTo>
                      <a:lnTo>
                        <a:pt x="387" y="545"/>
                      </a:lnTo>
                      <a:lnTo>
                        <a:pt x="379" y="548"/>
                      </a:lnTo>
                      <a:lnTo>
                        <a:pt x="365" y="548"/>
                      </a:lnTo>
                      <a:lnTo>
                        <a:pt x="360" y="548"/>
                      </a:lnTo>
                      <a:lnTo>
                        <a:pt x="354" y="548"/>
                      </a:lnTo>
                      <a:lnTo>
                        <a:pt x="344" y="532"/>
                      </a:lnTo>
                      <a:lnTo>
                        <a:pt x="334" y="509"/>
                      </a:lnTo>
                      <a:lnTo>
                        <a:pt x="332" y="512"/>
                      </a:lnTo>
                      <a:lnTo>
                        <a:pt x="315" y="512"/>
                      </a:lnTo>
                      <a:lnTo>
                        <a:pt x="313" y="504"/>
                      </a:lnTo>
                      <a:lnTo>
                        <a:pt x="303" y="512"/>
                      </a:lnTo>
                      <a:lnTo>
                        <a:pt x="293" y="509"/>
                      </a:lnTo>
                      <a:lnTo>
                        <a:pt x="278" y="509"/>
                      </a:lnTo>
                      <a:lnTo>
                        <a:pt x="268" y="504"/>
                      </a:lnTo>
                      <a:lnTo>
                        <a:pt x="264" y="512"/>
                      </a:lnTo>
                      <a:lnTo>
                        <a:pt x="249" y="515"/>
                      </a:lnTo>
                      <a:lnTo>
                        <a:pt x="245" y="509"/>
                      </a:lnTo>
                      <a:lnTo>
                        <a:pt x="235" y="523"/>
                      </a:lnTo>
                      <a:lnTo>
                        <a:pt x="223" y="537"/>
                      </a:lnTo>
                      <a:lnTo>
                        <a:pt x="216" y="537"/>
                      </a:lnTo>
                      <a:lnTo>
                        <a:pt x="204" y="554"/>
                      </a:lnTo>
                      <a:lnTo>
                        <a:pt x="187" y="554"/>
                      </a:lnTo>
                      <a:lnTo>
                        <a:pt x="173" y="559"/>
                      </a:lnTo>
                      <a:lnTo>
                        <a:pt x="157" y="568"/>
                      </a:lnTo>
                      <a:lnTo>
                        <a:pt x="150" y="579"/>
                      </a:lnTo>
                      <a:lnTo>
                        <a:pt x="144" y="576"/>
                      </a:lnTo>
                      <a:lnTo>
                        <a:pt x="138" y="587"/>
                      </a:lnTo>
                      <a:lnTo>
                        <a:pt x="130" y="590"/>
                      </a:lnTo>
                      <a:lnTo>
                        <a:pt x="120" y="604"/>
                      </a:lnTo>
                      <a:lnTo>
                        <a:pt x="89" y="604"/>
                      </a:lnTo>
                      <a:lnTo>
                        <a:pt x="76" y="584"/>
                      </a:lnTo>
                      <a:lnTo>
                        <a:pt x="74" y="576"/>
                      </a:lnTo>
                      <a:lnTo>
                        <a:pt x="70" y="584"/>
                      </a:lnTo>
                      <a:lnTo>
                        <a:pt x="64" y="571"/>
                      </a:lnTo>
                      <a:lnTo>
                        <a:pt x="66" y="534"/>
                      </a:lnTo>
                      <a:lnTo>
                        <a:pt x="70" y="512"/>
                      </a:lnTo>
                      <a:lnTo>
                        <a:pt x="64" y="495"/>
                      </a:lnTo>
                      <a:lnTo>
                        <a:pt x="58" y="479"/>
                      </a:lnTo>
                      <a:lnTo>
                        <a:pt x="56" y="459"/>
                      </a:lnTo>
                      <a:lnTo>
                        <a:pt x="47" y="451"/>
                      </a:lnTo>
                      <a:lnTo>
                        <a:pt x="45" y="448"/>
                      </a:lnTo>
                      <a:lnTo>
                        <a:pt x="43" y="440"/>
                      </a:lnTo>
                      <a:lnTo>
                        <a:pt x="29" y="415"/>
                      </a:lnTo>
                      <a:lnTo>
                        <a:pt x="12" y="353"/>
                      </a:lnTo>
                      <a:lnTo>
                        <a:pt x="6" y="312"/>
                      </a:lnTo>
                      <a:lnTo>
                        <a:pt x="6" y="287"/>
                      </a:lnTo>
                      <a:lnTo>
                        <a:pt x="0" y="278"/>
                      </a:lnTo>
                      <a:lnTo>
                        <a:pt x="2" y="256"/>
                      </a:lnTo>
                      <a:lnTo>
                        <a:pt x="8" y="245"/>
                      </a:lnTo>
                      <a:lnTo>
                        <a:pt x="29" y="214"/>
                      </a:lnTo>
                      <a:lnTo>
                        <a:pt x="51" y="217"/>
                      </a:lnTo>
                      <a:lnTo>
                        <a:pt x="54" y="223"/>
                      </a:lnTo>
                      <a:lnTo>
                        <a:pt x="82" y="223"/>
                      </a:lnTo>
                      <a:lnTo>
                        <a:pt x="84" y="214"/>
                      </a:lnTo>
                      <a:lnTo>
                        <a:pt x="89" y="217"/>
                      </a:lnTo>
                      <a:lnTo>
                        <a:pt x="97" y="209"/>
                      </a:lnTo>
                      <a:lnTo>
                        <a:pt x="103" y="212"/>
                      </a:lnTo>
                      <a:lnTo>
                        <a:pt x="109" y="206"/>
                      </a:lnTo>
                      <a:lnTo>
                        <a:pt x="107" y="198"/>
                      </a:lnTo>
                      <a:lnTo>
                        <a:pt x="113" y="178"/>
                      </a:lnTo>
                      <a:lnTo>
                        <a:pt x="120" y="170"/>
                      </a:lnTo>
                      <a:lnTo>
                        <a:pt x="117" y="164"/>
                      </a:lnTo>
                      <a:lnTo>
                        <a:pt x="120" y="159"/>
                      </a:lnTo>
                      <a:lnTo>
                        <a:pt x="117" y="150"/>
                      </a:lnTo>
                      <a:lnTo>
                        <a:pt x="128" y="136"/>
                      </a:lnTo>
                      <a:lnTo>
                        <a:pt x="146" y="134"/>
                      </a:lnTo>
                      <a:lnTo>
                        <a:pt x="163" y="100"/>
                      </a:lnTo>
                      <a:lnTo>
                        <a:pt x="185" y="72"/>
                      </a:lnTo>
                      <a:lnTo>
                        <a:pt x="194" y="70"/>
                      </a:lnTo>
                      <a:lnTo>
                        <a:pt x="200" y="64"/>
                      </a:lnTo>
                      <a:lnTo>
                        <a:pt x="210" y="64"/>
                      </a:lnTo>
                      <a:lnTo>
                        <a:pt x="227" y="86"/>
                      </a:lnTo>
                      <a:lnTo>
                        <a:pt x="233" y="89"/>
                      </a:lnTo>
                      <a:lnTo>
                        <a:pt x="239" y="78"/>
                      </a:lnTo>
                      <a:lnTo>
                        <a:pt x="251" y="64"/>
                      </a:lnTo>
                      <a:lnTo>
                        <a:pt x="258" y="61"/>
                      </a:lnTo>
                      <a:lnTo>
                        <a:pt x="266" y="39"/>
                      </a:lnTo>
                      <a:lnTo>
                        <a:pt x="274" y="36"/>
                      </a:lnTo>
                      <a:lnTo>
                        <a:pt x="284" y="28"/>
                      </a:lnTo>
                      <a:lnTo>
                        <a:pt x="293" y="19"/>
                      </a:lnTo>
                      <a:lnTo>
                        <a:pt x="303" y="19"/>
                      </a:lnTo>
                      <a:lnTo>
                        <a:pt x="311" y="8"/>
                      </a:lnTo>
                      <a:lnTo>
                        <a:pt x="323" y="8"/>
                      </a:lnTo>
                      <a:lnTo>
                        <a:pt x="336" y="8"/>
                      </a:lnTo>
                      <a:lnTo>
                        <a:pt x="354" y="14"/>
                      </a:lnTo>
                      <a:lnTo>
                        <a:pt x="365" y="25"/>
                      </a:lnTo>
                      <a:lnTo>
                        <a:pt x="367" y="33"/>
                      </a:lnTo>
                      <a:lnTo>
                        <a:pt x="369" y="39"/>
                      </a:lnTo>
                      <a:lnTo>
                        <a:pt x="371" y="53"/>
                      </a:lnTo>
                      <a:lnTo>
                        <a:pt x="369" y="58"/>
                      </a:lnTo>
                      <a:lnTo>
                        <a:pt x="369" y="70"/>
                      </a:lnTo>
                      <a:lnTo>
                        <a:pt x="367" y="78"/>
                      </a:lnTo>
                      <a:lnTo>
                        <a:pt x="396" y="109"/>
                      </a:lnTo>
                      <a:lnTo>
                        <a:pt x="406" y="125"/>
                      </a:lnTo>
                      <a:lnTo>
                        <a:pt x="418" y="131"/>
                      </a:lnTo>
                      <a:lnTo>
                        <a:pt x="430" y="139"/>
                      </a:lnTo>
                      <a:lnTo>
                        <a:pt x="437" y="142"/>
                      </a:lnTo>
                      <a:lnTo>
                        <a:pt x="449" y="134"/>
                      </a:lnTo>
                      <a:lnTo>
                        <a:pt x="459" y="109"/>
                      </a:lnTo>
                      <a:lnTo>
                        <a:pt x="463" y="89"/>
                      </a:lnTo>
                      <a:lnTo>
                        <a:pt x="466" y="53"/>
                      </a:lnTo>
                      <a:lnTo>
                        <a:pt x="470" y="36"/>
                      </a:lnTo>
                      <a:lnTo>
                        <a:pt x="470" y="0"/>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26" name="Freeform 25"/>
                <p:cNvSpPr>
                  <a:spLocks/>
                </p:cNvSpPr>
                <p:nvPr/>
              </p:nvSpPr>
              <p:spPr bwMode="auto">
                <a:xfrm>
                  <a:off x="4529" y="2543"/>
                  <a:ext cx="363" cy="94"/>
                </a:xfrm>
                <a:custGeom>
                  <a:avLst/>
                  <a:gdLst/>
                  <a:ahLst/>
                  <a:cxnLst>
                    <a:cxn ang="0">
                      <a:pos x="27" y="14"/>
                    </a:cxn>
                    <a:cxn ang="0">
                      <a:pos x="72" y="14"/>
                    </a:cxn>
                    <a:cxn ang="0">
                      <a:pos x="99" y="17"/>
                    </a:cxn>
                    <a:cxn ang="0">
                      <a:pos x="123" y="44"/>
                    </a:cxn>
                    <a:cxn ang="0">
                      <a:pos x="144" y="50"/>
                    </a:cxn>
                    <a:cxn ang="0">
                      <a:pos x="177" y="61"/>
                    </a:cxn>
                    <a:cxn ang="0">
                      <a:pos x="197" y="66"/>
                    </a:cxn>
                    <a:cxn ang="0">
                      <a:pos x="204" y="44"/>
                    </a:cxn>
                    <a:cxn ang="0">
                      <a:pos x="247" y="50"/>
                    </a:cxn>
                    <a:cxn ang="0">
                      <a:pos x="278" y="58"/>
                    </a:cxn>
                    <a:cxn ang="0">
                      <a:pos x="300" y="61"/>
                    </a:cxn>
                    <a:cxn ang="0">
                      <a:pos x="315" y="50"/>
                    </a:cxn>
                    <a:cxn ang="0">
                      <a:pos x="341" y="44"/>
                    </a:cxn>
                    <a:cxn ang="0">
                      <a:pos x="362" y="39"/>
                    </a:cxn>
                    <a:cxn ang="0">
                      <a:pos x="356" y="66"/>
                    </a:cxn>
                    <a:cxn ang="0">
                      <a:pos x="341" y="75"/>
                    </a:cxn>
                    <a:cxn ang="0">
                      <a:pos x="329" y="77"/>
                    </a:cxn>
                    <a:cxn ang="0">
                      <a:pos x="313" y="86"/>
                    </a:cxn>
                    <a:cxn ang="0">
                      <a:pos x="298" y="86"/>
                    </a:cxn>
                    <a:cxn ang="0">
                      <a:pos x="284" y="88"/>
                    </a:cxn>
                    <a:cxn ang="0">
                      <a:pos x="263" y="94"/>
                    </a:cxn>
                    <a:cxn ang="0">
                      <a:pos x="249" y="75"/>
                    </a:cxn>
                    <a:cxn ang="0">
                      <a:pos x="234" y="94"/>
                    </a:cxn>
                    <a:cxn ang="0">
                      <a:pos x="212" y="75"/>
                    </a:cxn>
                    <a:cxn ang="0">
                      <a:pos x="200" y="77"/>
                    </a:cxn>
                    <a:cxn ang="0">
                      <a:pos x="183" y="86"/>
                    </a:cxn>
                    <a:cxn ang="0">
                      <a:pos x="165" y="80"/>
                    </a:cxn>
                    <a:cxn ang="0">
                      <a:pos x="146" y="77"/>
                    </a:cxn>
                    <a:cxn ang="0">
                      <a:pos x="127" y="86"/>
                    </a:cxn>
                    <a:cxn ang="0">
                      <a:pos x="101" y="72"/>
                    </a:cxn>
                    <a:cxn ang="0">
                      <a:pos x="66" y="64"/>
                    </a:cxn>
                    <a:cxn ang="0">
                      <a:pos x="41" y="55"/>
                    </a:cxn>
                    <a:cxn ang="0">
                      <a:pos x="16" y="41"/>
                    </a:cxn>
                    <a:cxn ang="0">
                      <a:pos x="2" y="36"/>
                    </a:cxn>
                    <a:cxn ang="0">
                      <a:pos x="0" y="0"/>
                    </a:cxn>
                  </a:cxnLst>
                  <a:rect l="0" t="0" r="r" b="b"/>
                  <a:pathLst>
                    <a:path w="363" h="95">
                      <a:moveTo>
                        <a:pt x="0" y="0"/>
                      </a:moveTo>
                      <a:lnTo>
                        <a:pt x="27" y="14"/>
                      </a:lnTo>
                      <a:lnTo>
                        <a:pt x="51" y="14"/>
                      </a:lnTo>
                      <a:lnTo>
                        <a:pt x="72" y="14"/>
                      </a:lnTo>
                      <a:lnTo>
                        <a:pt x="88" y="14"/>
                      </a:lnTo>
                      <a:lnTo>
                        <a:pt x="99" y="17"/>
                      </a:lnTo>
                      <a:lnTo>
                        <a:pt x="115" y="25"/>
                      </a:lnTo>
                      <a:lnTo>
                        <a:pt x="123" y="44"/>
                      </a:lnTo>
                      <a:lnTo>
                        <a:pt x="130" y="53"/>
                      </a:lnTo>
                      <a:lnTo>
                        <a:pt x="144" y="50"/>
                      </a:lnTo>
                      <a:lnTo>
                        <a:pt x="160" y="50"/>
                      </a:lnTo>
                      <a:lnTo>
                        <a:pt x="177" y="61"/>
                      </a:lnTo>
                      <a:lnTo>
                        <a:pt x="189" y="66"/>
                      </a:lnTo>
                      <a:lnTo>
                        <a:pt x="197" y="66"/>
                      </a:lnTo>
                      <a:lnTo>
                        <a:pt x="199" y="53"/>
                      </a:lnTo>
                      <a:lnTo>
                        <a:pt x="204" y="44"/>
                      </a:lnTo>
                      <a:lnTo>
                        <a:pt x="228" y="50"/>
                      </a:lnTo>
                      <a:lnTo>
                        <a:pt x="247" y="50"/>
                      </a:lnTo>
                      <a:lnTo>
                        <a:pt x="265" y="50"/>
                      </a:lnTo>
                      <a:lnTo>
                        <a:pt x="278" y="58"/>
                      </a:lnTo>
                      <a:lnTo>
                        <a:pt x="286" y="64"/>
                      </a:lnTo>
                      <a:lnTo>
                        <a:pt x="300" y="61"/>
                      </a:lnTo>
                      <a:lnTo>
                        <a:pt x="309" y="55"/>
                      </a:lnTo>
                      <a:lnTo>
                        <a:pt x="315" y="50"/>
                      </a:lnTo>
                      <a:lnTo>
                        <a:pt x="331" y="50"/>
                      </a:lnTo>
                      <a:lnTo>
                        <a:pt x="341" y="44"/>
                      </a:lnTo>
                      <a:lnTo>
                        <a:pt x="354" y="39"/>
                      </a:lnTo>
                      <a:lnTo>
                        <a:pt x="362" y="39"/>
                      </a:lnTo>
                      <a:lnTo>
                        <a:pt x="360" y="58"/>
                      </a:lnTo>
                      <a:lnTo>
                        <a:pt x="356" y="66"/>
                      </a:lnTo>
                      <a:lnTo>
                        <a:pt x="348" y="75"/>
                      </a:lnTo>
                      <a:lnTo>
                        <a:pt x="341" y="75"/>
                      </a:lnTo>
                      <a:lnTo>
                        <a:pt x="339" y="75"/>
                      </a:lnTo>
                      <a:lnTo>
                        <a:pt x="329" y="77"/>
                      </a:lnTo>
                      <a:lnTo>
                        <a:pt x="321" y="88"/>
                      </a:lnTo>
                      <a:lnTo>
                        <a:pt x="313" y="86"/>
                      </a:lnTo>
                      <a:lnTo>
                        <a:pt x="306" y="80"/>
                      </a:lnTo>
                      <a:lnTo>
                        <a:pt x="298" y="86"/>
                      </a:lnTo>
                      <a:lnTo>
                        <a:pt x="290" y="88"/>
                      </a:lnTo>
                      <a:lnTo>
                        <a:pt x="284" y="88"/>
                      </a:lnTo>
                      <a:lnTo>
                        <a:pt x="278" y="94"/>
                      </a:lnTo>
                      <a:lnTo>
                        <a:pt x="263" y="94"/>
                      </a:lnTo>
                      <a:lnTo>
                        <a:pt x="257" y="86"/>
                      </a:lnTo>
                      <a:lnTo>
                        <a:pt x="249" y="75"/>
                      </a:lnTo>
                      <a:lnTo>
                        <a:pt x="239" y="86"/>
                      </a:lnTo>
                      <a:lnTo>
                        <a:pt x="234" y="94"/>
                      </a:lnTo>
                      <a:lnTo>
                        <a:pt x="226" y="94"/>
                      </a:lnTo>
                      <a:lnTo>
                        <a:pt x="212" y="75"/>
                      </a:lnTo>
                      <a:lnTo>
                        <a:pt x="208" y="77"/>
                      </a:lnTo>
                      <a:lnTo>
                        <a:pt x="200" y="77"/>
                      </a:lnTo>
                      <a:lnTo>
                        <a:pt x="195" y="88"/>
                      </a:lnTo>
                      <a:lnTo>
                        <a:pt x="183" y="86"/>
                      </a:lnTo>
                      <a:lnTo>
                        <a:pt x="171" y="86"/>
                      </a:lnTo>
                      <a:lnTo>
                        <a:pt x="165" y="80"/>
                      </a:lnTo>
                      <a:lnTo>
                        <a:pt x="158" y="75"/>
                      </a:lnTo>
                      <a:lnTo>
                        <a:pt x="146" y="77"/>
                      </a:lnTo>
                      <a:lnTo>
                        <a:pt x="134" y="88"/>
                      </a:lnTo>
                      <a:lnTo>
                        <a:pt x="127" y="86"/>
                      </a:lnTo>
                      <a:lnTo>
                        <a:pt x="115" y="80"/>
                      </a:lnTo>
                      <a:lnTo>
                        <a:pt x="101" y="72"/>
                      </a:lnTo>
                      <a:lnTo>
                        <a:pt x="90" y="72"/>
                      </a:lnTo>
                      <a:lnTo>
                        <a:pt x="66" y="64"/>
                      </a:lnTo>
                      <a:lnTo>
                        <a:pt x="51" y="58"/>
                      </a:lnTo>
                      <a:lnTo>
                        <a:pt x="41" y="55"/>
                      </a:lnTo>
                      <a:lnTo>
                        <a:pt x="25" y="53"/>
                      </a:lnTo>
                      <a:lnTo>
                        <a:pt x="16" y="41"/>
                      </a:lnTo>
                      <a:lnTo>
                        <a:pt x="6" y="39"/>
                      </a:lnTo>
                      <a:lnTo>
                        <a:pt x="2" y="36"/>
                      </a:lnTo>
                      <a:lnTo>
                        <a:pt x="0" y="30"/>
                      </a:lnTo>
                      <a:lnTo>
                        <a:pt x="0" y="0"/>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27" name="Freeform 26"/>
                <p:cNvSpPr>
                  <a:spLocks/>
                </p:cNvSpPr>
                <p:nvPr/>
              </p:nvSpPr>
              <p:spPr bwMode="auto">
                <a:xfrm>
                  <a:off x="4728" y="2357"/>
                  <a:ext cx="165" cy="183"/>
                </a:xfrm>
                <a:custGeom>
                  <a:avLst/>
                  <a:gdLst/>
                  <a:ahLst/>
                  <a:cxnLst>
                    <a:cxn ang="0">
                      <a:pos x="80" y="3"/>
                    </a:cxn>
                    <a:cxn ang="0">
                      <a:pos x="137" y="0"/>
                    </a:cxn>
                    <a:cxn ang="0">
                      <a:pos x="146" y="22"/>
                    </a:cxn>
                    <a:cxn ang="0">
                      <a:pos x="131" y="36"/>
                    </a:cxn>
                    <a:cxn ang="0">
                      <a:pos x="127" y="47"/>
                    </a:cxn>
                    <a:cxn ang="0">
                      <a:pos x="115" y="61"/>
                    </a:cxn>
                    <a:cxn ang="0">
                      <a:pos x="102" y="64"/>
                    </a:cxn>
                    <a:cxn ang="0">
                      <a:pos x="88" y="56"/>
                    </a:cxn>
                    <a:cxn ang="0">
                      <a:pos x="72" y="36"/>
                    </a:cxn>
                    <a:cxn ang="0">
                      <a:pos x="53" y="36"/>
                    </a:cxn>
                    <a:cxn ang="0">
                      <a:pos x="51" y="64"/>
                    </a:cxn>
                    <a:cxn ang="0">
                      <a:pos x="53" y="81"/>
                    </a:cxn>
                    <a:cxn ang="0">
                      <a:pos x="72" y="70"/>
                    </a:cxn>
                    <a:cxn ang="0">
                      <a:pos x="86" y="75"/>
                    </a:cxn>
                    <a:cxn ang="0">
                      <a:pos x="82" y="92"/>
                    </a:cxn>
                    <a:cxn ang="0">
                      <a:pos x="80" y="103"/>
                    </a:cxn>
                    <a:cxn ang="0">
                      <a:pos x="82" y="120"/>
                    </a:cxn>
                    <a:cxn ang="0">
                      <a:pos x="92" y="128"/>
                    </a:cxn>
                    <a:cxn ang="0">
                      <a:pos x="88" y="148"/>
                    </a:cxn>
                    <a:cxn ang="0">
                      <a:pos x="82" y="170"/>
                    </a:cxn>
                    <a:cxn ang="0">
                      <a:pos x="68" y="175"/>
                    </a:cxn>
                    <a:cxn ang="0">
                      <a:pos x="62" y="164"/>
                    </a:cxn>
                    <a:cxn ang="0">
                      <a:pos x="55" y="139"/>
                    </a:cxn>
                    <a:cxn ang="0">
                      <a:pos x="55" y="114"/>
                    </a:cxn>
                    <a:cxn ang="0">
                      <a:pos x="35" y="114"/>
                    </a:cxn>
                    <a:cxn ang="0">
                      <a:pos x="23" y="117"/>
                    </a:cxn>
                    <a:cxn ang="0">
                      <a:pos x="39" y="128"/>
                    </a:cxn>
                    <a:cxn ang="0">
                      <a:pos x="47" y="145"/>
                    </a:cxn>
                    <a:cxn ang="0">
                      <a:pos x="41" y="167"/>
                    </a:cxn>
                    <a:cxn ang="0">
                      <a:pos x="29" y="181"/>
                    </a:cxn>
                    <a:cxn ang="0">
                      <a:pos x="29" y="164"/>
                    </a:cxn>
                    <a:cxn ang="0">
                      <a:pos x="21" y="145"/>
                    </a:cxn>
                    <a:cxn ang="0">
                      <a:pos x="10" y="128"/>
                    </a:cxn>
                    <a:cxn ang="0">
                      <a:pos x="2" y="109"/>
                    </a:cxn>
                    <a:cxn ang="0">
                      <a:pos x="16" y="86"/>
                    </a:cxn>
                    <a:cxn ang="0">
                      <a:pos x="23" y="58"/>
                    </a:cxn>
                    <a:cxn ang="0">
                      <a:pos x="25" y="39"/>
                    </a:cxn>
                    <a:cxn ang="0">
                      <a:pos x="23" y="22"/>
                    </a:cxn>
                  </a:cxnLst>
                  <a:rect l="0" t="0" r="r" b="b"/>
                  <a:pathLst>
                    <a:path w="165" h="182">
                      <a:moveTo>
                        <a:pt x="41" y="0"/>
                      </a:moveTo>
                      <a:lnTo>
                        <a:pt x="80" y="3"/>
                      </a:lnTo>
                      <a:lnTo>
                        <a:pt x="117" y="3"/>
                      </a:lnTo>
                      <a:lnTo>
                        <a:pt x="137" y="0"/>
                      </a:lnTo>
                      <a:lnTo>
                        <a:pt x="164" y="17"/>
                      </a:lnTo>
                      <a:lnTo>
                        <a:pt x="146" y="22"/>
                      </a:lnTo>
                      <a:lnTo>
                        <a:pt x="137" y="31"/>
                      </a:lnTo>
                      <a:lnTo>
                        <a:pt x="131" y="36"/>
                      </a:lnTo>
                      <a:lnTo>
                        <a:pt x="127" y="42"/>
                      </a:lnTo>
                      <a:lnTo>
                        <a:pt x="127" y="47"/>
                      </a:lnTo>
                      <a:lnTo>
                        <a:pt x="127" y="56"/>
                      </a:lnTo>
                      <a:lnTo>
                        <a:pt x="115" y="61"/>
                      </a:lnTo>
                      <a:lnTo>
                        <a:pt x="105" y="61"/>
                      </a:lnTo>
                      <a:lnTo>
                        <a:pt x="102" y="64"/>
                      </a:lnTo>
                      <a:lnTo>
                        <a:pt x="92" y="64"/>
                      </a:lnTo>
                      <a:lnTo>
                        <a:pt x="88" y="56"/>
                      </a:lnTo>
                      <a:lnTo>
                        <a:pt x="80" y="45"/>
                      </a:lnTo>
                      <a:lnTo>
                        <a:pt x="72" y="36"/>
                      </a:lnTo>
                      <a:lnTo>
                        <a:pt x="57" y="36"/>
                      </a:lnTo>
                      <a:lnTo>
                        <a:pt x="53" y="36"/>
                      </a:lnTo>
                      <a:lnTo>
                        <a:pt x="49" y="50"/>
                      </a:lnTo>
                      <a:lnTo>
                        <a:pt x="51" y="64"/>
                      </a:lnTo>
                      <a:lnTo>
                        <a:pt x="51" y="72"/>
                      </a:lnTo>
                      <a:lnTo>
                        <a:pt x="53" y="81"/>
                      </a:lnTo>
                      <a:lnTo>
                        <a:pt x="61" y="78"/>
                      </a:lnTo>
                      <a:lnTo>
                        <a:pt x="72" y="70"/>
                      </a:lnTo>
                      <a:lnTo>
                        <a:pt x="80" y="70"/>
                      </a:lnTo>
                      <a:lnTo>
                        <a:pt x="86" y="75"/>
                      </a:lnTo>
                      <a:lnTo>
                        <a:pt x="86" y="81"/>
                      </a:lnTo>
                      <a:lnTo>
                        <a:pt x="82" y="92"/>
                      </a:lnTo>
                      <a:lnTo>
                        <a:pt x="80" y="97"/>
                      </a:lnTo>
                      <a:lnTo>
                        <a:pt x="80" y="103"/>
                      </a:lnTo>
                      <a:lnTo>
                        <a:pt x="78" y="111"/>
                      </a:lnTo>
                      <a:lnTo>
                        <a:pt x="82" y="120"/>
                      </a:lnTo>
                      <a:lnTo>
                        <a:pt x="90" y="131"/>
                      </a:lnTo>
                      <a:lnTo>
                        <a:pt x="92" y="128"/>
                      </a:lnTo>
                      <a:lnTo>
                        <a:pt x="92" y="139"/>
                      </a:lnTo>
                      <a:lnTo>
                        <a:pt x="88" y="148"/>
                      </a:lnTo>
                      <a:lnTo>
                        <a:pt x="84" y="156"/>
                      </a:lnTo>
                      <a:lnTo>
                        <a:pt x="82" y="170"/>
                      </a:lnTo>
                      <a:lnTo>
                        <a:pt x="74" y="175"/>
                      </a:lnTo>
                      <a:lnTo>
                        <a:pt x="68" y="175"/>
                      </a:lnTo>
                      <a:lnTo>
                        <a:pt x="62" y="175"/>
                      </a:lnTo>
                      <a:lnTo>
                        <a:pt x="62" y="164"/>
                      </a:lnTo>
                      <a:lnTo>
                        <a:pt x="61" y="145"/>
                      </a:lnTo>
                      <a:lnTo>
                        <a:pt x="55" y="139"/>
                      </a:lnTo>
                      <a:lnTo>
                        <a:pt x="53" y="131"/>
                      </a:lnTo>
                      <a:lnTo>
                        <a:pt x="55" y="114"/>
                      </a:lnTo>
                      <a:lnTo>
                        <a:pt x="49" y="109"/>
                      </a:lnTo>
                      <a:lnTo>
                        <a:pt x="35" y="114"/>
                      </a:lnTo>
                      <a:lnTo>
                        <a:pt x="29" y="109"/>
                      </a:lnTo>
                      <a:lnTo>
                        <a:pt x="23" y="117"/>
                      </a:lnTo>
                      <a:lnTo>
                        <a:pt x="29" y="123"/>
                      </a:lnTo>
                      <a:lnTo>
                        <a:pt x="39" y="128"/>
                      </a:lnTo>
                      <a:lnTo>
                        <a:pt x="41" y="134"/>
                      </a:lnTo>
                      <a:lnTo>
                        <a:pt x="47" y="145"/>
                      </a:lnTo>
                      <a:lnTo>
                        <a:pt x="47" y="153"/>
                      </a:lnTo>
                      <a:lnTo>
                        <a:pt x="41" y="167"/>
                      </a:lnTo>
                      <a:lnTo>
                        <a:pt x="33" y="178"/>
                      </a:lnTo>
                      <a:lnTo>
                        <a:pt x="29" y="181"/>
                      </a:lnTo>
                      <a:lnTo>
                        <a:pt x="29" y="173"/>
                      </a:lnTo>
                      <a:lnTo>
                        <a:pt x="29" y="164"/>
                      </a:lnTo>
                      <a:lnTo>
                        <a:pt x="31" y="153"/>
                      </a:lnTo>
                      <a:lnTo>
                        <a:pt x="21" y="145"/>
                      </a:lnTo>
                      <a:lnTo>
                        <a:pt x="12" y="136"/>
                      </a:lnTo>
                      <a:lnTo>
                        <a:pt x="10" y="128"/>
                      </a:lnTo>
                      <a:lnTo>
                        <a:pt x="0" y="123"/>
                      </a:lnTo>
                      <a:lnTo>
                        <a:pt x="2" y="109"/>
                      </a:lnTo>
                      <a:lnTo>
                        <a:pt x="10" y="100"/>
                      </a:lnTo>
                      <a:lnTo>
                        <a:pt x="16" y="86"/>
                      </a:lnTo>
                      <a:lnTo>
                        <a:pt x="21" y="72"/>
                      </a:lnTo>
                      <a:lnTo>
                        <a:pt x="23" y="58"/>
                      </a:lnTo>
                      <a:lnTo>
                        <a:pt x="21" y="45"/>
                      </a:lnTo>
                      <a:lnTo>
                        <a:pt x="25" y="39"/>
                      </a:lnTo>
                      <a:lnTo>
                        <a:pt x="29" y="33"/>
                      </a:lnTo>
                      <a:lnTo>
                        <a:pt x="23" y="22"/>
                      </a:lnTo>
                      <a:lnTo>
                        <a:pt x="41" y="0"/>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28" name="Freeform 27"/>
                <p:cNvSpPr>
                  <a:spLocks/>
                </p:cNvSpPr>
                <p:nvPr/>
              </p:nvSpPr>
              <p:spPr bwMode="auto">
                <a:xfrm>
                  <a:off x="4556" y="2277"/>
                  <a:ext cx="181" cy="249"/>
                </a:xfrm>
                <a:custGeom>
                  <a:avLst/>
                  <a:gdLst/>
                  <a:ahLst/>
                  <a:cxnLst>
                    <a:cxn ang="0">
                      <a:pos x="0" y="83"/>
                    </a:cxn>
                    <a:cxn ang="0">
                      <a:pos x="37" y="44"/>
                    </a:cxn>
                    <a:cxn ang="0">
                      <a:pos x="56" y="28"/>
                    </a:cxn>
                    <a:cxn ang="0">
                      <a:pos x="66" y="14"/>
                    </a:cxn>
                    <a:cxn ang="0">
                      <a:pos x="95" y="0"/>
                    </a:cxn>
                    <a:cxn ang="0">
                      <a:pos x="111" y="30"/>
                    </a:cxn>
                    <a:cxn ang="0">
                      <a:pos x="127" y="17"/>
                    </a:cxn>
                    <a:cxn ang="0">
                      <a:pos x="132" y="8"/>
                    </a:cxn>
                    <a:cxn ang="0">
                      <a:pos x="146" y="0"/>
                    </a:cxn>
                    <a:cxn ang="0">
                      <a:pos x="154" y="0"/>
                    </a:cxn>
                    <a:cxn ang="0">
                      <a:pos x="156" y="11"/>
                    </a:cxn>
                    <a:cxn ang="0">
                      <a:pos x="156" y="19"/>
                    </a:cxn>
                    <a:cxn ang="0">
                      <a:pos x="148" y="33"/>
                    </a:cxn>
                    <a:cxn ang="0">
                      <a:pos x="148" y="41"/>
                    </a:cxn>
                    <a:cxn ang="0">
                      <a:pos x="169" y="77"/>
                    </a:cxn>
                    <a:cxn ang="0">
                      <a:pos x="173" y="99"/>
                    </a:cxn>
                    <a:cxn ang="0">
                      <a:pos x="179" y="99"/>
                    </a:cxn>
                    <a:cxn ang="0">
                      <a:pos x="181" y="110"/>
                    </a:cxn>
                    <a:cxn ang="0">
                      <a:pos x="173" y="121"/>
                    </a:cxn>
                    <a:cxn ang="0">
                      <a:pos x="167" y="116"/>
                    </a:cxn>
                    <a:cxn ang="0">
                      <a:pos x="154" y="124"/>
                    </a:cxn>
                    <a:cxn ang="0">
                      <a:pos x="156" y="146"/>
                    </a:cxn>
                    <a:cxn ang="0">
                      <a:pos x="140" y="160"/>
                    </a:cxn>
                    <a:cxn ang="0">
                      <a:pos x="140" y="196"/>
                    </a:cxn>
                    <a:cxn ang="0">
                      <a:pos x="140" y="220"/>
                    </a:cxn>
                    <a:cxn ang="0">
                      <a:pos x="132" y="231"/>
                    </a:cxn>
                    <a:cxn ang="0">
                      <a:pos x="127" y="248"/>
                    </a:cxn>
                    <a:cxn ang="0">
                      <a:pos x="119" y="245"/>
                    </a:cxn>
                    <a:cxn ang="0">
                      <a:pos x="107" y="237"/>
                    </a:cxn>
                    <a:cxn ang="0">
                      <a:pos x="97" y="229"/>
                    </a:cxn>
                    <a:cxn ang="0">
                      <a:pos x="90" y="215"/>
                    </a:cxn>
                    <a:cxn ang="0">
                      <a:pos x="62" y="218"/>
                    </a:cxn>
                    <a:cxn ang="0">
                      <a:pos x="39" y="209"/>
                    </a:cxn>
                    <a:cxn ang="0">
                      <a:pos x="23" y="187"/>
                    </a:cxn>
                    <a:cxn ang="0">
                      <a:pos x="14" y="171"/>
                    </a:cxn>
                    <a:cxn ang="0">
                      <a:pos x="6" y="157"/>
                    </a:cxn>
                    <a:cxn ang="0">
                      <a:pos x="6" y="130"/>
                    </a:cxn>
                    <a:cxn ang="0">
                      <a:pos x="0" y="83"/>
                    </a:cxn>
                  </a:cxnLst>
                  <a:rect l="0" t="0" r="r" b="b"/>
                  <a:pathLst>
                    <a:path w="182" h="249">
                      <a:moveTo>
                        <a:pt x="0" y="83"/>
                      </a:moveTo>
                      <a:lnTo>
                        <a:pt x="37" y="44"/>
                      </a:lnTo>
                      <a:lnTo>
                        <a:pt x="56" y="28"/>
                      </a:lnTo>
                      <a:lnTo>
                        <a:pt x="66" y="14"/>
                      </a:lnTo>
                      <a:lnTo>
                        <a:pt x="95" y="0"/>
                      </a:lnTo>
                      <a:lnTo>
                        <a:pt x="111" y="30"/>
                      </a:lnTo>
                      <a:lnTo>
                        <a:pt x="127" y="17"/>
                      </a:lnTo>
                      <a:lnTo>
                        <a:pt x="132" y="8"/>
                      </a:lnTo>
                      <a:lnTo>
                        <a:pt x="146" y="0"/>
                      </a:lnTo>
                      <a:lnTo>
                        <a:pt x="154" y="0"/>
                      </a:lnTo>
                      <a:lnTo>
                        <a:pt x="156" y="11"/>
                      </a:lnTo>
                      <a:lnTo>
                        <a:pt x="156" y="19"/>
                      </a:lnTo>
                      <a:lnTo>
                        <a:pt x="148" y="33"/>
                      </a:lnTo>
                      <a:lnTo>
                        <a:pt x="148" y="41"/>
                      </a:lnTo>
                      <a:lnTo>
                        <a:pt x="169" y="77"/>
                      </a:lnTo>
                      <a:lnTo>
                        <a:pt x="173" y="99"/>
                      </a:lnTo>
                      <a:lnTo>
                        <a:pt x="179" y="99"/>
                      </a:lnTo>
                      <a:lnTo>
                        <a:pt x="181" y="110"/>
                      </a:lnTo>
                      <a:lnTo>
                        <a:pt x="173" y="121"/>
                      </a:lnTo>
                      <a:lnTo>
                        <a:pt x="167" y="116"/>
                      </a:lnTo>
                      <a:lnTo>
                        <a:pt x="154" y="124"/>
                      </a:lnTo>
                      <a:lnTo>
                        <a:pt x="156" y="146"/>
                      </a:lnTo>
                      <a:lnTo>
                        <a:pt x="140" y="160"/>
                      </a:lnTo>
                      <a:lnTo>
                        <a:pt x="140" y="196"/>
                      </a:lnTo>
                      <a:lnTo>
                        <a:pt x="140" y="220"/>
                      </a:lnTo>
                      <a:lnTo>
                        <a:pt x="132" y="231"/>
                      </a:lnTo>
                      <a:lnTo>
                        <a:pt x="127" y="248"/>
                      </a:lnTo>
                      <a:lnTo>
                        <a:pt x="119" y="245"/>
                      </a:lnTo>
                      <a:lnTo>
                        <a:pt x="107" y="237"/>
                      </a:lnTo>
                      <a:lnTo>
                        <a:pt x="97" y="229"/>
                      </a:lnTo>
                      <a:lnTo>
                        <a:pt x="90" y="215"/>
                      </a:lnTo>
                      <a:lnTo>
                        <a:pt x="62" y="218"/>
                      </a:lnTo>
                      <a:lnTo>
                        <a:pt x="39" y="209"/>
                      </a:lnTo>
                      <a:lnTo>
                        <a:pt x="23" y="187"/>
                      </a:lnTo>
                      <a:lnTo>
                        <a:pt x="14" y="171"/>
                      </a:lnTo>
                      <a:lnTo>
                        <a:pt x="6" y="157"/>
                      </a:lnTo>
                      <a:lnTo>
                        <a:pt x="6" y="130"/>
                      </a:lnTo>
                      <a:lnTo>
                        <a:pt x="0" y="83"/>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29" name="Freeform 28"/>
                <p:cNvSpPr>
                  <a:spLocks/>
                </p:cNvSpPr>
                <p:nvPr/>
              </p:nvSpPr>
              <p:spPr bwMode="auto">
                <a:xfrm>
                  <a:off x="4940" y="2419"/>
                  <a:ext cx="348" cy="235"/>
                </a:xfrm>
                <a:custGeom>
                  <a:avLst/>
                  <a:gdLst/>
                  <a:ahLst/>
                  <a:cxnLst>
                    <a:cxn ang="0">
                      <a:pos x="31" y="3"/>
                    </a:cxn>
                    <a:cxn ang="0">
                      <a:pos x="68" y="39"/>
                    </a:cxn>
                    <a:cxn ang="0">
                      <a:pos x="74" y="56"/>
                    </a:cxn>
                    <a:cxn ang="0">
                      <a:pos x="96" y="47"/>
                    </a:cxn>
                    <a:cxn ang="0">
                      <a:pos x="107" y="53"/>
                    </a:cxn>
                    <a:cxn ang="0">
                      <a:pos x="121" y="39"/>
                    </a:cxn>
                    <a:cxn ang="0">
                      <a:pos x="140" y="31"/>
                    </a:cxn>
                    <a:cxn ang="0">
                      <a:pos x="185" y="47"/>
                    </a:cxn>
                    <a:cxn ang="0">
                      <a:pos x="212" y="67"/>
                    </a:cxn>
                    <a:cxn ang="0">
                      <a:pos x="234" y="81"/>
                    </a:cxn>
                    <a:cxn ang="0">
                      <a:pos x="271" y="111"/>
                    </a:cxn>
                    <a:cxn ang="0">
                      <a:pos x="275" y="128"/>
                    </a:cxn>
                    <a:cxn ang="0">
                      <a:pos x="292" y="142"/>
                    </a:cxn>
                    <a:cxn ang="0">
                      <a:pos x="306" y="148"/>
                    </a:cxn>
                    <a:cxn ang="0">
                      <a:pos x="322" y="176"/>
                    </a:cxn>
                    <a:cxn ang="0">
                      <a:pos x="333" y="192"/>
                    </a:cxn>
                    <a:cxn ang="0">
                      <a:pos x="335" y="234"/>
                    </a:cxn>
                    <a:cxn ang="0">
                      <a:pos x="320" y="234"/>
                    </a:cxn>
                    <a:cxn ang="0">
                      <a:pos x="310" y="226"/>
                    </a:cxn>
                    <a:cxn ang="0">
                      <a:pos x="275" y="184"/>
                    </a:cxn>
                    <a:cxn ang="0">
                      <a:pos x="240" y="184"/>
                    </a:cxn>
                    <a:cxn ang="0">
                      <a:pos x="228" y="198"/>
                    </a:cxn>
                    <a:cxn ang="0">
                      <a:pos x="218" y="206"/>
                    </a:cxn>
                    <a:cxn ang="0">
                      <a:pos x="197" y="217"/>
                    </a:cxn>
                    <a:cxn ang="0">
                      <a:pos x="177" y="212"/>
                    </a:cxn>
                    <a:cxn ang="0">
                      <a:pos x="160" y="212"/>
                    </a:cxn>
                    <a:cxn ang="0">
                      <a:pos x="138" y="159"/>
                    </a:cxn>
                    <a:cxn ang="0">
                      <a:pos x="113" y="111"/>
                    </a:cxn>
                    <a:cxn ang="0">
                      <a:pos x="82" y="95"/>
                    </a:cxn>
                    <a:cxn ang="0">
                      <a:pos x="53" y="92"/>
                    </a:cxn>
                    <a:cxn ang="0">
                      <a:pos x="23" y="75"/>
                    </a:cxn>
                    <a:cxn ang="0">
                      <a:pos x="25" y="25"/>
                    </a:cxn>
                  </a:cxnLst>
                  <a:rect l="0" t="0" r="r" b="b"/>
                  <a:pathLst>
                    <a:path w="348" h="235">
                      <a:moveTo>
                        <a:pt x="0" y="0"/>
                      </a:moveTo>
                      <a:lnTo>
                        <a:pt x="31" y="3"/>
                      </a:lnTo>
                      <a:lnTo>
                        <a:pt x="57" y="6"/>
                      </a:lnTo>
                      <a:lnTo>
                        <a:pt x="68" y="39"/>
                      </a:lnTo>
                      <a:lnTo>
                        <a:pt x="70" y="50"/>
                      </a:lnTo>
                      <a:lnTo>
                        <a:pt x="74" y="56"/>
                      </a:lnTo>
                      <a:lnTo>
                        <a:pt x="82" y="47"/>
                      </a:lnTo>
                      <a:lnTo>
                        <a:pt x="96" y="47"/>
                      </a:lnTo>
                      <a:lnTo>
                        <a:pt x="103" y="56"/>
                      </a:lnTo>
                      <a:lnTo>
                        <a:pt x="107" y="53"/>
                      </a:lnTo>
                      <a:lnTo>
                        <a:pt x="119" y="39"/>
                      </a:lnTo>
                      <a:lnTo>
                        <a:pt x="121" y="39"/>
                      </a:lnTo>
                      <a:lnTo>
                        <a:pt x="131" y="31"/>
                      </a:lnTo>
                      <a:lnTo>
                        <a:pt x="140" y="31"/>
                      </a:lnTo>
                      <a:lnTo>
                        <a:pt x="172" y="47"/>
                      </a:lnTo>
                      <a:lnTo>
                        <a:pt x="185" y="47"/>
                      </a:lnTo>
                      <a:lnTo>
                        <a:pt x="199" y="61"/>
                      </a:lnTo>
                      <a:lnTo>
                        <a:pt x="212" y="67"/>
                      </a:lnTo>
                      <a:lnTo>
                        <a:pt x="224" y="78"/>
                      </a:lnTo>
                      <a:lnTo>
                        <a:pt x="234" y="81"/>
                      </a:lnTo>
                      <a:lnTo>
                        <a:pt x="259" y="92"/>
                      </a:lnTo>
                      <a:lnTo>
                        <a:pt x="271" y="111"/>
                      </a:lnTo>
                      <a:lnTo>
                        <a:pt x="277" y="123"/>
                      </a:lnTo>
                      <a:lnTo>
                        <a:pt x="275" y="128"/>
                      </a:lnTo>
                      <a:lnTo>
                        <a:pt x="285" y="139"/>
                      </a:lnTo>
                      <a:lnTo>
                        <a:pt x="292" y="142"/>
                      </a:lnTo>
                      <a:lnTo>
                        <a:pt x="296" y="145"/>
                      </a:lnTo>
                      <a:lnTo>
                        <a:pt x="306" y="148"/>
                      </a:lnTo>
                      <a:lnTo>
                        <a:pt x="322" y="164"/>
                      </a:lnTo>
                      <a:lnTo>
                        <a:pt x="322" y="176"/>
                      </a:lnTo>
                      <a:lnTo>
                        <a:pt x="331" y="187"/>
                      </a:lnTo>
                      <a:lnTo>
                        <a:pt x="333" y="192"/>
                      </a:lnTo>
                      <a:lnTo>
                        <a:pt x="347" y="215"/>
                      </a:lnTo>
                      <a:lnTo>
                        <a:pt x="335" y="234"/>
                      </a:lnTo>
                      <a:lnTo>
                        <a:pt x="331" y="234"/>
                      </a:lnTo>
                      <a:lnTo>
                        <a:pt x="320" y="234"/>
                      </a:lnTo>
                      <a:lnTo>
                        <a:pt x="316" y="226"/>
                      </a:lnTo>
                      <a:lnTo>
                        <a:pt x="310" y="226"/>
                      </a:lnTo>
                      <a:lnTo>
                        <a:pt x="304" y="228"/>
                      </a:lnTo>
                      <a:lnTo>
                        <a:pt x="275" y="184"/>
                      </a:lnTo>
                      <a:lnTo>
                        <a:pt x="257" y="187"/>
                      </a:lnTo>
                      <a:lnTo>
                        <a:pt x="240" y="184"/>
                      </a:lnTo>
                      <a:lnTo>
                        <a:pt x="234" y="189"/>
                      </a:lnTo>
                      <a:lnTo>
                        <a:pt x="228" y="198"/>
                      </a:lnTo>
                      <a:lnTo>
                        <a:pt x="226" y="192"/>
                      </a:lnTo>
                      <a:lnTo>
                        <a:pt x="218" y="206"/>
                      </a:lnTo>
                      <a:lnTo>
                        <a:pt x="207" y="226"/>
                      </a:lnTo>
                      <a:lnTo>
                        <a:pt x="197" y="217"/>
                      </a:lnTo>
                      <a:lnTo>
                        <a:pt x="185" y="212"/>
                      </a:lnTo>
                      <a:lnTo>
                        <a:pt x="177" y="212"/>
                      </a:lnTo>
                      <a:lnTo>
                        <a:pt x="166" y="206"/>
                      </a:lnTo>
                      <a:lnTo>
                        <a:pt x="160" y="212"/>
                      </a:lnTo>
                      <a:lnTo>
                        <a:pt x="152" y="184"/>
                      </a:lnTo>
                      <a:lnTo>
                        <a:pt x="138" y="159"/>
                      </a:lnTo>
                      <a:lnTo>
                        <a:pt x="125" y="128"/>
                      </a:lnTo>
                      <a:lnTo>
                        <a:pt x="113" y="111"/>
                      </a:lnTo>
                      <a:lnTo>
                        <a:pt x="103" y="95"/>
                      </a:lnTo>
                      <a:lnTo>
                        <a:pt x="82" y="95"/>
                      </a:lnTo>
                      <a:lnTo>
                        <a:pt x="62" y="103"/>
                      </a:lnTo>
                      <a:lnTo>
                        <a:pt x="53" y="92"/>
                      </a:lnTo>
                      <a:lnTo>
                        <a:pt x="33" y="84"/>
                      </a:lnTo>
                      <a:lnTo>
                        <a:pt x="23" y="75"/>
                      </a:lnTo>
                      <a:lnTo>
                        <a:pt x="23" y="42"/>
                      </a:lnTo>
                      <a:lnTo>
                        <a:pt x="25" y="25"/>
                      </a:lnTo>
                      <a:lnTo>
                        <a:pt x="0" y="0"/>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30" name="Freeform 29"/>
                <p:cNvSpPr>
                  <a:spLocks/>
                </p:cNvSpPr>
                <p:nvPr/>
              </p:nvSpPr>
              <p:spPr bwMode="auto">
                <a:xfrm>
                  <a:off x="4299" y="2251"/>
                  <a:ext cx="209" cy="310"/>
                </a:xfrm>
                <a:custGeom>
                  <a:avLst/>
                  <a:gdLst/>
                  <a:ahLst/>
                  <a:cxnLst>
                    <a:cxn ang="0">
                      <a:pos x="0" y="8"/>
                    </a:cxn>
                    <a:cxn ang="0">
                      <a:pos x="21" y="0"/>
                    </a:cxn>
                    <a:cxn ang="0">
                      <a:pos x="46" y="14"/>
                    </a:cxn>
                    <a:cxn ang="0">
                      <a:pos x="50" y="28"/>
                    </a:cxn>
                    <a:cxn ang="0">
                      <a:pos x="50" y="33"/>
                    </a:cxn>
                    <a:cxn ang="0">
                      <a:pos x="56" y="36"/>
                    </a:cxn>
                    <a:cxn ang="0">
                      <a:pos x="56" y="42"/>
                    </a:cxn>
                    <a:cxn ang="0">
                      <a:pos x="64" y="45"/>
                    </a:cxn>
                    <a:cxn ang="0">
                      <a:pos x="64" y="56"/>
                    </a:cxn>
                    <a:cxn ang="0">
                      <a:pos x="89" y="89"/>
                    </a:cxn>
                    <a:cxn ang="0">
                      <a:pos x="92" y="89"/>
                    </a:cxn>
                    <a:cxn ang="0">
                      <a:pos x="96" y="97"/>
                    </a:cxn>
                    <a:cxn ang="0">
                      <a:pos x="100" y="106"/>
                    </a:cxn>
                    <a:cxn ang="0">
                      <a:pos x="104" y="106"/>
                    </a:cxn>
                    <a:cxn ang="0">
                      <a:pos x="121" y="117"/>
                    </a:cxn>
                    <a:cxn ang="0">
                      <a:pos x="154" y="122"/>
                    </a:cxn>
                    <a:cxn ang="0">
                      <a:pos x="156" y="161"/>
                    </a:cxn>
                    <a:cxn ang="0">
                      <a:pos x="164" y="167"/>
                    </a:cxn>
                    <a:cxn ang="0">
                      <a:pos x="162" y="181"/>
                    </a:cxn>
                    <a:cxn ang="0">
                      <a:pos x="181" y="200"/>
                    </a:cxn>
                    <a:cxn ang="0">
                      <a:pos x="198" y="209"/>
                    </a:cxn>
                    <a:cxn ang="0">
                      <a:pos x="198" y="273"/>
                    </a:cxn>
                    <a:cxn ang="0">
                      <a:pos x="208" y="298"/>
                    </a:cxn>
                    <a:cxn ang="0">
                      <a:pos x="202" y="306"/>
                    </a:cxn>
                    <a:cxn ang="0">
                      <a:pos x="191" y="309"/>
                    </a:cxn>
                    <a:cxn ang="0">
                      <a:pos x="189" y="287"/>
                    </a:cxn>
                    <a:cxn ang="0">
                      <a:pos x="169" y="309"/>
                    </a:cxn>
                    <a:cxn ang="0">
                      <a:pos x="156" y="276"/>
                    </a:cxn>
                    <a:cxn ang="0">
                      <a:pos x="148" y="253"/>
                    </a:cxn>
                    <a:cxn ang="0">
                      <a:pos x="125" y="223"/>
                    </a:cxn>
                    <a:cxn ang="0">
                      <a:pos x="119" y="223"/>
                    </a:cxn>
                    <a:cxn ang="0">
                      <a:pos x="98" y="206"/>
                    </a:cxn>
                    <a:cxn ang="0">
                      <a:pos x="94" y="189"/>
                    </a:cxn>
                    <a:cxn ang="0">
                      <a:pos x="94" y="178"/>
                    </a:cxn>
                    <a:cxn ang="0">
                      <a:pos x="77" y="134"/>
                    </a:cxn>
                    <a:cxn ang="0">
                      <a:pos x="69" y="106"/>
                    </a:cxn>
                    <a:cxn ang="0">
                      <a:pos x="48" y="81"/>
                    </a:cxn>
                    <a:cxn ang="0">
                      <a:pos x="19" y="42"/>
                    </a:cxn>
                    <a:cxn ang="0">
                      <a:pos x="0" y="8"/>
                    </a:cxn>
                  </a:cxnLst>
                  <a:rect l="0" t="0" r="r" b="b"/>
                  <a:pathLst>
                    <a:path w="209" h="310">
                      <a:moveTo>
                        <a:pt x="0" y="8"/>
                      </a:moveTo>
                      <a:lnTo>
                        <a:pt x="21" y="0"/>
                      </a:lnTo>
                      <a:lnTo>
                        <a:pt x="46" y="14"/>
                      </a:lnTo>
                      <a:lnTo>
                        <a:pt x="50" y="28"/>
                      </a:lnTo>
                      <a:lnTo>
                        <a:pt x="50" y="33"/>
                      </a:lnTo>
                      <a:lnTo>
                        <a:pt x="56" y="36"/>
                      </a:lnTo>
                      <a:lnTo>
                        <a:pt x="56" y="42"/>
                      </a:lnTo>
                      <a:lnTo>
                        <a:pt x="64" y="45"/>
                      </a:lnTo>
                      <a:lnTo>
                        <a:pt x="64" y="56"/>
                      </a:lnTo>
                      <a:lnTo>
                        <a:pt x="89" y="89"/>
                      </a:lnTo>
                      <a:lnTo>
                        <a:pt x="92" y="89"/>
                      </a:lnTo>
                      <a:lnTo>
                        <a:pt x="96" y="97"/>
                      </a:lnTo>
                      <a:lnTo>
                        <a:pt x="100" y="106"/>
                      </a:lnTo>
                      <a:lnTo>
                        <a:pt x="104" y="106"/>
                      </a:lnTo>
                      <a:lnTo>
                        <a:pt x="121" y="117"/>
                      </a:lnTo>
                      <a:lnTo>
                        <a:pt x="154" y="122"/>
                      </a:lnTo>
                      <a:lnTo>
                        <a:pt x="156" y="161"/>
                      </a:lnTo>
                      <a:lnTo>
                        <a:pt x="164" y="167"/>
                      </a:lnTo>
                      <a:lnTo>
                        <a:pt x="162" y="181"/>
                      </a:lnTo>
                      <a:lnTo>
                        <a:pt x="181" y="200"/>
                      </a:lnTo>
                      <a:lnTo>
                        <a:pt x="198" y="209"/>
                      </a:lnTo>
                      <a:lnTo>
                        <a:pt x="198" y="273"/>
                      </a:lnTo>
                      <a:lnTo>
                        <a:pt x="208" y="298"/>
                      </a:lnTo>
                      <a:lnTo>
                        <a:pt x="202" y="306"/>
                      </a:lnTo>
                      <a:lnTo>
                        <a:pt x="191" y="309"/>
                      </a:lnTo>
                      <a:lnTo>
                        <a:pt x="189" y="287"/>
                      </a:lnTo>
                      <a:lnTo>
                        <a:pt x="169" y="309"/>
                      </a:lnTo>
                      <a:lnTo>
                        <a:pt x="156" y="276"/>
                      </a:lnTo>
                      <a:lnTo>
                        <a:pt x="148" y="253"/>
                      </a:lnTo>
                      <a:lnTo>
                        <a:pt x="125" y="223"/>
                      </a:lnTo>
                      <a:lnTo>
                        <a:pt x="119" y="223"/>
                      </a:lnTo>
                      <a:lnTo>
                        <a:pt x="98" y="206"/>
                      </a:lnTo>
                      <a:lnTo>
                        <a:pt x="94" y="189"/>
                      </a:lnTo>
                      <a:lnTo>
                        <a:pt x="94" y="178"/>
                      </a:lnTo>
                      <a:lnTo>
                        <a:pt x="77" y="134"/>
                      </a:lnTo>
                      <a:lnTo>
                        <a:pt x="69" y="106"/>
                      </a:lnTo>
                      <a:lnTo>
                        <a:pt x="48" y="81"/>
                      </a:lnTo>
                      <a:lnTo>
                        <a:pt x="19" y="42"/>
                      </a:lnTo>
                      <a:lnTo>
                        <a:pt x="0" y="8"/>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31" name="Freeform 30"/>
                <p:cNvSpPr>
                  <a:spLocks/>
                </p:cNvSpPr>
                <p:nvPr/>
              </p:nvSpPr>
              <p:spPr bwMode="auto">
                <a:xfrm>
                  <a:off x="4670" y="1919"/>
                  <a:ext cx="205" cy="341"/>
                </a:xfrm>
                <a:custGeom>
                  <a:avLst/>
                  <a:gdLst/>
                  <a:ahLst/>
                  <a:cxnLst>
                    <a:cxn ang="0">
                      <a:pos x="14" y="0"/>
                    </a:cxn>
                    <a:cxn ang="0">
                      <a:pos x="31" y="0"/>
                    </a:cxn>
                    <a:cxn ang="0">
                      <a:pos x="51" y="36"/>
                    </a:cxn>
                    <a:cxn ang="0">
                      <a:pos x="47" y="70"/>
                    </a:cxn>
                    <a:cxn ang="0">
                      <a:pos x="59" y="81"/>
                    </a:cxn>
                    <a:cxn ang="0">
                      <a:pos x="65" y="103"/>
                    </a:cxn>
                    <a:cxn ang="0">
                      <a:pos x="78" y="114"/>
                    </a:cxn>
                    <a:cxn ang="0">
                      <a:pos x="94" y="117"/>
                    </a:cxn>
                    <a:cxn ang="0">
                      <a:pos x="118" y="134"/>
                    </a:cxn>
                    <a:cxn ang="0">
                      <a:pos x="133" y="153"/>
                    </a:cxn>
                    <a:cxn ang="0">
                      <a:pos x="137" y="153"/>
                    </a:cxn>
                    <a:cxn ang="0">
                      <a:pos x="157" y="170"/>
                    </a:cxn>
                    <a:cxn ang="0">
                      <a:pos x="157" y="212"/>
                    </a:cxn>
                    <a:cxn ang="0">
                      <a:pos x="163" y="231"/>
                    </a:cxn>
                    <a:cxn ang="0">
                      <a:pos x="169" y="242"/>
                    </a:cxn>
                    <a:cxn ang="0">
                      <a:pos x="177" y="254"/>
                    </a:cxn>
                    <a:cxn ang="0">
                      <a:pos x="184" y="268"/>
                    </a:cxn>
                    <a:cxn ang="0">
                      <a:pos x="188" y="284"/>
                    </a:cxn>
                    <a:cxn ang="0">
                      <a:pos x="204" y="298"/>
                    </a:cxn>
                    <a:cxn ang="0">
                      <a:pos x="202" y="315"/>
                    </a:cxn>
                    <a:cxn ang="0">
                      <a:pos x="186" y="318"/>
                    </a:cxn>
                    <a:cxn ang="0">
                      <a:pos x="180" y="304"/>
                    </a:cxn>
                    <a:cxn ang="0">
                      <a:pos x="169" y="304"/>
                    </a:cxn>
                    <a:cxn ang="0">
                      <a:pos x="169" y="340"/>
                    </a:cxn>
                    <a:cxn ang="0">
                      <a:pos x="159" y="340"/>
                    </a:cxn>
                    <a:cxn ang="0">
                      <a:pos x="147" y="323"/>
                    </a:cxn>
                    <a:cxn ang="0">
                      <a:pos x="139" y="315"/>
                    </a:cxn>
                    <a:cxn ang="0">
                      <a:pos x="139" y="295"/>
                    </a:cxn>
                    <a:cxn ang="0">
                      <a:pos x="122" y="295"/>
                    </a:cxn>
                    <a:cxn ang="0">
                      <a:pos x="116" y="315"/>
                    </a:cxn>
                    <a:cxn ang="0">
                      <a:pos x="110" y="295"/>
                    </a:cxn>
                    <a:cxn ang="0">
                      <a:pos x="108" y="276"/>
                    </a:cxn>
                    <a:cxn ang="0">
                      <a:pos x="129" y="268"/>
                    </a:cxn>
                    <a:cxn ang="0">
                      <a:pos x="141" y="273"/>
                    </a:cxn>
                    <a:cxn ang="0">
                      <a:pos x="143" y="240"/>
                    </a:cxn>
                    <a:cxn ang="0">
                      <a:pos x="131" y="229"/>
                    </a:cxn>
                    <a:cxn ang="0">
                      <a:pos x="124" y="201"/>
                    </a:cxn>
                    <a:cxn ang="0">
                      <a:pos x="118" y="167"/>
                    </a:cxn>
                    <a:cxn ang="0">
                      <a:pos x="96" y="156"/>
                    </a:cxn>
                    <a:cxn ang="0">
                      <a:pos x="86" y="142"/>
                    </a:cxn>
                    <a:cxn ang="0">
                      <a:pos x="69" y="134"/>
                    </a:cxn>
                    <a:cxn ang="0">
                      <a:pos x="78" y="164"/>
                    </a:cxn>
                    <a:cxn ang="0">
                      <a:pos x="59" y="178"/>
                    </a:cxn>
                    <a:cxn ang="0">
                      <a:pos x="47" y="145"/>
                    </a:cxn>
                    <a:cxn ang="0">
                      <a:pos x="37" y="137"/>
                    </a:cxn>
                    <a:cxn ang="0">
                      <a:pos x="37" y="117"/>
                    </a:cxn>
                    <a:cxn ang="0">
                      <a:pos x="24" y="95"/>
                    </a:cxn>
                    <a:cxn ang="0">
                      <a:pos x="8" y="81"/>
                    </a:cxn>
                    <a:cxn ang="0">
                      <a:pos x="0" y="67"/>
                    </a:cxn>
                    <a:cxn ang="0">
                      <a:pos x="4" y="56"/>
                    </a:cxn>
                    <a:cxn ang="0">
                      <a:pos x="16" y="61"/>
                    </a:cxn>
                    <a:cxn ang="0">
                      <a:pos x="20" y="47"/>
                    </a:cxn>
                    <a:cxn ang="0">
                      <a:pos x="16" y="28"/>
                    </a:cxn>
                    <a:cxn ang="0">
                      <a:pos x="14" y="0"/>
                    </a:cxn>
                  </a:cxnLst>
                  <a:rect l="0" t="0" r="r" b="b"/>
                  <a:pathLst>
                    <a:path w="205" h="341">
                      <a:moveTo>
                        <a:pt x="14" y="0"/>
                      </a:moveTo>
                      <a:lnTo>
                        <a:pt x="31" y="0"/>
                      </a:lnTo>
                      <a:lnTo>
                        <a:pt x="51" y="36"/>
                      </a:lnTo>
                      <a:lnTo>
                        <a:pt x="47" y="70"/>
                      </a:lnTo>
                      <a:lnTo>
                        <a:pt x="59" y="81"/>
                      </a:lnTo>
                      <a:lnTo>
                        <a:pt x="65" y="103"/>
                      </a:lnTo>
                      <a:lnTo>
                        <a:pt x="78" y="114"/>
                      </a:lnTo>
                      <a:lnTo>
                        <a:pt x="94" y="117"/>
                      </a:lnTo>
                      <a:lnTo>
                        <a:pt x="118" y="134"/>
                      </a:lnTo>
                      <a:lnTo>
                        <a:pt x="133" y="153"/>
                      </a:lnTo>
                      <a:lnTo>
                        <a:pt x="137" y="153"/>
                      </a:lnTo>
                      <a:lnTo>
                        <a:pt x="157" y="170"/>
                      </a:lnTo>
                      <a:lnTo>
                        <a:pt x="157" y="212"/>
                      </a:lnTo>
                      <a:lnTo>
                        <a:pt x="163" y="231"/>
                      </a:lnTo>
                      <a:lnTo>
                        <a:pt x="169" y="242"/>
                      </a:lnTo>
                      <a:lnTo>
                        <a:pt x="177" y="254"/>
                      </a:lnTo>
                      <a:lnTo>
                        <a:pt x="184" y="268"/>
                      </a:lnTo>
                      <a:lnTo>
                        <a:pt x="188" y="284"/>
                      </a:lnTo>
                      <a:lnTo>
                        <a:pt x="204" y="298"/>
                      </a:lnTo>
                      <a:lnTo>
                        <a:pt x="202" y="315"/>
                      </a:lnTo>
                      <a:lnTo>
                        <a:pt x="186" y="318"/>
                      </a:lnTo>
                      <a:lnTo>
                        <a:pt x="180" y="304"/>
                      </a:lnTo>
                      <a:lnTo>
                        <a:pt x="169" y="304"/>
                      </a:lnTo>
                      <a:lnTo>
                        <a:pt x="169" y="340"/>
                      </a:lnTo>
                      <a:lnTo>
                        <a:pt x="159" y="340"/>
                      </a:lnTo>
                      <a:lnTo>
                        <a:pt x="147" y="323"/>
                      </a:lnTo>
                      <a:lnTo>
                        <a:pt x="139" y="315"/>
                      </a:lnTo>
                      <a:lnTo>
                        <a:pt x="139" y="295"/>
                      </a:lnTo>
                      <a:lnTo>
                        <a:pt x="122" y="295"/>
                      </a:lnTo>
                      <a:lnTo>
                        <a:pt x="116" y="315"/>
                      </a:lnTo>
                      <a:lnTo>
                        <a:pt x="110" y="295"/>
                      </a:lnTo>
                      <a:lnTo>
                        <a:pt x="108" y="276"/>
                      </a:lnTo>
                      <a:lnTo>
                        <a:pt x="129" y="268"/>
                      </a:lnTo>
                      <a:lnTo>
                        <a:pt x="141" y="273"/>
                      </a:lnTo>
                      <a:lnTo>
                        <a:pt x="143" y="240"/>
                      </a:lnTo>
                      <a:lnTo>
                        <a:pt x="131" y="229"/>
                      </a:lnTo>
                      <a:lnTo>
                        <a:pt x="124" y="201"/>
                      </a:lnTo>
                      <a:lnTo>
                        <a:pt x="118" y="167"/>
                      </a:lnTo>
                      <a:lnTo>
                        <a:pt x="96" y="156"/>
                      </a:lnTo>
                      <a:lnTo>
                        <a:pt x="86" y="142"/>
                      </a:lnTo>
                      <a:lnTo>
                        <a:pt x="69" y="134"/>
                      </a:lnTo>
                      <a:lnTo>
                        <a:pt x="78" y="164"/>
                      </a:lnTo>
                      <a:lnTo>
                        <a:pt x="59" y="178"/>
                      </a:lnTo>
                      <a:lnTo>
                        <a:pt x="47" y="145"/>
                      </a:lnTo>
                      <a:lnTo>
                        <a:pt x="37" y="137"/>
                      </a:lnTo>
                      <a:lnTo>
                        <a:pt x="37" y="117"/>
                      </a:lnTo>
                      <a:lnTo>
                        <a:pt x="24" y="95"/>
                      </a:lnTo>
                      <a:lnTo>
                        <a:pt x="8" y="81"/>
                      </a:lnTo>
                      <a:lnTo>
                        <a:pt x="0" y="67"/>
                      </a:lnTo>
                      <a:lnTo>
                        <a:pt x="4" y="56"/>
                      </a:lnTo>
                      <a:lnTo>
                        <a:pt x="16" y="61"/>
                      </a:lnTo>
                      <a:lnTo>
                        <a:pt x="20" y="47"/>
                      </a:lnTo>
                      <a:lnTo>
                        <a:pt x="16" y="28"/>
                      </a:lnTo>
                      <a:lnTo>
                        <a:pt x="14" y="0"/>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32" name="Freeform 31"/>
                <p:cNvSpPr>
                  <a:spLocks/>
                </p:cNvSpPr>
                <p:nvPr/>
              </p:nvSpPr>
              <p:spPr bwMode="auto">
                <a:xfrm>
                  <a:off x="4625" y="1342"/>
                  <a:ext cx="150" cy="289"/>
                </a:xfrm>
                <a:custGeom>
                  <a:avLst/>
                  <a:gdLst/>
                  <a:ahLst/>
                  <a:cxnLst>
                    <a:cxn ang="0">
                      <a:pos x="31" y="0"/>
                    </a:cxn>
                    <a:cxn ang="0">
                      <a:pos x="60" y="20"/>
                    </a:cxn>
                    <a:cxn ang="0">
                      <a:pos x="77" y="36"/>
                    </a:cxn>
                    <a:cxn ang="0">
                      <a:pos x="89" y="62"/>
                    </a:cxn>
                    <a:cxn ang="0">
                      <a:pos x="99" y="62"/>
                    </a:cxn>
                    <a:cxn ang="0">
                      <a:pos x="97" y="78"/>
                    </a:cxn>
                    <a:cxn ang="0">
                      <a:pos x="108" y="89"/>
                    </a:cxn>
                    <a:cxn ang="0">
                      <a:pos x="116" y="106"/>
                    </a:cxn>
                    <a:cxn ang="0">
                      <a:pos x="135" y="140"/>
                    </a:cxn>
                    <a:cxn ang="0">
                      <a:pos x="149" y="179"/>
                    </a:cxn>
                    <a:cxn ang="0">
                      <a:pos x="124" y="176"/>
                    </a:cxn>
                    <a:cxn ang="0">
                      <a:pos x="104" y="171"/>
                    </a:cxn>
                    <a:cxn ang="0">
                      <a:pos x="118" y="199"/>
                    </a:cxn>
                    <a:cxn ang="0">
                      <a:pos x="118" y="215"/>
                    </a:cxn>
                    <a:cxn ang="0">
                      <a:pos x="118" y="232"/>
                    </a:cxn>
                    <a:cxn ang="0">
                      <a:pos x="110" y="224"/>
                    </a:cxn>
                    <a:cxn ang="0">
                      <a:pos x="101" y="210"/>
                    </a:cxn>
                    <a:cxn ang="0">
                      <a:pos x="83" y="193"/>
                    </a:cxn>
                    <a:cxn ang="0">
                      <a:pos x="74" y="185"/>
                    </a:cxn>
                    <a:cxn ang="0">
                      <a:pos x="58" y="193"/>
                    </a:cxn>
                    <a:cxn ang="0">
                      <a:pos x="48" y="199"/>
                    </a:cxn>
                    <a:cxn ang="0">
                      <a:pos x="54" y="213"/>
                    </a:cxn>
                    <a:cxn ang="0">
                      <a:pos x="70" y="224"/>
                    </a:cxn>
                    <a:cxn ang="0">
                      <a:pos x="85" y="235"/>
                    </a:cxn>
                    <a:cxn ang="0">
                      <a:pos x="91" y="254"/>
                    </a:cxn>
                    <a:cxn ang="0">
                      <a:pos x="89" y="280"/>
                    </a:cxn>
                    <a:cxn ang="0">
                      <a:pos x="89" y="288"/>
                    </a:cxn>
                    <a:cxn ang="0">
                      <a:pos x="83" y="288"/>
                    </a:cxn>
                    <a:cxn ang="0">
                      <a:pos x="74" y="280"/>
                    </a:cxn>
                    <a:cxn ang="0">
                      <a:pos x="70" y="277"/>
                    </a:cxn>
                    <a:cxn ang="0">
                      <a:pos x="64" y="271"/>
                    </a:cxn>
                    <a:cxn ang="0">
                      <a:pos x="58" y="285"/>
                    </a:cxn>
                    <a:cxn ang="0">
                      <a:pos x="48" y="288"/>
                    </a:cxn>
                    <a:cxn ang="0">
                      <a:pos x="41" y="277"/>
                    </a:cxn>
                    <a:cxn ang="0">
                      <a:pos x="41" y="252"/>
                    </a:cxn>
                    <a:cxn ang="0">
                      <a:pos x="39" y="238"/>
                    </a:cxn>
                    <a:cxn ang="0">
                      <a:pos x="29" y="229"/>
                    </a:cxn>
                    <a:cxn ang="0">
                      <a:pos x="19" y="243"/>
                    </a:cxn>
                    <a:cxn ang="0">
                      <a:pos x="4" y="243"/>
                    </a:cxn>
                    <a:cxn ang="0">
                      <a:pos x="0" y="232"/>
                    </a:cxn>
                    <a:cxn ang="0">
                      <a:pos x="4" y="204"/>
                    </a:cxn>
                    <a:cxn ang="0">
                      <a:pos x="15" y="187"/>
                    </a:cxn>
                    <a:cxn ang="0">
                      <a:pos x="14" y="143"/>
                    </a:cxn>
                    <a:cxn ang="0">
                      <a:pos x="14" y="131"/>
                    </a:cxn>
                    <a:cxn ang="0">
                      <a:pos x="25" y="129"/>
                    </a:cxn>
                    <a:cxn ang="0">
                      <a:pos x="35" y="140"/>
                    </a:cxn>
                    <a:cxn ang="0">
                      <a:pos x="52" y="145"/>
                    </a:cxn>
                    <a:cxn ang="0">
                      <a:pos x="52" y="126"/>
                    </a:cxn>
                    <a:cxn ang="0">
                      <a:pos x="45" y="115"/>
                    </a:cxn>
                    <a:cxn ang="0">
                      <a:pos x="41" y="106"/>
                    </a:cxn>
                    <a:cxn ang="0">
                      <a:pos x="46" y="106"/>
                    </a:cxn>
                    <a:cxn ang="0">
                      <a:pos x="50" y="106"/>
                    </a:cxn>
                    <a:cxn ang="0">
                      <a:pos x="54" y="106"/>
                    </a:cxn>
                    <a:cxn ang="0">
                      <a:pos x="58" y="106"/>
                    </a:cxn>
                    <a:cxn ang="0">
                      <a:pos x="64" y="98"/>
                    </a:cxn>
                    <a:cxn ang="0">
                      <a:pos x="62" y="89"/>
                    </a:cxn>
                    <a:cxn ang="0">
                      <a:pos x="56" y="70"/>
                    </a:cxn>
                    <a:cxn ang="0">
                      <a:pos x="45" y="50"/>
                    </a:cxn>
                    <a:cxn ang="0">
                      <a:pos x="29" y="39"/>
                    </a:cxn>
                    <a:cxn ang="0">
                      <a:pos x="23" y="28"/>
                    </a:cxn>
                    <a:cxn ang="0">
                      <a:pos x="31" y="0"/>
                    </a:cxn>
                  </a:cxnLst>
                  <a:rect l="0" t="0" r="r" b="b"/>
                  <a:pathLst>
                    <a:path w="150" h="289">
                      <a:moveTo>
                        <a:pt x="31" y="0"/>
                      </a:moveTo>
                      <a:lnTo>
                        <a:pt x="60" y="20"/>
                      </a:lnTo>
                      <a:lnTo>
                        <a:pt x="77" y="36"/>
                      </a:lnTo>
                      <a:lnTo>
                        <a:pt x="89" y="62"/>
                      </a:lnTo>
                      <a:lnTo>
                        <a:pt x="99" y="62"/>
                      </a:lnTo>
                      <a:lnTo>
                        <a:pt x="97" y="78"/>
                      </a:lnTo>
                      <a:lnTo>
                        <a:pt x="108" y="89"/>
                      </a:lnTo>
                      <a:lnTo>
                        <a:pt x="116" y="106"/>
                      </a:lnTo>
                      <a:lnTo>
                        <a:pt x="135" y="140"/>
                      </a:lnTo>
                      <a:lnTo>
                        <a:pt x="149" y="179"/>
                      </a:lnTo>
                      <a:lnTo>
                        <a:pt x="124" y="176"/>
                      </a:lnTo>
                      <a:lnTo>
                        <a:pt x="104" y="171"/>
                      </a:lnTo>
                      <a:lnTo>
                        <a:pt x="118" y="199"/>
                      </a:lnTo>
                      <a:lnTo>
                        <a:pt x="118" y="215"/>
                      </a:lnTo>
                      <a:lnTo>
                        <a:pt x="118" y="232"/>
                      </a:lnTo>
                      <a:lnTo>
                        <a:pt x="110" y="224"/>
                      </a:lnTo>
                      <a:lnTo>
                        <a:pt x="101" y="210"/>
                      </a:lnTo>
                      <a:lnTo>
                        <a:pt x="83" y="193"/>
                      </a:lnTo>
                      <a:lnTo>
                        <a:pt x="74" y="185"/>
                      </a:lnTo>
                      <a:lnTo>
                        <a:pt x="58" y="193"/>
                      </a:lnTo>
                      <a:lnTo>
                        <a:pt x="48" y="199"/>
                      </a:lnTo>
                      <a:lnTo>
                        <a:pt x="54" y="213"/>
                      </a:lnTo>
                      <a:lnTo>
                        <a:pt x="70" y="224"/>
                      </a:lnTo>
                      <a:lnTo>
                        <a:pt x="85" y="235"/>
                      </a:lnTo>
                      <a:lnTo>
                        <a:pt x="91" y="254"/>
                      </a:lnTo>
                      <a:lnTo>
                        <a:pt x="89" y="280"/>
                      </a:lnTo>
                      <a:lnTo>
                        <a:pt x="89" y="288"/>
                      </a:lnTo>
                      <a:lnTo>
                        <a:pt x="83" y="288"/>
                      </a:lnTo>
                      <a:lnTo>
                        <a:pt x="74" y="280"/>
                      </a:lnTo>
                      <a:lnTo>
                        <a:pt x="70" y="277"/>
                      </a:lnTo>
                      <a:lnTo>
                        <a:pt x="64" y="271"/>
                      </a:lnTo>
                      <a:lnTo>
                        <a:pt x="58" y="285"/>
                      </a:lnTo>
                      <a:lnTo>
                        <a:pt x="48" y="288"/>
                      </a:lnTo>
                      <a:lnTo>
                        <a:pt x="41" y="277"/>
                      </a:lnTo>
                      <a:lnTo>
                        <a:pt x="41" y="252"/>
                      </a:lnTo>
                      <a:lnTo>
                        <a:pt x="39" y="238"/>
                      </a:lnTo>
                      <a:lnTo>
                        <a:pt x="29" y="229"/>
                      </a:lnTo>
                      <a:lnTo>
                        <a:pt x="19" y="243"/>
                      </a:lnTo>
                      <a:lnTo>
                        <a:pt x="4" y="243"/>
                      </a:lnTo>
                      <a:lnTo>
                        <a:pt x="0" y="232"/>
                      </a:lnTo>
                      <a:lnTo>
                        <a:pt x="4" y="204"/>
                      </a:lnTo>
                      <a:lnTo>
                        <a:pt x="15" y="187"/>
                      </a:lnTo>
                      <a:lnTo>
                        <a:pt x="14" y="143"/>
                      </a:lnTo>
                      <a:lnTo>
                        <a:pt x="14" y="131"/>
                      </a:lnTo>
                      <a:lnTo>
                        <a:pt x="25" y="129"/>
                      </a:lnTo>
                      <a:lnTo>
                        <a:pt x="35" y="140"/>
                      </a:lnTo>
                      <a:lnTo>
                        <a:pt x="52" y="145"/>
                      </a:lnTo>
                      <a:lnTo>
                        <a:pt x="52" y="126"/>
                      </a:lnTo>
                      <a:lnTo>
                        <a:pt x="45" y="115"/>
                      </a:lnTo>
                      <a:lnTo>
                        <a:pt x="41" y="106"/>
                      </a:lnTo>
                      <a:lnTo>
                        <a:pt x="46" y="106"/>
                      </a:lnTo>
                      <a:lnTo>
                        <a:pt x="50" y="106"/>
                      </a:lnTo>
                      <a:lnTo>
                        <a:pt x="54" y="106"/>
                      </a:lnTo>
                      <a:lnTo>
                        <a:pt x="58" y="106"/>
                      </a:lnTo>
                      <a:lnTo>
                        <a:pt x="64" y="98"/>
                      </a:lnTo>
                      <a:lnTo>
                        <a:pt x="62" y="89"/>
                      </a:lnTo>
                      <a:lnTo>
                        <a:pt x="56" y="70"/>
                      </a:lnTo>
                      <a:lnTo>
                        <a:pt x="45" y="50"/>
                      </a:lnTo>
                      <a:lnTo>
                        <a:pt x="29" y="39"/>
                      </a:lnTo>
                      <a:lnTo>
                        <a:pt x="23" y="28"/>
                      </a:lnTo>
                      <a:lnTo>
                        <a:pt x="31" y="0"/>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33" name="Freeform 32"/>
                <p:cNvSpPr>
                  <a:spLocks/>
                </p:cNvSpPr>
                <p:nvPr/>
              </p:nvSpPr>
              <p:spPr bwMode="auto">
                <a:xfrm>
                  <a:off x="4454" y="994"/>
                  <a:ext cx="165" cy="237"/>
                </a:xfrm>
                <a:custGeom>
                  <a:avLst/>
                  <a:gdLst/>
                  <a:ahLst/>
                  <a:cxnLst>
                    <a:cxn ang="0">
                      <a:pos x="0" y="0"/>
                    </a:cxn>
                    <a:cxn ang="0">
                      <a:pos x="16" y="0"/>
                    </a:cxn>
                    <a:cxn ang="0">
                      <a:pos x="21" y="17"/>
                    </a:cxn>
                    <a:cxn ang="0">
                      <a:pos x="43" y="42"/>
                    </a:cxn>
                    <a:cxn ang="0">
                      <a:pos x="53" y="69"/>
                    </a:cxn>
                    <a:cxn ang="0">
                      <a:pos x="68" y="72"/>
                    </a:cxn>
                    <a:cxn ang="0">
                      <a:pos x="80" y="78"/>
                    </a:cxn>
                    <a:cxn ang="0">
                      <a:pos x="90" y="89"/>
                    </a:cxn>
                    <a:cxn ang="0">
                      <a:pos x="102" y="89"/>
                    </a:cxn>
                    <a:cxn ang="0">
                      <a:pos x="115" y="106"/>
                    </a:cxn>
                    <a:cxn ang="0">
                      <a:pos x="127" y="119"/>
                    </a:cxn>
                    <a:cxn ang="0">
                      <a:pos x="141" y="128"/>
                    </a:cxn>
                    <a:cxn ang="0">
                      <a:pos x="139" y="136"/>
                    </a:cxn>
                    <a:cxn ang="0">
                      <a:pos x="131" y="142"/>
                    </a:cxn>
                    <a:cxn ang="0">
                      <a:pos x="123" y="142"/>
                    </a:cxn>
                    <a:cxn ang="0">
                      <a:pos x="119" y="150"/>
                    </a:cxn>
                    <a:cxn ang="0">
                      <a:pos x="135" y="167"/>
                    </a:cxn>
                    <a:cxn ang="0">
                      <a:pos x="146" y="183"/>
                    </a:cxn>
                    <a:cxn ang="0">
                      <a:pos x="164" y="200"/>
                    </a:cxn>
                    <a:cxn ang="0">
                      <a:pos x="152" y="219"/>
                    </a:cxn>
                    <a:cxn ang="0">
                      <a:pos x="143" y="225"/>
                    </a:cxn>
                    <a:cxn ang="0">
                      <a:pos x="144" y="236"/>
                    </a:cxn>
                    <a:cxn ang="0">
                      <a:pos x="127" y="236"/>
                    </a:cxn>
                    <a:cxn ang="0">
                      <a:pos x="121" y="228"/>
                    </a:cxn>
                    <a:cxn ang="0">
                      <a:pos x="107" y="205"/>
                    </a:cxn>
                    <a:cxn ang="0">
                      <a:pos x="98" y="186"/>
                    </a:cxn>
                    <a:cxn ang="0">
                      <a:pos x="82" y="153"/>
                    </a:cxn>
                    <a:cxn ang="0">
                      <a:pos x="64" y="128"/>
                    </a:cxn>
                    <a:cxn ang="0">
                      <a:pos x="45" y="92"/>
                    </a:cxn>
                    <a:cxn ang="0">
                      <a:pos x="33" y="81"/>
                    </a:cxn>
                    <a:cxn ang="0">
                      <a:pos x="23" y="72"/>
                    </a:cxn>
                    <a:cxn ang="0">
                      <a:pos x="20" y="53"/>
                    </a:cxn>
                    <a:cxn ang="0">
                      <a:pos x="2" y="36"/>
                    </a:cxn>
                    <a:cxn ang="0">
                      <a:pos x="2" y="25"/>
                    </a:cxn>
                    <a:cxn ang="0">
                      <a:pos x="0" y="0"/>
                    </a:cxn>
                  </a:cxnLst>
                  <a:rect l="0" t="0" r="r" b="b"/>
                  <a:pathLst>
                    <a:path w="165" h="237">
                      <a:moveTo>
                        <a:pt x="0" y="0"/>
                      </a:moveTo>
                      <a:lnTo>
                        <a:pt x="16" y="0"/>
                      </a:lnTo>
                      <a:lnTo>
                        <a:pt x="21" y="17"/>
                      </a:lnTo>
                      <a:lnTo>
                        <a:pt x="43" y="42"/>
                      </a:lnTo>
                      <a:lnTo>
                        <a:pt x="53" y="69"/>
                      </a:lnTo>
                      <a:lnTo>
                        <a:pt x="68" y="72"/>
                      </a:lnTo>
                      <a:lnTo>
                        <a:pt x="80" y="78"/>
                      </a:lnTo>
                      <a:lnTo>
                        <a:pt x="90" y="89"/>
                      </a:lnTo>
                      <a:lnTo>
                        <a:pt x="102" y="89"/>
                      </a:lnTo>
                      <a:lnTo>
                        <a:pt x="115" y="106"/>
                      </a:lnTo>
                      <a:lnTo>
                        <a:pt x="127" y="119"/>
                      </a:lnTo>
                      <a:lnTo>
                        <a:pt x="141" y="128"/>
                      </a:lnTo>
                      <a:lnTo>
                        <a:pt x="139" y="136"/>
                      </a:lnTo>
                      <a:lnTo>
                        <a:pt x="131" y="142"/>
                      </a:lnTo>
                      <a:lnTo>
                        <a:pt x="123" y="142"/>
                      </a:lnTo>
                      <a:lnTo>
                        <a:pt x="119" y="150"/>
                      </a:lnTo>
                      <a:lnTo>
                        <a:pt x="135" y="167"/>
                      </a:lnTo>
                      <a:lnTo>
                        <a:pt x="146" y="183"/>
                      </a:lnTo>
                      <a:lnTo>
                        <a:pt x="164" y="200"/>
                      </a:lnTo>
                      <a:lnTo>
                        <a:pt x="152" y="219"/>
                      </a:lnTo>
                      <a:lnTo>
                        <a:pt x="143" y="225"/>
                      </a:lnTo>
                      <a:lnTo>
                        <a:pt x="144" y="236"/>
                      </a:lnTo>
                      <a:lnTo>
                        <a:pt x="127" y="236"/>
                      </a:lnTo>
                      <a:lnTo>
                        <a:pt x="121" y="228"/>
                      </a:lnTo>
                      <a:lnTo>
                        <a:pt x="107" y="205"/>
                      </a:lnTo>
                      <a:lnTo>
                        <a:pt x="98" y="186"/>
                      </a:lnTo>
                      <a:lnTo>
                        <a:pt x="82" y="153"/>
                      </a:lnTo>
                      <a:lnTo>
                        <a:pt x="64" y="128"/>
                      </a:lnTo>
                      <a:lnTo>
                        <a:pt x="45" y="92"/>
                      </a:lnTo>
                      <a:lnTo>
                        <a:pt x="33" y="81"/>
                      </a:lnTo>
                      <a:lnTo>
                        <a:pt x="23" y="72"/>
                      </a:lnTo>
                      <a:lnTo>
                        <a:pt x="20" y="53"/>
                      </a:lnTo>
                      <a:lnTo>
                        <a:pt x="2" y="36"/>
                      </a:lnTo>
                      <a:lnTo>
                        <a:pt x="2" y="25"/>
                      </a:lnTo>
                      <a:lnTo>
                        <a:pt x="0" y="0"/>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grpSp>
          <p:grpSp>
            <p:nvGrpSpPr>
              <p:cNvPr id="15" name="Group 33"/>
              <p:cNvGrpSpPr>
                <a:grpSpLocks/>
              </p:cNvGrpSpPr>
              <p:nvPr/>
            </p:nvGrpSpPr>
            <p:grpSpPr bwMode="auto">
              <a:xfrm>
                <a:off x="2320" y="507"/>
                <a:ext cx="2387" cy="2766"/>
                <a:chOff x="2320" y="507"/>
                <a:chExt cx="2387" cy="2766"/>
              </a:xfrm>
            </p:grpSpPr>
            <p:sp>
              <p:nvSpPr>
                <p:cNvPr id="16" name="Freeform 34"/>
                <p:cNvSpPr>
                  <a:spLocks/>
                </p:cNvSpPr>
                <p:nvPr/>
              </p:nvSpPr>
              <p:spPr bwMode="auto">
                <a:xfrm>
                  <a:off x="2320" y="1474"/>
                  <a:ext cx="1187" cy="1798"/>
                </a:xfrm>
                <a:custGeom>
                  <a:avLst/>
                  <a:gdLst/>
                  <a:ahLst/>
                  <a:cxnLst>
                    <a:cxn ang="0">
                      <a:pos x="906" y="290"/>
                    </a:cxn>
                    <a:cxn ang="0">
                      <a:pos x="1017" y="589"/>
                    </a:cxn>
                    <a:cxn ang="0">
                      <a:pos x="1062" y="664"/>
                    </a:cxn>
                    <a:cxn ang="0">
                      <a:pos x="1159" y="645"/>
                    </a:cxn>
                    <a:cxn ang="0">
                      <a:pos x="1184" y="718"/>
                    </a:cxn>
                    <a:cxn ang="0">
                      <a:pos x="1067" y="919"/>
                    </a:cxn>
                    <a:cxn ang="0">
                      <a:pos x="972" y="1150"/>
                    </a:cxn>
                    <a:cxn ang="0">
                      <a:pos x="986" y="1234"/>
                    </a:cxn>
                    <a:cxn ang="0">
                      <a:pos x="986" y="1318"/>
                    </a:cxn>
                    <a:cxn ang="0">
                      <a:pos x="943" y="1349"/>
                    </a:cxn>
                    <a:cxn ang="0">
                      <a:pos x="881" y="1463"/>
                    </a:cxn>
                    <a:cxn ang="0">
                      <a:pos x="857" y="1561"/>
                    </a:cxn>
                    <a:cxn ang="0">
                      <a:pos x="799" y="1695"/>
                    </a:cxn>
                    <a:cxn ang="0">
                      <a:pos x="766" y="1725"/>
                    </a:cxn>
                    <a:cxn ang="0">
                      <a:pos x="694" y="1792"/>
                    </a:cxn>
                    <a:cxn ang="0">
                      <a:pos x="607" y="1770"/>
                    </a:cxn>
                    <a:cxn ang="0">
                      <a:pos x="597" y="1706"/>
                    </a:cxn>
                    <a:cxn ang="0">
                      <a:pos x="558" y="1617"/>
                    </a:cxn>
                    <a:cxn ang="0">
                      <a:pos x="550" y="1541"/>
                    </a:cxn>
                    <a:cxn ang="0">
                      <a:pos x="539" y="1491"/>
                    </a:cxn>
                    <a:cxn ang="0">
                      <a:pos x="502" y="1435"/>
                    </a:cxn>
                    <a:cxn ang="0">
                      <a:pos x="478" y="1362"/>
                    </a:cxn>
                    <a:cxn ang="0">
                      <a:pos x="511" y="1240"/>
                    </a:cxn>
                    <a:cxn ang="0">
                      <a:pos x="496" y="1067"/>
                    </a:cxn>
                    <a:cxn ang="0">
                      <a:pos x="443" y="980"/>
                    </a:cxn>
                    <a:cxn ang="0">
                      <a:pos x="436" y="843"/>
                    </a:cxn>
                    <a:cxn ang="0">
                      <a:pos x="360" y="793"/>
                    </a:cxn>
                    <a:cxn ang="0">
                      <a:pos x="261" y="807"/>
                    </a:cxn>
                    <a:cxn ang="0">
                      <a:pos x="56" y="698"/>
                    </a:cxn>
                    <a:cxn ang="0">
                      <a:pos x="10" y="522"/>
                    </a:cxn>
                    <a:cxn ang="0">
                      <a:pos x="47" y="396"/>
                    </a:cxn>
                    <a:cxn ang="0">
                      <a:pos x="115" y="260"/>
                    </a:cxn>
                    <a:cxn ang="0">
                      <a:pos x="216" y="156"/>
                    </a:cxn>
                    <a:cxn ang="0">
                      <a:pos x="292" y="47"/>
                    </a:cxn>
                    <a:cxn ang="0">
                      <a:pos x="362" y="75"/>
                    </a:cxn>
                    <a:cxn ang="0">
                      <a:pos x="437" y="28"/>
                    </a:cxn>
                    <a:cxn ang="0">
                      <a:pos x="490" y="6"/>
                    </a:cxn>
                    <a:cxn ang="0">
                      <a:pos x="531" y="61"/>
                    </a:cxn>
                    <a:cxn ang="0">
                      <a:pos x="612" y="151"/>
                    </a:cxn>
                    <a:cxn ang="0">
                      <a:pos x="669" y="109"/>
                    </a:cxn>
                    <a:cxn ang="0">
                      <a:pos x="754" y="140"/>
                    </a:cxn>
                    <a:cxn ang="0">
                      <a:pos x="848" y="137"/>
                    </a:cxn>
                  </a:cxnLst>
                  <a:rect l="0" t="0" r="r" b="b"/>
                  <a:pathLst>
                    <a:path w="1187" h="1799">
                      <a:moveTo>
                        <a:pt x="887" y="215"/>
                      </a:moveTo>
                      <a:lnTo>
                        <a:pt x="906" y="290"/>
                      </a:lnTo>
                      <a:lnTo>
                        <a:pt x="943" y="405"/>
                      </a:lnTo>
                      <a:lnTo>
                        <a:pt x="1017" y="589"/>
                      </a:lnTo>
                      <a:lnTo>
                        <a:pt x="1044" y="611"/>
                      </a:lnTo>
                      <a:lnTo>
                        <a:pt x="1062" y="664"/>
                      </a:lnTo>
                      <a:lnTo>
                        <a:pt x="1120" y="662"/>
                      </a:lnTo>
                      <a:lnTo>
                        <a:pt x="1159" y="645"/>
                      </a:lnTo>
                      <a:lnTo>
                        <a:pt x="1186" y="645"/>
                      </a:lnTo>
                      <a:lnTo>
                        <a:pt x="1184" y="718"/>
                      </a:lnTo>
                      <a:lnTo>
                        <a:pt x="1174" y="757"/>
                      </a:lnTo>
                      <a:lnTo>
                        <a:pt x="1067" y="919"/>
                      </a:lnTo>
                      <a:lnTo>
                        <a:pt x="970" y="1086"/>
                      </a:lnTo>
                      <a:lnTo>
                        <a:pt x="972" y="1150"/>
                      </a:lnTo>
                      <a:lnTo>
                        <a:pt x="999" y="1198"/>
                      </a:lnTo>
                      <a:lnTo>
                        <a:pt x="986" y="1234"/>
                      </a:lnTo>
                      <a:lnTo>
                        <a:pt x="994" y="1281"/>
                      </a:lnTo>
                      <a:lnTo>
                        <a:pt x="986" y="1318"/>
                      </a:lnTo>
                      <a:lnTo>
                        <a:pt x="962" y="1349"/>
                      </a:lnTo>
                      <a:lnTo>
                        <a:pt x="943" y="1349"/>
                      </a:lnTo>
                      <a:lnTo>
                        <a:pt x="910" y="1402"/>
                      </a:lnTo>
                      <a:lnTo>
                        <a:pt x="881" y="1463"/>
                      </a:lnTo>
                      <a:lnTo>
                        <a:pt x="887" y="1530"/>
                      </a:lnTo>
                      <a:lnTo>
                        <a:pt x="857" y="1561"/>
                      </a:lnTo>
                      <a:lnTo>
                        <a:pt x="830" y="1630"/>
                      </a:lnTo>
                      <a:lnTo>
                        <a:pt x="799" y="1695"/>
                      </a:lnTo>
                      <a:lnTo>
                        <a:pt x="782" y="1720"/>
                      </a:lnTo>
                      <a:lnTo>
                        <a:pt x="766" y="1725"/>
                      </a:lnTo>
                      <a:lnTo>
                        <a:pt x="739" y="1767"/>
                      </a:lnTo>
                      <a:lnTo>
                        <a:pt x="694" y="1792"/>
                      </a:lnTo>
                      <a:lnTo>
                        <a:pt x="638" y="1798"/>
                      </a:lnTo>
                      <a:lnTo>
                        <a:pt x="607" y="1770"/>
                      </a:lnTo>
                      <a:lnTo>
                        <a:pt x="603" y="1742"/>
                      </a:lnTo>
                      <a:lnTo>
                        <a:pt x="597" y="1706"/>
                      </a:lnTo>
                      <a:lnTo>
                        <a:pt x="576" y="1686"/>
                      </a:lnTo>
                      <a:lnTo>
                        <a:pt x="558" y="1617"/>
                      </a:lnTo>
                      <a:lnTo>
                        <a:pt x="552" y="1583"/>
                      </a:lnTo>
                      <a:lnTo>
                        <a:pt x="550" y="1541"/>
                      </a:lnTo>
                      <a:lnTo>
                        <a:pt x="541" y="1510"/>
                      </a:lnTo>
                      <a:lnTo>
                        <a:pt x="539" y="1491"/>
                      </a:lnTo>
                      <a:lnTo>
                        <a:pt x="521" y="1460"/>
                      </a:lnTo>
                      <a:lnTo>
                        <a:pt x="502" y="1435"/>
                      </a:lnTo>
                      <a:lnTo>
                        <a:pt x="488" y="1393"/>
                      </a:lnTo>
                      <a:lnTo>
                        <a:pt x="478" y="1362"/>
                      </a:lnTo>
                      <a:lnTo>
                        <a:pt x="482" y="1312"/>
                      </a:lnTo>
                      <a:lnTo>
                        <a:pt x="511" y="1240"/>
                      </a:lnTo>
                      <a:lnTo>
                        <a:pt x="517" y="1159"/>
                      </a:lnTo>
                      <a:lnTo>
                        <a:pt x="496" y="1067"/>
                      </a:lnTo>
                      <a:lnTo>
                        <a:pt x="465" y="1030"/>
                      </a:lnTo>
                      <a:lnTo>
                        <a:pt x="443" y="980"/>
                      </a:lnTo>
                      <a:lnTo>
                        <a:pt x="451" y="902"/>
                      </a:lnTo>
                      <a:lnTo>
                        <a:pt x="436" y="843"/>
                      </a:lnTo>
                      <a:lnTo>
                        <a:pt x="399" y="838"/>
                      </a:lnTo>
                      <a:lnTo>
                        <a:pt x="360" y="793"/>
                      </a:lnTo>
                      <a:lnTo>
                        <a:pt x="311" y="768"/>
                      </a:lnTo>
                      <a:lnTo>
                        <a:pt x="261" y="807"/>
                      </a:lnTo>
                      <a:lnTo>
                        <a:pt x="128" y="796"/>
                      </a:lnTo>
                      <a:lnTo>
                        <a:pt x="56" y="698"/>
                      </a:lnTo>
                      <a:lnTo>
                        <a:pt x="0" y="567"/>
                      </a:lnTo>
                      <a:lnTo>
                        <a:pt x="10" y="522"/>
                      </a:lnTo>
                      <a:lnTo>
                        <a:pt x="35" y="489"/>
                      </a:lnTo>
                      <a:lnTo>
                        <a:pt x="47" y="396"/>
                      </a:lnTo>
                      <a:lnTo>
                        <a:pt x="64" y="329"/>
                      </a:lnTo>
                      <a:lnTo>
                        <a:pt x="115" y="260"/>
                      </a:lnTo>
                      <a:lnTo>
                        <a:pt x="167" y="229"/>
                      </a:lnTo>
                      <a:lnTo>
                        <a:pt x="216" y="156"/>
                      </a:lnTo>
                      <a:lnTo>
                        <a:pt x="227" y="126"/>
                      </a:lnTo>
                      <a:lnTo>
                        <a:pt x="292" y="47"/>
                      </a:lnTo>
                      <a:lnTo>
                        <a:pt x="332" y="78"/>
                      </a:lnTo>
                      <a:lnTo>
                        <a:pt x="362" y="75"/>
                      </a:lnTo>
                      <a:lnTo>
                        <a:pt x="397" y="34"/>
                      </a:lnTo>
                      <a:lnTo>
                        <a:pt x="437" y="28"/>
                      </a:lnTo>
                      <a:lnTo>
                        <a:pt x="465" y="39"/>
                      </a:lnTo>
                      <a:lnTo>
                        <a:pt x="490" y="6"/>
                      </a:lnTo>
                      <a:lnTo>
                        <a:pt x="523" y="0"/>
                      </a:lnTo>
                      <a:lnTo>
                        <a:pt x="531" y="61"/>
                      </a:lnTo>
                      <a:lnTo>
                        <a:pt x="552" y="106"/>
                      </a:lnTo>
                      <a:lnTo>
                        <a:pt x="612" y="151"/>
                      </a:lnTo>
                      <a:lnTo>
                        <a:pt x="663" y="159"/>
                      </a:lnTo>
                      <a:lnTo>
                        <a:pt x="669" y="109"/>
                      </a:lnTo>
                      <a:lnTo>
                        <a:pt x="708" y="109"/>
                      </a:lnTo>
                      <a:lnTo>
                        <a:pt x="754" y="140"/>
                      </a:lnTo>
                      <a:lnTo>
                        <a:pt x="805" y="156"/>
                      </a:lnTo>
                      <a:lnTo>
                        <a:pt x="848" y="137"/>
                      </a:lnTo>
                      <a:lnTo>
                        <a:pt x="887" y="215"/>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grpSp>
              <p:nvGrpSpPr>
                <p:cNvPr id="17" name="Group 35"/>
                <p:cNvGrpSpPr>
                  <a:grpSpLocks/>
                </p:cNvGrpSpPr>
                <p:nvPr/>
              </p:nvGrpSpPr>
              <p:grpSpPr bwMode="auto">
                <a:xfrm>
                  <a:off x="2401" y="507"/>
                  <a:ext cx="526" cy="620"/>
                  <a:chOff x="2401" y="507"/>
                  <a:chExt cx="526" cy="620"/>
                </a:xfrm>
              </p:grpSpPr>
              <p:grpSp>
                <p:nvGrpSpPr>
                  <p:cNvPr id="20" name="Group 36"/>
                  <p:cNvGrpSpPr>
                    <a:grpSpLocks/>
                  </p:cNvGrpSpPr>
                  <p:nvPr/>
                </p:nvGrpSpPr>
                <p:grpSpPr bwMode="auto">
                  <a:xfrm>
                    <a:off x="2609" y="894"/>
                    <a:ext cx="165" cy="233"/>
                    <a:chOff x="2609" y="894"/>
                    <a:chExt cx="165" cy="233"/>
                  </a:xfrm>
                </p:grpSpPr>
                <p:sp>
                  <p:nvSpPr>
                    <p:cNvPr id="22" name="Freeform 37"/>
                    <p:cNvSpPr>
                      <a:spLocks/>
                    </p:cNvSpPr>
                    <p:nvPr/>
                  </p:nvSpPr>
                  <p:spPr bwMode="auto">
                    <a:xfrm>
                      <a:off x="2608" y="978"/>
                      <a:ext cx="78" cy="132"/>
                    </a:xfrm>
                    <a:custGeom>
                      <a:avLst/>
                      <a:gdLst/>
                      <a:ahLst/>
                      <a:cxnLst>
                        <a:cxn ang="0">
                          <a:pos x="18" y="40"/>
                        </a:cxn>
                        <a:cxn ang="0">
                          <a:pos x="24" y="26"/>
                        </a:cxn>
                        <a:cxn ang="0">
                          <a:pos x="38" y="26"/>
                        </a:cxn>
                        <a:cxn ang="0">
                          <a:pos x="57" y="0"/>
                        </a:cxn>
                        <a:cxn ang="0">
                          <a:pos x="63" y="17"/>
                        </a:cxn>
                        <a:cxn ang="0">
                          <a:pos x="73" y="17"/>
                        </a:cxn>
                        <a:cxn ang="0">
                          <a:pos x="77" y="26"/>
                        </a:cxn>
                        <a:cxn ang="0">
                          <a:pos x="71" y="40"/>
                        </a:cxn>
                        <a:cxn ang="0">
                          <a:pos x="63" y="46"/>
                        </a:cxn>
                        <a:cxn ang="0">
                          <a:pos x="63" y="57"/>
                        </a:cxn>
                        <a:cxn ang="0">
                          <a:pos x="61" y="63"/>
                        </a:cxn>
                        <a:cxn ang="0">
                          <a:pos x="59" y="71"/>
                        </a:cxn>
                        <a:cxn ang="0">
                          <a:pos x="63" y="83"/>
                        </a:cxn>
                        <a:cxn ang="0">
                          <a:pos x="57" y="94"/>
                        </a:cxn>
                        <a:cxn ang="0">
                          <a:pos x="51" y="100"/>
                        </a:cxn>
                        <a:cxn ang="0">
                          <a:pos x="45" y="100"/>
                        </a:cxn>
                        <a:cxn ang="0">
                          <a:pos x="43" y="103"/>
                        </a:cxn>
                        <a:cxn ang="0">
                          <a:pos x="41" y="111"/>
                        </a:cxn>
                        <a:cxn ang="0">
                          <a:pos x="32" y="114"/>
                        </a:cxn>
                        <a:cxn ang="0">
                          <a:pos x="30" y="111"/>
                        </a:cxn>
                        <a:cxn ang="0">
                          <a:pos x="22" y="120"/>
                        </a:cxn>
                        <a:cxn ang="0">
                          <a:pos x="20" y="122"/>
                        </a:cxn>
                        <a:cxn ang="0">
                          <a:pos x="10" y="131"/>
                        </a:cxn>
                        <a:cxn ang="0">
                          <a:pos x="6" y="131"/>
                        </a:cxn>
                        <a:cxn ang="0">
                          <a:pos x="4" y="125"/>
                        </a:cxn>
                        <a:cxn ang="0">
                          <a:pos x="2" y="111"/>
                        </a:cxn>
                        <a:cxn ang="0">
                          <a:pos x="0" y="108"/>
                        </a:cxn>
                        <a:cxn ang="0">
                          <a:pos x="0" y="97"/>
                        </a:cxn>
                        <a:cxn ang="0">
                          <a:pos x="6" y="91"/>
                        </a:cxn>
                        <a:cxn ang="0">
                          <a:pos x="12" y="85"/>
                        </a:cxn>
                        <a:cxn ang="0">
                          <a:pos x="16" y="74"/>
                        </a:cxn>
                        <a:cxn ang="0">
                          <a:pos x="22" y="74"/>
                        </a:cxn>
                        <a:cxn ang="0">
                          <a:pos x="26" y="77"/>
                        </a:cxn>
                        <a:cxn ang="0">
                          <a:pos x="32" y="74"/>
                        </a:cxn>
                        <a:cxn ang="0">
                          <a:pos x="26" y="71"/>
                        </a:cxn>
                        <a:cxn ang="0">
                          <a:pos x="18" y="40"/>
                        </a:cxn>
                      </a:cxnLst>
                      <a:rect l="0" t="0" r="r" b="b"/>
                      <a:pathLst>
                        <a:path w="78" h="132">
                          <a:moveTo>
                            <a:pt x="18" y="40"/>
                          </a:moveTo>
                          <a:lnTo>
                            <a:pt x="24" y="26"/>
                          </a:lnTo>
                          <a:lnTo>
                            <a:pt x="38" y="26"/>
                          </a:lnTo>
                          <a:lnTo>
                            <a:pt x="57" y="0"/>
                          </a:lnTo>
                          <a:lnTo>
                            <a:pt x="63" y="17"/>
                          </a:lnTo>
                          <a:lnTo>
                            <a:pt x="73" y="17"/>
                          </a:lnTo>
                          <a:lnTo>
                            <a:pt x="77" y="26"/>
                          </a:lnTo>
                          <a:lnTo>
                            <a:pt x="71" y="40"/>
                          </a:lnTo>
                          <a:lnTo>
                            <a:pt x="63" y="46"/>
                          </a:lnTo>
                          <a:lnTo>
                            <a:pt x="63" y="57"/>
                          </a:lnTo>
                          <a:lnTo>
                            <a:pt x="61" y="63"/>
                          </a:lnTo>
                          <a:lnTo>
                            <a:pt x="59" y="71"/>
                          </a:lnTo>
                          <a:lnTo>
                            <a:pt x="63" y="83"/>
                          </a:lnTo>
                          <a:lnTo>
                            <a:pt x="57" y="94"/>
                          </a:lnTo>
                          <a:lnTo>
                            <a:pt x="51" y="100"/>
                          </a:lnTo>
                          <a:lnTo>
                            <a:pt x="45" y="100"/>
                          </a:lnTo>
                          <a:lnTo>
                            <a:pt x="43" y="103"/>
                          </a:lnTo>
                          <a:lnTo>
                            <a:pt x="41" y="111"/>
                          </a:lnTo>
                          <a:lnTo>
                            <a:pt x="32" y="114"/>
                          </a:lnTo>
                          <a:lnTo>
                            <a:pt x="30" y="111"/>
                          </a:lnTo>
                          <a:lnTo>
                            <a:pt x="22" y="120"/>
                          </a:lnTo>
                          <a:lnTo>
                            <a:pt x="20" y="122"/>
                          </a:lnTo>
                          <a:lnTo>
                            <a:pt x="10" y="131"/>
                          </a:lnTo>
                          <a:lnTo>
                            <a:pt x="6" y="131"/>
                          </a:lnTo>
                          <a:lnTo>
                            <a:pt x="4" y="125"/>
                          </a:lnTo>
                          <a:lnTo>
                            <a:pt x="2" y="111"/>
                          </a:lnTo>
                          <a:lnTo>
                            <a:pt x="0" y="108"/>
                          </a:lnTo>
                          <a:lnTo>
                            <a:pt x="0" y="97"/>
                          </a:lnTo>
                          <a:lnTo>
                            <a:pt x="6" y="91"/>
                          </a:lnTo>
                          <a:lnTo>
                            <a:pt x="12" y="85"/>
                          </a:lnTo>
                          <a:lnTo>
                            <a:pt x="16" y="74"/>
                          </a:lnTo>
                          <a:lnTo>
                            <a:pt x="22" y="74"/>
                          </a:lnTo>
                          <a:lnTo>
                            <a:pt x="26" y="77"/>
                          </a:lnTo>
                          <a:lnTo>
                            <a:pt x="32" y="74"/>
                          </a:lnTo>
                          <a:lnTo>
                            <a:pt x="26" y="71"/>
                          </a:lnTo>
                          <a:lnTo>
                            <a:pt x="18" y="40"/>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23" name="Freeform 38"/>
                    <p:cNvSpPr>
                      <a:spLocks/>
                    </p:cNvSpPr>
                    <p:nvPr/>
                  </p:nvSpPr>
                  <p:spPr bwMode="auto">
                    <a:xfrm>
                      <a:off x="2680" y="894"/>
                      <a:ext cx="94" cy="232"/>
                    </a:xfrm>
                    <a:custGeom>
                      <a:avLst/>
                      <a:gdLst/>
                      <a:ahLst/>
                      <a:cxnLst>
                        <a:cxn ang="0">
                          <a:pos x="36" y="25"/>
                        </a:cxn>
                        <a:cxn ang="0">
                          <a:pos x="57" y="22"/>
                        </a:cxn>
                        <a:cxn ang="0">
                          <a:pos x="65" y="14"/>
                        </a:cxn>
                        <a:cxn ang="0">
                          <a:pos x="75" y="6"/>
                        </a:cxn>
                        <a:cxn ang="0">
                          <a:pos x="93" y="3"/>
                        </a:cxn>
                        <a:cxn ang="0">
                          <a:pos x="87" y="22"/>
                        </a:cxn>
                        <a:cxn ang="0">
                          <a:pos x="79" y="28"/>
                        </a:cxn>
                        <a:cxn ang="0">
                          <a:pos x="67" y="45"/>
                        </a:cxn>
                        <a:cxn ang="0">
                          <a:pos x="81" y="45"/>
                        </a:cxn>
                        <a:cxn ang="0">
                          <a:pos x="93" y="45"/>
                        </a:cxn>
                        <a:cxn ang="0">
                          <a:pos x="85" y="64"/>
                        </a:cxn>
                        <a:cxn ang="0">
                          <a:pos x="71" y="73"/>
                        </a:cxn>
                        <a:cxn ang="0">
                          <a:pos x="69" y="87"/>
                        </a:cxn>
                        <a:cxn ang="0">
                          <a:pos x="81" y="106"/>
                        </a:cxn>
                        <a:cxn ang="0">
                          <a:pos x="87" y="126"/>
                        </a:cxn>
                        <a:cxn ang="0">
                          <a:pos x="93" y="151"/>
                        </a:cxn>
                        <a:cxn ang="0">
                          <a:pos x="89" y="182"/>
                        </a:cxn>
                        <a:cxn ang="0">
                          <a:pos x="79" y="196"/>
                        </a:cxn>
                        <a:cxn ang="0">
                          <a:pos x="87" y="218"/>
                        </a:cxn>
                        <a:cxn ang="0">
                          <a:pos x="65" y="218"/>
                        </a:cxn>
                        <a:cxn ang="0">
                          <a:pos x="53" y="215"/>
                        </a:cxn>
                        <a:cxn ang="0">
                          <a:pos x="36" y="224"/>
                        </a:cxn>
                        <a:cxn ang="0">
                          <a:pos x="26" y="226"/>
                        </a:cxn>
                        <a:cxn ang="0">
                          <a:pos x="14" y="229"/>
                        </a:cxn>
                        <a:cxn ang="0">
                          <a:pos x="4" y="221"/>
                        </a:cxn>
                        <a:cxn ang="0">
                          <a:pos x="0" y="207"/>
                        </a:cxn>
                        <a:cxn ang="0">
                          <a:pos x="10" y="193"/>
                        </a:cxn>
                        <a:cxn ang="0">
                          <a:pos x="24" y="190"/>
                        </a:cxn>
                        <a:cxn ang="0">
                          <a:pos x="16" y="182"/>
                        </a:cxn>
                        <a:cxn ang="0">
                          <a:pos x="16" y="168"/>
                        </a:cxn>
                        <a:cxn ang="0">
                          <a:pos x="28" y="159"/>
                        </a:cxn>
                        <a:cxn ang="0">
                          <a:pos x="38" y="157"/>
                        </a:cxn>
                        <a:cxn ang="0">
                          <a:pos x="44" y="131"/>
                        </a:cxn>
                        <a:cxn ang="0">
                          <a:pos x="49" y="106"/>
                        </a:cxn>
                        <a:cxn ang="0">
                          <a:pos x="40" y="89"/>
                        </a:cxn>
                        <a:cxn ang="0">
                          <a:pos x="20" y="84"/>
                        </a:cxn>
                        <a:cxn ang="0">
                          <a:pos x="30" y="34"/>
                        </a:cxn>
                      </a:cxnLst>
                      <a:rect l="0" t="0" r="r" b="b"/>
                      <a:pathLst>
                        <a:path w="94" h="233">
                          <a:moveTo>
                            <a:pt x="30" y="34"/>
                          </a:moveTo>
                          <a:lnTo>
                            <a:pt x="36" y="25"/>
                          </a:lnTo>
                          <a:lnTo>
                            <a:pt x="53" y="28"/>
                          </a:lnTo>
                          <a:lnTo>
                            <a:pt x="57" y="22"/>
                          </a:lnTo>
                          <a:lnTo>
                            <a:pt x="61" y="14"/>
                          </a:lnTo>
                          <a:lnTo>
                            <a:pt x="65" y="14"/>
                          </a:lnTo>
                          <a:lnTo>
                            <a:pt x="69" y="11"/>
                          </a:lnTo>
                          <a:lnTo>
                            <a:pt x="75" y="6"/>
                          </a:lnTo>
                          <a:lnTo>
                            <a:pt x="83" y="0"/>
                          </a:lnTo>
                          <a:lnTo>
                            <a:pt x="93" y="3"/>
                          </a:lnTo>
                          <a:lnTo>
                            <a:pt x="91" y="14"/>
                          </a:lnTo>
                          <a:lnTo>
                            <a:pt x="87" y="22"/>
                          </a:lnTo>
                          <a:lnTo>
                            <a:pt x="83" y="25"/>
                          </a:lnTo>
                          <a:lnTo>
                            <a:pt x="79" y="28"/>
                          </a:lnTo>
                          <a:lnTo>
                            <a:pt x="67" y="34"/>
                          </a:lnTo>
                          <a:lnTo>
                            <a:pt x="67" y="45"/>
                          </a:lnTo>
                          <a:lnTo>
                            <a:pt x="69" y="50"/>
                          </a:lnTo>
                          <a:lnTo>
                            <a:pt x="81" y="45"/>
                          </a:lnTo>
                          <a:lnTo>
                            <a:pt x="91" y="39"/>
                          </a:lnTo>
                          <a:lnTo>
                            <a:pt x="93" y="45"/>
                          </a:lnTo>
                          <a:lnTo>
                            <a:pt x="93" y="61"/>
                          </a:lnTo>
                          <a:lnTo>
                            <a:pt x="85" y="64"/>
                          </a:lnTo>
                          <a:lnTo>
                            <a:pt x="77" y="64"/>
                          </a:lnTo>
                          <a:lnTo>
                            <a:pt x="71" y="73"/>
                          </a:lnTo>
                          <a:lnTo>
                            <a:pt x="69" y="78"/>
                          </a:lnTo>
                          <a:lnTo>
                            <a:pt x="69" y="87"/>
                          </a:lnTo>
                          <a:lnTo>
                            <a:pt x="75" y="98"/>
                          </a:lnTo>
                          <a:lnTo>
                            <a:pt x="81" y="106"/>
                          </a:lnTo>
                          <a:lnTo>
                            <a:pt x="85" y="115"/>
                          </a:lnTo>
                          <a:lnTo>
                            <a:pt x="87" y="126"/>
                          </a:lnTo>
                          <a:lnTo>
                            <a:pt x="89" y="137"/>
                          </a:lnTo>
                          <a:lnTo>
                            <a:pt x="93" y="151"/>
                          </a:lnTo>
                          <a:lnTo>
                            <a:pt x="93" y="171"/>
                          </a:lnTo>
                          <a:lnTo>
                            <a:pt x="89" y="182"/>
                          </a:lnTo>
                          <a:lnTo>
                            <a:pt x="81" y="190"/>
                          </a:lnTo>
                          <a:lnTo>
                            <a:pt x="79" y="196"/>
                          </a:lnTo>
                          <a:lnTo>
                            <a:pt x="83" y="207"/>
                          </a:lnTo>
                          <a:lnTo>
                            <a:pt x="87" y="218"/>
                          </a:lnTo>
                          <a:lnTo>
                            <a:pt x="75" y="218"/>
                          </a:lnTo>
                          <a:lnTo>
                            <a:pt x="65" y="218"/>
                          </a:lnTo>
                          <a:lnTo>
                            <a:pt x="61" y="215"/>
                          </a:lnTo>
                          <a:lnTo>
                            <a:pt x="53" y="215"/>
                          </a:lnTo>
                          <a:lnTo>
                            <a:pt x="44" y="218"/>
                          </a:lnTo>
                          <a:lnTo>
                            <a:pt x="36" y="224"/>
                          </a:lnTo>
                          <a:lnTo>
                            <a:pt x="30" y="224"/>
                          </a:lnTo>
                          <a:lnTo>
                            <a:pt x="26" y="226"/>
                          </a:lnTo>
                          <a:lnTo>
                            <a:pt x="16" y="232"/>
                          </a:lnTo>
                          <a:lnTo>
                            <a:pt x="14" y="229"/>
                          </a:lnTo>
                          <a:lnTo>
                            <a:pt x="10" y="224"/>
                          </a:lnTo>
                          <a:lnTo>
                            <a:pt x="4" y="221"/>
                          </a:lnTo>
                          <a:lnTo>
                            <a:pt x="0" y="218"/>
                          </a:lnTo>
                          <a:lnTo>
                            <a:pt x="0" y="207"/>
                          </a:lnTo>
                          <a:lnTo>
                            <a:pt x="4" y="193"/>
                          </a:lnTo>
                          <a:lnTo>
                            <a:pt x="10" y="193"/>
                          </a:lnTo>
                          <a:lnTo>
                            <a:pt x="16" y="190"/>
                          </a:lnTo>
                          <a:lnTo>
                            <a:pt x="24" y="190"/>
                          </a:lnTo>
                          <a:lnTo>
                            <a:pt x="24" y="187"/>
                          </a:lnTo>
                          <a:lnTo>
                            <a:pt x="16" y="182"/>
                          </a:lnTo>
                          <a:lnTo>
                            <a:pt x="16" y="173"/>
                          </a:lnTo>
                          <a:lnTo>
                            <a:pt x="16" y="168"/>
                          </a:lnTo>
                          <a:lnTo>
                            <a:pt x="24" y="162"/>
                          </a:lnTo>
                          <a:lnTo>
                            <a:pt x="28" y="159"/>
                          </a:lnTo>
                          <a:lnTo>
                            <a:pt x="32" y="157"/>
                          </a:lnTo>
                          <a:lnTo>
                            <a:pt x="38" y="157"/>
                          </a:lnTo>
                          <a:lnTo>
                            <a:pt x="42" y="154"/>
                          </a:lnTo>
                          <a:lnTo>
                            <a:pt x="44" y="131"/>
                          </a:lnTo>
                          <a:lnTo>
                            <a:pt x="49" y="115"/>
                          </a:lnTo>
                          <a:lnTo>
                            <a:pt x="49" y="106"/>
                          </a:lnTo>
                          <a:lnTo>
                            <a:pt x="36" y="103"/>
                          </a:lnTo>
                          <a:lnTo>
                            <a:pt x="40" y="89"/>
                          </a:lnTo>
                          <a:lnTo>
                            <a:pt x="30" y="81"/>
                          </a:lnTo>
                          <a:lnTo>
                            <a:pt x="20" y="84"/>
                          </a:lnTo>
                          <a:lnTo>
                            <a:pt x="32" y="64"/>
                          </a:lnTo>
                          <a:lnTo>
                            <a:pt x="30" y="34"/>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grpSp>
              <p:sp>
                <p:nvSpPr>
                  <p:cNvPr id="21" name="Freeform 39"/>
                  <p:cNvSpPr>
                    <a:spLocks/>
                  </p:cNvSpPr>
                  <p:nvPr/>
                </p:nvSpPr>
                <p:spPr bwMode="auto">
                  <a:xfrm>
                    <a:off x="2401" y="506"/>
                    <a:ext cx="525" cy="390"/>
                  </a:xfrm>
                  <a:custGeom>
                    <a:avLst/>
                    <a:gdLst/>
                    <a:ahLst/>
                    <a:cxnLst>
                      <a:cxn ang="0">
                        <a:pos x="33" y="381"/>
                      </a:cxn>
                      <a:cxn ang="0">
                        <a:pos x="53" y="353"/>
                      </a:cxn>
                      <a:cxn ang="0">
                        <a:pos x="64" y="344"/>
                      </a:cxn>
                      <a:cxn ang="0">
                        <a:pos x="82" y="336"/>
                      </a:cxn>
                      <a:cxn ang="0">
                        <a:pos x="95" y="336"/>
                      </a:cxn>
                      <a:cxn ang="0">
                        <a:pos x="107" y="325"/>
                      </a:cxn>
                      <a:cxn ang="0">
                        <a:pos x="121" y="308"/>
                      </a:cxn>
                      <a:cxn ang="0">
                        <a:pos x="134" y="299"/>
                      </a:cxn>
                      <a:cxn ang="0">
                        <a:pos x="148" y="291"/>
                      </a:cxn>
                      <a:cxn ang="0">
                        <a:pos x="163" y="280"/>
                      </a:cxn>
                      <a:cxn ang="0">
                        <a:pos x="183" y="274"/>
                      </a:cxn>
                      <a:cxn ang="0">
                        <a:pos x="214" y="280"/>
                      </a:cxn>
                      <a:cxn ang="0">
                        <a:pos x="239" y="269"/>
                      </a:cxn>
                      <a:cxn ang="0">
                        <a:pos x="253" y="241"/>
                      </a:cxn>
                      <a:cxn ang="0">
                        <a:pos x="270" y="218"/>
                      </a:cxn>
                      <a:cxn ang="0">
                        <a:pos x="282" y="199"/>
                      </a:cxn>
                      <a:cxn ang="0">
                        <a:pos x="292" y="182"/>
                      </a:cxn>
                      <a:cxn ang="0">
                        <a:pos x="315" y="165"/>
                      </a:cxn>
                      <a:cxn ang="0">
                        <a:pos x="311" y="188"/>
                      </a:cxn>
                      <a:cxn ang="0">
                        <a:pos x="329" y="199"/>
                      </a:cxn>
                      <a:cxn ang="0">
                        <a:pos x="344" y="190"/>
                      </a:cxn>
                      <a:cxn ang="0">
                        <a:pos x="350" y="174"/>
                      </a:cxn>
                      <a:cxn ang="0">
                        <a:pos x="356" y="157"/>
                      </a:cxn>
                      <a:cxn ang="0">
                        <a:pos x="366" y="140"/>
                      </a:cxn>
                      <a:cxn ang="0">
                        <a:pos x="395" y="140"/>
                      </a:cxn>
                      <a:cxn ang="0">
                        <a:pos x="424" y="112"/>
                      </a:cxn>
                      <a:cxn ang="0">
                        <a:pos x="453" y="92"/>
                      </a:cxn>
                      <a:cxn ang="0">
                        <a:pos x="484" y="45"/>
                      </a:cxn>
                      <a:cxn ang="0">
                        <a:pos x="511" y="22"/>
                      </a:cxn>
                      <a:cxn ang="0">
                        <a:pos x="502" y="0"/>
                      </a:cxn>
                      <a:cxn ang="0">
                        <a:pos x="455" y="14"/>
                      </a:cxn>
                      <a:cxn ang="0">
                        <a:pos x="424" y="28"/>
                      </a:cxn>
                      <a:cxn ang="0">
                        <a:pos x="391" y="36"/>
                      </a:cxn>
                      <a:cxn ang="0">
                        <a:pos x="350" y="59"/>
                      </a:cxn>
                      <a:cxn ang="0">
                        <a:pos x="315" y="73"/>
                      </a:cxn>
                      <a:cxn ang="0">
                        <a:pos x="278" y="92"/>
                      </a:cxn>
                      <a:cxn ang="0">
                        <a:pos x="253" y="120"/>
                      </a:cxn>
                      <a:cxn ang="0">
                        <a:pos x="231" y="140"/>
                      </a:cxn>
                      <a:cxn ang="0">
                        <a:pos x="189" y="174"/>
                      </a:cxn>
                      <a:cxn ang="0">
                        <a:pos x="146" y="215"/>
                      </a:cxn>
                      <a:cxn ang="0">
                        <a:pos x="109" y="246"/>
                      </a:cxn>
                      <a:cxn ang="0">
                        <a:pos x="80" y="288"/>
                      </a:cxn>
                      <a:cxn ang="0">
                        <a:pos x="49" y="316"/>
                      </a:cxn>
                      <a:cxn ang="0">
                        <a:pos x="0" y="389"/>
                      </a:cxn>
                    </a:cxnLst>
                    <a:rect l="0" t="0" r="r" b="b"/>
                    <a:pathLst>
                      <a:path w="526" h="390">
                        <a:moveTo>
                          <a:pt x="0" y="389"/>
                        </a:moveTo>
                        <a:lnTo>
                          <a:pt x="33" y="381"/>
                        </a:lnTo>
                        <a:lnTo>
                          <a:pt x="45" y="364"/>
                        </a:lnTo>
                        <a:lnTo>
                          <a:pt x="53" y="353"/>
                        </a:lnTo>
                        <a:lnTo>
                          <a:pt x="56" y="344"/>
                        </a:lnTo>
                        <a:lnTo>
                          <a:pt x="64" y="344"/>
                        </a:lnTo>
                        <a:lnTo>
                          <a:pt x="72" y="336"/>
                        </a:lnTo>
                        <a:lnTo>
                          <a:pt x="82" y="336"/>
                        </a:lnTo>
                        <a:lnTo>
                          <a:pt x="88" y="336"/>
                        </a:lnTo>
                        <a:lnTo>
                          <a:pt x="95" y="336"/>
                        </a:lnTo>
                        <a:lnTo>
                          <a:pt x="99" y="336"/>
                        </a:lnTo>
                        <a:lnTo>
                          <a:pt x="107" y="325"/>
                        </a:lnTo>
                        <a:lnTo>
                          <a:pt x="111" y="316"/>
                        </a:lnTo>
                        <a:lnTo>
                          <a:pt x="121" y="308"/>
                        </a:lnTo>
                        <a:lnTo>
                          <a:pt x="128" y="305"/>
                        </a:lnTo>
                        <a:lnTo>
                          <a:pt x="134" y="299"/>
                        </a:lnTo>
                        <a:lnTo>
                          <a:pt x="142" y="297"/>
                        </a:lnTo>
                        <a:lnTo>
                          <a:pt x="148" y="291"/>
                        </a:lnTo>
                        <a:lnTo>
                          <a:pt x="156" y="285"/>
                        </a:lnTo>
                        <a:lnTo>
                          <a:pt x="163" y="280"/>
                        </a:lnTo>
                        <a:lnTo>
                          <a:pt x="173" y="271"/>
                        </a:lnTo>
                        <a:lnTo>
                          <a:pt x="183" y="274"/>
                        </a:lnTo>
                        <a:lnTo>
                          <a:pt x="198" y="280"/>
                        </a:lnTo>
                        <a:lnTo>
                          <a:pt x="214" y="280"/>
                        </a:lnTo>
                        <a:lnTo>
                          <a:pt x="231" y="271"/>
                        </a:lnTo>
                        <a:lnTo>
                          <a:pt x="239" y="269"/>
                        </a:lnTo>
                        <a:lnTo>
                          <a:pt x="245" y="252"/>
                        </a:lnTo>
                        <a:lnTo>
                          <a:pt x="253" y="241"/>
                        </a:lnTo>
                        <a:lnTo>
                          <a:pt x="266" y="227"/>
                        </a:lnTo>
                        <a:lnTo>
                          <a:pt x="270" y="218"/>
                        </a:lnTo>
                        <a:lnTo>
                          <a:pt x="270" y="207"/>
                        </a:lnTo>
                        <a:lnTo>
                          <a:pt x="282" y="199"/>
                        </a:lnTo>
                        <a:lnTo>
                          <a:pt x="288" y="190"/>
                        </a:lnTo>
                        <a:lnTo>
                          <a:pt x="292" y="182"/>
                        </a:lnTo>
                        <a:lnTo>
                          <a:pt x="296" y="182"/>
                        </a:lnTo>
                        <a:lnTo>
                          <a:pt x="315" y="165"/>
                        </a:lnTo>
                        <a:lnTo>
                          <a:pt x="315" y="182"/>
                        </a:lnTo>
                        <a:lnTo>
                          <a:pt x="311" y="188"/>
                        </a:lnTo>
                        <a:lnTo>
                          <a:pt x="315" y="196"/>
                        </a:lnTo>
                        <a:lnTo>
                          <a:pt x="329" y="199"/>
                        </a:lnTo>
                        <a:lnTo>
                          <a:pt x="336" y="199"/>
                        </a:lnTo>
                        <a:lnTo>
                          <a:pt x="344" y="190"/>
                        </a:lnTo>
                        <a:lnTo>
                          <a:pt x="350" y="182"/>
                        </a:lnTo>
                        <a:lnTo>
                          <a:pt x="350" y="174"/>
                        </a:lnTo>
                        <a:lnTo>
                          <a:pt x="356" y="165"/>
                        </a:lnTo>
                        <a:lnTo>
                          <a:pt x="356" y="157"/>
                        </a:lnTo>
                        <a:lnTo>
                          <a:pt x="362" y="146"/>
                        </a:lnTo>
                        <a:lnTo>
                          <a:pt x="366" y="140"/>
                        </a:lnTo>
                        <a:lnTo>
                          <a:pt x="375" y="140"/>
                        </a:lnTo>
                        <a:lnTo>
                          <a:pt x="395" y="140"/>
                        </a:lnTo>
                        <a:lnTo>
                          <a:pt x="410" y="129"/>
                        </a:lnTo>
                        <a:lnTo>
                          <a:pt x="424" y="112"/>
                        </a:lnTo>
                        <a:lnTo>
                          <a:pt x="439" y="106"/>
                        </a:lnTo>
                        <a:lnTo>
                          <a:pt x="453" y="92"/>
                        </a:lnTo>
                        <a:lnTo>
                          <a:pt x="463" y="70"/>
                        </a:lnTo>
                        <a:lnTo>
                          <a:pt x="484" y="45"/>
                        </a:lnTo>
                        <a:lnTo>
                          <a:pt x="498" y="34"/>
                        </a:lnTo>
                        <a:lnTo>
                          <a:pt x="511" y="22"/>
                        </a:lnTo>
                        <a:lnTo>
                          <a:pt x="525" y="8"/>
                        </a:lnTo>
                        <a:lnTo>
                          <a:pt x="502" y="0"/>
                        </a:lnTo>
                        <a:lnTo>
                          <a:pt x="478" y="0"/>
                        </a:lnTo>
                        <a:lnTo>
                          <a:pt x="455" y="14"/>
                        </a:lnTo>
                        <a:lnTo>
                          <a:pt x="443" y="22"/>
                        </a:lnTo>
                        <a:lnTo>
                          <a:pt x="424" y="28"/>
                        </a:lnTo>
                        <a:lnTo>
                          <a:pt x="403" y="31"/>
                        </a:lnTo>
                        <a:lnTo>
                          <a:pt x="391" y="36"/>
                        </a:lnTo>
                        <a:lnTo>
                          <a:pt x="366" y="50"/>
                        </a:lnTo>
                        <a:lnTo>
                          <a:pt x="350" y="59"/>
                        </a:lnTo>
                        <a:lnTo>
                          <a:pt x="334" y="67"/>
                        </a:lnTo>
                        <a:lnTo>
                          <a:pt x="315" y="73"/>
                        </a:lnTo>
                        <a:lnTo>
                          <a:pt x="296" y="81"/>
                        </a:lnTo>
                        <a:lnTo>
                          <a:pt x="278" y="92"/>
                        </a:lnTo>
                        <a:lnTo>
                          <a:pt x="264" y="106"/>
                        </a:lnTo>
                        <a:lnTo>
                          <a:pt x="253" y="120"/>
                        </a:lnTo>
                        <a:lnTo>
                          <a:pt x="241" y="132"/>
                        </a:lnTo>
                        <a:lnTo>
                          <a:pt x="231" y="140"/>
                        </a:lnTo>
                        <a:lnTo>
                          <a:pt x="210" y="157"/>
                        </a:lnTo>
                        <a:lnTo>
                          <a:pt x="189" y="174"/>
                        </a:lnTo>
                        <a:lnTo>
                          <a:pt x="163" y="190"/>
                        </a:lnTo>
                        <a:lnTo>
                          <a:pt x="146" y="215"/>
                        </a:lnTo>
                        <a:lnTo>
                          <a:pt x="126" y="235"/>
                        </a:lnTo>
                        <a:lnTo>
                          <a:pt x="109" y="246"/>
                        </a:lnTo>
                        <a:lnTo>
                          <a:pt x="91" y="271"/>
                        </a:lnTo>
                        <a:lnTo>
                          <a:pt x="80" y="288"/>
                        </a:lnTo>
                        <a:lnTo>
                          <a:pt x="64" y="305"/>
                        </a:lnTo>
                        <a:lnTo>
                          <a:pt x="49" y="316"/>
                        </a:lnTo>
                        <a:lnTo>
                          <a:pt x="33" y="327"/>
                        </a:lnTo>
                        <a:lnTo>
                          <a:pt x="0" y="389"/>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grpSp>
            <p:sp>
              <p:nvSpPr>
                <p:cNvPr id="18" name="Freeform 40"/>
                <p:cNvSpPr>
                  <a:spLocks/>
                </p:cNvSpPr>
                <p:nvPr/>
              </p:nvSpPr>
              <p:spPr bwMode="auto">
                <a:xfrm>
                  <a:off x="3330" y="2705"/>
                  <a:ext cx="158" cy="377"/>
                </a:xfrm>
                <a:custGeom>
                  <a:avLst/>
                  <a:gdLst/>
                  <a:ahLst/>
                  <a:cxnLst>
                    <a:cxn ang="0">
                      <a:pos x="29" y="117"/>
                    </a:cxn>
                    <a:cxn ang="0">
                      <a:pos x="26" y="193"/>
                    </a:cxn>
                    <a:cxn ang="0">
                      <a:pos x="12" y="240"/>
                    </a:cxn>
                    <a:cxn ang="0">
                      <a:pos x="0" y="285"/>
                    </a:cxn>
                    <a:cxn ang="0">
                      <a:pos x="0" y="318"/>
                    </a:cxn>
                    <a:cxn ang="0">
                      <a:pos x="4" y="346"/>
                    </a:cxn>
                    <a:cxn ang="0">
                      <a:pos x="18" y="371"/>
                    </a:cxn>
                    <a:cxn ang="0">
                      <a:pos x="29" y="374"/>
                    </a:cxn>
                    <a:cxn ang="0">
                      <a:pos x="39" y="374"/>
                    </a:cxn>
                    <a:cxn ang="0">
                      <a:pos x="51" y="377"/>
                    </a:cxn>
                    <a:cxn ang="0">
                      <a:pos x="57" y="357"/>
                    </a:cxn>
                    <a:cxn ang="0">
                      <a:pos x="63" y="307"/>
                    </a:cxn>
                    <a:cxn ang="0">
                      <a:pos x="80" y="274"/>
                    </a:cxn>
                    <a:cxn ang="0">
                      <a:pos x="84" y="223"/>
                    </a:cxn>
                    <a:cxn ang="0">
                      <a:pos x="92" y="204"/>
                    </a:cxn>
                    <a:cxn ang="0">
                      <a:pos x="100" y="190"/>
                    </a:cxn>
                    <a:cxn ang="0">
                      <a:pos x="106" y="154"/>
                    </a:cxn>
                    <a:cxn ang="0">
                      <a:pos x="118" y="131"/>
                    </a:cxn>
                    <a:cxn ang="0">
                      <a:pos x="126" y="114"/>
                    </a:cxn>
                    <a:cxn ang="0">
                      <a:pos x="133" y="101"/>
                    </a:cxn>
                    <a:cxn ang="0">
                      <a:pos x="133" y="92"/>
                    </a:cxn>
                    <a:cxn ang="0">
                      <a:pos x="151" y="73"/>
                    </a:cxn>
                    <a:cxn ang="0">
                      <a:pos x="153" y="42"/>
                    </a:cxn>
                    <a:cxn ang="0">
                      <a:pos x="157" y="22"/>
                    </a:cxn>
                    <a:cxn ang="0">
                      <a:pos x="141" y="14"/>
                    </a:cxn>
                    <a:cxn ang="0">
                      <a:pos x="131" y="0"/>
                    </a:cxn>
                    <a:cxn ang="0">
                      <a:pos x="118" y="14"/>
                    </a:cxn>
                    <a:cxn ang="0">
                      <a:pos x="106" y="47"/>
                    </a:cxn>
                    <a:cxn ang="0">
                      <a:pos x="92" y="70"/>
                    </a:cxn>
                    <a:cxn ang="0">
                      <a:pos x="80" y="89"/>
                    </a:cxn>
                    <a:cxn ang="0">
                      <a:pos x="75" y="89"/>
                    </a:cxn>
                    <a:cxn ang="0">
                      <a:pos x="63" y="101"/>
                    </a:cxn>
                    <a:cxn ang="0">
                      <a:pos x="57" y="112"/>
                    </a:cxn>
                    <a:cxn ang="0">
                      <a:pos x="29" y="117"/>
                    </a:cxn>
                  </a:cxnLst>
                  <a:rect l="0" t="0" r="r" b="b"/>
                  <a:pathLst>
                    <a:path w="158" h="378">
                      <a:moveTo>
                        <a:pt x="29" y="117"/>
                      </a:moveTo>
                      <a:lnTo>
                        <a:pt x="26" y="193"/>
                      </a:lnTo>
                      <a:lnTo>
                        <a:pt x="12" y="240"/>
                      </a:lnTo>
                      <a:lnTo>
                        <a:pt x="0" y="285"/>
                      </a:lnTo>
                      <a:lnTo>
                        <a:pt x="0" y="318"/>
                      </a:lnTo>
                      <a:lnTo>
                        <a:pt x="4" y="346"/>
                      </a:lnTo>
                      <a:lnTo>
                        <a:pt x="18" y="371"/>
                      </a:lnTo>
                      <a:lnTo>
                        <a:pt x="29" y="374"/>
                      </a:lnTo>
                      <a:lnTo>
                        <a:pt x="39" y="374"/>
                      </a:lnTo>
                      <a:lnTo>
                        <a:pt x="51" y="377"/>
                      </a:lnTo>
                      <a:lnTo>
                        <a:pt x="57" y="357"/>
                      </a:lnTo>
                      <a:lnTo>
                        <a:pt x="63" y="307"/>
                      </a:lnTo>
                      <a:lnTo>
                        <a:pt x="80" y="274"/>
                      </a:lnTo>
                      <a:lnTo>
                        <a:pt x="84" y="223"/>
                      </a:lnTo>
                      <a:lnTo>
                        <a:pt x="92" y="204"/>
                      </a:lnTo>
                      <a:lnTo>
                        <a:pt x="100" y="190"/>
                      </a:lnTo>
                      <a:lnTo>
                        <a:pt x="106" y="154"/>
                      </a:lnTo>
                      <a:lnTo>
                        <a:pt x="118" y="131"/>
                      </a:lnTo>
                      <a:lnTo>
                        <a:pt x="126" y="114"/>
                      </a:lnTo>
                      <a:lnTo>
                        <a:pt x="133" y="101"/>
                      </a:lnTo>
                      <a:lnTo>
                        <a:pt x="133" y="92"/>
                      </a:lnTo>
                      <a:lnTo>
                        <a:pt x="151" y="73"/>
                      </a:lnTo>
                      <a:lnTo>
                        <a:pt x="153" y="42"/>
                      </a:lnTo>
                      <a:lnTo>
                        <a:pt x="157" y="22"/>
                      </a:lnTo>
                      <a:lnTo>
                        <a:pt x="141" y="14"/>
                      </a:lnTo>
                      <a:lnTo>
                        <a:pt x="131" y="0"/>
                      </a:lnTo>
                      <a:lnTo>
                        <a:pt x="118" y="14"/>
                      </a:lnTo>
                      <a:lnTo>
                        <a:pt x="106" y="47"/>
                      </a:lnTo>
                      <a:lnTo>
                        <a:pt x="92" y="70"/>
                      </a:lnTo>
                      <a:lnTo>
                        <a:pt x="80" y="89"/>
                      </a:lnTo>
                      <a:lnTo>
                        <a:pt x="75" y="89"/>
                      </a:lnTo>
                      <a:lnTo>
                        <a:pt x="63" y="101"/>
                      </a:lnTo>
                      <a:lnTo>
                        <a:pt x="57" y="112"/>
                      </a:lnTo>
                      <a:lnTo>
                        <a:pt x="29" y="117"/>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19" name="Freeform 41"/>
                <p:cNvSpPr>
                  <a:spLocks/>
                </p:cNvSpPr>
                <p:nvPr/>
              </p:nvSpPr>
              <p:spPr bwMode="auto">
                <a:xfrm>
                  <a:off x="2580" y="544"/>
                  <a:ext cx="2126" cy="1789"/>
                </a:xfrm>
                <a:custGeom>
                  <a:avLst/>
                  <a:gdLst/>
                  <a:ahLst/>
                  <a:cxnLst>
                    <a:cxn ang="0">
                      <a:pos x="124" y="750"/>
                    </a:cxn>
                    <a:cxn ang="0">
                      <a:pos x="142" y="619"/>
                    </a:cxn>
                    <a:cxn ang="0">
                      <a:pos x="214" y="544"/>
                    </a:cxn>
                    <a:cxn ang="0">
                      <a:pos x="296" y="508"/>
                    </a:cxn>
                    <a:cxn ang="0">
                      <a:pos x="319" y="432"/>
                    </a:cxn>
                    <a:cxn ang="0">
                      <a:pos x="424" y="365"/>
                    </a:cxn>
                    <a:cxn ang="0">
                      <a:pos x="492" y="271"/>
                    </a:cxn>
                    <a:cxn ang="0">
                      <a:pos x="461" y="223"/>
                    </a:cxn>
                    <a:cxn ang="0">
                      <a:pos x="467" y="179"/>
                    </a:cxn>
                    <a:cxn ang="0">
                      <a:pos x="399" y="243"/>
                    </a:cxn>
                    <a:cxn ang="0">
                      <a:pos x="377" y="371"/>
                    </a:cxn>
                    <a:cxn ang="0">
                      <a:pos x="331" y="410"/>
                    </a:cxn>
                    <a:cxn ang="0">
                      <a:pos x="307" y="343"/>
                    </a:cxn>
                    <a:cxn ang="0">
                      <a:pos x="243" y="374"/>
                    </a:cxn>
                    <a:cxn ang="0">
                      <a:pos x="226" y="324"/>
                    </a:cxn>
                    <a:cxn ang="0">
                      <a:pos x="227" y="273"/>
                    </a:cxn>
                    <a:cxn ang="0">
                      <a:pos x="296" y="240"/>
                    </a:cxn>
                    <a:cxn ang="0">
                      <a:pos x="340" y="153"/>
                    </a:cxn>
                    <a:cxn ang="0">
                      <a:pos x="412" y="53"/>
                    </a:cxn>
                    <a:cxn ang="0">
                      <a:pos x="511" y="25"/>
                    </a:cxn>
                    <a:cxn ang="0">
                      <a:pos x="642" y="103"/>
                    </a:cxn>
                    <a:cxn ang="0">
                      <a:pos x="595" y="223"/>
                    </a:cxn>
                    <a:cxn ang="0">
                      <a:pos x="642" y="285"/>
                    </a:cxn>
                    <a:cxn ang="0">
                      <a:pos x="682" y="215"/>
                    </a:cxn>
                    <a:cxn ang="0">
                      <a:pos x="859" y="187"/>
                    </a:cxn>
                    <a:cxn ang="0">
                      <a:pos x="1073" y="33"/>
                    </a:cxn>
                    <a:cxn ang="0">
                      <a:pos x="1406" y="103"/>
                    </a:cxn>
                    <a:cxn ang="0">
                      <a:pos x="2004" y="226"/>
                    </a:cxn>
                    <a:cxn ang="0">
                      <a:pos x="2057" y="298"/>
                    </a:cxn>
                    <a:cxn ang="0">
                      <a:pos x="2076" y="541"/>
                    </a:cxn>
                    <a:cxn ang="0">
                      <a:pos x="1901" y="346"/>
                    </a:cxn>
                    <a:cxn ang="0">
                      <a:pos x="1763" y="435"/>
                    </a:cxn>
                    <a:cxn ang="0">
                      <a:pos x="1954" y="775"/>
                    </a:cxn>
                    <a:cxn ang="0">
                      <a:pos x="1876" y="920"/>
                    </a:cxn>
                    <a:cxn ang="0">
                      <a:pos x="2003" y="1252"/>
                    </a:cxn>
                    <a:cxn ang="0">
                      <a:pos x="1874" y="1425"/>
                    </a:cxn>
                    <a:cxn ang="0">
                      <a:pos x="1841" y="1559"/>
                    </a:cxn>
                    <a:cxn ang="0">
                      <a:pos x="1833" y="1690"/>
                    </a:cxn>
                    <a:cxn ang="0">
                      <a:pos x="1789" y="1685"/>
                    </a:cxn>
                    <a:cxn ang="0">
                      <a:pos x="1658" y="1411"/>
                    </a:cxn>
                    <a:cxn ang="0">
                      <a:pos x="1472" y="1403"/>
                    </a:cxn>
                    <a:cxn ang="0">
                      <a:pos x="1359" y="1562"/>
                    </a:cxn>
                    <a:cxn ang="0">
                      <a:pos x="1128" y="1213"/>
                    </a:cxn>
                    <a:cxn ang="0">
                      <a:pos x="822" y="1091"/>
                    </a:cxn>
                    <a:cxn ang="0">
                      <a:pos x="1054" y="1308"/>
                    </a:cxn>
                    <a:cxn ang="0">
                      <a:pos x="784" y="1503"/>
                    </a:cxn>
                    <a:cxn ang="0">
                      <a:pos x="714" y="1319"/>
                    </a:cxn>
                    <a:cxn ang="0">
                      <a:pos x="601" y="1105"/>
                    </a:cxn>
                    <a:cxn ang="0">
                      <a:pos x="537" y="946"/>
                    </a:cxn>
                    <a:cxn ang="0">
                      <a:pos x="505" y="873"/>
                    </a:cxn>
                    <a:cxn ang="0">
                      <a:pos x="465" y="831"/>
                    </a:cxn>
                    <a:cxn ang="0">
                      <a:pos x="449" y="909"/>
                    </a:cxn>
                    <a:cxn ang="0">
                      <a:pos x="393" y="787"/>
                    </a:cxn>
                    <a:cxn ang="0">
                      <a:pos x="329" y="742"/>
                    </a:cxn>
                    <a:cxn ang="0">
                      <a:pos x="397" y="848"/>
                    </a:cxn>
                    <a:cxn ang="0">
                      <a:pos x="367" y="873"/>
                    </a:cxn>
                    <a:cxn ang="0">
                      <a:pos x="313" y="803"/>
                    </a:cxn>
                    <a:cxn ang="0">
                      <a:pos x="251" y="753"/>
                    </a:cxn>
                    <a:cxn ang="0">
                      <a:pos x="169" y="817"/>
                    </a:cxn>
                    <a:cxn ang="0">
                      <a:pos x="152" y="890"/>
                    </a:cxn>
                    <a:cxn ang="0">
                      <a:pos x="95" y="943"/>
                    </a:cxn>
                    <a:cxn ang="0">
                      <a:pos x="12" y="909"/>
                    </a:cxn>
                  </a:cxnLst>
                  <a:rect l="0" t="0" r="r" b="b"/>
                  <a:pathLst>
                    <a:path w="2126" h="1789">
                      <a:moveTo>
                        <a:pt x="0" y="803"/>
                      </a:moveTo>
                      <a:lnTo>
                        <a:pt x="19" y="778"/>
                      </a:lnTo>
                      <a:lnTo>
                        <a:pt x="31" y="759"/>
                      </a:lnTo>
                      <a:lnTo>
                        <a:pt x="56" y="759"/>
                      </a:lnTo>
                      <a:lnTo>
                        <a:pt x="84" y="764"/>
                      </a:lnTo>
                      <a:lnTo>
                        <a:pt x="103" y="753"/>
                      </a:lnTo>
                      <a:lnTo>
                        <a:pt x="124" y="750"/>
                      </a:lnTo>
                      <a:lnTo>
                        <a:pt x="126" y="717"/>
                      </a:lnTo>
                      <a:lnTo>
                        <a:pt x="138" y="695"/>
                      </a:lnTo>
                      <a:lnTo>
                        <a:pt x="109" y="669"/>
                      </a:lnTo>
                      <a:lnTo>
                        <a:pt x="105" y="650"/>
                      </a:lnTo>
                      <a:lnTo>
                        <a:pt x="107" y="622"/>
                      </a:lnTo>
                      <a:lnTo>
                        <a:pt x="128" y="622"/>
                      </a:lnTo>
                      <a:lnTo>
                        <a:pt x="142" y="619"/>
                      </a:lnTo>
                      <a:lnTo>
                        <a:pt x="144" y="622"/>
                      </a:lnTo>
                      <a:lnTo>
                        <a:pt x="159" y="605"/>
                      </a:lnTo>
                      <a:lnTo>
                        <a:pt x="175" y="597"/>
                      </a:lnTo>
                      <a:lnTo>
                        <a:pt x="181" y="597"/>
                      </a:lnTo>
                      <a:lnTo>
                        <a:pt x="191" y="580"/>
                      </a:lnTo>
                      <a:lnTo>
                        <a:pt x="202" y="575"/>
                      </a:lnTo>
                      <a:lnTo>
                        <a:pt x="214" y="544"/>
                      </a:lnTo>
                      <a:lnTo>
                        <a:pt x="222" y="552"/>
                      </a:lnTo>
                      <a:lnTo>
                        <a:pt x="237" y="533"/>
                      </a:lnTo>
                      <a:lnTo>
                        <a:pt x="239" y="533"/>
                      </a:lnTo>
                      <a:lnTo>
                        <a:pt x="259" y="510"/>
                      </a:lnTo>
                      <a:lnTo>
                        <a:pt x="270" y="508"/>
                      </a:lnTo>
                      <a:lnTo>
                        <a:pt x="286" y="508"/>
                      </a:lnTo>
                      <a:lnTo>
                        <a:pt x="296" y="508"/>
                      </a:lnTo>
                      <a:lnTo>
                        <a:pt x="288" y="480"/>
                      </a:lnTo>
                      <a:lnTo>
                        <a:pt x="284" y="457"/>
                      </a:lnTo>
                      <a:lnTo>
                        <a:pt x="280" y="410"/>
                      </a:lnTo>
                      <a:lnTo>
                        <a:pt x="303" y="407"/>
                      </a:lnTo>
                      <a:lnTo>
                        <a:pt x="315" y="399"/>
                      </a:lnTo>
                      <a:lnTo>
                        <a:pt x="309" y="418"/>
                      </a:lnTo>
                      <a:lnTo>
                        <a:pt x="319" y="432"/>
                      </a:lnTo>
                      <a:lnTo>
                        <a:pt x="329" y="449"/>
                      </a:lnTo>
                      <a:lnTo>
                        <a:pt x="334" y="460"/>
                      </a:lnTo>
                      <a:lnTo>
                        <a:pt x="362" y="457"/>
                      </a:lnTo>
                      <a:lnTo>
                        <a:pt x="385" y="416"/>
                      </a:lnTo>
                      <a:lnTo>
                        <a:pt x="402" y="396"/>
                      </a:lnTo>
                      <a:lnTo>
                        <a:pt x="412" y="382"/>
                      </a:lnTo>
                      <a:lnTo>
                        <a:pt x="424" y="365"/>
                      </a:lnTo>
                      <a:lnTo>
                        <a:pt x="435" y="343"/>
                      </a:lnTo>
                      <a:lnTo>
                        <a:pt x="445" y="351"/>
                      </a:lnTo>
                      <a:lnTo>
                        <a:pt x="445" y="338"/>
                      </a:lnTo>
                      <a:lnTo>
                        <a:pt x="451" y="329"/>
                      </a:lnTo>
                      <a:lnTo>
                        <a:pt x="469" y="335"/>
                      </a:lnTo>
                      <a:lnTo>
                        <a:pt x="498" y="371"/>
                      </a:lnTo>
                      <a:lnTo>
                        <a:pt x="492" y="271"/>
                      </a:lnTo>
                      <a:lnTo>
                        <a:pt x="467" y="315"/>
                      </a:lnTo>
                      <a:lnTo>
                        <a:pt x="447" y="312"/>
                      </a:lnTo>
                      <a:lnTo>
                        <a:pt x="441" y="285"/>
                      </a:lnTo>
                      <a:lnTo>
                        <a:pt x="441" y="271"/>
                      </a:lnTo>
                      <a:lnTo>
                        <a:pt x="435" y="262"/>
                      </a:lnTo>
                      <a:lnTo>
                        <a:pt x="451" y="240"/>
                      </a:lnTo>
                      <a:lnTo>
                        <a:pt x="461" y="223"/>
                      </a:lnTo>
                      <a:lnTo>
                        <a:pt x="470" y="218"/>
                      </a:lnTo>
                      <a:lnTo>
                        <a:pt x="478" y="215"/>
                      </a:lnTo>
                      <a:lnTo>
                        <a:pt x="484" y="201"/>
                      </a:lnTo>
                      <a:lnTo>
                        <a:pt x="492" y="198"/>
                      </a:lnTo>
                      <a:lnTo>
                        <a:pt x="502" y="198"/>
                      </a:lnTo>
                      <a:lnTo>
                        <a:pt x="484" y="173"/>
                      </a:lnTo>
                      <a:lnTo>
                        <a:pt x="467" y="179"/>
                      </a:lnTo>
                      <a:lnTo>
                        <a:pt x="455" y="179"/>
                      </a:lnTo>
                      <a:lnTo>
                        <a:pt x="445" y="170"/>
                      </a:lnTo>
                      <a:lnTo>
                        <a:pt x="445" y="187"/>
                      </a:lnTo>
                      <a:lnTo>
                        <a:pt x="435" y="204"/>
                      </a:lnTo>
                      <a:lnTo>
                        <a:pt x="422" y="232"/>
                      </a:lnTo>
                      <a:lnTo>
                        <a:pt x="408" y="243"/>
                      </a:lnTo>
                      <a:lnTo>
                        <a:pt x="399" y="243"/>
                      </a:lnTo>
                      <a:lnTo>
                        <a:pt x="395" y="262"/>
                      </a:lnTo>
                      <a:lnTo>
                        <a:pt x="395" y="271"/>
                      </a:lnTo>
                      <a:lnTo>
                        <a:pt x="387" y="279"/>
                      </a:lnTo>
                      <a:lnTo>
                        <a:pt x="397" y="312"/>
                      </a:lnTo>
                      <a:lnTo>
                        <a:pt x="402" y="329"/>
                      </a:lnTo>
                      <a:lnTo>
                        <a:pt x="391" y="354"/>
                      </a:lnTo>
                      <a:lnTo>
                        <a:pt x="377" y="371"/>
                      </a:lnTo>
                      <a:lnTo>
                        <a:pt x="373" y="396"/>
                      </a:lnTo>
                      <a:lnTo>
                        <a:pt x="366" y="416"/>
                      </a:lnTo>
                      <a:lnTo>
                        <a:pt x="358" y="416"/>
                      </a:lnTo>
                      <a:lnTo>
                        <a:pt x="346" y="418"/>
                      </a:lnTo>
                      <a:lnTo>
                        <a:pt x="334" y="427"/>
                      </a:lnTo>
                      <a:lnTo>
                        <a:pt x="331" y="424"/>
                      </a:lnTo>
                      <a:lnTo>
                        <a:pt x="331" y="410"/>
                      </a:lnTo>
                      <a:lnTo>
                        <a:pt x="329" y="388"/>
                      </a:lnTo>
                      <a:lnTo>
                        <a:pt x="319" y="388"/>
                      </a:lnTo>
                      <a:lnTo>
                        <a:pt x="313" y="374"/>
                      </a:lnTo>
                      <a:lnTo>
                        <a:pt x="315" y="354"/>
                      </a:lnTo>
                      <a:lnTo>
                        <a:pt x="317" y="343"/>
                      </a:lnTo>
                      <a:lnTo>
                        <a:pt x="315" y="338"/>
                      </a:lnTo>
                      <a:lnTo>
                        <a:pt x="307" y="343"/>
                      </a:lnTo>
                      <a:lnTo>
                        <a:pt x="303" y="343"/>
                      </a:lnTo>
                      <a:lnTo>
                        <a:pt x="297" y="340"/>
                      </a:lnTo>
                      <a:lnTo>
                        <a:pt x="294" y="338"/>
                      </a:lnTo>
                      <a:lnTo>
                        <a:pt x="284" y="349"/>
                      </a:lnTo>
                      <a:lnTo>
                        <a:pt x="274" y="363"/>
                      </a:lnTo>
                      <a:lnTo>
                        <a:pt x="264" y="377"/>
                      </a:lnTo>
                      <a:lnTo>
                        <a:pt x="243" y="374"/>
                      </a:lnTo>
                      <a:lnTo>
                        <a:pt x="229" y="371"/>
                      </a:lnTo>
                      <a:lnTo>
                        <a:pt x="220" y="357"/>
                      </a:lnTo>
                      <a:lnTo>
                        <a:pt x="220" y="349"/>
                      </a:lnTo>
                      <a:lnTo>
                        <a:pt x="226" y="338"/>
                      </a:lnTo>
                      <a:lnTo>
                        <a:pt x="233" y="329"/>
                      </a:lnTo>
                      <a:lnTo>
                        <a:pt x="239" y="318"/>
                      </a:lnTo>
                      <a:lnTo>
                        <a:pt x="226" y="324"/>
                      </a:lnTo>
                      <a:lnTo>
                        <a:pt x="220" y="310"/>
                      </a:lnTo>
                      <a:lnTo>
                        <a:pt x="220" y="301"/>
                      </a:lnTo>
                      <a:lnTo>
                        <a:pt x="239" y="298"/>
                      </a:lnTo>
                      <a:lnTo>
                        <a:pt x="257" y="296"/>
                      </a:lnTo>
                      <a:lnTo>
                        <a:pt x="245" y="287"/>
                      </a:lnTo>
                      <a:lnTo>
                        <a:pt x="227" y="290"/>
                      </a:lnTo>
                      <a:lnTo>
                        <a:pt x="227" y="273"/>
                      </a:lnTo>
                      <a:lnTo>
                        <a:pt x="235" y="262"/>
                      </a:lnTo>
                      <a:lnTo>
                        <a:pt x="253" y="251"/>
                      </a:lnTo>
                      <a:lnTo>
                        <a:pt x="259" y="240"/>
                      </a:lnTo>
                      <a:lnTo>
                        <a:pt x="264" y="234"/>
                      </a:lnTo>
                      <a:lnTo>
                        <a:pt x="278" y="232"/>
                      </a:lnTo>
                      <a:lnTo>
                        <a:pt x="290" y="234"/>
                      </a:lnTo>
                      <a:lnTo>
                        <a:pt x="296" y="240"/>
                      </a:lnTo>
                      <a:lnTo>
                        <a:pt x="305" y="232"/>
                      </a:lnTo>
                      <a:lnTo>
                        <a:pt x="296" y="229"/>
                      </a:lnTo>
                      <a:lnTo>
                        <a:pt x="296" y="206"/>
                      </a:lnTo>
                      <a:lnTo>
                        <a:pt x="321" y="181"/>
                      </a:lnTo>
                      <a:lnTo>
                        <a:pt x="334" y="165"/>
                      </a:lnTo>
                      <a:lnTo>
                        <a:pt x="342" y="162"/>
                      </a:lnTo>
                      <a:lnTo>
                        <a:pt x="340" y="153"/>
                      </a:lnTo>
                      <a:lnTo>
                        <a:pt x="352" y="137"/>
                      </a:lnTo>
                      <a:lnTo>
                        <a:pt x="366" y="112"/>
                      </a:lnTo>
                      <a:lnTo>
                        <a:pt x="381" y="100"/>
                      </a:lnTo>
                      <a:lnTo>
                        <a:pt x="369" y="89"/>
                      </a:lnTo>
                      <a:lnTo>
                        <a:pt x="401" y="64"/>
                      </a:lnTo>
                      <a:lnTo>
                        <a:pt x="414" y="67"/>
                      </a:lnTo>
                      <a:lnTo>
                        <a:pt x="412" y="53"/>
                      </a:lnTo>
                      <a:lnTo>
                        <a:pt x="439" y="50"/>
                      </a:lnTo>
                      <a:lnTo>
                        <a:pt x="490" y="6"/>
                      </a:lnTo>
                      <a:lnTo>
                        <a:pt x="498" y="0"/>
                      </a:lnTo>
                      <a:lnTo>
                        <a:pt x="488" y="33"/>
                      </a:lnTo>
                      <a:lnTo>
                        <a:pt x="500" y="17"/>
                      </a:lnTo>
                      <a:lnTo>
                        <a:pt x="513" y="11"/>
                      </a:lnTo>
                      <a:lnTo>
                        <a:pt x="511" y="25"/>
                      </a:lnTo>
                      <a:lnTo>
                        <a:pt x="550" y="8"/>
                      </a:lnTo>
                      <a:lnTo>
                        <a:pt x="568" y="22"/>
                      </a:lnTo>
                      <a:lnTo>
                        <a:pt x="542" y="36"/>
                      </a:lnTo>
                      <a:lnTo>
                        <a:pt x="552" y="53"/>
                      </a:lnTo>
                      <a:lnTo>
                        <a:pt x="589" y="50"/>
                      </a:lnTo>
                      <a:lnTo>
                        <a:pt x="645" y="75"/>
                      </a:lnTo>
                      <a:lnTo>
                        <a:pt x="642" y="103"/>
                      </a:lnTo>
                      <a:lnTo>
                        <a:pt x="618" y="128"/>
                      </a:lnTo>
                      <a:lnTo>
                        <a:pt x="583" y="142"/>
                      </a:lnTo>
                      <a:lnTo>
                        <a:pt x="577" y="170"/>
                      </a:lnTo>
                      <a:lnTo>
                        <a:pt x="579" y="198"/>
                      </a:lnTo>
                      <a:lnTo>
                        <a:pt x="589" y="204"/>
                      </a:lnTo>
                      <a:lnTo>
                        <a:pt x="591" y="218"/>
                      </a:lnTo>
                      <a:lnTo>
                        <a:pt x="595" y="223"/>
                      </a:lnTo>
                      <a:lnTo>
                        <a:pt x="603" y="229"/>
                      </a:lnTo>
                      <a:lnTo>
                        <a:pt x="605" y="245"/>
                      </a:lnTo>
                      <a:lnTo>
                        <a:pt x="616" y="265"/>
                      </a:lnTo>
                      <a:lnTo>
                        <a:pt x="616" y="273"/>
                      </a:lnTo>
                      <a:lnTo>
                        <a:pt x="628" y="273"/>
                      </a:lnTo>
                      <a:lnTo>
                        <a:pt x="632" y="279"/>
                      </a:lnTo>
                      <a:lnTo>
                        <a:pt x="642" y="285"/>
                      </a:lnTo>
                      <a:lnTo>
                        <a:pt x="647" y="276"/>
                      </a:lnTo>
                      <a:lnTo>
                        <a:pt x="653" y="262"/>
                      </a:lnTo>
                      <a:lnTo>
                        <a:pt x="657" y="254"/>
                      </a:lnTo>
                      <a:lnTo>
                        <a:pt x="667" y="259"/>
                      </a:lnTo>
                      <a:lnTo>
                        <a:pt x="679" y="240"/>
                      </a:lnTo>
                      <a:lnTo>
                        <a:pt x="679" y="226"/>
                      </a:lnTo>
                      <a:lnTo>
                        <a:pt x="682" y="215"/>
                      </a:lnTo>
                      <a:lnTo>
                        <a:pt x="684" y="206"/>
                      </a:lnTo>
                      <a:lnTo>
                        <a:pt x="708" y="198"/>
                      </a:lnTo>
                      <a:lnTo>
                        <a:pt x="727" y="190"/>
                      </a:lnTo>
                      <a:lnTo>
                        <a:pt x="752" y="179"/>
                      </a:lnTo>
                      <a:lnTo>
                        <a:pt x="782" y="187"/>
                      </a:lnTo>
                      <a:lnTo>
                        <a:pt x="811" y="187"/>
                      </a:lnTo>
                      <a:lnTo>
                        <a:pt x="859" y="187"/>
                      </a:lnTo>
                      <a:lnTo>
                        <a:pt x="867" y="120"/>
                      </a:lnTo>
                      <a:lnTo>
                        <a:pt x="894" y="123"/>
                      </a:lnTo>
                      <a:lnTo>
                        <a:pt x="914" y="173"/>
                      </a:lnTo>
                      <a:lnTo>
                        <a:pt x="918" y="131"/>
                      </a:lnTo>
                      <a:lnTo>
                        <a:pt x="1007" y="8"/>
                      </a:lnTo>
                      <a:lnTo>
                        <a:pt x="1042" y="8"/>
                      </a:lnTo>
                      <a:lnTo>
                        <a:pt x="1073" y="33"/>
                      </a:lnTo>
                      <a:lnTo>
                        <a:pt x="1114" y="31"/>
                      </a:lnTo>
                      <a:lnTo>
                        <a:pt x="1168" y="75"/>
                      </a:lnTo>
                      <a:lnTo>
                        <a:pt x="1231" y="100"/>
                      </a:lnTo>
                      <a:lnTo>
                        <a:pt x="1275" y="95"/>
                      </a:lnTo>
                      <a:lnTo>
                        <a:pt x="1334" y="123"/>
                      </a:lnTo>
                      <a:lnTo>
                        <a:pt x="1382" y="123"/>
                      </a:lnTo>
                      <a:lnTo>
                        <a:pt x="1406" y="103"/>
                      </a:lnTo>
                      <a:lnTo>
                        <a:pt x="1460" y="103"/>
                      </a:lnTo>
                      <a:lnTo>
                        <a:pt x="1489" y="126"/>
                      </a:lnTo>
                      <a:lnTo>
                        <a:pt x="1563" y="126"/>
                      </a:lnTo>
                      <a:lnTo>
                        <a:pt x="1625" y="162"/>
                      </a:lnTo>
                      <a:lnTo>
                        <a:pt x="1736" y="156"/>
                      </a:lnTo>
                      <a:lnTo>
                        <a:pt x="1917" y="173"/>
                      </a:lnTo>
                      <a:lnTo>
                        <a:pt x="2004" y="226"/>
                      </a:lnTo>
                      <a:lnTo>
                        <a:pt x="2078" y="259"/>
                      </a:lnTo>
                      <a:lnTo>
                        <a:pt x="2125" y="287"/>
                      </a:lnTo>
                      <a:lnTo>
                        <a:pt x="2111" y="296"/>
                      </a:lnTo>
                      <a:lnTo>
                        <a:pt x="2078" y="273"/>
                      </a:lnTo>
                      <a:lnTo>
                        <a:pt x="2003" y="265"/>
                      </a:lnTo>
                      <a:lnTo>
                        <a:pt x="2024" y="287"/>
                      </a:lnTo>
                      <a:lnTo>
                        <a:pt x="2057" y="298"/>
                      </a:lnTo>
                      <a:lnTo>
                        <a:pt x="2047" y="335"/>
                      </a:lnTo>
                      <a:lnTo>
                        <a:pt x="2012" y="357"/>
                      </a:lnTo>
                      <a:lnTo>
                        <a:pt x="2001" y="393"/>
                      </a:lnTo>
                      <a:lnTo>
                        <a:pt x="2047" y="427"/>
                      </a:lnTo>
                      <a:lnTo>
                        <a:pt x="2080" y="471"/>
                      </a:lnTo>
                      <a:lnTo>
                        <a:pt x="2098" y="536"/>
                      </a:lnTo>
                      <a:lnTo>
                        <a:pt x="2076" y="541"/>
                      </a:lnTo>
                      <a:lnTo>
                        <a:pt x="2030" y="522"/>
                      </a:lnTo>
                      <a:lnTo>
                        <a:pt x="1981" y="474"/>
                      </a:lnTo>
                      <a:lnTo>
                        <a:pt x="1962" y="449"/>
                      </a:lnTo>
                      <a:lnTo>
                        <a:pt x="1950" y="416"/>
                      </a:lnTo>
                      <a:lnTo>
                        <a:pt x="1938" y="365"/>
                      </a:lnTo>
                      <a:lnTo>
                        <a:pt x="1919" y="349"/>
                      </a:lnTo>
                      <a:lnTo>
                        <a:pt x="1901" y="346"/>
                      </a:lnTo>
                      <a:lnTo>
                        <a:pt x="1886" y="351"/>
                      </a:lnTo>
                      <a:lnTo>
                        <a:pt x="1903" y="391"/>
                      </a:lnTo>
                      <a:lnTo>
                        <a:pt x="1857" y="396"/>
                      </a:lnTo>
                      <a:lnTo>
                        <a:pt x="1835" y="377"/>
                      </a:lnTo>
                      <a:lnTo>
                        <a:pt x="1794" y="388"/>
                      </a:lnTo>
                      <a:lnTo>
                        <a:pt x="1763" y="418"/>
                      </a:lnTo>
                      <a:lnTo>
                        <a:pt x="1763" y="435"/>
                      </a:lnTo>
                      <a:lnTo>
                        <a:pt x="1775" y="463"/>
                      </a:lnTo>
                      <a:lnTo>
                        <a:pt x="1824" y="471"/>
                      </a:lnTo>
                      <a:lnTo>
                        <a:pt x="1863" y="505"/>
                      </a:lnTo>
                      <a:lnTo>
                        <a:pt x="1929" y="597"/>
                      </a:lnTo>
                      <a:lnTo>
                        <a:pt x="1956" y="658"/>
                      </a:lnTo>
                      <a:lnTo>
                        <a:pt x="1960" y="722"/>
                      </a:lnTo>
                      <a:lnTo>
                        <a:pt x="1954" y="775"/>
                      </a:lnTo>
                      <a:lnTo>
                        <a:pt x="1938" y="775"/>
                      </a:lnTo>
                      <a:lnTo>
                        <a:pt x="1921" y="756"/>
                      </a:lnTo>
                      <a:lnTo>
                        <a:pt x="1896" y="781"/>
                      </a:lnTo>
                      <a:lnTo>
                        <a:pt x="1870" y="803"/>
                      </a:lnTo>
                      <a:lnTo>
                        <a:pt x="1866" y="840"/>
                      </a:lnTo>
                      <a:lnTo>
                        <a:pt x="1894" y="884"/>
                      </a:lnTo>
                      <a:lnTo>
                        <a:pt x="1876" y="920"/>
                      </a:lnTo>
                      <a:lnTo>
                        <a:pt x="1870" y="982"/>
                      </a:lnTo>
                      <a:lnTo>
                        <a:pt x="1903" y="1021"/>
                      </a:lnTo>
                      <a:lnTo>
                        <a:pt x="1940" y="1032"/>
                      </a:lnTo>
                      <a:lnTo>
                        <a:pt x="1979" y="1074"/>
                      </a:lnTo>
                      <a:lnTo>
                        <a:pt x="2012" y="1130"/>
                      </a:lnTo>
                      <a:lnTo>
                        <a:pt x="2014" y="1213"/>
                      </a:lnTo>
                      <a:lnTo>
                        <a:pt x="2003" y="1252"/>
                      </a:lnTo>
                      <a:lnTo>
                        <a:pt x="1968" y="1286"/>
                      </a:lnTo>
                      <a:lnTo>
                        <a:pt x="1925" y="1303"/>
                      </a:lnTo>
                      <a:lnTo>
                        <a:pt x="1898" y="1328"/>
                      </a:lnTo>
                      <a:lnTo>
                        <a:pt x="1882" y="1314"/>
                      </a:lnTo>
                      <a:lnTo>
                        <a:pt x="1868" y="1328"/>
                      </a:lnTo>
                      <a:lnTo>
                        <a:pt x="1864" y="1389"/>
                      </a:lnTo>
                      <a:lnTo>
                        <a:pt x="1874" y="1425"/>
                      </a:lnTo>
                      <a:lnTo>
                        <a:pt x="1917" y="1467"/>
                      </a:lnTo>
                      <a:lnTo>
                        <a:pt x="1934" y="1509"/>
                      </a:lnTo>
                      <a:lnTo>
                        <a:pt x="1948" y="1531"/>
                      </a:lnTo>
                      <a:lnTo>
                        <a:pt x="1944" y="1576"/>
                      </a:lnTo>
                      <a:lnTo>
                        <a:pt x="1917" y="1612"/>
                      </a:lnTo>
                      <a:lnTo>
                        <a:pt x="1888" y="1612"/>
                      </a:lnTo>
                      <a:lnTo>
                        <a:pt x="1841" y="1559"/>
                      </a:lnTo>
                      <a:lnTo>
                        <a:pt x="1808" y="1540"/>
                      </a:lnTo>
                      <a:lnTo>
                        <a:pt x="1794" y="1529"/>
                      </a:lnTo>
                      <a:lnTo>
                        <a:pt x="1781" y="1556"/>
                      </a:lnTo>
                      <a:lnTo>
                        <a:pt x="1785" y="1596"/>
                      </a:lnTo>
                      <a:lnTo>
                        <a:pt x="1796" y="1626"/>
                      </a:lnTo>
                      <a:lnTo>
                        <a:pt x="1804" y="1674"/>
                      </a:lnTo>
                      <a:lnTo>
                        <a:pt x="1833" y="1690"/>
                      </a:lnTo>
                      <a:lnTo>
                        <a:pt x="1824" y="1715"/>
                      </a:lnTo>
                      <a:lnTo>
                        <a:pt x="1826" y="1752"/>
                      </a:lnTo>
                      <a:lnTo>
                        <a:pt x="1835" y="1788"/>
                      </a:lnTo>
                      <a:lnTo>
                        <a:pt x="1816" y="1785"/>
                      </a:lnTo>
                      <a:lnTo>
                        <a:pt x="1794" y="1743"/>
                      </a:lnTo>
                      <a:lnTo>
                        <a:pt x="1796" y="1699"/>
                      </a:lnTo>
                      <a:lnTo>
                        <a:pt x="1789" y="1685"/>
                      </a:lnTo>
                      <a:lnTo>
                        <a:pt x="1781" y="1635"/>
                      </a:lnTo>
                      <a:lnTo>
                        <a:pt x="1771" y="1621"/>
                      </a:lnTo>
                      <a:lnTo>
                        <a:pt x="1767" y="1551"/>
                      </a:lnTo>
                      <a:lnTo>
                        <a:pt x="1754" y="1509"/>
                      </a:lnTo>
                      <a:lnTo>
                        <a:pt x="1730" y="1470"/>
                      </a:lnTo>
                      <a:lnTo>
                        <a:pt x="1688" y="1448"/>
                      </a:lnTo>
                      <a:lnTo>
                        <a:pt x="1658" y="1411"/>
                      </a:lnTo>
                      <a:lnTo>
                        <a:pt x="1647" y="1384"/>
                      </a:lnTo>
                      <a:lnTo>
                        <a:pt x="1625" y="1353"/>
                      </a:lnTo>
                      <a:lnTo>
                        <a:pt x="1592" y="1283"/>
                      </a:lnTo>
                      <a:lnTo>
                        <a:pt x="1563" y="1289"/>
                      </a:lnTo>
                      <a:lnTo>
                        <a:pt x="1524" y="1322"/>
                      </a:lnTo>
                      <a:lnTo>
                        <a:pt x="1507" y="1350"/>
                      </a:lnTo>
                      <a:lnTo>
                        <a:pt x="1472" y="1403"/>
                      </a:lnTo>
                      <a:lnTo>
                        <a:pt x="1446" y="1459"/>
                      </a:lnTo>
                      <a:lnTo>
                        <a:pt x="1437" y="1478"/>
                      </a:lnTo>
                      <a:lnTo>
                        <a:pt x="1446" y="1543"/>
                      </a:lnTo>
                      <a:lnTo>
                        <a:pt x="1445" y="1607"/>
                      </a:lnTo>
                      <a:lnTo>
                        <a:pt x="1413" y="1651"/>
                      </a:lnTo>
                      <a:lnTo>
                        <a:pt x="1396" y="1654"/>
                      </a:lnTo>
                      <a:lnTo>
                        <a:pt x="1359" y="1562"/>
                      </a:lnTo>
                      <a:lnTo>
                        <a:pt x="1330" y="1498"/>
                      </a:lnTo>
                      <a:lnTo>
                        <a:pt x="1272" y="1375"/>
                      </a:lnTo>
                      <a:lnTo>
                        <a:pt x="1270" y="1328"/>
                      </a:lnTo>
                      <a:lnTo>
                        <a:pt x="1256" y="1305"/>
                      </a:lnTo>
                      <a:lnTo>
                        <a:pt x="1246" y="1336"/>
                      </a:lnTo>
                      <a:lnTo>
                        <a:pt x="1196" y="1266"/>
                      </a:lnTo>
                      <a:lnTo>
                        <a:pt x="1128" y="1213"/>
                      </a:lnTo>
                      <a:lnTo>
                        <a:pt x="1085" y="1225"/>
                      </a:lnTo>
                      <a:lnTo>
                        <a:pt x="1023" y="1219"/>
                      </a:lnTo>
                      <a:lnTo>
                        <a:pt x="993" y="1180"/>
                      </a:lnTo>
                      <a:lnTo>
                        <a:pt x="960" y="1185"/>
                      </a:lnTo>
                      <a:lnTo>
                        <a:pt x="914" y="1169"/>
                      </a:lnTo>
                      <a:lnTo>
                        <a:pt x="817" y="1038"/>
                      </a:lnTo>
                      <a:lnTo>
                        <a:pt x="822" y="1091"/>
                      </a:lnTo>
                      <a:lnTo>
                        <a:pt x="852" y="1166"/>
                      </a:lnTo>
                      <a:lnTo>
                        <a:pt x="885" y="1219"/>
                      </a:lnTo>
                      <a:lnTo>
                        <a:pt x="920" y="1247"/>
                      </a:lnTo>
                      <a:lnTo>
                        <a:pt x="958" y="1225"/>
                      </a:lnTo>
                      <a:lnTo>
                        <a:pt x="990" y="1225"/>
                      </a:lnTo>
                      <a:lnTo>
                        <a:pt x="1030" y="1272"/>
                      </a:lnTo>
                      <a:lnTo>
                        <a:pt x="1054" y="1308"/>
                      </a:lnTo>
                      <a:lnTo>
                        <a:pt x="1050" y="1331"/>
                      </a:lnTo>
                      <a:lnTo>
                        <a:pt x="980" y="1434"/>
                      </a:lnTo>
                      <a:lnTo>
                        <a:pt x="933" y="1473"/>
                      </a:lnTo>
                      <a:lnTo>
                        <a:pt x="836" y="1523"/>
                      </a:lnTo>
                      <a:lnTo>
                        <a:pt x="807" y="1540"/>
                      </a:lnTo>
                      <a:lnTo>
                        <a:pt x="789" y="1523"/>
                      </a:lnTo>
                      <a:lnTo>
                        <a:pt x="784" y="1503"/>
                      </a:lnTo>
                      <a:lnTo>
                        <a:pt x="782" y="1473"/>
                      </a:lnTo>
                      <a:lnTo>
                        <a:pt x="774" y="1442"/>
                      </a:lnTo>
                      <a:lnTo>
                        <a:pt x="760" y="1417"/>
                      </a:lnTo>
                      <a:lnTo>
                        <a:pt x="749" y="1395"/>
                      </a:lnTo>
                      <a:lnTo>
                        <a:pt x="731" y="1364"/>
                      </a:lnTo>
                      <a:lnTo>
                        <a:pt x="721" y="1344"/>
                      </a:lnTo>
                      <a:lnTo>
                        <a:pt x="714" y="1319"/>
                      </a:lnTo>
                      <a:lnTo>
                        <a:pt x="700" y="1297"/>
                      </a:lnTo>
                      <a:lnTo>
                        <a:pt x="679" y="1241"/>
                      </a:lnTo>
                      <a:lnTo>
                        <a:pt x="667" y="1219"/>
                      </a:lnTo>
                      <a:lnTo>
                        <a:pt x="651" y="1188"/>
                      </a:lnTo>
                      <a:lnTo>
                        <a:pt x="626" y="1146"/>
                      </a:lnTo>
                      <a:lnTo>
                        <a:pt x="612" y="1121"/>
                      </a:lnTo>
                      <a:lnTo>
                        <a:pt x="601" y="1105"/>
                      </a:lnTo>
                      <a:lnTo>
                        <a:pt x="587" y="1068"/>
                      </a:lnTo>
                      <a:lnTo>
                        <a:pt x="628" y="1035"/>
                      </a:lnTo>
                      <a:lnTo>
                        <a:pt x="645" y="962"/>
                      </a:lnTo>
                      <a:lnTo>
                        <a:pt x="607" y="943"/>
                      </a:lnTo>
                      <a:lnTo>
                        <a:pt x="554" y="954"/>
                      </a:lnTo>
                      <a:lnTo>
                        <a:pt x="542" y="946"/>
                      </a:lnTo>
                      <a:lnTo>
                        <a:pt x="537" y="946"/>
                      </a:lnTo>
                      <a:lnTo>
                        <a:pt x="529" y="946"/>
                      </a:lnTo>
                      <a:lnTo>
                        <a:pt x="523" y="946"/>
                      </a:lnTo>
                      <a:lnTo>
                        <a:pt x="521" y="932"/>
                      </a:lnTo>
                      <a:lnTo>
                        <a:pt x="517" y="920"/>
                      </a:lnTo>
                      <a:lnTo>
                        <a:pt x="517" y="898"/>
                      </a:lnTo>
                      <a:lnTo>
                        <a:pt x="507" y="887"/>
                      </a:lnTo>
                      <a:lnTo>
                        <a:pt x="505" y="873"/>
                      </a:lnTo>
                      <a:lnTo>
                        <a:pt x="500" y="870"/>
                      </a:lnTo>
                      <a:lnTo>
                        <a:pt x="494" y="859"/>
                      </a:lnTo>
                      <a:lnTo>
                        <a:pt x="492" y="848"/>
                      </a:lnTo>
                      <a:lnTo>
                        <a:pt x="488" y="837"/>
                      </a:lnTo>
                      <a:lnTo>
                        <a:pt x="484" y="831"/>
                      </a:lnTo>
                      <a:lnTo>
                        <a:pt x="472" y="831"/>
                      </a:lnTo>
                      <a:lnTo>
                        <a:pt x="465" y="831"/>
                      </a:lnTo>
                      <a:lnTo>
                        <a:pt x="461" y="831"/>
                      </a:lnTo>
                      <a:lnTo>
                        <a:pt x="459" y="845"/>
                      </a:lnTo>
                      <a:lnTo>
                        <a:pt x="459" y="859"/>
                      </a:lnTo>
                      <a:lnTo>
                        <a:pt x="459" y="876"/>
                      </a:lnTo>
                      <a:lnTo>
                        <a:pt x="459" y="893"/>
                      </a:lnTo>
                      <a:lnTo>
                        <a:pt x="459" y="904"/>
                      </a:lnTo>
                      <a:lnTo>
                        <a:pt x="449" y="909"/>
                      </a:lnTo>
                      <a:lnTo>
                        <a:pt x="441" y="920"/>
                      </a:lnTo>
                      <a:lnTo>
                        <a:pt x="430" y="904"/>
                      </a:lnTo>
                      <a:lnTo>
                        <a:pt x="422" y="881"/>
                      </a:lnTo>
                      <a:lnTo>
                        <a:pt x="424" y="856"/>
                      </a:lnTo>
                      <a:lnTo>
                        <a:pt x="412" y="823"/>
                      </a:lnTo>
                      <a:lnTo>
                        <a:pt x="406" y="801"/>
                      </a:lnTo>
                      <a:lnTo>
                        <a:pt x="393" y="787"/>
                      </a:lnTo>
                      <a:lnTo>
                        <a:pt x="377" y="773"/>
                      </a:lnTo>
                      <a:lnTo>
                        <a:pt x="369" y="753"/>
                      </a:lnTo>
                      <a:lnTo>
                        <a:pt x="364" y="739"/>
                      </a:lnTo>
                      <a:lnTo>
                        <a:pt x="350" y="736"/>
                      </a:lnTo>
                      <a:lnTo>
                        <a:pt x="346" y="728"/>
                      </a:lnTo>
                      <a:lnTo>
                        <a:pt x="336" y="728"/>
                      </a:lnTo>
                      <a:lnTo>
                        <a:pt x="329" y="742"/>
                      </a:lnTo>
                      <a:lnTo>
                        <a:pt x="321" y="753"/>
                      </a:lnTo>
                      <a:lnTo>
                        <a:pt x="338" y="767"/>
                      </a:lnTo>
                      <a:lnTo>
                        <a:pt x="348" y="787"/>
                      </a:lnTo>
                      <a:lnTo>
                        <a:pt x="366" y="812"/>
                      </a:lnTo>
                      <a:lnTo>
                        <a:pt x="373" y="823"/>
                      </a:lnTo>
                      <a:lnTo>
                        <a:pt x="387" y="831"/>
                      </a:lnTo>
                      <a:lnTo>
                        <a:pt x="397" y="848"/>
                      </a:lnTo>
                      <a:lnTo>
                        <a:pt x="385" y="868"/>
                      </a:lnTo>
                      <a:lnTo>
                        <a:pt x="383" y="859"/>
                      </a:lnTo>
                      <a:lnTo>
                        <a:pt x="383" y="848"/>
                      </a:lnTo>
                      <a:lnTo>
                        <a:pt x="377" y="873"/>
                      </a:lnTo>
                      <a:lnTo>
                        <a:pt x="375" y="895"/>
                      </a:lnTo>
                      <a:lnTo>
                        <a:pt x="364" y="901"/>
                      </a:lnTo>
                      <a:lnTo>
                        <a:pt x="367" y="873"/>
                      </a:lnTo>
                      <a:lnTo>
                        <a:pt x="366" y="859"/>
                      </a:lnTo>
                      <a:lnTo>
                        <a:pt x="352" y="851"/>
                      </a:lnTo>
                      <a:lnTo>
                        <a:pt x="346" y="845"/>
                      </a:lnTo>
                      <a:lnTo>
                        <a:pt x="340" y="834"/>
                      </a:lnTo>
                      <a:lnTo>
                        <a:pt x="329" y="828"/>
                      </a:lnTo>
                      <a:lnTo>
                        <a:pt x="321" y="820"/>
                      </a:lnTo>
                      <a:lnTo>
                        <a:pt x="313" y="803"/>
                      </a:lnTo>
                      <a:lnTo>
                        <a:pt x="303" y="795"/>
                      </a:lnTo>
                      <a:lnTo>
                        <a:pt x="297" y="778"/>
                      </a:lnTo>
                      <a:lnTo>
                        <a:pt x="296" y="764"/>
                      </a:lnTo>
                      <a:lnTo>
                        <a:pt x="288" y="759"/>
                      </a:lnTo>
                      <a:lnTo>
                        <a:pt x="280" y="750"/>
                      </a:lnTo>
                      <a:lnTo>
                        <a:pt x="264" y="750"/>
                      </a:lnTo>
                      <a:lnTo>
                        <a:pt x="251" y="753"/>
                      </a:lnTo>
                      <a:lnTo>
                        <a:pt x="235" y="750"/>
                      </a:lnTo>
                      <a:lnTo>
                        <a:pt x="208" y="753"/>
                      </a:lnTo>
                      <a:lnTo>
                        <a:pt x="189" y="756"/>
                      </a:lnTo>
                      <a:lnTo>
                        <a:pt x="183" y="762"/>
                      </a:lnTo>
                      <a:lnTo>
                        <a:pt x="181" y="778"/>
                      </a:lnTo>
                      <a:lnTo>
                        <a:pt x="181" y="798"/>
                      </a:lnTo>
                      <a:lnTo>
                        <a:pt x="169" y="817"/>
                      </a:lnTo>
                      <a:lnTo>
                        <a:pt x="161" y="826"/>
                      </a:lnTo>
                      <a:lnTo>
                        <a:pt x="157" y="831"/>
                      </a:lnTo>
                      <a:lnTo>
                        <a:pt x="152" y="845"/>
                      </a:lnTo>
                      <a:lnTo>
                        <a:pt x="148" y="856"/>
                      </a:lnTo>
                      <a:lnTo>
                        <a:pt x="154" y="865"/>
                      </a:lnTo>
                      <a:lnTo>
                        <a:pt x="154" y="881"/>
                      </a:lnTo>
                      <a:lnTo>
                        <a:pt x="152" y="890"/>
                      </a:lnTo>
                      <a:lnTo>
                        <a:pt x="148" y="901"/>
                      </a:lnTo>
                      <a:lnTo>
                        <a:pt x="138" y="920"/>
                      </a:lnTo>
                      <a:lnTo>
                        <a:pt x="132" y="912"/>
                      </a:lnTo>
                      <a:lnTo>
                        <a:pt x="126" y="918"/>
                      </a:lnTo>
                      <a:lnTo>
                        <a:pt x="119" y="926"/>
                      </a:lnTo>
                      <a:lnTo>
                        <a:pt x="107" y="929"/>
                      </a:lnTo>
                      <a:lnTo>
                        <a:pt x="95" y="943"/>
                      </a:lnTo>
                      <a:lnTo>
                        <a:pt x="84" y="946"/>
                      </a:lnTo>
                      <a:lnTo>
                        <a:pt x="72" y="946"/>
                      </a:lnTo>
                      <a:lnTo>
                        <a:pt x="60" y="946"/>
                      </a:lnTo>
                      <a:lnTo>
                        <a:pt x="35" y="954"/>
                      </a:lnTo>
                      <a:lnTo>
                        <a:pt x="23" y="954"/>
                      </a:lnTo>
                      <a:lnTo>
                        <a:pt x="17" y="934"/>
                      </a:lnTo>
                      <a:lnTo>
                        <a:pt x="12" y="909"/>
                      </a:lnTo>
                      <a:lnTo>
                        <a:pt x="8" y="887"/>
                      </a:lnTo>
                      <a:lnTo>
                        <a:pt x="6" y="865"/>
                      </a:lnTo>
                      <a:lnTo>
                        <a:pt x="6" y="837"/>
                      </a:lnTo>
                      <a:lnTo>
                        <a:pt x="0" y="803"/>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grpSp>
        </p:grpSp>
        <p:grpSp>
          <p:nvGrpSpPr>
            <p:cNvPr id="6" name="Group 42"/>
            <p:cNvGrpSpPr>
              <a:grpSpLocks/>
            </p:cNvGrpSpPr>
            <p:nvPr/>
          </p:nvGrpSpPr>
          <p:grpSpPr bwMode="auto">
            <a:xfrm>
              <a:off x="98" y="505"/>
              <a:ext cx="1865" cy="3311"/>
              <a:chOff x="98" y="505"/>
              <a:chExt cx="1865" cy="3311"/>
            </a:xfrm>
          </p:grpSpPr>
          <p:sp>
            <p:nvSpPr>
              <p:cNvPr id="7" name="Freeform 43"/>
              <p:cNvSpPr>
                <a:spLocks/>
              </p:cNvSpPr>
              <p:nvPr/>
            </p:nvSpPr>
            <p:spPr bwMode="auto">
              <a:xfrm>
                <a:off x="98" y="651"/>
                <a:ext cx="1262" cy="1549"/>
              </a:xfrm>
              <a:custGeom>
                <a:avLst/>
                <a:gdLst/>
                <a:ahLst/>
                <a:cxnLst>
                  <a:cxn ang="0">
                    <a:pos x="101" y="290"/>
                  </a:cxn>
                  <a:cxn ang="0">
                    <a:pos x="82" y="203"/>
                  </a:cxn>
                  <a:cxn ang="0">
                    <a:pos x="181" y="131"/>
                  </a:cxn>
                  <a:cxn ang="0">
                    <a:pos x="225" y="75"/>
                  </a:cxn>
                  <a:cxn ang="0">
                    <a:pos x="303" y="64"/>
                  </a:cxn>
                  <a:cxn ang="0">
                    <a:pos x="544" y="67"/>
                  </a:cxn>
                  <a:cxn ang="0">
                    <a:pos x="666" y="95"/>
                  </a:cxn>
                  <a:cxn ang="0">
                    <a:pos x="620" y="92"/>
                  </a:cxn>
                  <a:cxn ang="0">
                    <a:pos x="589" y="3"/>
                  </a:cxn>
                  <a:cxn ang="0">
                    <a:pos x="649" y="0"/>
                  </a:cxn>
                  <a:cxn ang="0">
                    <a:pos x="696" y="39"/>
                  </a:cxn>
                  <a:cxn ang="0">
                    <a:pos x="767" y="103"/>
                  </a:cxn>
                  <a:cxn ang="0">
                    <a:pos x="754" y="33"/>
                  </a:cxn>
                  <a:cxn ang="0">
                    <a:pos x="884" y="100"/>
                  </a:cxn>
                  <a:cxn ang="0">
                    <a:pos x="886" y="128"/>
                  </a:cxn>
                  <a:cxn ang="0">
                    <a:pos x="847" y="198"/>
                  </a:cxn>
                  <a:cxn ang="0">
                    <a:pos x="814" y="312"/>
                  </a:cxn>
                  <a:cxn ang="0">
                    <a:pos x="935" y="376"/>
                  </a:cxn>
                  <a:cxn ang="0">
                    <a:pos x="938" y="476"/>
                  </a:cxn>
                  <a:cxn ang="0">
                    <a:pos x="956" y="398"/>
                  </a:cxn>
                  <a:cxn ang="0">
                    <a:pos x="956" y="254"/>
                  </a:cxn>
                  <a:cxn ang="0">
                    <a:pos x="1043" y="293"/>
                  </a:cxn>
                  <a:cxn ang="0">
                    <a:pos x="1098" y="251"/>
                  </a:cxn>
                  <a:cxn ang="0">
                    <a:pos x="1195" y="357"/>
                  </a:cxn>
                  <a:cxn ang="0">
                    <a:pos x="1261" y="449"/>
                  </a:cxn>
                  <a:cxn ang="0">
                    <a:pos x="1209" y="485"/>
                  </a:cxn>
                  <a:cxn ang="0">
                    <a:pos x="1117" y="515"/>
                  </a:cxn>
                  <a:cxn ang="0">
                    <a:pos x="1181" y="535"/>
                  </a:cxn>
                  <a:cxn ang="0">
                    <a:pos x="1209" y="618"/>
                  </a:cxn>
                  <a:cxn ang="0">
                    <a:pos x="1183" y="624"/>
                  </a:cxn>
                  <a:cxn ang="0">
                    <a:pos x="1146" y="657"/>
                  </a:cxn>
                  <a:cxn ang="0">
                    <a:pos x="1088" y="730"/>
                  </a:cxn>
                  <a:cxn ang="0">
                    <a:pos x="1082" y="839"/>
                  </a:cxn>
                  <a:cxn ang="0">
                    <a:pos x="1020" y="1003"/>
                  </a:cxn>
                  <a:cxn ang="0">
                    <a:pos x="1038" y="1142"/>
                  </a:cxn>
                  <a:cxn ang="0">
                    <a:pos x="1003" y="1048"/>
                  </a:cxn>
                  <a:cxn ang="0">
                    <a:pos x="942" y="1006"/>
                  </a:cxn>
                  <a:cxn ang="0">
                    <a:pos x="890" y="1034"/>
                  </a:cxn>
                  <a:cxn ang="0">
                    <a:pos x="804" y="1048"/>
                  </a:cxn>
                  <a:cxn ang="0">
                    <a:pos x="760" y="1151"/>
                  </a:cxn>
                  <a:cxn ang="0">
                    <a:pos x="859" y="1290"/>
                  </a:cxn>
                  <a:cxn ang="0">
                    <a:pos x="874" y="1212"/>
                  </a:cxn>
                  <a:cxn ang="0">
                    <a:pos x="931" y="1268"/>
                  </a:cxn>
                  <a:cxn ang="0">
                    <a:pos x="962" y="1346"/>
                  </a:cxn>
                  <a:cxn ang="0">
                    <a:pos x="987" y="1415"/>
                  </a:cxn>
                  <a:cxn ang="0">
                    <a:pos x="1045" y="1521"/>
                  </a:cxn>
                  <a:cxn ang="0">
                    <a:pos x="1133" y="1518"/>
                  </a:cxn>
                  <a:cxn ang="0">
                    <a:pos x="1080" y="1532"/>
                  </a:cxn>
                  <a:cxn ang="0">
                    <a:pos x="977" y="1516"/>
                  </a:cxn>
                  <a:cxn ang="0">
                    <a:pos x="905" y="1421"/>
                  </a:cxn>
                  <a:cxn ang="0">
                    <a:pos x="853" y="1385"/>
                  </a:cxn>
                  <a:cxn ang="0">
                    <a:pos x="769" y="1340"/>
                  </a:cxn>
                  <a:cxn ang="0">
                    <a:pos x="622" y="1190"/>
                  </a:cxn>
                  <a:cxn ang="0">
                    <a:pos x="501" y="970"/>
                  </a:cxn>
                  <a:cxn ang="0">
                    <a:pos x="542" y="1167"/>
                  </a:cxn>
                  <a:cxn ang="0">
                    <a:pos x="464" y="1031"/>
                  </a:cxn>
                  <a:cxn ang="0">
                    <a:pos x="392" y="763"/>
                  </a:cxn>
                  <a:cxn ang="0">
                    <a:pos x="400" y="568"/>
                  </a:cxn>
                  <a:cxn ang="0">
                    <a:pos x="375" y="418"/>
                  </a:cxn>
                  <a:cxn ang="0">
                    <a:pos x="354" y="329"/>
                  </a:cxn>
                  <a:cxn ang="0">
                    <a:pos x="305" y="276"/>
                  </a:cxn>
                  <a:cxn ang="0">
                    <a:pos x="202" y="290"/>
                  </a:cxn>
                  <a:cxn ang="0">
                    <a:pos x="124" y="345"/>
                  </a:cxn>
                </a:cxnLst>
                <a:rect l="0" t="0" r="r" b="b"/>
                <a:pathLst>
                  <a:path w="1262" h="1550">
                    <a:moveTo>
                      <a:pt x="0" y="398"/>
                    </a:moveTo>
                    <a:lnTo>
                      <a:pt x="60" y="345"/>
                    </a:lnTo>
                    <a:lnTo>
                      <a:pt x="95" y="323"/>
                    </a:lnTo>
                    <a:lnTo>
                      <a:pt x="101" y="290"/>
                    </a:lnTo>
                    <a:lnTo>
                      <a:pt x="74" y="270"/>
                    </a:lnTo>
                    <a:lnTo>
                      <a:pt x="72" y="231"/>
                    </a:lnTo>
                    <a:lnTo>
                      <a:pt x="84" y="220"/>
                    </a:lnTo>
                    <a:lnTo>
                      <a:pt x="82" y="203"/>
                    </a:lnTo>
                    <a:lnTo>
                      <a:pt x="128" y="198"/>
                    </a:lnTo>
                    <a:lnTo>
                      <a:pt x="140" y="167"/>
                    </a:lnTo>
                    <a:lnTo>
                      <a:pt x="142" y="139"/>
                    </a:lnTo>
                    <a:lnTo>
                      <a:pt x="181" y="131"/>
                    </a:lnTo>
                    <a:lnTo>
                      <a:pt x="185" y="103"/>
                    </a:lnTo>
                    <a:lnTo>
                      <a:pt x="148" y="95"/>
                    </a:lnTo>
                    <a:lnTo>
                      <a:pt x="165" y="75"/>
                    </a:lnTo>
                    <a:lnTo>
                      <a:pt x="225" y="75"/>
                    </a:lnTo>
                    <a:lnTo>
                      <a:pt x="243" y="53"/>
                    </a:lnTo>
                    <a:lnTo>
                      <a:pt x="268" y="50"/>
                    </a:lnTo>
                    <a:lnTo>
                      <a:pt x="284" y="33"/>
                    </a:lnTo>
                    <a:lnTo>
                      <a:pt x="303" y="64"/>
                    </a:lnTo>
                    <a:lnTo>
                      <a:pt x="379" y="59"/>
                    </a:lnTo>
                    <a:lnTo>
                      <a:pt x="414" y="92"/>
                    </a:lnTo>
                    <a:lnTo>
                      <a:pt x="527" y="84"/>
                    </a:lnTo>
                    <a:lnTo>
                      <a:pt x="544" y="67"/>
                    </a:lnTo>
                    <a:lnTo>
                      <a:pt x="587" y="95"/>
                    </a:lnTo>
                    <a:lnTo>
                      <a:pt x="631" y="120"/>
                    </a:lnTo>
                    <a:lnTo>
                      <a:pt x="653" y="109"/>
                    </a:lnTo>
                    <a:lnTo>
                      <a:pt x="666" y="95"/>
                    </a:lnTo>
                    <a:lnTo>
                      <a:pt x="703" y="103"/>
                    </a:lnTo>
                    <a:lnTo>
                      <a:pt x="678" y="84"/>
                    </a:lnTo>
                    <a:lnTo>
                      <a:pt x="655" y="86"/>
                    </a:lnTo>
                    <a:lnTo>
                      <a:pt x="620" y="92"/>
                    </a:lnTo>
                    <a:lnTo>
                      <a:pt x="602" y="64"/>
                    </a:lnTo>
                    <a:lnTo>
                      <a:pt x="583" y="50"/>
                    </a:lnTo>
                    <a:lnTo>
                      <a:pt x="583" y="28"/>
                    </a:lnTo>
                    <a:lnTo>
                      <a:pt x="589" y="3"/>
                    </a:lnTo>
                    <a:lnTo>
                      <a:pt x="604" y="0"/>
                    </a:lnTo>
                    <a:lnTo>
                      <a:pt x="626" y="22"/>
                    </a:lnTo>
                    <a:lnTo>
                      <a:pt x="631" y="11"/>
                    </a:lnTo>
                    <a:lnTo>
                      <a:pt x="649" y="0"/>
                    </a:lnTo>
                    <a:lnTo>
                      <a:pt x="670" y="17"/>
                    </a:lnTo>
                    <a:lnTo>
                      <a:pt x="682" y="3"/>
                    </a:lnTo>
                    <a:lnTo>
                      <a:pt x="694" y="25"/>
                    </a:lnTo>
                    <a:lnTo>
                      <a:pt x="696" y="39"/>
                    </a:lnTo>
                    <a:lnTo>
                      <a:pt x="727" y="59"/>
                    </a:lnTo>
                    <a:lnTo>
                      <a:pt x="715" y="75"/>
                    </a:lnTo>
                    <a:lnTo>
                      <a:pt x="715" y="98"/>
                    </a:lnTo>
                    <a:lnTo>
                      <a:pt x="767" y="103"/>
                    </a:lnTo>
                    <a:lnTo>
                      <a:pt x="781" y="75"/>
                    </a:lnTo>
                    <a:lnTo>
                      <a:pt x="771" y="61"/>
                    </a:lnTo>
                    <a:lnTo>
                      <a:pt x="748" y="64"/>
                    </a:lnTo>
                    <a:lnTo>
                      <a:pt x="754" y="33"/>
                    </a:lnTo>
                    <a:lnTo>
                      <a:pt x="801" y="50"/>
                    </a:lnTo>
                    <a:lnTo>
                      <a:pt x="810" y="72"/>
                    </a:lnTo>
                    <a:lnTo>
                      <a:pt x="849" y="72"/>
                    </a:lnTo>
                    <a:lnTo>
                      <a:pt x="884" y="100"/>
                    </a:lnTo>
                    <a:lnTo>
                      <a:pt x="903" y="95"/>
                    </a:lnTo>
                    <a:lnTo>
                      <a:pt x="925" y="120"/>
                    </a:lnTo>
                    <a:lnTo>
                      <a:pt x="903" y="153"/>
                    </a:lnTo>
                    <a:lnTo>
                      <a:pt x="886" y="128"/>
                    </a:lnTo>
                    <a:lnTo>
                      <a:pt x="874" y="137"/>
                    </a:lnTo>
                    <a:lnTo>
                      <a:pt x="859" y="156"/>
                    </a:lnTo>
                    <a:lnTo>
                      <a:pt x="834" y="173"/>
                    </a:lnTo>
                    <a:lnTo>
                      <a:pt x="847" y="198"/>
                    </a:lnTo>
                    <a:lnTo>
                      <a:pt x="824" y="201"/>
                    </a:lnTo>
                    <a:lnTo>
                      <a:pt x="804" y="234"/>
                    </a:lnTo>
                    <a:lnTo>
                      <a:pt x="785" y="276"/>
                    </a:lnTo>
                    <a:lnTo>
                      <a:pt x="814" y="312"/>
                    </a:lnTo>
                    <a:lnTo>
                      <a:pt x="837" y="354"/>
                    </a:lnTo>
                    <a:lnTo>
                      <a:pt x="878" y="359"/>
                    </a:lnTo>
                    <a:lnTo>
                      <a:pt x="917" y="354"/>
                    </a:lnTo>
                    <a:lnTo>
                      <a:pt x="935" y="376"/>
                    </a:lnTo>
                    <a:lnTo>
                      <a:pt x="927" y="387"/>
                    </a:lnTo>
                    <a:lnTo>
                      <a:pt x="915" y="410"/>
                    </a:lnTo>
                    <a:lnTo>
                      <a:pt x="933" y="449"/>
                    </a:lnTo>
                    <a:lnTo>
                      <a:pt x="938" y="476"/>
                    </a:lnTo>
                    <a:lnTo>
                      <a:pt x="960" y="490"/>
                    </a:lnTo>
                    <a:lnTo>
                      <a:pt x="989" y="465"/>
                    </a:lnTo>
                    <a:lnTo>
                      <a:pt x="981" y="429"/>
                    </a:lnTo>
                    <a:lnTo>
                      <a:pt x="956" y="398"/>
                    </a:lnTo>
                    <a:lnTo>
                      <a:pt x="985" y="362"/>
                    </a:lnTo>
                    <a:lnTo>
                      <a:pt x="960" y="301"/>
                    </a:lnTo>
                    <a:lnTo>
                      <a:pt x="937" y="276"/>
                    </a:lnTo>
                    <a:lnTo>
                      <a:pt x="956" y="254"/>
                    </a:lnTo>
                    <a:lnTo>
                      <a:pt x="952" y="220"/>
                    </a:lnTo>
                    <a:lnTo>
                      <a:pt x="966" y="201"/>
                    </a:lnTo>
                    <a:lnTo>
                      <a:pt x="989" y="220"/>
                    </a:lnTo>
                    <a:lnTo>
                      <a:pt x="1043" y="293"/>
                    </a:lnTo>
                    <a:lnTo>
                      <a:pt x="1076" y="304"/>
                    </a:lnTo>
                    <a:lnTo>
                      <a:pt x="1086" y="284"/>
                    </a:lnTo>
                    <a:lnTo>
                      <a:pt x="1078" y="245"/>
                    </a:lnTo>
                    <a:lnTo>
                      <a:pt x="1098" y="251"/>
                    </a:lnTo>
                    <a:lnTo>
                      <a:pt x="1131" y="295"/>
                    </a:lnTo>
                    <a:lnTo>
                      <a:pt x="1137" y="320"/>
                    </a:lnTo>
                    <a:lnTo>
                      <a:pt x="1156" y="337"/>
                    </a:lnTo>
                    <a:lnTo>
                      <a:pt x="1195" y="357"/>
                    </a:lnTo>
                    <a:lnTo>
                      <a:pt x="1214" y="393"/>
                    </a:lnTo>
                    <a:lnTo>
                      <a:pt x="1244" y="418"/>
                    </a:lnTo>
                    <a:lnTo>
                      <a:pt x="1259" y="426"/>
                    </a:lnTo>
                    <a:lnTo>
                      <a:pt x="1261" y="449"/>
                    </a:lnTo>
                    <a:lnTo>
                      <a:pt x="1238" y="462"/>
                    </a:lnTo>
                    <a:lnTo>
                      <a:pt x="1224" y="446"/>
                    </a:lnTo>
                    <a:lnTo>
                      <a:pt x="1212" y="449"/>
                    </a:lnTo>
                    <a:lnTo>
                      <a:pt x="1209" y="485"/>
                    </a:lnTo>
                    <a:lnTo>
                      <a:pt x="1189" y="493"/>
                    </a:lnTo>
                    <a:lnTo>
                      <a:pt x="1168" y="474"/>
                    </a:lnTo>
                    <a:lnTo>
                      <a:pt x="1123" y="474"/>
                    </a:lnTo>
                    <a:lnTo>
                      <a:pt x="1117" y="515"/>
                    </a:lnTo>
                    <a:lnTo>
                      <a:pt x="1129" y="540"/>
                    </a:lnTo>
                    <a:lnTo>
                      <a:pt x="1146" y="527"/>
                    </a:lnTo>
                    <a:lnTo>
                      <a:pt x="1164" y="521"/>
                    </a:lnTo>
                    <a:lnTo>
                      <a:pt x="1181" y="535"/>
                    </a:lnTo>
                    <a:lnTo>
                      <a:pt x="1158" y="566"/>
                    </a:lnTo>
                    <a:lnTo>
                      <a:pt x="1181" y="593"/>
                    </a:lnTo>
                    <a:lnTo>
                      <a:pt x="1212" y="602"/>
                    </a:lnTo>
                    <a:lnTo>
                      <a:pt x="1209" y="618"/>
                    </a:lnTo>
                    <a:lnTo>
                      <a:pt x="1197" y="621"/>
                    </a:lnTo>
                    <a:lnTo>
                      <a:pt x="1168" y="716"/>
                    </a:lnTo>
                    <a:lnTo>
                      <a:pt x="1170" y="655"/>
                    </a:lnTo>
                    <a:lnTo>
                      <a:pt x="1183" y="624"/>
                    </a:lnTo>
                    <a:lnTo>
                      <a:pt x="1168" y="610"/>
                    </a:lnTo>
                    <a:lnTo>
                      <a:pt x="1150" y="630"/>
                    </a:lnTo>
                    <a:lnTo>
                      <a:pt x="1160" y="646"/>
                    </a:lnTo>
                    <a:lnTo>
                      <a:pt x="1146" y="657"/>
                    </a:lnTo>
                    <a:lnTo>
                      <a:pt x="1133" y="671"/>
                    </a:lnTo>
                    <a:lnTo>
                      <a:pt x="1135" y="713"/>
                    </a:lnTo>
                    <a:lnTo>
                      <a:pt x="1115" y="727"/>
                    </a:lnTo>
                    <a:lnTo>
                      <a:pt x="1088" y="730"/>
                    </a:lnTo>
                    <a:lnTo>
                      <a:pt x="1098" y="752"/>
                    </a:lnTo>
                    <a:lnTo>
                      <a:pt x="1088" y="777"/>
                    </a:lnTo>
                    <a:lnTo>
                      <a:pt x="1098" y="797"/>
                    </a:lnTo>
                    <a:lnTo>
                      <a:pt x="1082" y="839"/>
                    </a:lnTo>
                    <a:lnTo>
                      <a:pt x="1076" y="878"/>
                    </a:lnTo>
                    <a:lnTo>
                      <a:pt x="1053" y="900"/>
                    </a:lnTo>
                    <a:lnTo>
                      <a:pt x="1024" y="961"/>
                    </a:lnTo>
                    <a:lnTo>
                      <a:pt x="1020" y="1003"/>
                    </a:lnTo>
                    <a:lnTo>
                      <a:pt x="1030" y="1036"/>
                    </a:lnTo>
                    <a:lnTo>
                      <a:pt x="1043" y="1078"/>
                    </a:lnTo>
                    <a:lnTo>
                      <a:pt x="1051" y="1123"/>
                    </a:lnTo>
                    <a:lnTo>
                      <a:pt x="1038" y="1142"/>
                    </a:lnTo>
                    <a:lnTo>
                      <a:pt x="1020" y="1128"/>
                    </a:lnTo>
                    <a:lnTo>
                      <a:pt x="1024" y="1106"/>
                    </a:lnTo>
                    <a:lnTo>
                      <a:pt x="1014" y="1056"/>
                    </a:lnTo>
                    <a:lnTo>
                      <a:pt x="1003" y="1048"/>
                    </a:lnTo>
                    <a:lnTo>
                      <a:pt x="995" y="1017"/>
                    </a:lnTo>
                    <a:lnTo>
                      <a:pt x="979" y="1017"/>
                    </a:lnTo>
                    <a:lnTo>
                      <a:pt x="962" y="1000"/>
                    </a:lnTo>
                    <a:lnTo>
                      <a:pt x="942" y="1006"/>
                    </a:lnTo>
                    <a:lnTo>
                      <a:pt x="925" y="995"/>
                    </a:lnTo>
                    <a:lnTo>
                      <a:pt x="903" y="1009"/>
                    </a:lnTo>
                    <a:lnTo>
                      <a:pt x="865" y="997"/>
                    </a:lnTo>
                    <a:lnTo>
                      <a:pt x="890" y="1034"/>
                    </a:lnTo>
                    <a:lnTo>
                      <a:pt x="859" y="1031"/>
                    </a:lnTo>
                    <a:lnTo>
                      <a:pt x="837" y="1003"/>
                    </a:lnTo>
                    <a:lnTo>
                      <a:pt x="799" y="1003"/>
                    </a:lnTo>
                    <a:lnTo>
                      <a:pt x="804" y="1048"/>
                    </a:lnTo>
                    <a:lnTo>
                      <a:pt x="775" y="1034"/>
                    </a:lnTo>
                    <a:lnTo>
                      <a:pt x="760" y="1078"/>
                    </a:lnTo>
                    <a:lnTo>
                      <a:pt x="771" y="1098"/>
                    </a:lnTo>
                    <a:lnTo>
                      <a:pt x="760" y="1151"/>
                    </a:lnTo>
                    <a:lnTo>
                      <a:pt x="773" y="1212"/>
                    </a:lnTo>
                    <a:lnTo>
                      <a:pt x="789" y="1254"/>
                    </a:lnTo>
                    <a:lnTo>
                      <a:pt x="806" y="1293"/>
                    </a:lnTo>
                    <a:lnTo>
                      <a:pt x="859" y="1290"/>
                    </a:lnTo>
                    <a:lnTo>
                      <a:pt x="880" y="1282"/>
                    </a:lnTo>
                    <a:lnTo>
                      <a:pt x="884" y="1254"/>
                    </a:lnTo>
                    <a:lnTo>
                      <a:pt x="872" y="1231"/>
                    </a:lnTo>
                    <a:lnTo>
                      <a:pt x="874" y="1212"/>
                    </a:lnTo>
                    <a:lnTo>
                      <a:pt x="907" y="1217"/>
                    </a:lnTo>
                    <a:lnTo>
                      <a:pt x="940" y="1206"/>
                    </a:lnTo>
                    <a:lnTo>
                      <a:pt x="940" y="1231"/>
                    </a:lnTo>
                    <a:lnTo>
                      <a:pt x="931" y="1268"/>
                    </a:lnTo>
                    <a:lnTo>
                      <a:pt x="915" y="1295"/>
                    </a:lnTo>
                    <a:lnTo>
                      <a:pt x="911" y="1334"/>
                    </a:lnTo>
                    <a:lnTo>
                      <a:pt x="933" y="1351"/>
                    </a:lnTo>
                    <a:lnTo>
                      <a:pt x="962" y="1346"/>
                    </a:lnTo>
                    <a:lnTo>
                      <a:pt x="979" y="1360"/>
                    </a:lnTo>
                    <a:lnTo>
                      <a:pt x="995" y="1354"/>
                    </a:lnTo>
                    <a:lnTo>
                      <a:pt x="1001" y="1379"/>
                    </a:lnTo>
                    <a:lnTo>
                      <a:pt x="987" y="1415"/>
                    </a:lnTo>
                    <a:lnTo>
                      <a:pt x="999" y="1438"/>
                    </a:lnTo>
                    <a:lnTo>
                      <a:pt x="1001" y="1482"/>
                    </a:lnTo>
                    <a:lnTo>
                      <a:pt x="1020" y="1513"/>
                    </a:lnTo>
                    <a:lnTo>
                      <a:pt x="1045" y="1521"/>
                    </a:lnTo>
                    <a:lnTo>
                      <a:pt x="1063" y="1513"/>
                    </a:lnTo>
                    <a:lnTo>
                      <a:pt x="1071" y="1516"/>
                    </a:lnTo>
                    <a:lnTo>
                      <a:pt x="1104" y="1516"/>
                    </a:lnTo>
                    <a:lnTo>
                      <a:pt x="1133" y="1518"/>
                    </a:lnTo>
                    <a:lnTo>
                      <a:pt x="1141" y="1499"/>
                    </a:lnTo>
                    <a:lnTo>
                      <a:pt x="1115" y="1532"/>
                    </a:lnTo>
                    <a:lnTo>
                      <a:pt x="1098" y="1529"/>
                    </a:lnTo>
                    <a:lnTo>
                      <a:pt x="1080" y="1532"/>
                    </a:lnTo>
                    <a:lnTo>
                      <a:pt x="1045" y="1549"/>
                    </a:lnTo>
                    <a:lnTo>
                      <a:pt x="1016" y="1527"/>
                    </a:lnTo>
                    <a:lnTo>
                      <a:pt x="989" y="1513"/>
                    </a:lnTo>
                    <a:lnTo>
                      <a:pt x="977" y="1516"/>
                    </a:lnTo>
                    <a:lnTo>
                      <a:pt x="979" y="1496"/>
                    </a:lnTo>
                    <a:lnTo>
                      <a:pt x="977" y="1465"/>
                    </a:lnTo>
                    <a:lnTo>
                      <a:pt x="954" y="1438"/>
                    </a:lnTo>
                    <a:lnTo>
                      <a:pt x="905" y="1421"/>
                    </a:lnTo>
                    <a:lnTo>
                      <a:pt x="898" y="1410"/>
                    </a:lnTo>
                    <a:lnTo>
                      <a:pt x="884" y="1412"/>
                    </a:lnTo>
                    <a:lnTo>
                      <a:pt x="870" y="1399"/>
                    </a:lnTo>
                    <a:lnTo>
                      <a:pt x="853" y="1385"/>
                    </a:lnTo>
                    <a:lnTo>
                      <a:pt x="830" y="1346"/>
                    </a:lnTo>
                    <a:lnTo>
                      <a:pt x="802" y="1334"/>
                    </a:lnTo>
                    <a:lnTo>
                      <a:pt x="787" y="1360"/>
                    </a:lnTo>
                    <a:lnTo>
                      <a:pt x="769" y="1340"/>
                    </a:lnTo>
                    <a:lnTo>
                      <a:pt x="748" y="1340"/>
                    </a:lnTo>
                    <a:lnTo>
                      <a:pt x="705" y="1326"/>
                    </a:lnTo>
                    <a:lnTo>
                      <a:pt x="628" y="1259"/>
                    </a:lnTo>
                    <a:lnTo>
                      <a:pt x="622" y="1190"/>
                    </a:lnTo>
                    <a:lnTo>
                      <a:pt x="614" y="1162"/>
                    </a:lnTo>
                    <a:lnTo>
                      <a:pt x="600" y="1142"/>
                    </a:lnTo>
                    <a:lnTo>
                      <a:pt x="583" y="1103"/>
                    </a:lnTo>
                    <a:lnTo>
                      <a:pt x="501" y="970"/>
                    </a:lnTo>
                    <a:lnTo>
                      <a:pt x="501" y="1020"/>
                    </a:lnTo>
                    <a:lnTo>
                      <a:pt x="552" y="1109"/>
                    </a:lnTo>
                    <a:lnTo>
                      <a:pt x="573" y="1184"/>
                    </a:lnTo>
                    <a:lnTo>
                      <a:pt x="542" y="1167"/>
                    </a:lnTo>
                    <a:lnTo>
                      <a:pt x="536" y="1123"/>
                    </a:lnTo>
                    <a:lnTo>
                      <a:pt x="495" y="1095"/>
                    </a:lnTo>
                    <a:lnTo>
                      <a:pt x="519" y="1078"/>
                    </a:lnTo>
                    <a:lnTo>
                      <a:pt x="464" y="1031"/>
                    </a:lnTo>
                    <a:lnTo>
                      <a:pt x="486" y="1003"/>
                    </a:lnTo>
                    <a:lnTo>
                      <a:pt x="466" y="947"/>
                    </a:lnTo>
                    <a:lnTo>
                      <a:pt x="400" y="830"/>
                    </a:lnTo>
                    <a:lnTo>
                      <a:pt x="392" y="763"/>
                    </a:lnTo>
                    <a:lnTo>
                      <a:pt x="396" y="713"/>
                    </a:lnTo>
                    <a:lnTo>
                      <a:pt x="414" y="657"/>
                    </a:lnTo>
                    <a:lnTo>
                      <a:pt x="414" y="602"/>
                    </a:lnTo>
                    <a:lnTo>
                      <a:pt x="400" y="568"/>
                    </a:lnTo>
                    <a:lnTo>
                      <a:pt x="437" y="557"/>
                    </a:lnTo>
                    <a:lnTo>
                      <a:pt x="392" y="490"/>
                    </a:lnTo>
                    <a:lnTo>
                      <a:pt x="394" y="460"/>
                    </a:lnTo>
                    <a:lnTo>
                      <a:pt x="375" y="418"/>
                    </a:lnTo>
                    <a:lnTo>
                      <a:pt x="383" y="393"/>
                    </a:lnTo>
                    <a:lnTo>
                      <a:pt x="369" y="379"/>
                    </a:lnTo>
                    <a:lnTo>
                      <a:pt x="367" y="351"/>
                    </a:lnTo>
                    <a:lnTo>
                      <a:pt x="354" y="329"/>
                    </a:lnTo>
                    <a:lnTo>
                      <a:pt x="369" y="309"/>
                    </a:lnTo>
                    <a:lnTo>
                      <a:pt x="348" y="295"/>
                    </a:lnTo>
                    <a:lnTo>
                      <a:pt x="330" y="315"/>
                    </a:lnTo>
                    <a:lnTo>
                      <a:pt x="305" y="276"/>
                    </a:lnTo>
                    <a:lnTo>
                      <a:pt x="278" y="265"/>
                    </a:lnTo>
                    <a:lnTo>
                      <a:pt x="239" y="265"/>
                    </a:lnTo>
                    <a:lnTo>
                      <a:pt x="214" y="301"/>
                    </a:lnTo>
                    <a:lnTo>
                      <a:pt x="202" y="290"/>
                    </a:lnTo>
                    <a:lnTo>
                      <a:pt x="223" y="242"/>
                    </a:lnTo>
                    <a:lnTo>
                      <a:pt x="204" y="251"/>
                    </a:lnTo>
                    <a:lnTo>
                      <a:pt x="165" y="301"/>
                    </a:lnTo>
                    <a:lnTo>
                      <a:pt x="124" y="345"/>
                    </a:lnTo>
                    <a:lnTo>
                      <a:pt x="87" y="357"/>
                    </a:lnTo>
                    <a:lnTo>
                      <a:pt x="25" y="401"/>
                    </a:lnTo>
                    <a:lnTo>
                      <a:pt x="0" y="398"/>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8" name="Freeform 44"/>
              <p:cNvSpPr>
                <a:spLocks/>
              </p:cNvSpPr>
              <p:nvPr/>
            </p:nvSpPr>
            <p:spPr bwMode="auto">
              <a:xfrm>
                <a:off x="1000" y="505"/>
                <a:ext cx="428" cy="408"/>
              </a:xfrm>
              <a:custGeom>
                <a:avLst/>
                <a:gdLst/>
                <a:ahLst/>
                <a:cxnLst>
                  <a:cxn ang="0">
                    <a:pos x="0" y="84"/>
                  </a:cxn>
                  <a:cxn ang="0">
                    <a:pos x="10" y="53"/>
                  </a:cxn>
                  <a:cxn ang="0">
                    <a:pos x="10" y="31"/>
                  </a:cxn>
                  <a:cxn ang="0">
                    <a:pos x="25" y="0"/>
                  </a:cxn>
                  <a:cxn ang="0">
                    <a:pos x="103" y="20"/>
                  </a:cxn>
                  <a:cxn ang="0">
                    <a:pos x="236" y="56"/>
                  </a:cxn>
                  <a:cxn ang="0">
                    <a:pos x="289" y="86"/>
                  </a:cxn>
                  <a:cxn ang="0">
                    <a:pos x="358" y="114"/>
                  </a:cxn>
                  <a:cxn ang="0">
                    <a:pos x="393" y="167"/>
                  </a:cxn>
                  <a:cxn ang="0">
                    <a:pos x="428" y="192"/>
                  </a:cxn>
                  <a:cxn ang="0">
                    <a:pos x="414" y="212"/>
                  </a:cxn>
                  <a:cxn ang="0">
                    <a:pos x="414" y="237"/>
                  </a:cxn>
                  <a:cxn ang="0">
                    <a:pos x="401" y="243"/>
                  </a:cxn>
                  <a:cxn ang="0">
                    <a:pos x="389" y="265"/>
                  </a:cxn>
                  <a:cxn ang="0">
                    <a:pos x="401" y="287"/>
                  </a:cxn>
                  <a:cxn ang="0">
                    <a:pos x="399" y="304"/>
                  </a:cxn>
                  <a:cxn ang="0">
                    <a:pos x="385" y="326"/>
                  </a:cxn>
                  <a:cxn ang="0">
                    <a:pos x="387" y="348"/>
                  </a:cxn>
                  <a:cxn ang="0">
                    <a:pos x="411" y="371"/>
                  </a:cxn>
                  <a:cxn ang="0">
                    <a:pos x="413" y="393"/>
                  </a:cxn>
                  <a:cxn ang="0">
                    <a:pos x="407" y="404"/>
                  </a:cxn>
                  <a:cxn ang="0">
                    <a:pos x="383" y="407"/>
                  </a:cxn>
                  <a:cxn ang="0">
                    <a:pos x="366" y="396"/>
                  </a:cxn>
                  <a:cxn ang="0">
                    <a:pos x="347" y="368"/>
                  </a:cxn>
                  <a:cxn ang="0">
                    <a:pos x="339" y="368"/>
                  </a:cxn>
                  <a:cxn ang="0">
                    <a:pos x="329" y="357"/>
                  </a:cxn>
                  <a:cxn ang="0">
                    <a:pos x="320" y="323"/>
                  </a:cxn>
                  <a:cxn ang="0">
                    <a:pos x="308" y="312"/>
                  </a:cxn>
                  <a:cxn ang="0">
                    <a:pos x="283" y="295"/>
                  </a:cxn>
                  <a:cxn ang="0">
                    <a:pos x="261" y="284"/>
                  </a:cxn>
                  <a:cxn ang="0">
                    <a:pos x="230" y="254"/>
                  </a:cxn>
                  <a:cxn ang="0">
                    <a:pos x="217" y="231"/>
                  </a:cxn>
                  <a:cxn ang="0">
                    <a:pos x="219" y="215"/>
                  </a:cxn>
                  <a:cxn ang="0">
                    <a:pos x="232" y="201"/>
                  </a:cxn>
                  <a:cxn ang="0">
                    <a:pos x="221" y="184"/>
                  </a:cxn>
                  <a:cxn ang="0">
                    <a:pos x="209" y="192"/>
                  </a:cxn>
                  <a:cxn ang="0">
                    <a:pos x="190" y="167"/>
                  </a:cxn>
                  <a:cxn ang="0">
                    <a:pos x="186" y="181"/>
                  </a:cxn>
                  <a:cxn ang="0">
                    <a:pos x="168" y="181"/>
                  </a:cxn>
                  <a:cxn ang="0">
                    <a:pos x="165" y="170"/>
                  </a:cxn>
                  <a:cxn ang="0">
                    <a:pos x="165" y="151"/>
                  </a:cxn>
                  <a:cxn ang="0">
                    <a:pos x="157" y="139"/>
                  </a:cxn>
                  <a:cxn ang="0">
                    <a:pos x="145" y="142"/>
                  </a:cxn>
                  <a:cxn ang="0">
                    <a:pos x="130" y="112"/>
                  </a:cxn>
                  <a:cxn ang="0">
                    <a:pos x="118" y="109"/>
                  </a:cxn>
                  <a:cxn ang="0">
                    <a:pos x="101" y="95"/>
                  </a:cxn>
                  <a:cxn ang="0">
                    <a:pos x="64" y="98"/>
                  </a:cxn>
                  <a:cxn ang="0">
                    <a:pos x="27" y="95"/>
                  </a:cxn>
                  <a:cxn ang="0">
                    <a:pos x="0" y="84"/>
                  </a:cxn>
                </a:cxnLst>
                <a:rect l="0" t="0" r="r" b="b"/>
                <a:pathLst>
                  <a:path w="429" h="408">
                    <a:moveTo>
                      <a:pt x="0" y="84"/>
                    </a:moveTo>
                    <a:lnTo>
                      <a:pt x="10" y="53"/>
                    </a:lnTo>
                    <a:lnTo>
                      <a:pt x="10" y="31"/>
                    </a:lnTo>
                    <a:lnTo>
                      <a:pt x="25" y="0"/>
                    </a:lnTo>
                    <a:lnTo>
                      <a:pt x="103" y="20"/>
                    </a:lnTo>
                    <a:lnTo>
                      <a:pt x="236" y="56"/>
                    </a:lnTo>
                    <a:lnTo>
                      <a:pt x="289" y="86"/>
                    </a:lnTo>
                    <a:lnTo>
                      <a:pt x="358" y="114"/>
                    </a:lnTo>
                    <a:lnTo>
                      <a:pt x="393" y="167"/>
                    </a:lnTo>
                    <a:lnTo>
                      <a:pt x="428" y="192"/>
                    </a:lnTo>
                    <a:lnTo>
                      <a:pt x="414" y="212"/>
                    </a:lnTo>
                    <a:lnTo>
                      <a:pt x="414" y="237"/>
                    </a:lnTo>
                    <a:lnTo>
                      <a:pt x="401" y="243"/>
                    </a:lnTo>
                    <a:lnTo>
                      <a:pt x="389" y="265"/>
                    </a:lnTo>
                    <a:lnTo>
                      <a:pt x="401" y="287"/>
                    </a:lnTo>
                    <a:lnTo>
                      <a:pt x="399" y="304"/>
                    </a:lnTo>
                    <a:lnTo>
                      <a:pt x="385" y="326"/>
                    </a:lnTo>
                    <a:lnTo>
                      <a:pt x="387" y="348"/>
                    </a:lnTo>
                    <a:lnTo>
                      <a:pt x="411" y="371"/>
                    </a:lnTo>
                    <a:lnTo>
                      <a:pt x="413" y="393"/>
                    </a:lnTo>
                    <a:lnTo>
                      <a:pt x="407" y="404"/>
                    </a:lnTo>
                    <a:lnTo>
                      <a:pt x="383" y="407"/>
                    </a:lnTo>
                    <a:lnTo>
                      <a:pt x="366" y="396"/>
                    </a:lnTo>
                    <a:lnTo>
                      <a:pt x="347" y="368"/>
                    </a:lnTo>
                    <a:lnTo>
                      <a:pt x="339" y="368"/>
                    </a:lnTo>
                    <a:lnTo>
                      <a:pt x="329" y="357"/>
                    </a:lnTo>
                    <a:lnTo>
                      <a:pt x="320" y="323"/>
                    </a:lnTo>
                    <a:lnTo>
                      <a:pt x="308" y="312"/>
                    </a:lnTo>
                    <a:lnTo>
                      <a:pt x="283" y="295"/>
                    </a:lnTo>
                    <a:lnTo>
                      <a:pt x="261" y="284"/>
                    </a:lnTo>
                    <a:lnTo>
                      <a:pt x="230" y="254"/>
                    </a:lnTo>
                    <a:lnTo>
                      <a:pt x="217" y="231"/>
                    </a:lnTo>
                    <a:lnTo>
                      <a:pt x="219" y="215"/>
                    </a:lnTo>
                    <a:lnTo>
                      <a:pt x="232" y="201"/>
                    </a:lnTo>
                    <a:lnTo>
                      <a:pt x="221" y="184"/>
                    </a:lnTo>
                    <a:lnTo>
                      <a:pt x="209" y="192"/>
                    </a:lnTo>
                    <a:lnTo>
                      <a:pt x="190" y="167"/>
                    </a:lnTo>
                    <a:lnTo>
                      <a:pt x="186" y="181"/>
                    </a:lnTo>
                    <a:lnTo>
                      <a:pt x="168" y="181"/>
                    </a:lnTo>
                    <a:lnTo>
                      <a:pt x="165" y="170"/>
                    </a:lnTo>
                    <a:lnTo>
                      <a:pt x="165" y="151"/>
                    </a:lnTo>
                    <a:lnTo>
                      <a:pt x="157" y="139"/>
                    </a:lnTo>
                    <a:lnTo>
                      <a:pt x="145" y="142"/>
                    </a:lnTo>
                    <a:lnTo>
                      <a:pt x="130" y="112"/>
                    </a:lnTo>
                    <a:lnTo>
                      <a:pt x="118" y="109"/>
                    </a:lnTo>
                    <a:lnTo>
                      <a:pt x="101" y="95"/>
                    </a:lnTo>
                    <a:lnTo>
                      <a:pt x="64" y="98"/>
                    </a:lnTo>
                    <a:lnTo>
                      <a:pt x="27" y="95"/>
                    </a:lnTo>
                    <a:lnTo>
                      <a:pt x="0" y="84"/>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9" name="Freeform 45"/>
              <p:cNvSpPr>
                <a:spLocks/>
              </p:cNvSpPr>
              <p:nvPr/>
            </p:nvSpPr>
            <p:spPr bwMode="auto">
              <a:xfrm>
                <a:off x="914" y="649"/>
                <a:ext cx="275" cy="210"/>
              </a:xfrm>
              <a:custGeom>
                <a:avLst/>
                <a:gdLst/>
                <a:ahLst/>
                <a:cxnLst>
                  <a:cxn ang="0">
                    <a:pos x="10" y="0"/>
                  </a:cxn>
                  <a:cxn ang="0">
                    <a:pos x="0" y="17"/>
                  </a:cxn>
                  <a:cxn ang="0">
                    <a:pos x="0" y="36"/>
                  </a:cxn>
                  <a:cxn ang="0">
                    <a:pos x="19" y="56"/>
                  </a:cxn>
                  <a:cxn ang="0">
                    <a:pos x="31" y="50"/>
                  </a:cxn>
                  <a:cxn ang="0">
                    <a:pos x="35" y="59"/>
                  </a:cxn>
                  <a:cxn ang="0">
                    <a:pos x="46" y="61"/>
                  </a:cxn>
                  <a:cxn ang="0">
                    <a:pos x="54" y="47"/>
                  </a:cxn>
                  <a:cxn ang="0">
                    <a:pos x="81" y="50"/>
                  </a:cxn>
                  <a:cxn ang="0">
                    <a:pos x="85" y="64"/>
                  </a:cxn>
                  <a:cxn ang="0">
                    <a:pos x="94" y="70"/>
                  </a:cxn>
                  <a:cxn ang="0">
                    <a:pos x="117" y="67"/>
                  </a:cxn>
                  <a:cxn ang="0">
                    <a:pos x="125" y="75"/>
                  </a:cxn>
                  <a:cxn ang="0">
                    <a:pos x="137" y="84"/>
                  </a:cxn>
                  <a:cxn ang="0">
                    <a:pos x="146" y="100"/>
                  </a:cxn>
                  <a:cxn ang="0">
                    <a:pos x="146" y="123"/>
                  </a:cxn>
                  <a:cxn ang="0">
                    <a:pos x="138" y="128"/>
                  </a:cxn>
                  <a:cxn ang="0">
                    <a:pos x="142" y="137"/>
                  </a:cxn>
                  <a:cxn ang="0">
                    <a:pos x="131" y="150"/>
                  </a:cxn>
                  <a:cxn ang="0">
                    <a:pos x="131" y="170"/>
                  </a:cxn>
                  <a:cxn ang="0">
                    <a:pos x="148" y="173"/>
                  </a:cxn>
                  <a:cxn ang="0">
                    <a:pos x="158" y="167"/>
                  </a:cxn>
                  <a:cxn ang="0">
                    <a:pos x="161" y="159"/>
                  </a:cxn>
                  <a:cxn ang="0">
                    <a:pos x="167" y="167"/>
                  </a:cxn>
                  <a:cxn ang="0">
                    <a:pos x="177" y="162"/>
                  </a:cxn>
                  <a:cxn ang="0">
                    <a:pos x="198" y="173"/>
                  </a:cxn>
                  <a:cxn ang="0">
                    <a:pos x="211" y="192"/>
                  </a:cxn>
                  <a:cxn ang="0">
                    <a:pos x="215" y="192"/>
                  </a:cxn>
                  <a:cxn ang="0">
                    <a:pos x="217" y="203"/>
                  </a:cxn>
                  <a:cxn ang="0">
                    <a:pos x="231" y="209"/>
                  </a:cxn>
                  <a:cxn ang="0">
                    <a:pos x="246" y="209"/>
                  </a:cxn>
                  <a:cxn ang="0">
                    <a:pos x="236" y="198"/>
                  </a:cxn>
                  <a:cxn ang="0">
                    <a:pos x="240" y="187"/>
                  </a:cxn>
                  <a:cxn ang="0">
                    <a:pos x="252" y="198"/>
                  </a:cxn>
                  <a:cxn ang="0">
                    <a:pos x="265" y="201"/>
                  </a:cxn>
                  <a:cxn ang="0">
                    <a:pos x="267" y="184"/>
                  </a:cxn>
                  <a:cxn ang="0">
                    <a:pos x="254" y="170"/>
                  </a:cxn>
                  <a:cxn ang="0">
                    <a:pos x="244" y="170"/>
                  </a:cxn>
                  <a:cxn ang="0">
                    <a:pos x="231" y="156"/>
                  </a:cxn>
                  <a:cxn ang="0">
                    <a:pos x="244" y="156"/>
                  </a:cxn>
                  <a:cxn ang="0">
                    <a:pos x="254" y="164"/>
                  </a:cxn>
                  <a:cxn ang="0">
                    <a:pos x="273" y="164"/>
                  </a:cxn>
                  <a:cxn ang="0">
                    <a:pos x="269" y="148"/>
                  </a:cxn>
                  <a:cxn ang="0">
                    <a:pos x="252" y="131"/>
                  </a:cxn>
                  <a:cxn ang="0">
                    <a:pos x="240" y="128"/>
                  </a:cxn>
                  <a:cxn ang="0">
                    <a:pos x="223" y="109"/>
                  </a:cxn>
                  <a:cxn ang="0">
                    <a:pos x="202" y="103"/>
                  </a:cxn>
                  <a:cxn ang="0">
                    <a:pos x="185" y="95"/>
                  </a:cxn>
                  <a:cxn ang="0">
                    <a:pos x="171" y="70"/>
                  </a:cxn>
                  <a:cxn ang="0">
                    <a:pos x="161" y="39"/>
                  </a:cxn>
                  <a:cxn ang="0">
                    <a:pos x="148" y="39"/>
                  </a:cxn>
                  <a:cxn ang="0">
                    <a:pos x="144" y="31"/>
                  </a:cxn>
                  <a:cxn ang="0">
                    <a:pos x="137" y="33"/>
                  </a:cxn>
                  <a:cxn ang="0">
                    <a:pos x="123" y="20"/>
                  </a:cxn>
                  <a:cxn ang="0">
                    <a:pos x="100" y="14"/>
                  </a:cxn>
                  <a:cxn ang="0">
                    <a:pos x="90" y="22"/>
                  </a:cxn>
                  <a:cxn ang="0">
                    <a:pos x="69" y="14"/>
                  </a:cxn>
                  <a:cxn ang="0">
                    <a:pos x="56" y="14"/>
                  </a:cxn>
                  <a:cxn ang="0">
                    <a:pos x="50" y="3"/>
                  </a:cxn>
                  <a:cxn ang="0">
                    <a:pos x="44" y="0"/>
                  </a:cxn>
                  <a:cxn ang="0">
                    <a:pos x="35" y="3"/>
                  </a:cxn>
                  <a:cxn ang="0">
                    <a:pos x="10" y="0"/>
                  </a:cxn>
                </a:cxnLst>
                <a:rect l="0" t="0" r="r" b="b"/>
                <a:pathLst>
                  <a:path w="274" h="210">
                    <a:moveTo>
                      <a:pt x="10" y="0"/>
                    </a:moveTo>
                    <a:lnTo>
                      <a:pt x="0" y="17"/>
                    </a:lnTo>
                    <a:lnTo>
                      <a:pt x="0" y="36"/>
                    </a:lnTo>
                    <a:lnTo>
                      <a:pt x="19" y="56"/>
                    </a:lnTo>
                    <a:lnTo>
                      <a:pt x="31" y="50"/>
                    </a:lnTo>
                    <a:lnTo>
                      <a:pt x="35" y="59"/>
                    </a:lnTo>
                    <a:lnTo>
                      <a:pt x="46" y="61"/>
                    </a:lnTo>
                    <a:lnTo>
                      <a:pt x="54" y="47"/>
                    </a:lnTo>
                    <a:lnTo>
                      <a:pt x="81" y="50"/>
                    </a:lnTo>
                    <a:lnTo>
                      <a:pt x="85" y="64"/>
                    </a:lnTo>
                    <a:lnTo>
                      <a:pt x="94" y="70"/>
                    </a:lnTo>
                    <a:lnTo>
                      <a:pt x="117" y="67"/>
                    </a:lnTo>
                    <a:lnTo>
                      <a:pt x="125" y="75"/>
                    </a:lnTo>
                    <a:lnTo>
                      <a:pt x="137" y="84"/>
                    </a:lnTo>
                    <a:lnTo>
                      <a:pt x="146" y="100"/>
                    </a:lnTo>
                    <a:lnTo>
                      <a:pt x="146" y="123"/>
                    </a:lnTo>
                    <a:lnTo>
                      <a:pt x="138" y="128"/>
                    </a:lnTo>
                    <a:lnTo>
                      <a:pt x="142" y="137"/>
                    </a:lnTo>
                    <a:lnTo>
                      <a:pt x="131" y="150"/>
                    </a:lnTo>
                    <a:lnTo>
                      <a:pt x="131" y="170"/>
                    </a:lnTo>
                    <a:lnTo>
                      <a:pt x="148" y="173"/>
                    </a:lnTo>
                    <a:lnTo>
                      <a:pt x="158" y="167"/>
                    </a:lnTo>
                    <a:lnTo>
                      <a:pt x="161" y="159"/>
                    </a:lnTo>
                    <a:lnTo>
                      <a:pt x="167" y="167"/>
                    </a:lnTo>
                    <a:lnTo>
                      <a:pt x="177" y="162"/>
                    </a:lnTo>
                    <a:lnTo>
                      <a:pt x="198" y="173"/>
                    </a:lnTo>
                    <a:lnTo>
                      <a:pt x="211" y="192"/>
                    </a:lnTo>
                    <a:lnTo>
                      <a:pt x="215" y="192"/>
                    </a:lnTo>
                    <a:lnTo>
                      <a:pt x="217" y="203"/>
                    </a:lnTo>
                    <a:lnTo>
                      <a:pt x="231" y="209"/>
                    </a:lnTo>
                    <a:lnTo>
                      <a:pt x="246" y="209"/>
                    </a:lnTo>
                    <a:lnTo>
                      <a:pt x="236" y="198"/>
                    </a:lnTo>
                    <a:lnTo>
                      <a:pt x="240" y="187"/>
                    </a:lnTo>
                    <a:lnTo>
                      <a:pt x="252" y="198"/>
                    </a:lnTo>
                    <a:lnTo>
                      <a:pt x="265" y="201"/>
                    </a:lnTo>
                    <a:lnTo>
                      <a:pt x="267" y="184"/>
                    </a:lnTo>
                    <a:lnTo>
                      <a:pt x="254" y="170"/>
                    </a:lnTo>
                    <a:lnTo>
                      <a:pt x="244" y="170"/>
                    </a:lnTo>
                    <a:lnTo>
                      <a:pt x="231" y="156"/>
                    </a:lnTo>
                    <a:lnTo>
                      <a:pt x="244" y="156"/>
                    </a:lnTo>
                    <a:lnTo>
                      <a:pt x="254" y="164"/>
                    </a:lnTo>
                    <a:lnTo>
                      <a:pt x="273" y="164"/>
                    </a:lnTo>
                    <a:lnTo>
                      <a:pt x="269" y="148"/>
                    </a:lnTo>
                    <a:lnTo>
                      <a:pt x="252" y="131"/>
                    </a:lnTo>
                    <a:lnTo>
                      <a:pt x="240" y="128"/>
                    </a:lnTo>
                    <a:lnTo>
                      <a:pt x="223" y="109"/>
                    </a:lnTo>
                    <a:lnTo>
                      <a:pt x="202" y="103"/>
                    </a:lnTo>
                    <a:lnTo>
                      <a:pt x="185" y="95"/>
                    </a:lnTo>
                    <a:lnTo>
                      <a:pt x="171" y="70"/>
                    </a:lnTo>
                    <a:lnTo>
                      <a:pt x="161" y="39"/>
                    </a:lnTo>
                    <a:lnTo>
                      <a:pt x="148" y="39"/>
                    </a:lnTo>
                    <a:lnTo>
                      <a:pt x="144" y="31"/>
                    </a:lnTo>
                    <a:lnTo>
                      <a:pt x="137" y="33"/>
                    </a:lnTo>
                    <a:lnTo>
                      <a:pt x="123" y="20"/>
                    </a:lnTo>
                    <a:lnTo>
                      <a:pt x="100" y="14"/>
                    </a:lnTo>
                    <a:lnTo>
                      <a:pt x="90" y="22"/>
                    </a:lnTo>
                    <a:lnTo>
                      <a:pt x="69" y="14"/>
                    </a:lnTo>
                    <a:lnTo>
                      <a:pt x="56" y="14"/>
                    </a:lnTo>
                    <a:lnTo>
                      <a:pt x="50" y="3"/>
                    </a:lnTo>
                    <a:lnTo>
                      <a:pt x="44" y="0"/>
                    </a:lnTo>
                    <a:lnTo>
                      <a:pt x="35" y="3"/>
                    </a:lnTo>
                    <a:lnTo>
                      <a:pt x="10" y="0"/>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10" name="Freeform 46"/>
              <p:cNvSpPr>
                <a:spLocks/>
              </p:cNvSpPr>
              <p:nvPr/>
            </p:nvSpPr>
            <p:spPr bwMode="auto">
              <a:xfrm>
                <a:off x="1070" y="1815"/>
                <a:ext cx="195" cy="99"/>
              </a:xfrm>
              <a:custGeom>
                <a:avLst/>
                <a:gdLst/>
                <a:ahLst/>
                <a:cxnLst>
                  <a:cxn ang="0">
                    <a:pos x="0" y="49"/>
                  </a:cxn>
                  <a:cxn ang="0">
                    <a:pos x="17" y="20"/>
                  </a:cxn>
                  <a:cxn ang="0">
                    <a:pos x="25" y="20"/>
                  </a:cxn>
                  <a:cxn ang="0">
                    <a:pos x="38" y="6"/>
                  </a:cxn>
                  <a:cxn ang="0">
                    <a:pos x="54" y="6"/>
                  </a:cxn>
                  <a:cxn ang="0">
                    <a:pos x="58" y="3"/>
                  </a:cxn>
                  <a:cxn ang="0">
                    <a:pos x="63" y="0"/>
                  </a:cxn>
                  <a:cxn ang="0">
                    <a:pos x="83" y="17"/>
                  </a:cxn>
                  <a:cxn ang="0">
                    <a:pos x="88" y="29"/>
                  </a:cxn>
                  <a:cxn ang="0">
                    <a:pos x="92" y="23"/>
                  </a:cxn>
                  <a:cxn ang="0">
                    <a:pos x="108" y="34"/>
                  </a:cxn>
                  <a:cxn ang="0">
                    <a:pos x="117" y="34"/>
                  </a:cxn>
                  <a:cxn ang="0">
                    <a:pos x="125" y="43"/>
                  </a:cxn>
                  <a:cxn ang="0">
                    <a:pos x="138" y="49"/>
                  </a:cxn>
                  <a:cxn ang="0">
                    <a:pos x="138" y="63"/>
                  </a:cxn>
                  <a:cxn ang="0">
                    <a:pos x="163" y="63"/>
                  </a:cxn>
                  <a:cxn ang="0">
                    <a:pos x="169" y="77"/>
                  </a:cxn>
                  <a:cxn ang="0">
                    <a:pos x="184" y="77"/>
                  </a:cxn>
                  <a:cxn ang="0">
                    <a:pos x="194" y="94"/>
                  </a:cxn>
                  <a:cxn ang="0">
                    <a:pos x="188" y="97"/>
                  </a:cxn>
                  <a:cxn ang="0">
                    <a:pos x="184" y="91"/>
                  </a:cxn>
                  <a:cxn ang="0">
                    <a:pos x="182" y="88"/>
                  </a:cxn>
                  <a:cxn ang="0">
                    <a:pos x="169" y="91"/>
                  </a:cxn>
                  <a:cxn ang="0">
                    <a:pos x="165" y="94"/>
                  </a:cxn>
                  <a:cxn ang="0">
                    <a:pos x="154" y="97"/>
                  </a:cxn>
                  <a:cxn ang="0">
                    <a:pos x="136" y="97"/>
                  </a:cxn>
                  <a:cxn ang="0">
                    <a:pos x="125" y="97"/>
                  </a:cxn>
                  <a:cxn ang="0">
                    <a:pos x="125" y="88"/>
                  </a:cxn>
                  <a:cxn ang="0">
                    <a:pos x="108" y="66"/>
                  </a:cxn>
                  <a:cxn ang="0">
                    <a:pos x="108" y="51"/>
                  </a:cxn>
                  <a:cxn ang="0">
                    <a:pos x="88" y="51"/>
                  </a:cxn>
                  <a:cxn ang="0">
                    <a:pos x="81" y="43"/>
                  </a:cxn>
                  <a:cxn ang="0">
                    <a:pos x="75" y="51"/>
                  </a:cxn>
                  <a:cxn ang="0">
                    <a:pos x="69" y="40"/>
                  </a:cxn>
                  <a:cxn ang="0">
                    <a:pos x="63" y="40"/>
                  </a:cxn>
                  <a:cxn ang="0">
                    <a:pos x="63" y="26"/>
                  </a:cxn>
                  <a:cxn ang="0">
                    <a:pos x="58" y="20"/>
                  </a:cxn>
                  <a:cxn ang="0">
                    <a:pos x="40" y="23"/>
                  </a:cxn>
                  <a:cxn ang="0">
                    <a:pos x="29" y="40"/>
                  </a:cxn>
                  <a:cxn ang="0">
                    <a:pos x="15" y="43"/>
                  </a:cxn>
                  <a:cxn ang="0">
                    <a:pos x="0" y="49"/>
                  </a:cxn>
                </a:cxnLst>
                <a:rect l="0" t="0" r="r" b="b"/>
                <a:pathLst>
                  <a:path w="195" h="98">
                    <a:moveTo>
                      <a:pt x="0" y="49"/>
                    </a:moveTo>
                    <a:lnTo>
                      <a:pt x="17" y="20"/>
                    </a:lnTo>
                    <a:lnTo>
                      <a:pt x="25" y="20"/>
                    </a:lnTo>
                    <a:lnTo>
                      <a:pt x="38" y="6"/>
                    </a:lnTo>
                    <a:lnTo>
                      <a:pt x="54" y="6"/>
                    </a:lnTo>
                    <a:lnTo>
                      <a:pt x="58" y="3"/>
                    </a:lnTo>
                    <a:lnTo>
                      <a:pt x="63" y="0"/>
                    </a:lnTo>
                    <a:lnTo>
                      <a:pt x="83" y="17"/>
                    </a:lnTo>
                    <a:lnTo>
                      <a:pt x="88" y="29"/>
                    </a:lnTo>
                    <a:lnTo>
                      <a:pt x="92" y="23"/>
                    </a:lnTo>
                    <a:lnTo>
                      <a:pt x="108" y="34"/>
                    </a:lnTo>
                    <a:lnTo>
                      <a:pt x="117" y="34"/>
                    </a:lnTo>
                    <a:lnTo>
                      <a:pt x="125" y="43"/>
                    </a:lnTo>
                    <a:lnTo>
                      <a:pt x="138" y="49"/>
                    </a:lnTo>
                    <a:lnTo>
                      <a:pt x="138" y="63"/>
                    </a:lnTo>
                    <a:lnTo>
                      <a:pt x="163" y="63"/>
                    </a:lnTo>
                    <a:lnTo>
                      <a:pt x="169" y="77"/>
                    </a:lnTo>
                    <a:lnTo>
                      <a:pt x="184" y="77"/>
                    </a:lnTo>
                    <a:lnTo>
                      <a:pt x="194" y="94"/>
                    </a:lnTo>
                    <a:lnTo>
                      <a:pt x="188" y="97"/>
                    </a:lnTo>
                    <a:lnTo>
                      <a:pt x="184" y="91"/>
                    </a:lnTo>
                    <a:lnTo>
                      <a:pt x="182" y="88"/>
                    </a:lnTo>
                    <a:lnTo>
                      <a:pt x="169" y="91"/>
                    </a:lnTo>
                    <a:lnTo>
                      <a:pt x="165" y="94"/>
                    </a:lnTo>
                    <a:lnTo>
                      <a:pt x="154" y="97"/>
                    </a:lnTo>
                    <a:lnTo>
                      <a:pt x="136" y="97"/>
                    </a:lnTo>
                    <a:lnTo>
                      <a:pt x="125" y="97"/>
                    </a:lnTo>
                    <a:lnTo>
                      <a:pt x="125" y="88"/>
                    </a:lnTo>
                    <a:lnTo>
                      <a:pt x="108" y="66"/>
                    </a:lnTo>
                    <a:lnTo>
                      <a:pt x="108" y="51"/>
                    </a:lnTo>
                    <a:lnTo>
                      <a:pt x="88" y="51"/>
                    </a:lnTo>
                    <a:lnTo>
                      <a:pt x="81" y="43"/>
                    </a:lnTo>
                    <a:lnTo>
                      <a:pt x="75" y="51"/>
                    </a:lnTo>
                    <a:lnTo>
                      <a:pt x="69" y="40"/>
                    </a:lnTo>
                    <a:lnTo>
                      <a:pt x="63" y="40"/>
                    </a:lnTo>
                    <a:lnTo>
                      <a:pt x="63" y="26"/>
                    </a:lnTo>
                    <a:lnTo>
                      <a:pt x="58" y="20"/>
                    </a:lnTo>
                    <a:lnTo>
                      <a:pt x="40" y="23"/>
                    </a:lnTo>
                    <a:lnTo>
                      <a:pt x="29" y="40"/>
                    </a:lnTo>
                    <a:lnTo>
                      <a:pt x="15" y="43"/>
                    </a:lnTo>
                    <a:lnTo>
                      <a:pt x="0" y="49"/>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11" name="Freeform 47"/>
              <p:cNvSpPr>
                <a:spLocks/>
              </p:cNvSpPr>
              <p:nvPr/>
            </p:nvSpPr>
            <p:spPr bwMode="auto">
              <a:xfrm>
                <a:off x="1240" y="1885"/>
                <a:ext cx="130" cy="83"/>
              </a:xfrm>
              <a:custGeom>
                <a:avLst/>
                <a:gdLst/>
                <a:ahLst/>
                <a:cxnLst>
                  <a:cxn ang="0">
                    <a:pos x="0" y="62"/>
                  </a:cxn>
                  <a:cxn ang="0">
                    <a:pos x="12" y="65"/>
                  </a:cxn>
                  <a:cxn ang="0">
                    <a:pos x="40" y="62"/>
                  </a:cxn>
                  <a:cxn ang="0">
                    <a:pos x="52" y="79"/>
                  </a:cxn>
                  <a:cxn ang="0">
                    <a:pos x="68" y="82"/>
                  </a:cxn>
                  <a:cxn ang="0">
                    <a:pos x="76" y="62"/>
                  </a:cxn>
                  <a:cxn ang="0">
                    <a:pos x="72" y="57"/>
                  </a:cxn>
                  <a:cxn ang="0">
                    <a:pos x="80" y="48"/>
                  </a:cxn>
                  <a:cxn ang="0">
                    <a:pos x="96" y="62"/>
                  </a:cxn>
                  <a:cxn ang="0">
                    <a:pos x="108" y="62"/>
                  </a:cxn>
                  <a:cxn ang="0">
                    <a:pos x="108" y="54"/>
                  </a:cxn>
                  <a:cxn ang="0">
                    <a:pos x="116" y="54"/>
                  </a:cxn>
                  <a:cxn ang="0">
                    <a:pos x="128" y="40"/>
                  </a:cxn>
                  <a:cxn ang="0">
                    <a:pos x="120" y="37"/>
                  </a:cxn>
                  <a:cxn ang="0">
                    <a:pos x="120" y="23"/>
                  </a:cxn>
                  <a:cxn ang="0">
                    <a:pos x="120" y="11"/>
                  </a:cxn>
                  <a:cxn ang="0">
                    <a:pos x="102" y="8"/>
                  </a:cxn>
                  <a:cxn ang="0">
                    <a:pos x="88" y="11"/>
                  </a:cxn>
                  <a:cxn ang="0">
                    <a:pos x="76" y="11"/>
                  </a:cxn>
                  <a:cxn ang="0">
                    <a:pos x="58" y="8"/>
                  </a:cxn>
                  <a:cxn ang="0">
                    <a:pos x="44" y="0"/>
                  </a:cxn>
                  <a:cxn ang="0">
                    <a:pos x="40" y="8"/>
                  </a:cxn>
                  <a:cxn ang="0">
                    <a:pos x="38" y="25"/>
                  </a:cxn>
                  <a:cxn ang="0">
                    <a:pos x="24" y="25"/>
                  </a:cxn>
                  <a:cxn ang="0">
                    <a:pos x="20" y="40"/>
                  </a:cxn>
                  <a:cxn ang="0">
                    <a:pos x="12" y="45"/>
                  </a:cxn>
                  <a:cxn ang="0">
                    <a:pos x="0" y="62"/>
                  </a:cxn>
                </a:cxnLst>
                <a:rect l="0" t="0" r="r" b="b"/>
                <a:pathLst>
                  <a:path w="129" h="83">
                    <a:moveTo>
                      <a:pt x="0" y="62"/>
                    </a:moveTo>
                    <a:lnTo>
                      <a:pt x="12" y="65"/>
                    </a:lnTo>
                    <a:lnTo>
                      <a:pt x="40" y="62"/>
                    </a:lnTo>
                    <a:lnTo>
                      <a:pt x="52" y="79"/>
                    </a:lnTo>
                    <a:lnTo>
                      <a:pt x="68" y="82"/>
                    </a:lnTo>
                    <a:lnTo>
                      <a:pt x="76" y="62"/>
                    </a:lnTo>
                    <a:lnTo>
                      <a:pt x="72" y="57"/>
                    </a:lnTo>
                    <a:lnTo>
                      <a:pt x="80" y="48"/>
                    </a:lnTo>
                    <a:lnTo>
                      <a:pt x="96" y="62"/>
                    </a:lnTo>
                    <a:lnTo>
                      <a:pt x="108" y="62"/>
                    </a:lnTo>
                    <a:lnTo>
                      <a:pt x="108" y="54"/>
                    </a:lnTo>
                    <a:lnTo>
                      <a:pt x="116" y="54"/>
                    </a:lnTo>
                    <a:lnTo>
                      <a:pt x="128" y="40"/>
                    </a:lnTo>
                    <a:lnTo>
                      <a:pt x="120" y="37"/>
                    </a:lnTo>
                    <a:lnTo>
                      <a:pt x="120" y="23"/>
                    </a:lnTo>
                    <a:lnTo>
                      <a:pt x="120" y="11"/>
                    </a:lnTo>
                    <a:lnTo>
                      <a:pt x="102" y="8"/>
                    </a:lnTo>
                    <a:lnTo>
                      <a:pt x="88" y="11"/>
                    </a:lnTo>
                    <a:lnTo>
                      <a:pt x="76" y="11"/>
                    </a:lnTo>
                    <a:lnTo>
                      <a:pt x="58" y="8"/>
                    </a:lnTo>
                    <a:lnTo>
                      <a:pt x="44" y="0"/>
                    </a:lnTo>
                    <a:lnTo>
                      <a:pt x="40" y="8"/>
                    </a:lnTo>
                    <a:lnTo>
                      <a:pt x="38" y="25"/>
                    </a:lnTo>
                    <a:lnTo>
                      <a:pt x="24" y="25"/>
                    </a:lnTo>
                    <a:lnTo>
                      <a:pt x="20" y="40"/>
                    </a:lnTo>
                    <a:lnTo>
                      <a:pt x="12" y="45"/>
                    </a:lnTo>
                    <a:lnTo>
                      <a:pt x="0" y="62"/>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sp>
            <p:nvSpPr>
              <p:cNvPr id="12" name="Freeform 48"/>
              <p:cNvSpPr>
                <a:spLocks/>
              </p:cNvSpPr>
              <p:nvPr/>
            </p:nvSpPr>
            <p:spPr bwMode="auto">
              <a:xfrm>
                <a:off x="1161" y="2118"/>
                <a:ext cx="802" cy="1698"/>
              </a:xfrm>
              <a:custGeom>
                <a:avLst/>
                <a:gdLst/>
                <a:ahLst/>
                <a:cxnLst>
                  <a:cxn ang="0">
                    <a:pos x="92" y="28"/>
                  </a:cxn>
                  <a:cxn ang="0">
                    <a:pos x="152" y="3"/>
                  </a:cxn>
                  <a:cxn ang="0">
                    <a:pos x="127" y="59"/>
                  </a:cxn>
                  <a:cxn ang="0">
                    <a:pos x="152" y="56"/>
                  </a:cxn>
                  <a:cxn ang="0">
                    <a:pos x="177" y="53"/>
                  </a:cxn>
                  <a:cxn ang="0">
                    <a:pos x="212" y="73"/>
                  </a:cxn>
                  <a:cxn ang="0">
                    <a:pos x="322" y="103"/>
                  </a:cxn>
                  <a:cxn ang="0">
                    <a:pos x="372" y="134"/>
                  </a:cxn>
                  <a:cxn ang="0">
                    <a:pos x="437" y="151"/>
                  </a:cxn>
                  <a:cxn ang="0">
                    <a:pos x="530" y="234"/>
                  </a:cxn>
                  <a:cxn ang="0">
                    <a:pos x="581" y="338"/>
                  </a:cxn>
                  <a:cxn ang="0">
                    <a:pos x="780" y="424"/>
                  </a:cxn>
                  <a:cxn ang="0">
                    <a:pos x="782" y="567"/>
                  </a:cxn>
                  <a:cxn ang="0">
                    <a:pos x="731" y="642"/>
                  </a:cxn>
                  <a:cxn ang="0">
                    <a:pos x="723" y="751"/>
                  </a:cxn>
                  <a:cxn ang="0">
                    <a:pos x="694" y="798"/>
                  </a:cxn>
                  <a:cxn ang="0">
                    <a:pos x="647" y="879"/>
                  </a:cxn>
                  <a:cxn ang="0">
                    <a:pos x="579" y="907"/>
                  </a:cxn>
                  <a:cxn ang="0">
                    <a:pos x="544" y="991"/>
                  </a:cxn>
                  <a:cxn ang="0">
                    <a:pos x="536" y="1061"/>
                  </a:cxn>
                  <a:cxn ang="0">
                    <a:pos x="481" y="1125"/>
                  </a:cxn>
                  <a:cxn ang="0">
                    <a:pos x="448" y="1175"/>
                  </a:cxn>
                  <a:cxn ang="0">
                    <a:pos x="427" y="1200"/>
                  </a:cxn>
                  <a:cxn ang="0">
                    <a:pos x="415" y="1267"/>
                  </a:cxn>
                  <a:cxn ang="0">
                    <a:pos x="361" y="1295"/>
                  </a:cxn>
                  <a:cxn ang="0">
                    <a:pos x="318" y="1323"/>
                  </a:cxn>
                  <a:cxn ang="0">
                    <a:pos x="316" y="1387"/>
                  </a:cxn>
                  <a:cxn ang="0">
                    <a:pos x="275" y="1437"/>
                  </a:cxn>
                  <a:cxn ang="0">
                    <a:pos x="300" y="1482"/>
                  </a:cxn>
                  <a:cxn ang="0">
                    <a:pos x="259" y="1524"/>
                  </a:cxn>
                  <a:cxn ang="0">
                    <a:pos x="238" y="1597"/>
                  </a:cxn>
                  <a:cxn ang="0">
                    <a:pos x="292" y="1697"/>
                  </a:cxn>
                  <a:cxn ang="0">
                    <a:pos x="228" y="1647"/>
                  </a:cxn>
                  <a:cxn ang="0">
                    <a:pos x="187" y="1557"/>
                  </a:cxn>
                  <a:cxn ang="0">
                    <a:pos x="183" y="1323"/>
                  </a:cxn>
                  <a:cxn ang="0">
                    <a:pos x="177" y="1223"/>
                  </a:cxn>
                  <a:cxn ang="0">
                    <a:pos x="181" y="1114"/>
                  </a:cxn>
                  <a:cxn ang="0">
                    <a:pos x="189" y="1027"/>
                  </a:cxn>
                  <a:cxn ang="0">
                    <a:pos x="185" y="888"/>
                  </a:cxn>
                  <a:cxn ang="0">
                    <a:pos x="191" y="773"/>
                  </a:cxn>
                  <a:cxn ang="0">
                    <a:pos x="144" y="695"/>
                  </a:cxn>
                  <a:cxn ang="0">
                    <a:pos x="72" y="634"/>
                  </a:cxn>
                  <a:cxn ang="0">
                    <a:pos x="47" y="539"/>
                  </a:cxn>
                  <a:cxn ang="0">
                    <a:pos x="14" y="486"/>
                  </a:cxn>
                  <a:cxn ang="0">
                    <a:pos x="16" y="396"/>
                  </a:cxn>
                  <a:cxn ang="0">
                    <a:pos x="8" y="310"/>
                  </a:cxn>
                  <a:cxn ang="0">
                    <a:pos x="58" y="140"/>
                  </a:cxn>
                </a:cxnLst>
                <a:rect l="0" t="0" r="r" b="b"/>
                <a:pathLst>
                  <a:path w="802" h="1698">
                    <a:moveTo>
                      <a:pt x="62" y="75"/>
                    </a:moveTo>
                    <a:lnTo>
                      <a:pt x="72" y="56"/>
                    </a:lnTo>
                    <a:lnTo>
                      <a:pt x="92" y="28"/>
                    </a:lnTo>
                    <a:lnTo>
                      <a:pt x="121" y="11"/>
                    </a:lnTo>
                    <a:lnTo>
                      <a:pt x="136" y="0"/>
                    </a:lnTo>
                    <a:lnTo>
                      <a:pt x="152" y="3"/>
                    </a:lnTo>
                    <a:lnTo>
                      <a:pt x="148" y="17"/>
                    </a:lnTo>
                    <a:lnTo>
                      <a:pt x="131" y="31"/>
                    </a:lnTo>
                    <a:lnTo>
                      <a:pt x="127" y="59"/>
                    </a:lnTo>
                    <a:lnTo>
                      <a:pt x="131" y="81"/>
                    </a:lnTo>
                    <a:lnTo>
                      <a:pt x="146" y="81"/>
                    </a:lnTo>
                    <a:lnTo>
                      <a:pt x="152" y="56"/>
                    </a:lnTo>
                    <a:lnTo>
                      <a:pt x="156" y="31"/>
                    </a:lnTo>
                    <a:lnTo>
                      <a:pt x="166" y="39"/>
                    </a:lnTo>
                    <a:lnTo>
                      <a:pt x="177" y="53"/>
                    </a:lnTo>
                    <a:lnTo>
                      <a:pt x="197" y="47"/>
                    </a:lnTo>
                    <a:lnTo>
                      <a:pt x="209" y="59"/>
                    </a:lnTo>
                    <a:lnTo>
                      <a:pt x="212" y="73"/>
                    </a:lnTo>
                    <a:lnTo>
                      <a:pt x="242" y="67"/>
                    </a:lnTo>
                    <a:lnTo>
                      <a:pt x="300" y="59"/>
                    </a:lnTo>
                    <a:lnTo>
                      <a:pt x="322" y="103"/>
                    </a:lnTo>
                    <a:lnTo>
                      <a:pt x="359" y="126"/>
                    </a:lnTo>
                    <a:lnTo>
                      <a:pt x="357" y="145"/>
                    </a:lnTo>
                    <a:lnTo>
                      <a:pt x="372" y="134"/>
                    </a:lnTo>
                    <a:lnTo>
                      <a:pt x="390" y="134"/>
                    </a:lnTo>
                    <a:lnTo>
                      <a:pt x="411" y="154"/>
                    </a:lnTo>
                    <a:lnTo>
                      <a:pt x="437" y="151"/>
                    </a:lnTo>
                    <a:lnTo>
                      <a:pt x="458" y="154"/>
                    </a:lnTo>
                    <a:lnTo>
                      <a:pt x="493" y="190"/>
                    </a:lnTo>
                    <a:lnTo>
                      <a:pt x="530" y="234"/>
                    </a:lnTo>
                    <a:lnTo>
                      <a:pt x="546" y="285"/>
                    </a:lnTo>
                    <a:lnTo>
                      <a:pt x="536" y="324"/>
                    </a:lnTo>
                    <a:lnTo>
                      <a:pt x="581" y="338"/>
                    </a:lnTo>
                    <a:lnTo>
                      <a:pt x="655" y="357"/>
                    </a:lnTo>
                    <a:lnTo>
                      <a:pt x="731" y="380"/>
                    </a:lnTo>
                    <a:lnTo>
                      <a:pt x="780" y="424"/>
                    </a:lnTo>
                    <a:lnTo>
                      <a:pt x="801" y="466"/>
                    </a:lnTo>
                    <a:lnTo>
                      <a:pt x="801" y="519"/>
                    </a:lnTo>
                    <a:lnTo>
                      <a:pt x="782" y="567"/>
                    </a:lnTo>
                    <a:lnTo>
                      <a:pt x="760" y="592"/>
                    </a:lnTo>
                    <a:lnTo>
                      <a:pt x="746" y="608"/>
                    </a:lnTo>
                    <a:lnTo>
                      <a:pt x="731" y="642"/>
                    </a:lnTo>
                    <a:lnTo>
                      <a:pt x="729" y="673"/>
                    </a:lnTo>
                    <a:lnTo>
                      <a:pt x="731" y="712"/>
                    </a:lnTo>
                    <a:lnTo>
                      <a:pt x="723" y="751"/>
                    </a:lnTo>
                    <a:lnTo>
                      <a:pt x="711" y="759"/>
                    </a:lnTo>
                    <a:lnTo>
                      <a:pt x="707" y="782"/>
                    </a:lnTo>
                    <a:lnTo>
                      <a:pt x="694" y="798"/>
                    </a:lnTo>
                    <a:lnTo>
                      <a:pt x="692" y="818"/>
                    </a:lnTo>
                    <a:lnTo>
                      <a:pt x="674" y="840"/>
                    </a:lnTo>
                    <a:lnTo>
                      <a:pt x="647" y="879"/>
                    </a:lnTo>
                    <a:lnTo>
                      <a:pt x="624" y="890"/>
                    </a:lnTo>
                    <a:lnTo>
                      <a:pt x="608" y="888"/>
                    </a:lnTo>
                    <a:lnTo>
                      <a:pt x="579" y="907"/>
                    </a:lnTo>
                    <a:lnTo>
                      <a:pt x="550" y="952"/>
                    </a:lnTo>
                    <a:lnTo>
                      <a:pt x="544" y="969"/>
                    </a:lnTo>
                    <a:lnTo>
                      <a:pt x="544" y="991"/>
                    </a:lnTo>
                    <a:lnTo>
                      <a:pt x="550" y="1016"/>
                    </a:lnTo>
                    <a:lnTo>
                      <a:pt x="536" y="1041"/>
                    </a:lnTo>
                    <a:lnTo>
                      <a:pt x="536" y="1061"/>
                    </a:lnTo>
                    <a:lnTo>
                      <a:pt x="513" y="1083"/>
                    </a:lnTo>
                    <a:lnTo>
                      <a:pt x="495" y="1100"/>
                    </a:lnTo>
                    <a:lnTo>
                      <a:pt x="481" y="1125"/>
                    </a:lnTo>
                    <a:lnTo>
                      <a:pt x="476" y="1150"/>
                    </a:lnTo>
                    <a:lnTo>
                      <a:pt x="456" y="1181"/>
                    </a:lnTo>
                    <a:lnTo>
                      <a:pt x="448" y="1175"/>
                    </a:lnTo>
                    <a:lnTo>
                      <a:pt x="433" y="1175"/>
                    </a:lnTo>
                    <a:lnTo>
                      <a:pt x="413" y="1186"/>
                    </a:lnTo>
                    <a:lnTo>
                      <a:pt x="427" y="1200"/>
                    </a:lnTo>
                    <a:lnTo>
                      <a:pt x="427" y="1228"/>
                    </a:lnTo>
                    <a:lnTo>
                      <a:pt x="425" y="1250"/>
                    </a:lnTo>
                    <a:lnTo>
                      <a:pt x="415" y="1267"/>
                    </a:lnTo>
                    <a:lnTo>
                      <a:pt x="390" y="1270"/>
                    </a:lnTo>
                    <a:lnTo>
                      <a:pt x="370" y="1278"/>
                    </a:lnTo>
                    <a:lnTo>
                      <a:pt x="361" y="1295"/>
                    </a:lnTo>
                    <a:lnTo>
                      <a:pt x="361" y="1323"/>
                    </a:lnTo>
                    <a:lnTo>
                      <a:pt x="337" y="1326"/>
                    </a:lnTo>
                    <a:lnTo>
                      <a:pt x="318" y="1323"/>
                    </a:lnTo>
                    <a:lnTo>
                      <a:pt x="312" y="1334"/>
                    </a:lnTo>
                    <a:lnTo>
                      <a:pt x="322" y="1345"/>
                    </a:lnTo>
                    <a:lnTo>
                      <a:pt x="316" y="1387"/>
                    </a:lnTo>
                    <a:lnTo>
                      <a:pt x="308" y="1423"/>
                    </a:lnTo>
                    <a:lnTo>
                      <a:pt x="283" y="1423"/>
                    </a:lnTo>
                    <a:lnTo>
                      <a:pt x="275" y="1437"/>
                    </a:lnTo>
                    <a:lnTo>
                      <a:pt x="277" y="1465"/>
                    </a:lnTo>
                    <a:lnTo>
                      <a:pt x="290" y="1465"/>
                    </a:lnTo>
                    <a:lnTo>
                      <a:pt x="300" y="1482"/>
                    </a:lnTo>
                    <a:lnTo>
                      <a:pt x="294" y="1510"/>
                    </a:lnTo>
                    <a:lnTo>
                      <a:pt x="281" y="1513"/>
                    </a:lnTo>
                    <a:lnTo>
                      <a:pt x="259" y="1524"/>
                    </a:lnTo>
                    <a:lnTo>
                      <a:pt x="253" y="1546"/>
                    </a:lnTo>
                    <a:lnTo>
                      <a:pt x="251" y="1580"/>
                    </a:lnTo>
                    <a:lnTo>
                      <a:pt x="238" y="1597"/>
                    </a:lnTo>
                    <a:lnTo>
                      <a:pt x="286" y="1652"/>
                    </a:lnTo>
                    <a:lnTo>
                      <a:pt x="300" y="1680"/>
                    </a:lnTo>
                    <a:lnTo>
                      <a:pt x="292" y="1697"/>
                    </a:lnTo>
                    <a:lnTo>
                      <a:pt x="271" y="1686"/>
                    </a:lnTo>
                    <a:lnTo>
                      <a:pt x="253" y="1664"/>
                    </a:lnTo>
                    <a:lnTo>
                      <a:pt x="228" y="1647"/>
                    </a:lnTo>
                    <a:lnTo>
                      <a:pt x="205" y="1619"/>
                    </a:lnTo>
                    <a:lnTo>
                      <a:pt x="189" y="1585"/>
                    </a:lnTo>
                    <a:lnTo>
                      <a:pt x="187" y="1557"/>
                    </a:lnTo>
                    <a:lnTo>
                      <a:pt x="191" y="1535"/>
                    </a:lnTo>
                    <a:lnTo>
                      <a:pt x="189" y="1354"/>
                    </a:lnTo>
                    <a:lnTo>
                      <a:pt x="183" y="1323"/>
                    </a:lnTo>
                    <a:lnTo>
                      <a:pt x="166" y="1289"/>
                    </a:lnTo>
                    <a:lnTo>
                      <a:pt x="166" y="1259"/>
                    </a:lnTo>
                    <a:lnTo>
                      <a:pt x="177" y="1223"/>
                    </a:lnTo>
                    <a:lnTo>
                      <a:pt x="187" y="1178"/>
                    </a:lnTo>
                    <a:lnTo>
                      <a:pt x="183" y="1133"/>
                    </a:lnTo>
                    <a:lnTo>
                      <a:pt x="181" y="1114"/>
                    </a:lnTo>
                    <a:lnTo>
                      <a:pt x="179" y="1089"/>
                    </a:lnTo>
                    <a:lnTo>
                      <a:pt x="185" y="1077"/>
                    </a:lnTo>
                    <a:lnTo>
                      <a:pt x="189" y="1027"/>
                    </a:lnTo>
                    <a:lnTo>
                      <a:pt x="185" y="1002"/>
                    </a:lnTo>
                    <a:lnTo>
                      <a:pt x="193" y="941"/>
                    </a:lnTo>
                    <a:lnTo>
                      <a:pt x="185" y="888"/>
                    </a:lnTo>
                    <a:lnTo>
                      <a:pt x="191" y="860"/>
                    </a:lnTo>
                    <a:lnTo>
                      <a:pt x="201" y="807"/>
                    </a:lnTo>
                    <a:lnTo>
                      <a:pt x="191" y="773"/>
                    </a:lnTo>
                    <a:lnTo>
                      <a:pt x="172" y="748"/>
                    </a:lnTo>
                    <a:lnTo>
                      <a:pt x="166" y="720"/>
                    </a:lnTo>
                    <a:lnTo>
                      <a:pt x="144" y="695"/>
                    </a:lnTo>
                    <a:lnTo>
                      <a:pt x="121" y="678"/>
                    </a:lnTo>
                    <a:lnTo>
                      <a:pt x="88" y="670"/>
                    </a:lnTo>
                    <a:lnTo>
                      <a:pt x="72" y="634"/>
                    </a:lnTo>
                    <a:lnTo>
                      <a:pt x="51" y="597"/>
                    </a:lnTo>
                    <a:lnTo>
                      <a:pt x="49" y="567"/>
                    </a:lnTo>
                    <a:lnTo>
                      <a:pt x="47" y="539"/>
                    </a:lnTo>
                    <a:lnTo>
                      <a:pt x="41" y="519"/>
                    </a:lnTo>
                    <a:lnTo>
                      <a:pt x="29" y="497"/>
                    </a:lnTo>
                    <a:lnTo>
                      <a:pt x="14" y="486"/>
                    </a:lnTo>
                    <a:lnTo>
                      <a:pt x="2" y="463"/>
                    </a:lnTo>
                    <a:lnTo>
                      <a:pt x="16" y="444"/>
                    </a:lnTo>
                    <a:lnTo>
                      <a:pt x="16" y="396"/>
                    </a:lnTo>
                    <a:lnTo>
                      <a:pt x="8" y="371"/>
                    </a:lnTo>
                    <a:lnTo>
                      <a:pt x="0" y="346"/>
                    </a:lnTo>
                    <a:lnTo>
                      <a:pt x="8" y="310"/>
                    </a:lnTo>
                    <a:lnTo>
                      <a:pt x="39" y="220"/>
                    </a:lnTo>
                    <a:lnTo>
                      <a:pt x="41" y="181"/>
                    </a:lnTo>
                    <a:lnTo>
                      <a:pt x="58" y="140"/>
                    </a:lnTo>
                    <a:lnTo>
                      <a:pt x="58" y="117"/>
                    </a:lnTo>
                    <a:lnTo>
                      <a:pt x="62" y="75"/>
                    </a:lnTo>
                  </a:path>
                </a:pathLst>
              </a:custGeom>
              <a:solidFill>
                <a:srgbClr val="A2C1FE"/>
              </a:solidFill>
              <a:ln w="12700" cap="rnd" cmpd="sng">
                <a:noFill/>
                <a:prstDash val="solid"/>
                <a:round/>
                <a:headEnd type="none" w="med" len="med"/>
                <a:tailEnd type="none" w="med" len="med"/>
              </a:ln>
              <a:effectLst/>
            </p:spPr>
            <p:txBody>
              <a:bodyPr/>
              <a:lstStyle/>
              <a:p>
                <a:pPr>
                  <a:defRPr/>
                </a:pPr>
                <a:endParaRPr lang="ru-RU"/>
              </a:p>
            </p:txBody>
          </p:sp>
        </p:grpSp>
      </p:grpSp>
      <p:sp>
        <p:nvSpPr>
          <p:cNvPr id="42" name="Rectangle 51"/>
          <p:cNvSpPr>
            <a:spLocks noChangeArrowheads="1"/>
          </p:cNvSpPr>
          <p:nvPr userDrawn="1"/>
        </p:nvSpPr>
        <p:spPr bwMode="auto">
          <a:xfrm>
            <a:off x="261938" y="6375400"/>
            <a:ext cx="8653462" cy="304800"/>
          </a:xfrm>
          <a:prstGeom prst="rect">
            <a:avLst/>
          </a:prstGeom>
          <a:solidFill>
            <a:srgbClr val="333399"/>
          </a:solidFill>
          <a:ln w="9525">
            <a:noFill/>
            <a:miter lim="800000"/>
            <a:headEnd/>
            <a:tailEnd/>
          </a:ln>
          <a:effectLst/>
        </p:spPr>
        <p:txBody>
          <a:bodyPr wrap="none" anchor="ctr"/>
          <a:lstStyle/>
          <a:p>
            <a:pPr>
              <a:defRPr/>
            </a:pPr>
            <a:endParaRPr lang="ru-RU"/>
          </a:p>
        </p:txBody>
      </p:sp>
      <p:sp>
        <p:nvSpPr>
          <p:cNvPr id="43" name="Rectangle 52"/>
          <p:cNvSpPr>
            <a:spLocks noChangeArrowheads="1"/>
          </p:cNvSpPr>
          <p:nvPr userDrawn="1"/>
        </p:nvSpPr>
        <p:spPr bwMode="auto">
          <a:xfrm>
            <a:off x="228600" y="6324600"/>
            <a:ext cx="8636000" cy="304800"/>
          </a:xfrm>
          <a:prstGeom prst="rect">
            <a:avLst/>
          </a:prstGeom>
          <a:solidFill>
            <a:srgbClr val="00CCFF"/>
          </a:solidFill>
          <a:ln w="9525">
            <a:noFill/>
            <a:miter lim="800000"/>
            <a:headEnd/>
            <a:tailEnd/>
          </a:ln>
          <a:effectLst/>
        </p:spPr>
        <p:txBody>
          <a:bodyPr wrap="none" anchor="ctr"/>
          <a:lstStyle/>
          <a:p>
            <a:pPr>
              <a:defRPr/>
            </a:pPr>
            <a:endParaRPr lang="ru-RU"/>
          </a:p>
        </p:txBody>
      </p:sp>
      <p:sp>
        <p:nvSpPr>
          <p:cNvPr id="34865" name="Rectangle 4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4866" name="Rectangle 50"/>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a:t>1-</a:t>
            </a:r>
            <a:fld id="{6C491BF2-C539-4B2B-A9A9-1A16F07528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762000"/>
            <a:ext cx="1943100" cy="54864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5800" y="7620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a:t>1-</a:t>
            </a:r>
            <a:fld id="{83C6CDE9-F7B3-4913-B8D0-F20F6FAF4C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a:t>1-</a:t>
            </a:r>
            <a:fld id="{C64DB680-59F4-47CA-9A30-D1A78C5725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a:t>1-</a:t>
            </a:r>
            <a:fld id="{957CE574-E18D-4281-ADB9-BB07373D64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t>1-</a:t>
            </a:r>
            <a:fld id="{29ADF714-31C1-42BF-8F42-C871D6ED84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8"/>
          <p:cNvSpPr>
            <a:spLocks noGrp="1" noChangeArrowheads="1"/>
          </p:cNvSpPr>
          <p:nvPr>
            <p:ph type="sldNum" sz="quarter" idx="10"/>
          </p:nvPr>
        </p:nvSpPr>
        <p:spPr>
          <a:ln/>
        </p:spPr>
        <p:txBody>
          <a:bodyPr/>
          <a:lstStyle>
            <a:lvl1pPr>
              <a:defRPr/>
            </a:lvl1pPr>
          </a:lstStyle>
          <a:p>
            <a:pPr>
              <a:defRPr/>
            </a:pPr>
            <a:r>
              <a:rPr lang="en-US"/>
              <a:t>1-</a:t>
            </a:r>
            <a:fld id="{7BEE85D4-3E0D-45D1-A0D6-85DEBC01AB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8"/>
          <p:cNvSpPr>
            <a:spLocks noGrp="1" noChangeArrowheads="1"/>
          </p:cNvSpPr>
          <p:nvPr>
            <p:ph type="sldNum" sz="quarter" idx="10"/>
          </p:nvPr>
        </p:nvSpPr>
        <p:spPr>
          <a:ln/>
        </p:spPr>
        <p:txBody>
          <a:bodyPr/>
          <a:lstStyle>
            <a:lvl1pPr>
              <a:defRPr/>
            </a:lvl1pPr>
          </a:lstStyle>
          <a:p>
            <a:pPr>
              <a:defRPr/>
            </a:pPr>
            <a:r>
              <a:rPr lang="en-US"/>
              <a:t>1-</a:t>
            </a:r>
            <a:fld id="{EC4AAEF8-58F9-470E-8637-D0B01D2705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r>
              <a:rPr lang="en-US"/>
              <a:t>1-</a:t>
            </a:r>
            <a:fld id="{E4E37280-7A9B-4B3E-AE44-42EAB4DA7D0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t>1-</a:t>
            </a:r>
            <a:fld id="{25053ADE-C256-4AF8-9EB0-24D0D26F79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t>1-</a:t>
            </a:r>
            <a:fld id="{FD772492-CE29-42E5-BA46-7E182BD7A6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ChangeArrowheads="1"/>
          </p:cNvSpPr>
          <p:nvPr userDrawn="1"/>
        </p:nvSpPr>
        <p:spPr bwMode="auto">
          <a:xfrm>
            <a:off x="261938" y="6375400"/>
            <a:ext cx="8653462" cy="304800"/>
          </a:xfrm>
          <a:prstGeom prst="rect">
            <a:avLst/>
          </a:prstGeom>
          <a:solidFill>
            <a:srgbClr val="333399"/>
          </a:solidFill>
          <a:ln w="9525">
            <a:noFill/>
            <a:miter lim="800000"/>
            <a:headEnd/>
            <a:tailEnd/>
          </a:ln>
          <a:effectLst/>
        </p:spPr>
        <p:txBody>
          <a:bodyPr wrap="none" anchor="ctr"/>
          <a:lstStyle/>
          <a:p>
            <a:pPr>
              <a:defRPr/>
            </a:pPr>
            <a:endParaRPr lang="ru-RU"/>
          </a:p>
        </p:txBody>
      </p:sp>
      <p:sp>
        <p:nvSpPr>
          <p:cNvPr id="1030" name="Rectangle 6"/>
          <p:cNvSpPr>
            <a:spLocks noChangeArrowheads="1"/>
          </p:cNvSpPr>
          <p:nvPr userDrawn="1"/>
        </p:nvSpPr>
        <p:spPr bwMode="auto">
          <a:xfrm>
            <a:off x="228600" y="6324600"/>
            <a:ext cx="8636000" cy="304800"/>
          </a:xfrm>
          <a:prstGeom prst="rect">
            <a:avLst/>
          </a:prstGeom>
          <a:solidFill>
            <a:srgbClr val="00CCFF"/>
          </a:solidFill>
          <a:ln w="9525">
            <a:noFill/>
            <a:miter lim="800000"/>
            <a:headEnd/>
            <a:tailEnd/>
          </a:ln>
          <a:effectLst/>
        </p:spPr>
        <p:txBody>
          <a:bodyPr wrap="none" anchor="ctr"/>
          <a:lstStyle/>
          <a:p>
            <a:pPr>
              <a:defRPr/>
            </a:pPr>
            <a:endParaRPr lang="ru-RU"/>
          </a:p>
        </p:txBody>
      </p:sp>
      <p:sp>
        <p:nvSpPr>
          <p:cNvPr id="1032" name="Rectangle 8"/>
          <p:cNvSpPr>
            <a:spLocks noGrp="1" noChangeArrowheads="1"/>
          </p:cNvSpPr>
          <p:nvPr>
            <p:ph type="sldNum" sz="quarter" idx="4"/>
          </p:nvPr>
        </p:nvSpPr>
        <p:spPr bwMode="auto">
          <a:xfrm>
            <a:off x="6553200" y="63627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rgbClr val="3333CC"/>
                </a:solidFill>
                <a:latin typeface="+mn-lt"/>
              </a:defRPr>
            </a:lvl1pPr>
          </a:lstStyle>
          <a:p>
            <a:pPr>
              <a:defRPr/>
            </a:pPr>
            <a:r>
              <a:rPr lang="en-US"/>
              <a:t>1-</a:t>
            </a:r>
            <a:fld id="{74E2FA8C-3B8C-4C84-9A62-85BF3E1E7EA9}" type="slidenum">
              <a:rPr lang="en-US"/>
              <a:pPr>
                <a:defRPr/>
              </a:pPr>
              <a:t>‹#›</a:t>
            </a:fld>
            <a:endParaRPr lang="en-US"/>
          </a:p>
        </p:txBody>
      </p:sp>
      <p:sp>
        <p:nvSpPr>
          <p:cNvPr id="5125" name="Rectangle 10"/>
          <p:cNvSpPr>
            <a:spLocks noGrp="1" noChangeArrowheads="1"/>
          </p:cNvSpPr>
          <p:nvPr>
            <p:ph type="title"/>
          </p:nvPr>
        </p:nvSpPr>
        <p:spPr bwMode="auto">
          <a:xfrm>
            <a:off x="685800" y="7620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6" name="Rectangle 11"/>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rtl="0" eaLnBrk="0" fontAlgn="base" hangingPunct="0">
        <a:spcBef>
          <a:spcPct val="0"/>
        </a:spcBef>
        <a:spcAft>
          <a:spcPct val="0"/>
        </a:spcAft>
        <a:defRPr sz="3200">
          <a:solidFill>
            <a:srgbClr val="3333CC"/>
          </a:solidFill>
          <a:latin typeface="+mj-lt"/>
          <a:ea typeface="+mj-ea"/>
          <a:cs typeface="+mj-cs"/>
        </a:defRPr>
      </a:lvl1pPr>
      <a:lvl2pPr algn="ctr" rtl="0" eaLnBrk="0" fontAlgn="base" hangingPunct="0">
        <a:spcBef>
          <a:spcPct val="0"/>
        </a:spcBef>
        <a:spcAft>
          <a:spcPct val="0"/>
        </a:spcAft>
        <a:defRPr sz="3200">
          <a:solidFill>
            <a:srgbClr val="3333CC"/>
          </a:solidFill>
          <a:latin typeface="Trebuchet MS" pitchFamily="34" charset="0"/>
        </a:defRPr>
      </a:lvl2pPr>
      <a:lvl3pPr algn="ctr" rtl="0" eaLnBrk="0" fontAlgn="base" hangingPunct="0">
        <a:spcBef>
          <a:spcPct val="0"/>
        </a:spcBef>
        <a:spcAft>
          <a:spcPct val="0"/>
        </a:spcAft>
        <a:defRPr sz="3200">
          <a:solidFill>
            <a:srgbClr val="3333CC"/>
          </a:solidFill>
          <a:latin typeface="Trebuchet MS" pitchFamily="34" charset="0"/>
        </a:defRPr>
      </a:lvl3pPr>
      <a:lvl4pPr algn="ctr" rtl="0" eaLnBrk="0" fontAlgn="base" hangingPunct="0">
        <a:spcBef>
          <a:spcPct val="0"/>
        </a:spcBef>
        <a:spcAft>
          <a:spcPct val="0"/>
        </a:spcAft>
        <a:defRPr sz="3200">
          <a:solidFill>
            <a:srgbClr val="3333CC"/>
          </a:solidFill>
          <a:latin typeface="Trebuchet MS" pitchFamily="34" charset="0"/>
        </a:defRPr>
      </a:lvl4pPr>
      <a:lvl5pPr algn="ctr" rtl="0" eaLnBrk="0" fontAlgn="base" hangingPunct="0">
        <a:spcBef>
          <a:spcPct val="0"/>
        </a:spcBef>
        <a:spcAft>
          <a:spcPct val="0"/>
        </a:spcAft>
        <a:defRPr sz="3200">
          <a:solidFill>
            <a:srgbClr val="3333CC"/>
          </a:solidFill>
          <a:latin typeface="Trebuchet MS" pitchFamily="34" charset="0"/>
        </a:defRPr>
      </a:lvl5pPr>
      <a:lvl6pPr marL="457200" algn="ctr" rtl="0" eaLnBrk="0" fontAlgn="base" hangingPunct="0">
        <a:spcBef>
          <a:spcPct val="0"/>
        </a:spcBef>
        <a:spcAft>
          <a:spcPct val="0"/>
        </a:spcAft>
        <a:defRPr sz="3200">
          <a:solidFill>
            <a:srgbClr val="3333CC"/>
          </a:solidFill>
          <a:latin typeface="Trebuchet MS" pitchFamily="34" charset="0"/>
        </a:defRPr>
      </a:lvl6pPr>
      <a:lvl7pPr marL="914400" algn="ctr" rtl="0" eaLnBrk="0" fontAlgn="base" hangingPunct="0">
        <a:spcBef>
          <a:spcPct val="0"/>
        </a:spcBef>
        <a:spcAft>
          <a:spcPct val="0"/>
        </a:spcAft>
        <a:defRPr sz="3200">
          <a:solidFill>
            <a:srgbClr val="3333CC"/>
          </a:solidFill>
          <a:latin typeface="Trebuchet MS" pitchFamily="34" charset="0"/>
        </a:defRPr>
      </a:lvl7pPr>
      <a:lvl8pPr marL="1371600" algn="ctr" rtl="0" eaLnBrk="0" fontAlgn="base" hangingPunct="0">
        <a:spcBef>
          <a:spcPct val="0"/>
        </a:spcBef>
        <a:spcAft>
          <a:spcPct val="0"/>
        </a:spcAft>
        <a:defRPr sz="3200">
          <a:solidFill>
            <a:srgbClr val="3333CC"/>
          </a:solidFill>
          <a:latin typeface="Trebuchet MS" pitchFamily="34" charset="0"/>
        </a:defRPr>
      </a:lvl8pPr>
      <a:lvl9pPr marL="1828800" algn="ctr" rtl="0" eaLnBrk="0" fontAlgn="base" hangingPunct="0">
        <a:spcBef>
          <a:spcPct val="0"/>
        </a:spcBef>
        <a:spcAft>
          <a:spcPct val="0"/>
        </a:spcAft>
        <a:defRPr sz="3200">
          <a:solidFill>
            <a:srgbClr val="3333CC"/>
          </a:solidFill>
          <a:latin typeface="Trebuchet MS" pitchFamily="34" charset="0"/>
        </a:defRPr>
      </a:lvl9pPr>
    </p:titleStyle>
    <p:bodyStyle>
      <a:lvl1pPr marL="342900" indent="-342900" algn="l" rtl="0" eaLnBrk="0" fontAlgn="base" hangingPunct="0">
        <a:spcBef>
          <a:spcPct val="20000"/>
        </a:spcBef>
        <a:spcAft>
          <a:spcPct val="0"/>
        </a:spcAft>
        <a:buClr>
          <a:schemeClr val="hlink"/>
        </a:buClr>
        <a:buSzPct val="100000"/>
        <a:buChar char="•"/>
        <a:defRPr sz="2800">
          <a:solidFill>
            <a:srgbClr val="3333CC"/>
          </a:solidFill>
          <a:latin typeface="+mn-lt"/>
          <a:ea typeface="+mn-ea"/>
          <a:cs typeface="+mn-cs"/>
        </a:defRPr>
      </a:lvl1pPr>
      <a:lvl2pPr marL="742950" indent="-285750" algn="l" rtl="0" eaLnBrk="0" fontAlgn="base" hangingPunct="0">
        <a:spcBef>
          <a:spcPct val="20000"/>
        </a:spcBef>
        <a:spcAft>
          <a:spcPct val="0"/>
        </a:spcAft>
        <a:buSzPct val="100000"/>
        <a:buChar char="–"/>
        <a:defRPr sz="2400">
          <a:solidFill>
            <a:schemeClr val="tx1"/>
          </a:solidFill>
          <a:latin typeface="+mn-lt"/>
        </a:defRPr>
      </a:lvl2pPr>
      <a:lvl3pPr marL="1143000" indent="-228600" algn="l" rtl="0" eaLnBrk="0" fontAlgn="base" hangingPunct="0">
        <a:spcBef>
          <a:spcPct val="20000"/>
        </a:spcBef>
        <a:spcAft>
          <a:spcPct val="0"/>
        </a:spcAft>
        <a:buSzPct val="100000"/>
        <a:buChar char="•"/>
        <a:defRPr sz="20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a:solidFill>
            <a:schemeClr val="tx1"/>
          </a:solidFill>
          <a:latin typeface="+mn-lt"/>
        </a:defRPr>
      </a:lvl6pPr>
      <a:lvl7pPr marL="2971800" indent="-228600" algn="l" rtl="0" eaLnBrk="0" fontAlgn="base" hangingPunct="0">
        <a:spcBef>
          <a:spcPct val="20000"/>
        </a:spcBef>
        <a:spcAft>
          <a:spcPct val="0"/>
        </a:spcAft>
        <a:buSzPct val="100000"/>
        <a:buChar char="•"/>
        <a:defRPr>
          <a:solidFill>
            <a:schemeClr val="tx1"/>
          </a:solidFill>
          <a:latin typeface="+mn-lt"/>
        </a:defRPr>
      </a:lvl7pPr>
      <a:lvl8pPr marL="3429000" indent="-228600" algn="l" rtl="0" eaLnBrk="0" fontAlgn="base" hangingPunct="0">
        <a:spcBef>
          <a:spcPct val="20000"/>
        </a:spcBef>
        <a:spcAft>
          <a:spcPct val="0"/>
        </a:spcAft>
        <a:buSzPct val="100000"/>
        <a:buChar char="•"/>
        <a:defRPr>
          <a:solidFill>
            <a:schemeClr val="tx1"/>
          </a:solidFill>
          <a:latin typeface="+mn-lt"/>
        </a:defRPr>
      </a:lvl8pPr>
      <a:lvl9pPr marL="3886200" indent="-228600" algn="l" rtl="0" eaLnBrk="0" fontAlgn="base" hangingPunct="0">
        <a:spcBef>
          <a:spcPct val="20000"/>
        </a:spcBef>
        <a:spcAft>
          <a:spcPct val="0"/>
        </a:spcAft>
        <a:buSzPct val="100000"/>
        <a:buChar char="•"/>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1828800"/>
            <a:ext cx="8382000" cy="1143000"/>
          </a:xfrm>
          <a:noFill/>
        </p:spPr>
        <p:txBody>
          <a:bodyPr lIns="90487" tIns="44450" rIns="90487" bIns="44450" anchor="b"/>
          <a:lstStyle/>
          <a:p>
            <a:r>
              <a:rPr lang="ru-RU" b="1" dirty="0"/>
              <a:t>Управление проектированием информационных систем</a:t>
            </a:r>
            <a:br>
              <a:rPr lang="ru-RU" b="1"/>
            </a:br>
            <a:r>
              <a:rPr lang="ru-RU" b="1"/>
              <a:t>Лекция 1</a:t>
            </a:r>
            <a:br>
              <a:rPr lang="ru-RU" b="1"/>
            </a:br>
            <a:r>
              <a:rPr lang="ru-RU" b="1"/>
              <a:t>Введение</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10</a:t>
            </a:fld>
            <a:endParaRPr lang="en-US"/>
          </a:p>
        </p:txBody>
      </p:sp>
      <p:sp>
        <p:nvSpPr>
          <p:cNvPr id="33795" name="Rectangle 2"/>
          <p:cNvSpPr>
            <a:spLocks noGrp="1" noChangeArrowheads="1"/>
          </p:cNvSpPr>
          <p:nvPr>
            <p:ph type="title"/>
          </p:nvPr>
        </p:nvSpPr>
        <p:spPr>
          <a:xfrm>
            <a:off x="776536" y="260648"/>
            <a:ext cx="8924528" cy="609600"/>
          </a:xfrm>
        </p:spPr>
        <p:txBody>
          <a:bodyPr/>
          <a:lstStyle/>
          <a:p>
            <a:r>
              <a:rPr lang="ru-RU" b="1" dirty="0"/>
              <a:t>Компетенции для команды управления </a:t>
            </a:r>
            <a:r>
              <a:rPr lang="ru-RU" b="1" dirty="0" err="1"/>
              <a:t>проектамию</a:t>
            </a:r>
            <a:r>
              <a:rPr lang="ru-RU" b="1" dirty="0"/>
              <a:t> проектами проектами и</a:t>
            </a:r>
            <a:endParaRPr lang="en-US" b="1" dirty="0"/>
          </a:p>
        </p:txBody>
      </p:sp>
      <p:pic>
        <p:nvPicPr>
          <p:cNvPr id="81923" name="Picture 3"/>
          <p:cNvPicPr>
            <a:picLocks noChangeAspect="1" noChangeArrowheads="1"/>
          </p:cNvPicPr>
          <p:nvPr/>
        </p:nvPicPr>
        <p:blipFill>
          <a:blip r:embed="rId2" cstate="print"/>
          <a:srcRect/>
          <a:stretch>
            <a:fillRect/>
          </a:stretch>
        </p:blipFill>
        <p:spPr bwMode="auto">
          <a:xfrm>
            <a:off x="828675" y="657225"/>
            <a:ext cx="8248650" cy="5543550"/>
          </a:xfrm>
          <a:prstGeom prst="rect">
            <a:avLst/>
          </a:prstGeom>
          <a:noFill/>
          <a:ln w="12700" cap="flat" cmpd="sng">
            <a:noFill/>
            <a:prstDash val="solid"/>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11</a:t>
            </a:fld>
            <a:endParaRPr lang="en-US"/>
          </a:p>
        </p:txBody>
      </p:sp>
      <p:sp>
        <p:nvSpPr>
          <p:cNvPr id="33795" name="Rectangle 2"/>
          <p:cNvSpPr>
            <a:spLocks noGrp="1" noChangeArrowheads="1"/>
          </p:cNvSpPr>
          <p:nvPr>
            <p:ph type="title"/>
          </p:nvPr>
        </p:nvSpPr>
        <p:spPr>
          <a:xfrm>
            <a:off x="776536" y="332656"/>
            <a:ext cx="8924528" cy="609600"/>
          </a:xfrm>
        </p:spPr>
        <p:txBody>
          <a:bodyPr/>
          <a:lstStyle/>
          <a:p>
            <a:r>
              <a:rPr lang="ru-RU" b="1" dirty="0"/>
              <a:t>Жизненный цикл проекта</a:t>
            </a:r>
            <a:endParaRPr lang="en-US" b="1" dirty="0"/>
          </a:p>
        </p:txBody>
      </p:sp>
      <p:pic>
        <p:nvPicPr>
          <p:cNvPr id="82946" name="Picture 2"/>
          <p:cNvPicPr>
            <a:picLocks noChangeAspect="1" noChangeArrowheads="1"/>
          </p:cNvPicPr>
          <p:nvPr/>
        </p:nvPicPr>
        <p:blipFill>
          <a:blip r:embed="rId2" cstate="print"/>
          <a:srcRect/>
          <a:stretch>
            <a:fillRect/>
          </a:stretch>
        </p:blipFill>
        <p:spPr bwMode="auto">
          <a:xfrm>
            <a:off x="828675" y="1347788"/>
            <a:ext cx="8248650" cy="4162425"/>
          </a:xfrm>
          <a:prstGeom prst="rect">
            <a:avLst/>
          </a:prstGeom>
          <a:noFill/>
          <a:ln w="12700" cap="flat" cmpd="sng">
            <a:noFill/>
            <a:prstDash val="solid"/>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12</a:t>
            </a:fld>
            <a:endParaRPr lang="en-US"/>
          </a:p>
        </p:txBody>
      </p:sp>
      <p:sp>
        <p:nvSpPr>
          <p:cNvPr id="33795" name="Rectangle 2"/>
          <p:cNvSpPr>
            <a:spLocks noGrp="1" noChangeArrowheads="1"/>
          </p:cNvSpPr>
          <p:nvPr>
            <p:ph type="title"/>
          </p:nvPr>
        </p:nvSpPr>
        <p:spPr>
          <a:xfrm>
            <a:off x="776536" y="116632"/>
            <a:ext cx="8924528" cy="609600"/>
          </a:xfrm>
        </p:spPr>
        <p:txBody>
          <a:bodyPr/>
          <a:lstStyle/>
          <a:p>
            <a:r>
              <a:rPr lang="ru-RU" b="1" dirty="0"/>
              <a:t>Фазы проекта </a:t>
            </a:r>
            <a:endParaRPr lang="en-US" b="1" dirty="0"/>
          </a:p>
        </p:txBody>
      </p:sp>
      <p:pic>
        <p:nvPicPr>
          <p:cNvPr id="84994" name="Picture 2"/>
          <p:cNvPicPr>
            <a:picLocks noChangeAspect="1" noChangeArrowheads="1"/>
          </p:cNvPicPr>
          <p:nvPr/>
        </p:nvPicPr>
        <p:blipFill>
          <a:blip r:embed="rId2" cstate="print"/>
          <a:srcRect/>
          <a:stretch>
            <a:fillRect/>
          </a:stretch>
        </p:blipFill>
        <p:spPr bwMode="auto">
          <a:xfrm>
            <a:off x="833438" y="1724025"/>
            <a:ext cx="8239125" cy="3409950"/>
          </a:xfrm>
          <a:prstGeom prst="rect">
            <a:avLst/>
          </a:prstGeom>
          <a:noFill/>
          <a:ln w="12700" cap="flat" cmpd="sng">
            <a:noFill/>
            <a:prstDash val="solid"/>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13</a:t>
            </a:fld>
            <a:endParaRPr lang="en-US"/>
          </a:p>
        </p:txBody>
      </p:sp>
      <p:sp>
        <p:nvSpPr>
          <p:cNvPr id="33795" name="Rectangle 2"/>
          <p:cNvSpPr>
            <a:spLocks noGrp="1" noChangeArrowheads="1"/>
          </p:cNvSpPr>
          <p:nvPr>
            <p:ph type="title"/>
          </p:nvPr>
        </p:nvSpPr>
        <p:spPr>
          <a:xfrm>
            <a:off x="776536" y="116632"/>
            <a:ext cx="8924528" cy="609600"/>
          </a:xfrm>
        </p:spPr>
        <p:txBody>
          <a:bodyPr/>
          <a:lstStyle/>
          <a:p>
            <a:r>
              <a:rPr lang="ru-RU" b="1" dirty="0"/>
              <a:t>Влияние участников проекта </a:t>
            </a:r>
            <a:endParaRPr lang="en-US" b="1" dirty="0"/>
          </a:p>
        </p:txBody>
      </p:sp>
      <p:pic>
        <p:nvPicPr>
          <p:cNvPr id="83970" name="Picture 2"/>
          <p:cNvPicPr>
            <a:picLocks noChangeAspect="1" noChangeArrowheads="1"/>
          </p:cNvPicPr>
          <p:nvPr/>
        </p:nvPicPr>
        <p:blipFill>
          <a:blip r:embed="rId2" cstate="print"/>
          <a:srcRect/>
          <a:stretch>
            <a:fillRect/>
          </a:stretch>
        </p:blipFill>
        <p:spPr bwMode="auto">
          <a:xfrm>
            <a:off x="852488" y="1276350"/>
            <a:ext cx="8201025" cy="4305300"/>
          </a:xfrm>
          <a:prstGeom prst="rect">
            <a:avLst/>
          </a:prstGeom>
          <a:noFill/>
          <a:ln w="12700" cap="flat" cmpd="sng">
            <a:noFill/>
            <a:prstDash val="solid"/>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14</a:t>
            </a:fld>
            <a:endParaRPr lang="en-US"/>
          </a:p>
        </p:txBody>
      </p:sp>
      <p:sp>
        <p:nvSpPr>
          <p:cNvPr id="33795" name="Rectangle 2"/>
          <p:cNvSpPr>
            <a:spLocks noGrp="1" noChangeArrowheads="1"/>
          </p:cNvSpPr>
          <p:nvPr>
            <p:ph type="title"/>
          </p:nvPr>
        </p:nvSpPr>
        <p:spPr>
          <a:xfrm>
            <a:off x="776536" y="116632"/>
            <a:ext cx="8924528" cy="609600"/>
          </a:xfrm>
        </p:spPr>
        <p:txBody>
          <a:bodyPr/>
          <a:lstStyle/>
          <a:p>
            <a:r>
              <a:rPr lang="ru-RU" b="1" dirty="0"/>
              <a:t>Участники проекта </a:t>
            </a:r>
            <a:endParaRPr lang="en-US" b="1" dirty="0"/>
          </a:p>
        </p:txBody>
      </p:sp>
      <p:pic>
        <p:nvPicPr>
          <p:cNvPr id="86018" name="Picture 2"/>
          <p:cNvPicPr>
            <a:picLocks noChangeAspect="1" noChangeArrowheads="1"/>
          </p:cNvPicPr>
          <p:nvPr/>
        </p:nvPicPr>
        <p:blipFill>
          <a:blip r:embed="rId2" cstate="print"/>
          <a:srcRect/>
          <a:stretch>
            <a:fillRect/>
          </a:stretch>
        </p:blipFill>
        <p:spPr bwMode="auto">
          <a:xfrm>
            <a:off x="828675" y="1290638"/>
            <a:ext cx="8248650" cy="4276725"/>
          </a:xfrm>
          <a:prstGeom prst="rect">
            <a:avLst/>
          </a:prstGeom>
          <a:noFill/>
          <a:ln w="12700" cap="flat" cmpd="sng">
            <a:noFill/>
            <a:prstDash val="solid"/>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15</a:t>
            </a:fld>
            <a:endParaRPr lang="en-US"/>
          </a:p>
        </p:txBody>
      </p:sp>
      <p:sp>
        <p:nvSpPr>
          <p:cNvPr id="33795" name="Rectangle 2"/>
          <p:cNvSpPr>
            <a:spLocks noGrp="1" noChangeArrowheads="1"/>
          </p:cNvSpPr>
          <p:nvPr>
            <p:ph type="title"/>
          </p:nvPr>
        </p:nvSpPr>
        <p:spPr>
          <a:xfrm>
            <a:off x="1905000" y="304800"/>
            <a:ext cx="7772400" cy="609600"/>
          </a:xfrm>
        </p:spPr>
        <p:txBody>
          <a:bodyPr/>
          <a:lstStyle/>
          <a:p>
            <a:r>
              <a:rPr lang="ru-RU" dirty="0"/>
              <a:t>Жизненный цикл продукта</a:t>
            </a:r>
            <a:endParaRPr lang="en-US" b="1" dirty="0"/>
          </a:p>
        </p:txBody>
      </p:sp>
      <p:pic>
        <p:nvPicPr>
          <p:cNvPr id="7" name="Рисунок 6" descr="http://citforum.ru/SE/project/arkhipenkov_lectures/1.png"/>
          <p:cNvPicPr/>
          <p:nvPr/>
        </p:nvPicPr>
        <p:blipFill>
          <a:blip r:embed="rId2" cstate="print"/>
          <a:srcRect/>
          <a:stretch>
            <a:fillRect/>
          </a:stretch>
        </p:blipFill>
        <p:spPr bwMode="auto">
          <a:xfrm>
            <a:off x="1568624" y="908720"/>
            <a:ext cx="5994543" cy="4216047"/>
          </a:xfrm>
          <a:prstGeom prst="rect">
            <a:avLst/>
          </a:prstGeom>
          <a:noFill/>
          <a:ln w="9525">
            <a:noFill/>
            <a:miter lim="800000"/>
            <a:headEnd/>
            <a:tailEnd/>
          </a:ln>
        </p:spPr>
      </p:pic>
      <p:sp>
        <p:nvSpPr>
          <p:cNvPr id="8" name="TextBox 7"/>
          <p:cNvSpPr txBox="1"/>
          <p:nvPr/>
        </p:nvSpPr>
        <p:spPr>
          <a:xfrm>
            <a:off x="581331" y="5085184"/>
            <a:ext cx="9324669" cy="830997"/>
          </a:xfrm>
          <a:prstGeom prst="rect">
            <a:avLst/>
          </a:prstGeom>
          <a:noFill/>
        </p:spPr>
        <p:txBody>
          <a:bodyPr wrap="none" rtlCol="0">
            <a:spAutoFit/>
          </a:bodyPr>
          <a:lstStyle/>
          <a:p>
            <a:r>
              <a:rPr lang="ru-RU" i="1" dirty="0"/>
              <a:t>Процесс разработки ПО</a:t>
            </a:r>
            <a:r>
              <a:rPr lang="ru-RU" dirty="0"/>
              <a:t> — совокупность процессов, </a:t>
            </a:r>
            <a:endParaRPr lang="en-US" dirty="0"/>
          </a:p>
          <a:p>
            <a:r>
              <a:rPr lang="ru-RU" dirty="0"/>
              <a:t>обеспечивающих создание и развитие программного обеспечения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16</a:t>
            </a:fld>
            <a:endParaRPr lang="en-US"/>
          </a:p>
        </p:txBody>
      </p:sp>
      <p:sp>
        <p:nvSpPr>
          <p:cNvPr id="33795" name="Rectangle 2"/>
          <p:cNvSpPr>
            <a:spLocks noGrp="1" noChangeArrowheads="1"/>
          </p:cNvSpPr>
          <p:nvPr>
            <p:ph type="title"/>
          </p:nvPr>
        </p:nvSpPr>
        <p:spPr>
          <a:xfrm>
            <a:off x="272480" y="304800"/>
            <a:ext cx="9404920" cy="609600"/>
          </a:xfrm>
        </p:spPr>
        <p:txBody>
          <a:bodyPr/>
          <a:lstStyle/>
          <a:p>
            <a:r>
              <a:rPr lang="ru-RU" dirty="0">
                <a:solidFill>
                  <a:srgbClr val="000000"/>
                </a:solidFill>
                <a:latin typeface="Calibri"/>
                <a:ea typeface="Calibri"/>
                <a:cs typeface="Times New Roman"/>
              </a:rPr>
              <a:t>SWEBOK 2004</a:t>
            </a:r>
            <a:r>
              <a:rPr lang="en-US" dirty="0">
                <a:solidFill>
                  <a:srgbClr val="000000"/>
                </a:solidFill>
                <a:latin typeface="Calibri"/>
                <a:ea typeface="Calibri"/>
                <a:cs typeface="Times New Roman"/>
              </a:rPr>
              <a:t> (</a:t>
            </a:r>
            <a:r>
              <a:rPr lang="ru-RU" dirty="0">
                <a:solidFill>
                  <a:srgbClr val="000000"/>
                </a:solidFill>
                <a:latin typeface="Calibri"/>
                <a:ea typeface="Calibri"/>
                <a:cs typeface="Times New Roman"/>
              </a:rPr>
              <a:t>основные</a:t>
            </a:r>
            <a:r>
              <a:rPr lang="en-US" dirty="0">
                <a:solidFill>
                  <a:srgbClr val="000000"/>
                </a:solidFill>
                <a:latin typeface="Calibri"/>
                <a:ea typeface="Calibri"/>
                <a:cs typeface="Times New Roman"/>
              </a:rPr>
              <a:t>)</a:t>
            </a:r>
            <a:endParaRPr lang="en-US" b="1" dirty="0"/>
          </a:p>
        </p:txBody>
      </p:sp>
      <p:sp>
        <p:nvSpPr>
          <p:cNvPr id="6" name="TextBox 5"/>
          <p:cNvSpPr txBox="1"/>
          <p:nvPr/>
        </p:nvSpPr>
        <p:spPr>
          <a:xfrm>
            <a:off x="488504" y="908720"/>
            <a:ext cx="8928992" cy="5632311"/>
          </a:xfrm>
          <a:prstGeom prst="rect">
            <a:avLst/>
          </a:prstGeom>
          <a:noFill/>
        </p:spPr>
        <p:txBody>
          <a:bodyPr wrap="square" rtlCol="0">
            <a:spAutoFit/>
          </a:bodyPr>
          <a:lstStyle/>
          <a:p>
            <a:r>
              <a:rPr lang="ru-RU" sz="1800" dirty="0"/>
              <a:t> </a:t>
            </a:r>
          </a:p>
          <a:p>
            <a:r>
              <a:rPr lang="ru-RU" sz="1800" i="1" dirty="0"/>
              <a:t>Модель процесса разработки ПО</a:t>
            </a:r>
            <a:r>
              <a:rPr lang="ru-RU" sz="1800" dirty="0"/>
              <a:t> — формализованное представление</a:t>
            </a:r>
            <a:endParaRPr lang="en-US" sz="1800" dirty="0"/>
          </a:p>
          <a:p>
            <a:r>
              <a:rPr lang="ru-RU" sz="1800" dirty="0"/>
              <a:t> процесса разработки ПО. Часто при описании процессов вместо слова модель</a:t>
            </a:r>
            <a:endParaRPr lang="en-US" sz="1800" dirty="0"/>
          </a:p>
          <a:p>
            <a:r>
              <a:rPr lang="ru-RU" sz="1800" dirty="0"/>
              <a:t> употребляется термин методология, что приводит к неоправданному расширению данного понятия. </a:t>
            </a:r>
          </a:p>
          <a:p>
            <a:r>
              <a:rPr lang="ru-RU" sz="1800" dirty="0"/>
              <a:t>Согласно SWEBOK 2004, программная инженерия включает в себя </a:t>
            </a:r>
            <a:endParaRPr lang="en-US" sz="1800" dirty="0"/>
          </a:p>
          <a:p>
            <a:r>
              <a:rPr lang="ru-RU" sz="1800" dirty="0"/>
              <a:t>10 основных и 7 дополнительных областей знаний, на которых базируются</a:t>
            </a:r>
            <a:endParaRPr lang="en-US" sz="1800" dirty="0"/>
          </a:p>
          <a:p>
            <a:r>
              <a:rPr lang="ru-RU" sz="1800" dirty="0"/>
              <a:t> процессы разработки ПО. К основным областям знаний относятся следующие области: </a:t>
            </a:r>
          </a:p>
          <a:p>
            <a:pPr lvl="0"/>
            <a:r>
              <a:rPr lang="ru-RU" sz="1800" dirty="0" err="1"/>
              <a:t>Software</a:t>
            </a:r>
            <a:r>
              <a:rPr lang="ru-RU" sz="1800" dirty="0"/>
              <a:t> </a:t>
            </a:r>
            <a:r>
              <a:rPr lang="ru-RU" sz="1800" dirty="0" err="1"/>
              <a:t>requirements</a:t>
            </a:r>
            <a:r>
              <a:rPr lang="ru-RU" sz="1800" dirty="0"/>
              <a:t> — программные требования. </a:t>
            </a:r>
          </a:p>
          <a:p>
            <a:pPr lvl="0"/>
            <a:r>
              <a:rPr lang="ru-RU" sz="1800" dirty="0" err="1"/>
              <a:t>Software</a:t>
            </a:r>
            <a:r>
              <a:rPr lang="ru-RU" sz="1800" dirty="0"/>
              <a:t> </a:t>
            </a:r>
            <a:r>
              <a:rPr lang="ru-RU" sz="1800" dirty="0" err="1"/>
              <a:t>design</a:t>
            </a:r>
            <a:r>
              <a:rPr lang="ru-RU" sz="1800" dirty="0"/>
              <a:t> — дизайн (архитектура). </a:t>
            </a:r>
          </a:p>
          <a:p>
            <a:pPr lvl="0"/>
            <a:r>
              <a:rPr lang="ru-RU" sz="1800" dirty="0" err="1"/>
              <a:t>Software</a:t>
            </a:r>
            <a:r>
              <a:rPr lang="ru-RU" sz="1800" dirty="0"/>
              <a:t> </a:t>
            </a:r>
            <a:r>
              <a:rPr lang="ru-RU" sz="1800" dirty="0" err="1"/>
              <a:t>construction</a:t>
            </a:r>
            <a:r>
              <a:rPr lang="ru-RU" sz="1800" dirty="0"/>
              <a:t> — конструирование программного обеспечения. </a:t>
            </a:r>
          </a:p>
          <a:p>
            <a:pPr lvl="0"/>
            <a:r>
              <a:rPr lang="ru-RU" sz="1800" dirty="0" err="1"/>
              <a:t>Software</a:t>
            </a:r>
            <a:r>
              <a:rPr lang="ru-RU" sz="1800" dirty="0"/>
              <a:t> </a:t>
            </a:r>
            <a:r>
              <a:rPr lang="ru-RU" sz="1800" dirty="0" err="1"/>
              <a:t>testing</a:t>
            </a:r>
            <a:r>
              <a:rPr lang="ru-RU" sz="1800" dirty="0"/>
              <a:t> — тестирование. </a:t>
            </a:r>
          </a:p>
          <a:p>
            <a:pPr lvl="0"/>
            <a:r>
              <a:rPr lang="ru-RU" sz="1800" dirty="0" err="1"/>
              <a:t>Software</a:t>
            </a:r>
            <a:r>
              <a:rPr lang="ru-RU" sz="1800" dirty="0"/>
              <a:t> </a:t>
            </a:r>
            <a:r>
              <a:rPr lang="ru-RU" sz="1800" dirty="0" err="1"/>
              <a:t>maintenance</a:t>
            </a:r>
            <a:r>
              <a:rPr lang="ru-RU" sz="1800" dirty="0"/>
              <a:t> — эксплуатация (поддержка) программного обеспечения. </a:t>
            </a:r>
          </a:p>
          <a:p>
            <a:pPr lvl="0"/>
            <a:r>
              <a:rPr lang="en-US" sz="1800" dirty="0"/>
              <a:t>Software configuration management — </a:t>
            </a:r>
            <a:r>
              <a:rPr lang="ru-RU" sz="1800" dirty="0"/>
              <a:t>конфигурационное управление</a:t>
            </a:r>
            <a:r>
              <a:rPr lang="en-US" sz="1800" dirty="0"/>
              <a:t>. </a:t>
            </a:r>
            <a:endParaRPr lang="ru-RU" sz="1800" dirty="0"/>
          </a:p>
          <a:p>
            <a:pPr lvl="0"/>
            <a:r>
              <a:rPr lang="ru-RU" sz="1800" dirty="0" err="1"/>
              <a:t>Software</a:t>
            </a:r>
            <a:r>
              <a:rPr lang="ru-RU" sz="1800" dirty="0"/>
              <a:t> </a:t>
            </a:r>
            <a:r>
              <a:rPr lang="ru-RU" sz="1800" dirty="0" err="1"/>
              <a:t>engineering</a:t>
            </a:r>
            <a:r>
              <a:rPr lang="ru-RU" sz="1800" dirty="0"/>
              <a:t> </a:t>
            </a:r>
            <a:r>
              <a:rPr lang="ru-RU" sz="1800" dirty="0" err="1"/>
              <a:t>management</a:t>
            </a:r>
            <a:r>
              <a:rPr lang="ru-RU" sz="1800" dirty="0"/>
              <a:t> — управление в программной инженерии. </a:t>
            </a:r>
          </a:p>
          <a:p>
            <a:pPr lvl="0"/>
            <a:r>
              <a:rPr lang="ru-RU" sz="1800" dirty="0" err="1"/>
              <a:t>Software</a:t>
            </a:r>
            <a:r>
              <a:rPr lang="ru-RU" sz="1800" dirty="0"/>
              <a:t> </a:t>
            </a:r>
            <a:r>
              <a:rPr lang="ru-RU" sz="1800" dirty="0" err="1"/>
              <a:t>engineering</a:t>
            </a:r>
            <a:r>
              <a:rPr lang="ru-RU" sz="1800" dirty="0"/>
              <a:t> </a:t>
            </a:r>
            <a:r>
              <a:rPr lang="ru-RU" sz="1800" dirty="0" err="1"/>
              <a:t>process</a:t>
            </a:r>
            <a:r>
              <a:rPr lang="ru-RU" sz="1800" dirty="0"/>
              <a:t> — процессы программной инженерии. </a:t>
            </a:r>
          </a:p>
          <a:p>
            <a:pPr lvl="0"/>
            <a:r>
              <a:rPr lang="en-US" sz="1800" dirty="0"/>
              <a:t>Software engineering tools and methods — </a:t>
            </a:r>
            <a:r>
              <a:rPr lang="ru-RU" sz="1800" dirty="0"/>
              <a:t>инструменты и методы</a:t>
            </a:r>
            <a:r>
              <a:rPr lang="en-US" sz="1800" dirty="0"/>
              <a:t>. </a:t>
            </a:r>
            <a:endParaRPr lang="ru-RU" sz="1800" dirty="0"/>
          </a:p>
          <a:p>
            <a:pPr lvl="0"/>
            <a:r>
              <a:rPr lang="ru-RU" sz="1800" dirty="0" err="1"/>
              <a:t>Software</a:t>
            </a:r>
            <a:r>
              <a:rPr lang="ru-RU" sz="1800" dirty="0"/>
              <a:t> </a:t>
            </a:r>
            <a:r>
              <a:rPr lang="ru-RU" sz="1800" dirty="0" err="1"/>
              <a:t>quality</a:t>
            </a:r>
            <a:r>
              <a:rPr lang="ru-RU" sz="1800" dirty="0"/>
              <a:t> — качество программного обеспечения. </a:t>
            </a:r>
          </a:p>
          <a:p>
            <a:endParaRPr lang="ru-RU"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17</a:t>
            </a:fld>
            <a:endParaRPr lang="en-US"/>
          </a:p>
        </p:txBody>
      </p:sp>
      <p:sp>
        <p:nvSpPr>
          <p:cNvPr id="33795" name="Rectangle 2"/>
          <p:cNvSpPr>
            <a:spLocks noGrp="1" noChangeArrowheads="1"/>
          </p:cNvSpPr>
          <p:nvPr>
            <p:ph type="title"/>
          </p:nvPr>
        </p:nvSpPr>
        <p:spPr>
          <a:xfrm>
            <a:off x="1064568" y="404664"/>
            <a:ext cx="9404920" cy="609600"/>
          </a:xfrm>
        </p:spPr>
        <p:txBody>
          <a:bodyPr/>
          <a:lstStyle/>
          <a:p>
            <a:r>
              <a:rPr lang="ru-RU" dirty="0"/>
              <a:t>SWEBOK 2004  (дополнительные )</a:t>
            </a:r>
            <a:endParaRPr lang="en-US" b="1" dirty="0"/>
          </a:p>
        </p:txBody>
      </p:sp>
      <p:sp>
        <p:nvSpPr>
          <p:cNvPr id="6" name="TextBox 5"/>
          <p:cNvSpPr txBox="1"/>
          <p:nvPr/>
        </p:nvSpPr>
        <p:spPr>
          <a:xfrm>
            <a:off x="632520" y="2348880"/>
            <a:ext cx="8928992" cy="2862322"/>
          </a:xfrm>
          <a:prstGeom prst="rect">
            <a:avLst/>
          </a:prstGeom>
          <a:noFill/>
        </p:spPr>
        <p:txBody>
          <a:bodyPr wrap="square" rtlCol="0">
            <a:spAutoFit/>
          </a:bodyPr>
          <a:lstStyle/>
          <a:p>
            <a:r>
              <a:rPr lang="ru-RU" sz="1800" dirty="0"/>
              <a:t> </a:t>
            </a:r>
          </a:p>
          <a:p>
            <a:r>
              <a:rPr lang="ru-RU" sz="1800" dirty="0"/>
              <a:t>Дополнительные области знаний включают в себя: </a:t>
            </a:r>
          </a:p>
          <a:p>
            <a:pPr lvl="0"/>
            <a:r>
              <a:rPr lang="ru-RU" sz="1800" dirty="0" err="1"/>
              <a:t>Computer</a:t>
            </a:r>
            <a:r>
              <a:rPr lang="ru-RU" sz="1800" dirty="0"/>
              <a:t> </a:t>
            </a:r>
            <a:r>
              <a:rPr lang="ru-RU" sz="1800" dirty="0" err="1"/>
              <a:t>engineering</a:t>
            </a:r>
            <a:r>
              <a:rPr lang="ru-RU" sz="1800" dirty="0"/>
              <a:t> — разработка компьютеров. </a:t>
            </a:r>
          </a:p>
          <a:p>
            <a:pPr lvl="0"/>
            <a:r>
              <a:rPr lang="ru-RU" sz="1800" dirty="0" err="1"/>
              <a:t>Computer</a:t>
            </a:r>
            <a:r>
              <a:rPr lang="ru-RU" sz="1800" dirty="0"/>
              <a:t> </a:t>
            </a:r>
            <a:r>
              <a:rPr lang="ru-RU" sz="1800" dirty="0" err="1"/>
              <a:t>science</a:t>
            </a:r>
            <a:r>
              <a:rPr lang="ru-RU" sz="1800" dirty="0"/>
              <a:t> — информатика. </a:t>
            </a:r>
          </a:p>
          <a:p>
            <a:pPr lvl="0"/>
            <a:r>
              <a:rPr lang="ru-RU" sz="1800" dirty="0" err="1"/>
              <a:t>Management</a:t>
            </a:r>
            <a:r>
              <a:rPr lang="ru-RU" sz="1800" dirty="0"/>
              <a:t> — общий менеджмент. </a:t>
            </a:r>
          </a:p>
          <a:p>
            <a:pPr lvl="0"/>
            <a:r>
              <a:rPr lang="ru-RU" sz="1800" dirty="0" err="1"/>
              <a:t>Mathematics</a:t>
            </a:r>
            <a:r>
              <a:rPr lang="ru-RU" sz="1800" dirty="0"/>
              <a:t> — математика. </a:t>
            </a:r>
          </a:p>
          <a:p>
            <a:pPr lvl="0"/>
            <a:r>
              <a:rPr lang="ru-RU" sz="1800" dirty="0" err="1"/>
              <a:t>Project</a:t>
            </a:r>
            <a:r>
              <a:rPr lang="ru-RU" sz="1800" dirty="0"/>
              <a:t> </a:t>
            </a:r>
            <a:r>
              <a:rPr lang="ru-RU" sz="1800" dirty="0" err="1"/>
              <a:t>management</a:t>
            </a:r>
            <a:r>
              <a:rPr lang="ru-RU" sz="1800" dirty="0"/>
              <a:t> — управление проектами. </a:t>
            </a:r>
          </a:p>
          <a:p>
            <a:pPr lvl="0"/>
            <a:r>
              <a:rPr lang="ru-RU" sz="1800" dirty="0" err="1"/>
              <a:t>Quality</a:t>
            </a:r>
            <a:r>
              <a:rPr lang="ru-RU" sz="1800" dirty="0"/>
              <a:t> </a:t>
            </a:r>
            <a:r>
              <a:rPr lang="ru-RU" sz="1800" dirty="0" err="1"/>
              <a:t>management</a:t>
            </a:r>
            <a:r>
              <a:rPr lang="ru-RU" sz="1800" dirty="0"/>
              <a:t> — управление качеством. </a:t>
            </a:r>
          </a:p>
          <a:p>
            <a:pPr lvl="0"/>
            <a:r>
              <a:rPr lang="ru-RU" sz="1800" dirty="0" err="1"/>
              <a:t>Systems</a:t>
            </a:r>
            <a:r>
              <a:rPr lang="ru-RU" sz="1800" dirty="0"/>
              <a:t> </a:t>
            </a:r>
            <a:r>
              <a:rPr lang="ru-RU" sz="1800" dirty="0" err="1"/>
              <a:t>engineering</a:t>
            </a:r>
            <a:r>
              <a:rPr lang="ru-RU" sz="1800" dirty="0"/>
              <a:t> — системное проектирование. </a:t>
            </a:r>
          </a:p>
          <a:p>
            <a:endParaRPr lang="ru-RU"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18</a:t>
            </a:fld>
            <a:endParaRPr lang="en-US"/>
          </a:p>
        </p:txBody>
      </p:sp>
      <p:sp>
        <p:nvSpPr>
          <p:cNvPr id="33795" name="Rectangle 2"/>
          <p:cNvSpPr>
            <a:spLocks noGrp="1" noChangeArrowheads="1"/>
          </p:cNvSpPr>
          <p:nvPr>
            <p:ph type="title"/>
          </p:nvPr>
        </p:nvSpPr>
        <p:spPr>
          <a:xfrm>
            <a:off x="1280592" y="260648"/>
            <a:ext cx="7772400" cy="609600"/>
          </a:xfrm>
        </p:spPr>
        <p:txBody>
          <a:bodyPr/>
          <a:lstStyle/>
          <a:p>
            <a:r>
              <a:rPr lang="ru-RU" dirty="0" err="1"/>
              <a:t>Standish</a:t>
            </a:r>
            <a:r>
              <a:rPr lang="ru-RU" dirty="0"/>
              <a:t> </a:t>
            </a:r>
            <a:r>
              <a:rPr lang="ru-RU" dirty="0" err="1"/>
              <a:t>Group</a:t>
            </a:r>
            <a:r>
              <a:rPr lang="ru-RU" dirty="0"/>
              <a:t> – анализ нескольких десятков тысяч проектов</a:t>
            </a:r>
            <a:endParaRPr lang="en-US" b="1" dirty="0"/>
          </a:p>
        </p:txBody>
      </p:sp>
      <p:pic>
        <p:nvPicPr>
          <p:cNvPr id="7" name="Рисунок 6" descr="http://citforum.ru/SE/project/arkhipenkov_lectures/2.png"/>
          <p:cNvPicPr/>
          <p:nvPr/>
        </p:nvPicPr>
        <p:blipFill>
          <a:blip r:embed="rId2" cstate="print"/>
          <a:srcRect/>
          <a:stretch>
            <a:fillRect/>
          </a:stretch>
        </p:blipFill>
        <p:spPr bwMode="auto">
          <a:xfrm>
            <a:off x="2072680" y="2564904"/>
            <a:ext cx="6192688" cy="3312368"/>
          </a:xfrm>
          <a:prstGeom prst="rect">
            <a:avLst/>
          </a:prstGeom>
          <a:noFill/>
          <a:ln w="9525">
            <a:noFill/>
            <a:miter lim="800000"/>
            <a:headEnd/>
            <a:tailEnd/>
          </a:ln>
        </p:spPr>
      </p:pic>
      <p:sp>
        <p:nvSpPr>
          <p:cNvPr id="8" name="TextBox 7"/>
          <p:cNvSpPr txBox="1"/>
          <p:nvPr/>
        </p:nvSpPr>
        <p:spPr>
          <a:xfrm>
            <a:off x="200473" y="1052736"/>
            <a:ext cx="9217024" cy="1384995"/>
          </a:xfrm>
          <a:prstGeom prst="rect">
            <a:avLst/>
          </a:prstGeom>
          <a:noFill/>
        </p:spPr>
        <p:txBody>
          <a:bodyPr wrap="square" rtlCol="0">
            <a:spAutoFit/>
          </a:bodyPr>
          <a:lstStyle/>
          <a:p>
            <a:pPr lvl="0">
              <a:buFont typeface="Wingdings" pitchFamily="2" charset="2"/>
              <a:buChar char="v"/>
            </a:pPr>
            <a:r>
              <a:rPr lang="ru-RU" sz="1400" dirty="0"/>
              <a:t>Только 35 % проектов завершились в срок, не превысили запланированный бюджет и реализовали все требуемые функции и возможности. </a:t>
            </a:r>
          </a:p>
          <a:p>
            <a:pPr lvl="0">
              <a:buFont typeface="Wingdings" pitchFamily="2" charset="2"/>
              <a:buChar char="v"/>
            </a:pPr>
            <a:r>
              <a:rPr lang="ru-RU" sz="1400" dirty="0"/>
              <a:t>46 % проектов завершились с опозданием, расходы превысили запланированный бюджет, требуемые функции не были реализованы в полном объеме. Среднее превышение сроков составило 120%, среднее превышение затрат 100%, обычно исключалось значительное число функций. </a:t>
            </a:r>
          </a:p>
          <a:p>
            <a:pPr>
              <a:buFont typeface="Wingdings" pitchFamily="2" charset="2"/>
              <a:buChar char="v"/>
            </a:pPr>
            <a:r>
              <a:rPr lang="ru-RU" sz="1400" dirty="0"/>
              <a:t>19 % проектов полностью провалились и были аннулированы до завершения.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19</a:t>
            </a:fld>
            <a:endParaRPr lang="en-US"/>
          </a:p>
        </p:txBody>
      </p:sp>
      <p:sp>
        <p:nvSpPr>
          <p:cNvPr id="33795" name="Rectangle 2"/>
          <p:cNvSpPr>
            <a:spLocks noGrp="1" noChangeArrowheads="1"/>
          </p:cNvSpPr>
          <p:nvPr>
            <p:ph type="title"/>
          </p:nvPr>
        </p:nvSpPr>
        <p:spPr>
          <a:xfrm>
            <a:off x="1424608" y="116632"/>
            <a:ext cx="7772400" cy="609600"/>
          </a:xfrm>
        </p:spPr>
        <p:txBody>
          <a:bodyPr/>
          <a:lstStyle/>
          <a:p>
            <a:r>
              <a:rPr lang="ru-RU" dirty="0"/>
              <a:t>Модели процесса разработки ПО </a:t>
            </a:r>
            <a:endParaRPr lang="en-US" b="1" dirty="0"/>
          </a:p>
        </p:txBody>
      </p:sp>
      <p:pic>
        <p:nvPicPr>
          <p:cNvPr id="4" name="Рисунок 3" descr="http://citforum.ru/SE/project/arkhipenkov_lectures/3.png"/>
          <p:cNvPicPr/>
          <p:nvPr/>
        </p:nvPicPr>
        <p:blipFill>
          <a:blip r:embed="rId2" cstate="print"/>
          <a:srcRect/>
          <a:stretch>
            <a:fillRect/>
          </a:stretch>
        </p:blipFill>
        <p:spPr bwMode="auto">
          <a:xfrm>
            <a:off x="2216696" y="1484784"/>
            <a:ext cx="5616624" cy="4823316"/>
          </a:xfrm>
          <a:prstGeom prst="rect">
            <a:avLst/>
          </a:prstGeom>
          <a:noFill/>
          <a:ln w="9525">
            <a:noFill/>
            <a:miter lim="800000"/>
            <a:headEnd/>
            <a:tailEnd/>
          </a:ln>
        </p:spPr>
      </p:pic>
      <p:sp>
        <p:nvSpPr>
          <p:cNvPr id="6" name="Прямоугольник 5"/>
          <p:cNvSpPr/>
          <p:nvPr/>
        </p:nvSpPr>
        <p:spPr>
          <a:xfrm>
            <a:off x="488504" y="620688"/>
            <a:ext cx="8928992" cy="1477328"/>
          </a:xfrm>
          <a:prstGeom prst="rect">
            <a:avLst/>
          </a:prstGeom>
        </p:spPr>
        <p:txBody>
          <a:bodyPr wrap="square">
            <a:spAutoFit/>
          </a:bodyPr>
          <a:lstStyle/>
          <a:p>
            <a:r>
              <a:rPr lang="ru-RU" sz="1800" dirty="0"/>
              <a:t>Модели (или, как еще любят говорить, методологии) процессов разработки ПО принято классифицировать по «весу» — количеству формализованных процессов (большинство процессов или только основные) и детальности их регламентации. Чем больше процессов документировано, чем более детально они описаны, тем больше «вес» модели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2</a:t>
            </a:fld>
            <a:endParaRPr lang="en-US"/>
          </a:p>
        </p:txBody>
      </p:sp>
      <p:sp>
        <p:nvSpPr>
          <p:cNvPr id="33795" name="Rectangle 2"/>
          <p:cNvSpPr>
            <a:spLocks noGrp="1" noChangeArrowheads="1"/>
          </p:cNvSpPr>
          <p:nvPr>
            <p:ph type="title"/>
          </p:nvPr>
        </p:nvSpPr>
        <p:spPr>
          <a:xfrm>
            <a:off x="416496" y="-27384"/>
            <a:ext cx="9260904" cy="609600"/>
          </a:xfrm>
        </p:spPr>
        <p:txBody>
          <a:bodyPr/>
          <a:lstStyle/>
          <a:p>
            <a:r>
              <a:rPr lang="ru-RU" dirty="0"/>
              <a:t>Проект — средство стратегического развития </a:t>
            </a:r>
            <a:endParaRPr lang="en-US" b="1" dirty="0"/>
          </a:p>
        </p:txBody>
      </p:sp>
      <p:pic>
        <p:nvPicPr>
          <p:cNvPr id="4" name="Рисунок 3" descr="http://citforum.ru/SE/project/arkhipenkov_lectures/5.png"/>
          <p:cNvPicPr/>
          <p:nvPr/>
        </p:nvPicPr>
        <p:blipFill>
          <a:blip r:embed="rId2" cstate="print"/>
          <a:srcRect/>
          <a:stretch>
            <a:fillRect/>
          </a:stretch>
        </p:blipFill>
        <p:spPr bwMode="auto">
          <a:xfrm>
            <a:off x="1136576" y="908720"/>
            <a:ext cx="7488832" cy="51704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20</a:t>
            </a:fld>
            <a:endParaRPr lang="en-US"/>
          </a:p>
        </p:txBody>
      </p:sp>
      <p:sp>
        <p:nvSpPr>
          <p:cNvPr id="33795" name="Rectangle 2"/>
          <p:cNvSpPr>
            <a:spLocks noGrp="1" noChangeArrowheads="1"/>
          </p:cNvSpPr>
          <p:nvPr>
            <p:ph type="title"/>
          </p:nvPr>
        </p:nvSpPr>
        <p:spPr>
          <a:xfrm>
            <a:off x="560512" y="476672"/>
            <a:ext cx="8784976" cy="5428456"/>
          </a:xfrm>
        </p:spPr>
        <p:txBody>
          <a:bodyPr/>
          <a:lstStyle/>
          <a:p>
            <a:pPr algn="just"/>
            <a:br>
              <a:rPr lang="en-US" sz="2000" dirty="0">
                <a:solidFill>
                  <a:schemeClr val="tx1"/>
                </a:solidFill>
              </a:rPr>
            </a:br>
            <a:r>
              <a:rPr lang="ru-RU" b="1" dirty="0" err="1">
                <a:solidFill>
                  <a:schemeClr val="accent1">
                    <a:lumMod val="50000"/>
                  </a:schemeClr>
                </a:solidFill>
              </a:rPr>
              <a:t>ГОСТы</a:t>
            </a:r>
            <a:br>
              <a:rPr lang="ru-RU" sz="2000" b="1" dirty="0">
                <a:solidFill>
                  <a:schemeClr val="tx1"/>
                </a:solidFill>
              </a:rPr>
            </a:br>
            <a:r>
              <a:rPr lang="ru-RU" sz="2000" b="1" dirty="0">
                <a:solidFill>
                  <a:schemeClr val="tx1"/>
                </a:solidFill>
              </a:rPr>
              <a:t>ГОСТ 19 «Единая система программной документации» и ГОСТ 34 «Стандарты на разработку и сопровождение автоматизированных систем» </a:t>
            </a:r>
            <a:r>
              <a:rPr lang="ru-RU" sz="2000" dirty="0">
                <a:solidFill>
                  <a:schemeClr val="tx1"/>
                </a:solidFill>
              </a:rPr>
              <a:t>ориентированы на последовательный подход к разработке ПО.</a:t>
            </a:r>
            <a:br>
              <a:rPr lang="en-US" sz="2000" dirty="0">
                <a:solidFill>
                  <a:schemeClr val="tx1"/>
                </a:solidFill>
              </a:rPr>
            </a:br>
            <a:r>
              <a:rPr lang="ru-RU" sz="2000" dirty="0">
                <a:solidFill>
                  <a:schemeClr val="tx1"/>
                </a:solidFill>
              </a:rPr>
              <a:t> Разработка в соответствии с этими стандартами проводится по этапам, каждый из которых предполагает выполнение строго определенных работ, и завершается выпуском достаточно большого числа весьма формализованных и обширных документов.</a:t>
            </a:r>
            <a:br>
              <a:rPr lang="en-US" sz="2000" dirty="0">
                <a:solidFill>
                  <a:schemeClr val="tx1"/>
                </a:solidFill>
              </a:rPr>
            </a:br>
            <a:r>
              <a:rPr lang="ru-RU" sz="2000" dirty="0">
                <a:solidFill>
                  <a:schemeClr val="tx1"/>
                </a:solidFill>
              </a:rPr>
              <a:t> Таким образом, строгое следование этим гостам не только приводит к водопадному подходу, но и требует очень высокой степени </a:t>
            </a:r>
            <a:r>
              <a:rPr lang="ru-RU" sz="2000" dirty="0" err="1">
                <a:solidFill>
                  <a:schemeClr val="tx1"/>
                </a:solidFill>
              </a:rPr>
              <a:t>формализованности</a:t>
            </a:r>
            <a:r>
              <a:rPr lang="ru-RU" sz="2000" dirty="0">
                <a:solidFill>
                  <a:schemeClr val="tx1"/>
                </a:solidFill>
              </a:rPr>
              <a:t> разработки. </a:t>
            </a:r>
            <a:br>
              <a:rPr lang="en-US" sz="2000" dirty="0">
                <a:solidFill>
                  <a:schemeClr val="tx1"/>
                </a:solidFill>
              </a:rPr>
            </a:br>
            <a:r>
              <a:rPr lang="ru-RU" sz="2000" dirty="0">
                <a:solidFill>
                  <a:schemeClr val="tx1"/>
                </a:solidFill>
              </a:rPr>
              <a:t>На основе этих стандартов разрабатываются программные системы по госзаказам в России.</a:t>
            </a:r>
            <a:br>
              <a:rPr lang="en-US" sz="2000" dirty="0">
                <a:solidFill>
                  <a:schemeClr val="tx1"/>
                </a:solidFill>
              </a:rPr>
            </a:br>
            <a:br>
              <a:rPr lang="ru-RU" sz="2000" dirty="0">
                <a:solidFill>
                  <a:schemeClr val="tx1"/>
                </a:solidFill>
              </a:rPr>
            </a:br>
            <a:r>
              <a:rPr lang="ru-RU" sz="2000" dirty="0">
                <a:solidFill>
                  <a:schemeClr val="tx1"/>
                </a:solidFill>
              </a:rPr>
              <a:t> </a:t>
            </a:r>
            <a:br>
              <a:rPr lang="ru-RU" sz="2000" dirty="0">
                <a:solidFill>
                  <a:schemeClr val="tx1"/>
                </a:solidFill>
              </a:rPr>
            </a:br>
            <a:br>
              <a:rPr lang="en-US" sz="2000" dirty="0">
                <a:solidFill>
                  <a:schemeClr val="tx1"/>
                </a:solidFill>
              </a:rPr>
            </a:br>
            <a:endParaRPr lang="en-US" sz="2000" b="1"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21</a:t>
            </a:fld>
            <a:endParaRPr lang="en-US"/>
          </a:p>
        </p:txBody>
      </p:sp>
      <p:sp>
        <p:nvSpPr>
          <p:cNvPr id="33795" name="Rectangle 2"/>
          <p:cNvSpPr>
            <a:spLocks noGrp="1" noChangeArrowheads="1"/>
          </p:cNvSpPr>
          <p:nvPr>
            <p:ph type="title"/>
          </p:nvPr>
        </p:nvSpPr>
        <p:spPr>
          <a:xfrm>
            <a:off x="560512" y="476672"/>
            <a:ext cx="8784976" cy="5428456"/>
          </a:xfrm>
        </p:spPr>
        <p:txBody>
          <a:bodyPr/>
          <a:lstStyle/>
          <a:p>
            <a:pPr algn="just"/>
            <a:br>
              <a:rPr lang="en-US" sz="2000" dirty="0">
                <a:solidFill>
                  <a:schemeClr val="tx1"/>
                </a:solidFill>
              </a:rPr>
            </a:br>
            <a:r>
              <a:rPr lang="ru-RU" b="1" dirty="0"/>
              <a:t>SW-CMM</a:t>
            </a:r>
            <a:br>
              <a:rPr lang="ru-RU" b="1" dirty="0"/>
            </a:br>
            <a:br>
              <a:rPr lang="en-US" b="1" dirty="0"/>
            </a:br>
            <a:br>
              <a:rPr lang="ru-RU" sz="2000" b="1" dirty="0">
                <a:solidFill>
                  <a:schemeClr val="tx1"/>
                </a:solidFill>
              </a:rPr>
            </a:br>
            <a:r>
              <a:rPr lang="ru-RU" sz="2000" dirty="0">
                <a:solidFill>
                  <a:schemeClr val="tx1"/>
                </a:solidFill>
              </a:rPr>
              <a:t>В середине 80-х годов минувшего столетия Министерство обороны США крепко задумалось о том, как выбирать разработчиков ПО при реализации крупномасштабных программных проектов. По заказу военных Институт программной инженерии, входящий в состав Университета </a:t>
            </a:r>
            <a:r>
              <a:rPr lang="ru-RU" sz="2000" dirty="0" err="1">
                <a:solidFill>
                  <a:schemeClr val="tx1"/>
                </a:solidFill>
              </a:rPr>
              <a:t>Карнеги-Меллона</a:t>
            </a:r>
            <a:r>
              <a:rPr lang="ru-RU" sz="2000" dirty="0">
                <a:solidFill>
                  <a:schemeClr val="tx1"/>
                </a:solidFill>
              </a:rPr>
              <a:t>, разработал SW-CMM, </a:t>
            </a:r>
            <a:r>
              <a:rPr lang="ru-RU" sz="2000" dirty="0" err="1">
                <a:solidFill>
                  <a:schemeClr val="tx1"/>
                </a:solidFill>
              </a:rPr>
              <a:t>Capability</a:t>
            </a:r>
            <a:r>
              <a:rPr lang="ru-RU" sz="2000" dirty="0">
                <a:solidFill>
                  <a:schemeClr val="tx1"/>
                </a:solidFill>
              </a:rPr>
              <a:t> </a:t>
            </a:r>
            <a:r>
              <a:rPr lang="ru-RU" sz="2000" dirty="0" err="1">
                <a:solidFill>
                  <a:schemeClr val="tx1"/>
                </a:solidFill>
              </a:rPr>
              <a:t>Maturity</a:t>
            </a:r>
            <a:r>
              <a:rPr lang="ru-RU" sz="2000" dirty="0">
                <a:solidFill>
                  <a:schemeClr val="tx1"/>
                </a:solidFill>
              </a:rPr>
              <a:t> </a:t>
            </a:r>
            <a:r>
              <a:rPr lang="ru-RU" sz="2000" dirty="0" err="1">
                <a:solidFill>
                  <a:schemeClr val="tx1"/>
                </a:solidFill>
              </a:rPr>
              <a:t>Model</a:t>
            </a:r>
            <a:r>
              <a:rPr lang="ru-RU" sz="2000" dirty="0">
                <a:solidFill>
                  <a:schemeClr val="tx1"/>
                </a:solidFill>
              </a:rPr>
              <a:t> </a:t>
            </a:r>
            <a:r>
              <a:rPr lang="ru-RU" sz="2000" dirty="0" err="1">
                <a:solidFill>
                  <a:schemeClr val="tx1"/>
                </a:solidFill>
              </a:rPr>
              <a:t>for</a:t>
            </a:r>
            <a:r>
              <a:rPr lang="ru-RU" sz="2000" dirty="0">
                <a:solidFill>
                  <a:schemeClr val="tx1"/>
                </a:solidFill>
              </a:rPr>
              <a:t> </a:t>
            </a:r>
            <a:r>
              <a:rPr lang="ru-RU" sz="2000" dirty="0" err="1">
                <a:solidFill>
                  <a:schemeClr val="tx1"/>
                </a:solidFill>
              </a:rPr>
              <a:t>Software</a:t>
            </a:r>
            <a:r>
              <a:rPr lang="ru-RU" sz="2000" dirty="0">
                <a:solidFill>
                  <a:schemeClr val="tx1"/>
                </a:solidFill>
              </a:rPr>
              <a:t> в качестве эталонной модели организации разработки программного обеспечения. </a:t>
            </a:r>
            <a:br>
              <a:rPr lang="ru-RU" sz="2000" dirty="0">
                <a:solidFill>
                  <a:schemeClr val="tx1"/>
                </a:solidFill>
              </a:rPr>
            </a:br>
            <a:br>
              <a:rPr lang="en-US" sz="2000" dirty="0">
                <a:solidFill>
                  <a:schemeClr val="tx1"/>
                </a:solidFill>
              </a:rPr>
            </a:br>
            <a:endParaRPr lang="en-US" sz="2000"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22</a:t>
            </a:fld>
            <a:endParaRPr lang="en-US"/>
          </a:p>
        </p:txBody>
      </p:sp>
      <p:sp>
        <p:nvSpPr>
          <p:cNvPr id="33795" name="Rectangle 2"/>
          <p:cNvSpPr>
            <a:spLocks noGrp="1" noChangeArrowheads="1"/>
          </p:cNvSpPr>
          <p:nvPr>
            <p:ph type="title"/>
          </p:nvPr>
        </p:nvSpPr>
        <p:spPr>
          <a:xfrm>
            <a:off x="560512" y="476672"/>
            <a:ext cx="8784976" cy="5428456"/>
          </a:xfrm>
        </p:spPr>
        <p:txBody>
          <a:bodyPr/>
          <a:lstStyle/>
          <a:p>
            <a:pPr algn="just"/>
            <a:br>
              <a:rPr lang="en-US" sz="2000" dirty="0">
                <a:solidFill>
                  <a:schemeClr val="tx1"/>
                </a:solidFill>
              </a:rPr>
            </a:br>
            <a:r>
              <a:rPr lang="ru-RU" b="1" dirty="0"/>
              <a:t>RUP</a:t>
            </a:r>
            <a:br>
              <a:rPr lang="ru-RU" b="1" dirty="0"/>
            </a:br>
            <a:br>
              <a:rPr lang="ru-RU" b="1" dirty="0"/>
            </a:br>
            <a:br>
              <a:rPr lang="en-US" b="1" dirty="0"/>
            </a:br>
            <a:br>
              <a:rPr lang="ru-RU" sz="2000" b="1" dirty="0">
                <a:solidFill>
                  <a:schemeClr val="tx1"/>
                </a:solidFill>
              </a:rPr>
            </a:br>
            <a:r>
              <a:rPr lang="ru-RU" sz="2000" dirty="0">
                <a:solidFill>
                  <a:schemeClr val="tx1"/>
                </a:solidFill>
              </a:rPr>
              <a:t>Унифицированный процесс (</a:t>
            </a:r>
            <a:r>
              <a:rPr lang="ru-RU" sz="2000" dirty="0" err="1">
                <a:solidFill>
                  <a:schemeClr val="tx1"/>
                </a:solidFill>
              </a:rPr>
              <a:t>Rational</a:t>
            </a:r>
            <a:r>
              <a:rPr lang="ru-RU" sz="2000" dirty="0">
                <a:solidFill>
                  <a:schemeClr val="tx1"/>
                </a:solidFill>
              </a:rPr>
              <a:t> </a:t>
            </a:r>
            <a:r>
              <a:rPr lang="ru-RU" sz="2000" dirty="0" err="1">
                <a:solidFill>
                  <a:schemeClr val="tx1"/>
                </a:solidFill>
              </a:rPr>
              <a:t>Unified</a:t>
            </a:r>
            <a:r>
              <a:rPr lang="ru-RU" sz="2000" dirty="0">
                <a:solidFill>
                  <a:schemeClr val="tx1"/>
                </a:solidFill>
              </a:rPr>
              <a:t> </a:t>
            </a:r>
            <a:r>
              <a:rPr lang="ru-RU" sz="2000" dirty="0" err="1">
                <a:solidFill>
                  <a:schemeClr val="tx1"/>
                </a:solidFill>
              </a:rPr>
              <a:t>Process</a:t>
            </a:r>
            <a:r>
              <a:rPr lang="ru-RU" sz="2000" dirty="0">
                <a:solidFill>
                  <a:schemeClr val="tx1"/>
                </a:solidFill>
              </a:rPr>
              <a:t>, RUP) был разработан Филиппом </a:t>
            </a:r>
            <a:r>
              <a:rPr lang="ru-RU" sz="2000" dirty="0" err="1">
                <a:solidFill>
                  <a:schemeClr val="tx1"/>
                </a:solidFill>
              </a:rPr>
              <a:t>Крачтеном</a:t>
            </a:r>
            <a:r>
              <a:rPr lang="ru-RU" sz="2000" dirty="0">
                <a:solidFill>
                  <a:schemeClr val="tx1"/>
                </a:solidFill>
              </a:rPr>
              <a:t> (</a:t>
            </a:r>
            <a:r>
              <a:rPr lang="ru-RU" sz="2000" dirty="0" err="1">
                <a:solidFill>
                  <a:schemeClr val="tx1"/>
                </a:solidFill>
              </a:rPr>
              <a:t>Philippe</a:t>
            </a:r>
            <a:r>
              <a:rPr lang="ru-RU" sz="2000" dirty="0">
                <a:solidFill>
                  <a:schemeClr val="tx1"/>
                </a:solidFill>
              </a:rPr>
              <a:t> </a:t>
            </a:r>
            <a:r>
              <a:rPr lang="ru-RU" sz="2000" dirty="0" err="1">
                <a:solidFill>
                  <a:schemeClr val="tx1"/>
                </a:solidFill>
              </a:rPr>
              <a:t>Kruchten</a:t>
            </a:r>
            <a:r>
              <a:rPr lang="ru-RU" sz="2000" dirty="0">
                <a:solidFill>
                  <a:schemeClr val="tx1"/>
                </a:solidFill>
              </a:rPr>
              <a:t>), </a:t>
            </a:r>
            <a:r>
              <a:rPr lang="ru-RU" sz="2000" dirty="0" err="1">
                <a:solidFill>
                  <a:schemeClr val="tx1"/>
                </a:solidFill>
              </a:rPr>
              <a:t>Иваром</a:t>
            </a:r>
            <a:r>
              <a:rPr lang="ru-RU" sz="2000" dirty="0">
                <a:solidFill>
                  <a:schemeClr val="tx1"/>
                </a:solidFill>
              </a:rPr>
              <a:t> Якобсоном (</a:t>
            </a:r>
            <a:r>
              <a:rPr lang="ru-RU" sz="2000" dirty="0" err="1">
                <a:solidFill>
                  <a:schemeClr val="tx1"/>
                </a:solidFill>
              </a:rPr>
              <a:t>Ivar</a:t>
            </a:r>
            <a:r>
              <a:rPr lang="ru-RU" sz="2000" dirty="0">
                <a:solidFill>
                  <a:schemeClr val="tx1"/>
                </a:solidFill>
              </a:rPr>
              <a:t> </a:t>
            </a:r>
            <a:r>
              <a:rPr lang="ru-RU" sz="2000" dirty="0" err="1">
                <a:solidFill>
                  <a:schemeClr val="tx1"/>
                </a:solidFill>
              </a:rPr>
              <a:t>Jacobson</a:t>
            </a:r>
            <a:r>
              <a:rPr lang="ru-RU" sz="2000" dirty="0">
                <a:solidFill>
                  <a:schemeClr val="tx1"/>
                </a:solidFill>
              </a:rPr>
              <a:t>) и другими сотрудниками компании "</a:t>
            </a:r>
            <a:r>
              <a:rPr lang="ru-RU" sz="2000" dirty="0" err="1">
                <a:solidFill>
                  <a:schemeClr val="tx1"/>
                </a:solidFill>
              </a:rPr>
              <a:t>Rational</a:t>
            </a:r>
            <a:r>
              <a:rPr lang="ru-RU" sz="2000" dirty="0">
                <a:solidFill>
                  <a:schemeClr val="tx1"/>
                </a:solidFill>
              </a:rPr>
              <a:t> </a:t>
            </a:r>
            <a:r>
              <a:rPr lang="ru-RU" sz="2000" dirty="0" err="1">
                <a:solidFill>
                  <a:schemeClr val="tx1"/>
                </a:solidFill>
              </a:rPr>
              <a:t>Software</a:t>
            </a:r>
            <a:r>
              <a:rPr lang="ru-RU" sz="2000" dirty="0">
                <a:solidFill>
                  <a:schemeClr val="tx1"/>
                </a:solidFill>
              </a:rPr>
              <a:t>" в качестве дополнения к языку моделирования UML. Модель RUP описывает абстрактный общий процесс, на основе которого организация или проектная команда должна создать конкретный специализированный процесс, ориентированный на ее потребности. Именно эта черта RUP вызывает основную критику — поскольку он может быть чем угодно, его нельзя считать ничем определенным. В результате такого общего построения RUP можно использовать и как основу для самого что ни на есть традиционного водопадного стиля разработки, так и в качестве гибкого процесса. </a:t>
            </a:r>
            <a:br>
              <a:rPr lang="en-US" sz="2000" dirty="0">
                <a:solidFill>
                  <a:schemeClr val="tx1"/>
                </a:solidFill>
              </a:rPr>
            </a:br>
            <a:endParaRPr lang="en-US" sz="2000" b="1"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23</a:t>
            </a:fld>
            <a:endParaRPr lang="en-US"/>
          </a:p>
        </p:txBody>
      </p:sp>
      <p:sp>
        <p:nvSpPr>
          <p:cNvPr id="33795" name="Rectangle 2"/>
          <p:cNvSpPr>
            <a:spLocks noGrp="1" noChangeArrowheads="1"/>
          </p:cNvSpPr>
          <p:nvPr>
            <p:ph type="title"/>
          </p:nvPr>
        </p:nvSpPr>
        <p:spPr>
          <a:xfrm>
            <a:off x="560512" y="476672"/>
            <a:ext cx="8784976" cy="5428456"/>
          </a:xfrm>
        </p:spPr>
        <p:txBody>
          <a:bodyPr/>
          <a:lstStyle/>
          <a:p>
            <a:pPr algn="just"/>
            <a:br>
              <a:rPr lang="en-US" sz="2000" dirty="0">
                <a:solidFill>
                  <a:schemeClr val="tx1"/>
                </a:solidFill>
              </a:rPr>
            </a:br>
            <a:r>
              <a:rPr lang="ru-RU" dirty="0"/>
              <a:t>MSF</a:t>
            </a:r>
            <a:br>
              <a:rPr lang="ru-RU" b="1" dirty="0"/>
            </a:br>
            <a:br>
              <a:rPr lang="ru-RU" b="1" dirty="0"/>
            </a:br>
            <a:br>
              <a:rPr lang="ru-RU" sz="2000" b="1" dirty="0">
                <a:solidFill>
                  <a:schemeClr val="tx1"/>
                </a:solidFill>
              </a:rPr>
            </a:br>
            <a:r>
              <a:rPr lang="ru-RU" sz="2000" dirty="0" err="1">
                <a:solidFill>
                  <a:schemeClr val="tx1"/>
                </a:solidFill>
              </a:rPr>
              <a:t>Microsoft</a:t>
            </a:r>
            <a:r>
              <a:rPr lang="ru-RU" sz="2000" dirty="0">
                <a:solidFill>
                  <a:schemeClr val="tx1"/>
                </a:solidFill>
              </a:rPr>
              <a:t> </a:t>
            </a:r>
            <a:r>
              <a:rPr lang="ru-RU" sz="2000" dirty="0" err="1">
                <a:solidFill>
                  <a:schemeClr val="tx1"/>
                </a:solidFill>
              </a:rPr>
              <a:t>Solutions</a:t>
            </a:r>
            <a:r>
              <a:rPr lang="ru-RU" sz="2000" dirty="0">
                <a:solidFill>
                  <a:schemeClr val="tx1"/>
                </a:solidFill>
              </a:rPr>
              <a:t> </a:t>
            </a:r>
            <a:r>
              <a:rPr lang="ru-RU" sz="2000" dirty="0" err="1">
                <a:solidFill>
                  <a:schemeClr val="tx1"/>
                </a:solidFill>
              </a:rPr>
              <a:t>Framework</a:t>
            </a:r>
            <a:r>
              <a:rPr lang="ru-RU" sz="2000" dirty="0">
                <a:solidFill>
                  <a:schemeClr val="tx1"/>
                </a:solidFill>
              </a:rPr>
              <a:t> (MSF) — это гибкая и достаточно легковесная модель, построенная на основе итеративной разработки. Привлекательной особенностью MSF является большое внимание к созданию эффективной и </a:t>
            </a:r>
            <a:r>
              <a:rPr lang="ru-RU" sz="2000" dirty="0" err="1">
                <a:solidFill>
                  <a:schemeClr val="tx1"/>
                </a:solidFill>
              </a:rPr>
              <a:t>небюрократизированной</a:t>
            </a:r>
            <a:r>
              <a:rPr lang="ru-RU" sz="2000" dirty="0">
                <a:solidFill>
                  <a:schemeClr val="tx1"/>
                </a:solidFill>
              </a:rPr>
              <a:t> проектной команды. Для достижения этой цели MSF предлагает достаточно нестандартные подходы к организационной структуре, распределению ответственности и принципам взаимодействия внутри команды. </a:t>
            </a:r>
            <a:br>
              <a:rPr lang="en-US" sz="2000" dirty="0">
                <a:solidFill>
                  <a:schemeClr val="tx1"/>
                </a:solidFill>
              </a:rPr>
            </a:br>
            <a:endParaRPr lang="en-US" sz="2000"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24</a:t>
            </a:fld>
            <a:endParaRPr lang="en-US"/>
          </a:p>
        </p:txBody>
      </p:sp>
      <p:sp>
        <p:nvSpPr>
          <p:cNvPr id="33795" name="Rectangle 2"/>
          <p:cNvSpPr>
            <a:spLocks noGrp="1" noChangeArrowheads="1"/>
          </p:cNvSpPr>
          <p:nvPr>
            <p:ph type="title"/>
          </p:nvPr>
        </p:nvSpPr>
        <p:spPr>
          <a:xfrm>
            <a:off x="616968" y="0"/>
            <a:ext cx="9289032" cy="6381328"/>
          </a:xfrm>
        </p:spPr>
        <p:txBody>
          <a:bodyPr/>
          <a:lstStyle/>
          <a:p>
            <a:pPr indent="-457200" algn="l">
              <a:buFont typeface="Arial" pitchFamily="34" charset="0"/>
              <a:buChar char="•"/>
            </a:pPr>
            <a:br>
              <a:rPr lang="en-US" sz="2000" dirty="0">
                <a:solidFill>
                  <a:schemeClr val="tx1"/>
                </a:solidFill>
              </a:rPr>
            </a:br>
            <a:r>
              <a:rPr lang="en-US" sz="2000" dirty="0">
                <a:solidFill>
                  <a:schemeClr val="tx1"/>
                </a:solidFill>
              </a:rPr>
              <a:t>                                          </a:t>
            </a:r>
            <a:r>
              <a:rPr lang="ru-RU" dirty="0">
                <a:solidFill>
                  <a:schemeClr val="accent1">
                    <a:lumMod val="50000"/>
                  </a:schemeClr>
                </a:solidFill>
              </a:rPr>
              <a:t>PSP/TSP</a:t>
            </a:r>
            <a:br>
              <a:rPr lang="ru-RU" b="1" dirty="0">
                <a:solidFill>
                  <a:schemeClr val="tx1"/>
                </a:solidFill>
              </a:rPr>
            </a:br>
            <a:r>
              <a:rPr lang="ru-RU" sz="2000" dirty="0">
                <a:solidFill>
                  <a:schemeClr val="tx1"/>
                </a:solidFill>
              </a:rPr>
              <a:t>Одна из последних разработок Института программной инженерии </a:t>
            </a:r>
            <a:r>
              <a:rPr lang="ru-RU" sz="2000" dirty="0" err="1">
                <a:solidFill>
                  <a:schemeClr val="tx1"/>
                </a:solidFill>
              </a:rPr>
              <a:t>Personal</a:t>
            </a:r>
            <a:r>
              <a:rPr lang="ru-RU" sz="2000" dirty="0">
                <a:solidFill>
                  <a:schemeClr val="tx1"/>
                </a:solidFill>
              </a:rPr>
              <a:t> </a:t>
            </a:r>
            <a:r>
              <a:rPr lang="ru-RU" sz="2000" dirty="0" err="1">
                <a:solidFill>
                  <a:schemeClr val="tx1"/>
                </a:solidFill>
              </a:rPr>
              <a:t>Software</a:t>
            </a:r>
            <a:r>
              <a:rPr lang="ru-RU" sz="2000" dirty="0">
                <a:solidFill>
                  <a:schemeClr val="tx1"/>
                </a:solidFill>
              </a:rPr>
              <a:t> </a:t>
            </a:r>
            <a:r>
              <a:rPr lang="ru-RU" sz="2000" dirty="0" err="1">
                <a:solidFill>
                  <a:schemeClr val="tx1"/>
                </a:solidFill>
              </a:rPr>
              <a:t>Process</a:t>
            </a:r>
            <a:r>
              <a:rPr lang="ru-RU" sz="2000" dirty="0">
                <a:solidFill>
                  <a:schemeClr val="tx1"/>
                </a:solidFill>
              </a:rPr>
              <a:t> / </a:t>
            </a:r>
            <a:r>
              <a:rPr lang="ru-RU" sz="2000" dirty="0" err="1">
                <a:solidFill>
                  <a:schemeClr val="tx1"/>
                </a:solidFill>
              </a:rPr>
              <a:t>Team</a:t>
            </a:r>
            <a:r>
              <a:rPr lang="ru-RU" sz="2000" dirty="0">
                <a:solidFill>
                  <a:schemeClr val="tx1"/>
                </a:solidFill>
              </a:rPr>
              <a:t> </a:t>
            </a:r>
            <a:r>
              <a:rPr lang="ru-RU" sz="2000" dirty="0" err="1">
                <a:solidFill>
                  <a:schemeClr val="tx1"/>
                </a:solidFill>
              </a:rPr>
              <a:t>Software</a:t>
            </a:r>
            <a:r>
              <a:rPr lang="ru-RU" sz="2000" dirty="0">
                <a:solidFill>
                  <a:schemeClr val="tx1"/>
                </a:solidFill>
              </a:rPr>
              <a:t> </a:t>
            </a:r>
            <a:r>
              <a:rPr lang="ru-RU" sz="2000" dirty="0" err="1">
                <a:solidFill>
                  <a:schemeClr val="tx1"/>
                </a:solidFill>
              </a:rPr>
              <a:t>Process</a:t>
            </a:r>
            <a:r>
              <a:rPr lang="ru-RU" sz="2000" dirty="0">
                <a:solidFill>
                  <a:schemeClr val="tx1"/>
                </a:solidFill>
              </a:rPr>
              <a:t>. </a:t>
            </a:r>
            <a:r>
              <a:rPr lang="ru-RU" sz="2000" dirty="0" err="1">
                <a:solidFill>
                  <a:schemeClr val="tx1"/>
                </a:solidFill>
              </a:rPr>
              <a:t>Personal</a:t>
            </a:r>
            <a:r>
              <a:rPr lang="ru-RU" sz="2000" dirty="0">
                <a:solidFill>
                  <a:schemeClr val="tx1"/>
                </a:solidFill>
              </a:rPr>
              <a:t> </a:t>
            </a:r>
            <a:r>
              <a:rPr lang="ru-RU" sz="2000" dirty="0" err="1">
                <a:solidFill>
                  <a:schemeClr val="tx1"/>
                </a:solidFill>
              </a:rPr>
              <a:t>Software</a:t>
            </a:r>
            <a:r>
              <a:rPr lang="ru-RU" sz="2000" dirty="0">
                <a:solidFill>
                  <a:schemeClr val="tx1"/>
                </a:solidFill>
              </a:rPr>
              <a:t> </a:t>
            </a:r>
            <a:r>
              <a:rPr lang="ru-RU" sz="2000" dirty="0" err="1">
                <a:solidFill>
                  <a:schemeClr val="tx1"/>
                </a:solidFill>
              </a:rPr>
              <a:t>Process</a:t>
            </a:r>
            <a:r>
              <a:rPr lang="ru-RU" sz="2000" dirty="0">
                <a:solidFill>
                  <a:schemeClr val="tx1"/>
                </a:solidFill>
              </a:rPr>
              <a:t> определяет требования к компетенциям разработчика. Согласно этой модели каждый программист должен уметь: </a:t>
            </a:r>
            <a:br>
              <a:rPr lang="ru-RU" sz="2000" dirty="0">
                <a:solidFill>
                  <a:schemeClr val="tx1"/>
                </a:solidFill>
              </a:rPr>
            </a:br>
            <a:r>
              <a:rPr lang="ru-RU" sz="1600" dirty="0">
                <a:solidFill>
                  <a:schemeClr val="tx1"/>
                </a:solidFill>
              </a:rPr>
              <a:t>учитывать время, затраченное на работу над проектом; </a:t>
            </a:r>
            <a:br>
              <a:rPr lang="ru-RU" sz="1600" dirty="0">
                <a:solidFill>
                  <a:schemeClr val="tx1"/>
                </a:solidFill>
              </a:rPr>
            </a:br>
            <a:r>
              <a:rPr lang="ru-RU" sz="1600" dirty="0">
                <a:solidFill>
                  <a:schemeClr val="tx1"/>
                </a:solidFill>
              </a:rPr>
              <a:t>учитывать найденные дефекты; </a:t>
            </a:r>
            <a:br>
              <a:rPr lang="ru-RU" sz="1600" dirty="0">
                <a:solidFill>
                  <a:schemeClr val="tx1"/>
                </a:solidFill>
              </a:rPr>
            </a:br>
            <a:r>
              <a:rPr lang="ru-RU" sz="1600" dirty="0">
                <a:solidFill>
                  <a:schemeClr val="tx1"/>
                </a:solidFill>
              </a:rPr>
              <a:t>классифицировать типы дефектов; </a:t>
            </a:r>
            <a:br>
              <a:rPr lang="ru-RU" sz="1600" dirty="0">
                <a:solidFill>
                  <a:schemeClr val="tx1"/>
                </a:solidFill>
              </a:rPr>
            </a:br>
            <a:r>
              <a:rPr lang="ru-RU" sz="1600" dirty="0">
                <a:solidFill>
                  <a:schemeClr val="tx1"/>
                </a:solidFill>
              </a:rPr>
              <a:t>оценивать размер задачи; </a:t>
            </a:r>
            <a:br>
              <a:rPr lang="ru-RU" sz="1600" dirty="0">
                <a:solidFill>
                  <a:schemeClr val="tx1"/>
                </a:solidFill>
              </a:rPr>
            </a:br>
            <a:r>
              <a:rPr lang="ru-RU" sz="1600" dirty="0">
                <a:solidFill>
                  <a:schemeClr val="tx1"/>
                </a:solidFill>
              </a:rPr>
              <a:t>осуществлять систематический подход к описанию результатов тестирования; </a:t>
            </a:r>
            <a:br>
              <a:rPr lang="ru-RU" sz="1600" dirty="0">
                <a:solidFill>
                  <a:schemeClr val="tx1"/>
                </a:solidFill>
              </a:rPr>
            </a:br>
            <a:r>
              <a:rPr lang="ru-RU" sz="1600" dirty="0">
                <a:solidFill>
                  <a:schemeClr val="tx1"/>
                </a:solidFill>
              </a:rPr>
              <a:t>планировать программные задачи; </a:t>
            </a:r>
            <a:br>
              <a:rPr lang="ru-RU" sz="1600" dirty="0">
                <a:solidFill>
                  <a:schemeClr val="tx1"/>
                </a:solidFill>
              </a:rPr>
            </a:br>
            <a:r>
              <a:rPr lang="ru-RU" sz="1600" dirty="0">
                <a:solidFill>
                  <a:schemeClr val="tx1"/>
                </a:solidFill>
              </a:rPr>
              <a:t>распределять их по времени и составлять график работы. </a:t>
            </a:r>
            <a:br>
              <a:rPr lang="ru-RU" sz="1600" dirty="0">
                <a:solidFill>
                  <a:schemeClr val="tx1"/>
                </a:solidFill>
              </a:rPr>
            </a:br>
            <a:r>
              <a:rPr lang="ru-RU" sz="1600" dirty="0">
                <a:solidFill>
                  <a:schemeClr val="tx1"/>
                </a:solidFill>
              </a:rPr>
              <a:t>выполнять индивидуальную проверку проекта и архитектуры; </a:t>
            </a:r>
            <a:br>
              <a:rPr lang="ru-RU" sz="1600" dirty="0">
                <a:solidFill>
                  <a:schemeClr val="tx1"/>
                </a:solidFill>
              </a:rPr>
            </a:br>
            <a:r>
              <a:rPr lang="ru-RU" sz="1600" dirty="0">
                <a:solidFill>
                  <a:schemeClr val="tx1"/>
                </a:solidFill>
              </a:rPr>
              <a:t>осуществлять индивидуальную проверку кода; </a:t>
            </a:r>
            <a:br>
              <a:rPr lang="ru-RU" sz="1600" dirty="0">
                <a:solidFill>
                  <a:schemeClr val="tx1"/>
                </a:solidFill>
              </a:rPr>
            </a:br>
            <a:r>
              <a:rPr lang="ru-RU" sz="1600" dirty="0">
                <a:solidFill>
                  <a:schemeClr val="tx1"/>
                </a:solidFill>
              </a:rPr>
              <a:t>выполнять регрессионное тестирование. </a:t>
            </a:r>
            <a:br>
              <a:rPr lang="ru-RU" sz="1600" dirty="0">
                <a:solidFill>
                  <a:schemeClr val="tx1"/>
                </a:solidFill>
              </a:rPr>
            </a:br>
            <a:r>
              <a:rPr lang="ru-RU" sz="1800" dirty="0" err="1">
                <a:solidFill>
                  <a:schemeClr val="tx1"/>
                </a:solidFill>
              </a:rPr>
              <a:t>Team</a:t>
            </a:r>
            <a:r>
              <a:rPr lang="ru-RU" sz="1800" dirty="0">
                <a:solidFill>
                  <a:schemeClr val="tx1"/>
                </a:solidFill>
              </a:rPr>
              <a:t> </a:t>
            </a:r>
            <a:r>
              <a:rPr lang="ru-RU" sz="1800" dirty="0" err="1">
                <a:solidFill>
                  <a:schemeClr val="tx1"/>
                </a:solidFill>
              </a:rPr>
              <a:t>Software</a:t>
            </a:r>
            <a:r>
              <a:rPr lang="ru-RU" sz="1800" dirty="0">
                <a:solidFill>
                  <a:schemeClr val="tx1"/>
                </a:solidFill>
              </a:rPr>
              <a:t> </a:t>
            </a:r>
            <a:r>
              <a:rPr lang="ru-RU" sz="1800" dirty="0" err="1">
                <a:solidFill>
                  <a:schemeClr val="tx1"/>
                </a:solidFill>
              </a:rPr>
              <a:t>Process</a:t>
            </a:r>
            <a:r>
              <a:rPr lang="ru-RU" sz="1800" dirty="0">
                <a:solidFill>
                  <a:schemeClr val="tx1"/>
                </a:solidFill>
              </a:rPr>
              <a:t> делает ставку на самоуправляемые команды численностью 3-20 разработчиков. Команды должны: </a:t>
            </a:r>
            <a:br>
              <a:rPr lang="ru-RU" sz="2000" dirty="0">
                <a:solidFill>
                  <a:schemeClr val="tx1"/>
                </a:solidFill>
              </a:rPr>
            </a:br>
            <a:r>
              <a:rPr lang="ru-RU" sz="1600" dirty="0">
                <a:solidFill>
                  <a:schemeClr val="tx1"/>
                </a:solidFill>
              </a:rPr>
              <a:t>установить собственные цели; </a:t>
            </a:r>
            <a:br>
              <a:rPr lang="ru-RU" sz="1600" dirty="0">
                <a:solidFill>
                  <a:schemeClr val="tx1"/>
                </a:solidFill>
              </a:rPr>
            </a:br>
            <a:r>
              <a:rPr lang="ru-RU" sz="1600" dirty="0">
                <a:solidFill>
                  <a:schemeClr val="tx1"/>
                </a:solidFill>
              </a:rPr>
              <a:t>составить свой процесс и планы; </a:t>
            </a:r>
            <a:br>
              <a:rPr lang="ru-RU" sz="1600" dirty="0">
                <a:solidFill>
                  <a:schemeClr val="tx1"/>
                </a:solidFill>
              </a:rPr>
            </a:br>
            <a:r>
              <a:rPr lang="ru-RU" sz="1600" dirty="0">
                <a:solidFill>
                  <a:schemeClr val="tx1"/>
                </a:solidFill>
              </a:rPr>
              <a:t>отслеживать работу; </a:t>
            </a:r>
            <a:br>
              <a:rPr lang="ru-RU" sz="1600" dirty="0">
                <a:solidFill>
                  <a:schemeClr val="tx1"/>
                </a:solidFill>
              </a:rPr>
            </a:br>
            <a:r>
              <a:rPr lang="ru-RU" sz="1600" dirty="0">
                <a:solidFill>
                  <a:schemeClr val="tx1"/>
                </a:solidFill>
              </a:rPr>
              <a:t>поддерживать мотивацию и максимальную производительность. </a:t>
            </a:r>
            <a:br>
              <a:rPr lang="ru-RU" sz="2000" dirty="0">
                <a:solidFill>
                  <a:schemeClr val="tx1"/>
                </a:solidFill>
              </a:rPr>
            </a:br>
            <a:r>
              <a:rPr lang="ru-RU" sz="1600" dirty="0">
                <a:solidFill>
                  <a:schemeClr val="tx1"/>
                </a:solidFill>
              </a:rPr>
              <a:t>Последовательное применение модели PSP/TSP позволяет сделать нормой в организации пятый уровень CMM. </a:t>
            </a:r>
            <a:br>
              <a:rPr lang="ru-RU" sz="2000" dirty="0">
                <a:solidFill>
                  <a:schemeClr val="tx1"/>
                </a:solidFill>
              </a:rPr>
            </a:br>
            <a:endParaRPr lang="en-US" sz="2000" b="1"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25</a:t>
            </a:fld>
            <a:endParaRPr lang="en-US"/>
          </a:p>
        </p:txBody>
      </p:sp>
      <p:sp>
        <p:nvSpPr>
          <p:cNvPr id="33795" name="Rectangle 2"/>
          <p:cNvSpPr>
            <a:spLocks noGrp="1" noChangeArrowheads="1"/>
          </p:cNvSpPr>
          <p:nvPr>
            <p:ph type="title"/>
          </p:nvPr>
        </p:nvSpPr>
        <p:spPr>
          <a:xfrm>
            <a:off x="616968" y="0"/>
            <a:ext cx="9289032" cy="6381328"/>
          </a:xfrm>
        </p:spPr>
        <p:txBody>
          <a:bodyPr/>
          <a:lstStyle/>
          <a:p>
            <a:pPr algn="l"/>
            <a:br>
              <a:rPr lang="en-US" sz="2000" dirty="0">
                <a:solidFill>
                  <a:schemeClr val="tx1"/>
                </a:solidFill>
              </a:rPr>
            </a:br>
            <a:r>
              <a:rPr lang="en-US" dirty="0">
                <a:solidFill>
                  <a:schemeClr val="tx1"/>
                </a:solidFill>
              </a:rPr>
              <a:t>                              </a:t>
            </a:r>
            <a:r>
              <a:rPr lang="ru-RU" b="1" dirty="0" err="1"/>
              <a:t>Agile</a:t>
            </a:r>
            <a:br>
              <a:rPr lang="ru-RU" b="1" dirty="0"/>
            </a:br>
            <a:br>
              <a:rPr lang="ru-RU" b="1" dirty="0">
                <a:solidFill>
                  <a:schemeClr val="tx1"/>
                </a:solidFill>
              </a:rPr>
            </a:br>
            <a:r>
              <a:rPr lang="ru-RU" sz="2000" dirty="0">
                <a:solidFill>
                  <a:schemeClr val="tx1"/>
                </a:solidFill>
              </a:rPr>
              <a:t>Основная идея всех гибких моделей заключается в том, что применяемый в разработке ПО процесс должен быть адаптивным. Они декларируют своей высшей ценностью ориентированность на людей и их взаимодействие, а не на процессы и средства. По сути, так называемые, гибкие методологии это не методологии, а набор практик, которые могут позволить (а могут и нет) добиваться эффективной разработки ПО, основываясь на итеративности, </a:t>
            </a:r>
            <a:r>
              <a:rPr lang="ru-RU" sz="2000" dirty="0" err="1">
                <a:solidFill>
                  <a:schemeClr val="tx1"/>
                </a:solidFill>
              </a:rPr>
              <a:t>инкрементальности</a:t>
            </a:r>
            <a:r>
              <a:rPr lang="ru-RU" sz="2000" dirty="0">
                <a:solidFill>
                  <a:schemeClr val="tx1"/>
                </a:solidFill>
              </a:rPr>
              <a:t>, самоуправляемости команды и адаптивности процесса. </a:t>
            </a:r>
            <a:br>
              <a:rPr lang="ru-RU" sz="2000" dirty="0">
                <a:solidFill>
                  <a:schemeClr val="tx1"/>
                </a:solidFill>
              </a:rPr>
            </a:br>
            <a:endParaRPr lang="en-US" sz="2000" b="1"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26</a:t>
            </a:fld>
            <a:endParaRPr lang="en-US"/>
          </a:p>
        </p:txBody>
      </p:sp>
      <p:sp>
        <p:nvSpPr>
          <p:cNvPr id="33795" name="Rectangle 2"/>
          <p:cNvSpPr>
            <a:spLocks noGrp="1" noChangeArrowheads="1"/>
          </p:cNvSpPr>
          <p:nvPr>
            <p:ph type="title"/>
          </p:nvPr>
        </p:nvSpPr>
        <p:spPr>
          <a:xfrm>
            <a:off x="632520" y="304800"/>
            <a:ext cx="9044880" cy="609600"/>
          </a:xfrm>
        </p:spPr>
        <p:txBody>
          <a:bodyPr/>
          <a:lstStyle/>
          <a:p>
            <a:r>
              <a:rPr lang="ru-RU" dirty="0"/>
              <a:t>Сравнение моделей процессов разработки ПО </a:t>
            </a:r>
            <a:endParaRPr lang="en-US" b="1" dirty="0"/>
          </a:p>
        </p:txBody>
      </p:sp>
      <p:graphicFrame>
        <p:nvGraphicFramePr>
          <p:cNvPr id="4" name="Таблица 3"/>
          <p:cNvGraphicFramePr>
            <a:graphicFrameLocks noGrp="1"/>
          </p:cNvGraphicFramePr>
          <p:nvPr/>
        </p:nvGraphicFramePr>
        <p:xfrm>
          <a:off x="344488" y="980728"/>
          <a:ext cx="9145017" cy="5342128"/>
        </p:xfrm>
        <a:graphic>
          <a:graphicData uri="http://schemas.openxmlformats.org/drawingml/2006/table">
            <a:tbl>
              <a:tblPr/>
              <a:tblGrid>
                <a:gridCol w="3096345">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0">
                <a:tc>
                  <a:txBody>
                    <a:bodyPr/>
                    <a:lstStyle/>
                    <a:p>
                      <a:pPr algn="ctr">
                        <a:lnSpc>
                          <a:spcPct val="115000"/>
                        </a:lnSpc>
                        <a:spcAft>
                          <a:spcPts val="1000"/>
                        </a:spcAft>
                      </a:pPr>
                      <a:r>
                        <a:rPr lang="ru-RU" sz="1800" b="1" dirty="0">
                          <a:solidFill>
                            <a:srgbClr val="000000"/>
                          </a:solidFill>
                          <a:latin typeface="Calibri"/>
                          <a:ea typeface="Calibri"/>
                          <a:cs typeface="Times New Roman"/>
                        </a:rPr>
                        <a:t>Вес модели</a:t>
                      </a:r>
                      <a:endParaRPr lang="ru-RU" sz="1800" dirty="0">
                        <a:latin typeface="Calibri"/>
                        <a:ea typeface="Calibri"/>
                        <a:cs typeface="Times New Roman"/>
                      </a:endParaRPr>
                    </a:p>
                  </a:txBody>
                  <a:tcPr marL="9525" marR="9525" marT="9525" marB="9525">
                    <a:lnL>
                      <a:noFill/>
                    </a:lnL>
                    <a:lnR>
                      <a:noFill/>
                    </a:lnR>
                    <a:lnT>
                      <a:noFill/>
                    </a:lnT>
                    <a:lnB>
                      <a:noFill/>
                    </a:lnB>
                    <a:solidFill>
                      <a:srgbClr val="FFFF00"/>
                    </a:solidFill>
                  </a:tcPr>
                </a:tc>
                <a:tc>
                  <a:txBody>
                    <a:bodyPr/>
                    <a:lstStyle/>
                    <a:p>
                      <a:pPr algn="ctr">
                        <a:lnSpc>
                          <a:spcPct val="115000"/>
                        </a:lnSpc>
                        <a:spcAft>
                          <a:spcPts val="1000"/>
                        </a:spcAft>
                      </a:pPr>
                      <a:r>
                        <a:rPr lang="ru-RU" sz="1800" b="1" dirty="0">
                          <a:solidFill>
                            <a:srgbClr val="000000"/>
                          </a:solidFill>
                          <a:latin typeface="Calibri"/>
                          <a:ea typeface="Calibri"/>
                          <a:cs typeface="Times New Roman"/>
                        </a:rPr>
                        <a:t>Плюсы</a:t>
                      </a:r>
                      <a:endParaRPr lang="ru-RU" sz="1800" dirty="0">
                        <a:latin typeface="Calibri"/>
                        <a:ea typeface="Calibri"/>
                        <a:cs typeface="Times New Roman"/>
                      </a:endParaRPr>
                    </a:p>
                  </a:txBody>
                  <a:tcPr marL="9525" marR="9525" marT="9525" marB="9525">
                    <a:lnL>
                      <a:noFill/>
                    </a:lnL>
                    <a:lnR>
                      <a:noFill/>
                    </a:lnR>
                    <a:lnT>
                      <a:noFill/>
                    </a:lnT>
                    <a:lnB>
                      <a:noFill/>
                    </a:lnB>
                    <a:solidFill>
                      <a:srgbClr val="FFFF00"/>
                    </a:solidFill>
                  </a:tcPr>
                </a:tc>
                <a:tc>
                  <a:txBody>
                    <a:bodyPr/>
                    <a:lstStyle/>
                    <a:p>
                      <a:pPr algn="ctr">
                        <a:lnSpc>
                          <a:spcPct val="115000"/>
                        </a:lnSpc>
                        <a:spcAft>
                          <a:spcPts val="1000"/>
                        </a:spcAft>
                      </a:pPr>
                      <a:r>
                        <a:rPr lang="ru-RU" sz="1800" b="1" dirty="0">
                          <a:solidFill>
                            <a:srgbClr val="000000"/>
                          </a:solidFill>
                          <a:latin typeface="Calibri"/>
                          <a:ea typeface="Calibri"/>
                          <a:cs typeface="Times New Roman"/>
                        </a:rPr>
                        <a:t>Минусы</a:t>
                      </a:r>
                      <a:endParaRPr lang="ru-RU" sz="1800" dirty="0">
                        <a:latin typeface="Calibri"/>
                        <a:ea typeface="Calibri"/>
                        <a:cs typeface="Times New Roman"/>
                      </a:endParaRPr>
                    </a:p>
                  </a:txBody>
                  <a:tcPr marL="9525" marR="9525" marT="9525" marB="9525">
                    <a:lnL>
                      <a:noFill/>
                    </a:lnL>
                    <a:lnR>
                      <a:noFill/>
                    </a:lnR>
                    <a:lnT>
                      <a:noFill/>
                    </a:lnT>
                    <a:lnB>
                      <a:noFill/>
                    </a:lnB>
                    <a:solidFill>
                      <a:srgbClr val="FFFF00"/>
                    </a:solidFill>
                  </a:tcPr>
                </a:tc>
                <a:extLst>
                  <a:ext uri="{0D108BD9-81ED-4DB2-BD59-A6C34878D82A}">
                    <a16:rowId xmlns:a16="http://schemas.microsoft.com/office/drawing/2014/main" val="10000"/>
                  </a:ext>
                </a:extLst>
              </a:tr>
              <a:tr h="0">
                <a:tc>
                  <a:txBody>
                    <a:bodyPr/>
                    <a:lstStyle/>
                    <a:p>
                      <a:pPr>
                        <a:lnSpc>
                          <a:spcPct val="115000"/>
                        </a:lnSpc>
                        <a:spcAft>
                          <a:spcPts val="1000"/>
                        </a:spcAft>
                      </a:pPr>
                      <a:r>
                        <a:rPr lang="ru-RU" sz="1800" b="1" dirty="0">
                          <a:solidFill>
                            <a:srgbClr val="000000"/>
                          </a:solidFill>
                          <a:latin typeface="Calibri"/>
                          <a:ea typeface="Calibri"/>
                          <a:cs typeface="Times New Roman"/>
                        </a:rPr>
                        <a:t>Тяжелые </a:t>
                      </a:r>
                      <a:endParaRPr lang="ru-RU" sz="1800" b="1" dirty="0">
                        <a:latin typeface="Calibri"/>
                        <a:ea typeface="Calibri"/>
                        <a:cs typeface="Times New Roman"/>
                      </a:endParaRPr>
                    </a:p>
                  </a:txBody>
                  <a:tcPr marL="9525" marR="9525" marT="9525" marB="9525">
                    <a:lnL>
                      <a:noFill/>
                    </a:lnL>
                    <a:lnR>
                      <a:noFill/>
                    </a:lnR>
                    <a:lnT>
                      <a:noFill/>
                    </a:lnT>
                    <a:lnB>
                      <a:noFill/>
                    </a:lnB>
                    <a:solidFill>
                      <a:srgbClr val="92D050"/>
                    </a:solidFill>
                  </a:tcPr>
                </a:tc>
                <a:tc>
                  <a:txBody>
                    <a:bodyPr/>
                    <a:lstStyle/>
                    <a:p>
                      <a:pPr>
                        <a:lnSpc>
                          <a:spcPct val="115000"/>
                        </a:lnSpc>
                        <a:spcAft>
                          <a:spcPts val="1000"/>
                        </a:spcAft>
                      </a:pPr>
                      <a:r>
                        <a:rPr lang="ru-RU" sz="1600" dirty="0">
                          <a:solidFill>
                            <a:srgbClr val="000000"/>
                          </a:solidFill>
                          <a:latin typeface="Calibri"/>
                          <a:ea typeface="Calibri"/>
                          <a:cs typeface="Times New Roman"/>
                        </a:rPr>
                        <a:t>Процессы рассчитаны на среднюю квалификацию исполнителей. Большая специализация исполнителей. Ниже требования к стабильности команды. </a:t>
                      </a:r>
                      <a:endParaRPr lang="ru-RU" sz="1600" dirty="0">
                        <a:latin typeface="Calibri"/>
                        <a:ea typeface="Calibri"/>
                        <a:cs typeface="Times New Roman"/>
                      </a:endParaRPr>
                    </a:p>
                    <a:p>
                      <a:pPr>
                        <a:lnSpc>
                          <a:spcPct val="115000"/>
                        </a:lnSpc>
                      </a:pPr>
                      <a:r>
                        <a:rPr lang="ru-RU" sz="1600" dirty="0">
                          <a:solidFill>
                            <a:srgbClr val="000000"/>
                          </a:solidFill>
                          <a:latin typeface="Calibri"/>
                          <a:ea typeface="Times New Roman"/>
                        </a:rPr>
                        <a:t>Отсутствуют ограничения по объему и сложности выполняемых проектов. </a:t>
                      </a:r>
                      <a:endParaRPr lang="ru-RU" sz="1600" dirty="0">
                        <a:latin typeface="Calibri"/>
                        <a:ea typeface="Times New Roman"/>
                      </a:endParaRPr>
                    </a:p>
                  </a:txBody>
                  <a:tcPr marL="9525" marR="9525" marT="9525" marB="9525">
                    <a:lnL>
                      <a:noFill/>
                    </a:lnL>
                    <a:lnR>
                      <a:noFill/>
                    </a:lnR>
                    <a:lnT>
                      <a:noFill/>
                    </a:lnT>
                    <a:lnB>
                      <a:noFill/>
                    </a:lnB>
                    <a:solidFill>
                      <a:srgbClr val="92D050"/>
                    </a:solidFill>
                  </a:tcPr>
                </a:tc>
                <a:tc>
                  <a:txBody>
                    <a:bodyPr/>
                    <a:lstStyle/>
                    <a:p>
                      <a:pPr>
                        <a:lnSpc>
                          <a:spcPct val="115000"/>
                        </a:lnSpc>
                        <a:spcAft>
                          <a:spcPts val="1000"/>
                        </a:spcAft>
                      </a:pPr>
                      <a:r>
                        <a:rPr lang="ru-RU" sz="1600" dirty="0">
                          <a:solidFill>
                            <a:srgbClr val="000000"/>
                          </a:solidFill>
                          <a:latin typeface="Calibri"/>
                          <a:ea typeface="Calibri"/>
                          <a:cs typeface="Times New Roman"/>
                        </a:rPr>
                        <a:t>Требуют существенной управленческой надстройки. </a:t>
                      </a:r>
                      <a:endParaRPr lang="ru-RU" sz="1600" dirty="0">
                        <a:latin typeface="Calibri"/>
                        <a:ea typeface="Calibri"/>
                        <a:cs typeface="Times New Roman"/>
                      </a:endParaRPr>
                    </a:p>
                    <a:p>
                      <a:pPr>
                        <a:lnSpc>
                          <a:spcPct val="115000"/>
                        </a:lnSpc>
                      </a:pPr>
                      <a:r>
                        <a:rPr lang="ru-RU" sz="1600" dirty="0">
                          <a:solidFill>
                            <a:srgbClr val="000000"/>
                          </a:solidFill>
                          <a:latin typeface="Calibri"/>
                          <a:ea typeface="Times New Roman"/>
                        </a:rPr>
                        <a:t>Более длительные стадии анализа и проектирования. </a:t>
                      </a:r>
                      <a:endParaRPr lang="ru-RU" sz="1600" dirty="0">
                        <a:latin typeface="Calibri"/>
                        <a:ea typeface="Times New Roman"/>
                      </a:endParaRPr>
                    </a:p>
                    <a:p>
                      <a:pPr>
                        <a:lnSpc>
                          <a:spcPct val="115000"/>
                        </a:lnSpc>
                      </a:pPr>
                      <a:r>
                        <a:rPr lang="ru-RU" sz="1600" dirty="0">
                          <a:solidFill>
                            <a:srgbClr val="000000"/>
                          </a:solidFill>
                          <a:latin typeface="Calibri"/>
                          <a:ea typeface="Times New Roman"/>
                        </a:rPr>
                        <a:t>Более формализованные коммуникации. </a:t>
                      </a:r>
                      <a:endParaRPr lang="ru-RU" sz="1600" dirty="0">
                        <a:latin typeface="Calibri"/>
                        <a:ea typeface="Times New Roman"/>
                      </a:endParaRPr>
                    </a:p>
                  </a:txBody>
                  <a:tcPr marL="9525" marR="9525" marT="9525" marB="9525">
                    <a:lnL>
                      <a:noFill/>
                    </a:lnL>
                    <a:lnR>
                      <a:noFill/>
                    </a:lnR>
                    <a:lnT>
                      <a:noFill/>
                    </a:lnT>
                    <a:lnB>
                      <a:noFill/>
                    </a:lnB>
                    <a:solidFill>
                      <a:srgbClr val="92D050"/>
                    </a:solidFill>
                  </a:tcPr>
                </a:tc>
                <a:extLst>
                  <a:ext uri="{0D108BD9-81ED-4DB2-BD59-A6C34878D82A}">
                    <a16:rowId xmlns:a16="http://schemas.microsoft.com/office/drawing/2014/main" val="10001"/>
                  </a:ext>
                </a:extLst>
              </a:tr>
              <a:tr h="0">
                <a:tc>
                  <a:txBody>
                    <a:bodyPr/>
                    <a:lstStyle/>
                    <a:p>
                      <a:pPr>
                        <a:lnSpc>
                          <a:spcPct val="115000"/>
                        </a:lnSpc>
                        <a:spcAft>
                          <a:spcPts val="1000"/>
                        </a:spcAft>
                      </a:pPr>
                      <a:r>
                        <a:rPr lang="ru-RU" sz="1800" b="1" dirty="0">
                          <a:solidFill>
                            <a:srgbClr val="000000"/>
                          </a:solidFill>
                          <a:latin typeface="Calibri"/>
                          <a:ea typeface="Calibri"/>
                          <a:cs typeface="Times New Roman"/>
                        </a:rPr>
                        <a:t>Легкие </a:t>
                      </a:r>
                      <a:endParaRPr lang="ru-RU" sz="1800" b="1" dirty="0">
                        <a:latin typeface="Calibri"/>
                        <a:ea typeface="Calibri"/>
                        <a:cs typeface="Times New Roman"/>
                      </a:endParaRPr>
                    </a:p>
                  </a:txBody>
                  <a:tcPr marL="9525" marR="9525" marT="9525" marB="9525">
                    <a:lnL>
                      <a:noFill/>
                    </a:lnL>
                    <a:lnR>
                      <a:noFill/>
                    </a:lnR>
                    <a:lnT>
                      <a:noFill/>
                    </a:lnT>
                    <a:lnB>
                      <a:noFill/>
                    </a:lnB>
                    <a:solidFill>
                      <a:schemeClr val="accent2">
                        <a:lumMod val="40000"/>
                        <a:lumOff val="60000"/>
                      </a:schemeClr>
                    </a:solidFill>
                  </a:tcPr>
                </a:tc>
                <a:tc>
                  <a:txBody>
                    <a:bodyPr/>
                    <a:lstStyle/>
                    <a:p>
                      <a:pPr>
                        <a:lnSpc>
                          <a:spcPct val="115000"/>
                        </a:lnSpc>
                        <a:spcAft>
                          <a:spcPts val="1000"/>
                        </a:spcAft>
                      </a:pPr>
                      <a:r>
                        <a:rPr lang="ru-RU" sz="1600" dirty="0">
                          <a:solidFill>
                            <a:srgbClr val="000000"/>
                          </a:solidFill>
                          <a:latin typeface="Calibri"/>
                          <a:ea typeface="Calibri"/>
                          <a:cs typeface="Times New Roman"/>
                        </a:rPr>
                        <a:t>Меньше непроизводительных расходов, связанных с управлением проектом, рисками, изменениями, конфигурациями. </a:t>
                      </a:r>
                      <a:endParaRPr lang="ru-RU" sz="1600" dirty="0">
                        <a:latin typeface="Calibri"/>
                        <a:ea typeface="Calibri"/>
                        <a:cs typeface="Times New Roman"/>
                      </a:endParaRPr>
                    </a:p>
                    <a:p>
                      <a:pPr>
                        <a:lnSpc>
                          <a:spcPct val="115000"/>
                        </a:lnSpc>
                      </a:pPr>
                      <a:r>
                        <a:rPr lang="ru-RU" sz="1600" dirty="0">
                          <a:solidFill>
                            <a:srgbClr val="000000"/>
                          </a:solidFill>
                          <a:latin typeface="Calibri"/>
                          <a:ea typeface="Times New Roman"/>
                        </a:rPr>
                        <a:t>Упрощенные стадии анализа и проектирования, основной упор на разработку функциональности, совмещение ролей. Неформальные коммуникации. </a:t>
                      </a:r>
                      <a:endParaRPr lang="ru-RU" sz="1600" dirty="0">
                        <a:latin typeface="Calibri"/>
                        <a:ea typeface="Times New Roman"/>
                      </a:endParaRPr>
                    </a:p>
                  </a:txBody>
                  <a:tcPr marL="9525" marR="9525" marT="9525" marB="9525">
                    <a:lnL>
                      <a:noFill/>
                    </a:lnL>
                    <a:lnR>
                      <a:noFill/>
                    </a:lnR>
                    <a:lnT>
                      <a:noFill/>
                    </a:lnT>
                    <a:lnB>
                      <a:noFill/>
                    </a:lnB>
                    <a:solidFill>
                      <a:schemeClr val="accent2">
                        <a:lumMod val="40000"/>
                        <a:lumOff val="60000"/>
                      </a:schemeClr>
                    </a:solidFill>
                  </a:tcPr>
                </a:tc>
                <a:tc>
                  <a:txBody>
                    <a:bodyPr/>
                    <a:lstStyle/>
                    <a:p>
                      <a:pPr>
                        <a:lnSpc>
                          <a:spcPct val="115000"/>
                        </a:lnSpc>
                        <a:spcAft>
                          <a:spcPts val="1000"/>
                        </a:spcAft>
                      </a:pPr>
                      <a:r>
                        <a:rPr lang="ru-RU" sz="1600" dirty="0">
                          <a:solidFill>
                            <a:srgbClr val="000000"/>
                          </a:solidFill>
                          <a:latin typeface="Calibri"/>
                          <a:ea typeface="Calibri"/>
                          <a:cs typeface="Times New Roman"/>
                        </a:rPr>
                        <a:t>Эффективность сильно зависит от индивидуальных способностей, требуют более квалифицированной, универсальной и стабильной команды. </a:t>
                      </a:r>
                      <a:endParaRPr lang="ru-RU" sz="1600" dirty="0">
                        <a:latin typeface="Calibri"/>
                        <a:ea typeface="Calibri"/>
                        <a:cs typeface="Times New Roman"/>
                      </a:endParaRPr>
                    </a:p>
                    <a:p>
                      <a:pPr>
                        <a:lnSpc>
                          <a:spcPct val="115000"/>
                        </a:lnSpc>
                      </a:pPr>
                      <a:r>
                        <a:rPr lang="ru-RU" sz="1600" dirty="0">
                          <a:solidFill>
                            <a:srgbClr val="000000"/>
                          </a:solidFill>
                          <a:latin typeface="Calibri"/>
                          <a:ea typeface="Times New Roman"/>
                        </a:rPr>
                        <a:t>Объем и сложность выполняемых проектов ограничены. </a:t>
                      </a:r>
                      <a:endParaRPr lang="ru-RU" sz="1600" dirty="0">
                        <a:latin typeface="Calibri"/>
                        <a:ea typeface="Times New Roman"/>
                      </a:endParaRPr>
                    </a:p>
                  </a:txBody>
                  <a:tcPr marL="9525" marR="9525" marT="9525" marB="9525">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27</a:t>
            </a:fld>
            <a:endParaRPr lang="en-US"/>
          </a:p>
        </p:txBody>
      </p:sp>
      <p:sp>
        <p:nvSpPr>
          <p:cNvPr id="33795" name="Rectangle 2"/>
          <p:cNvSpPr>
            <a:spLocks noGrp="1" noChangeArrowheads="1"/>
          </p:cNvSpPr>
          <p:nvPr>
            <p:ph type="title"/>
          </p:nvPr>
        </p:nvSpPr>
        <p:spPr>
          <a:xfrm>
            <a:off x="344488" y="1484784"/>
            <a:ext cx="9289032" cy="3960440"/>
          </a:xfrm>
        </p:spPr>
        <p:txBody>
          <a:bodyPr/>
          <a:lstStyle/>
          <a:p>
            <a:pPr algn="l"/>
            <a:r>
              <a:rPr lang="ru-RU" sz="2000" dirty="0" err="1">
                <a:solidFill>
                  <a:schemeClr val="tx1"/>
                </a:solidFill>
              </a:rPr>
              <a:t>Алистер</a:t>
            </a:r>
            <a:r>
              <a:rPr lang="ru-RU" sz="2000" dirty="0">
                <a:solidFill>
                  <a:schemeClr val="tx1"/>
                </a:solidFill>
              </a:rPr>
              <a:t> </a:t>
            </a:r>
            <a:r>
              <a:rPr lang="ru-RU" sz="2000" dirty="0" err="1">
                <a:solidFill>
                  <a:schemeClr val="tx1"/>
                </a:solidFill>
              </a:rPr>
              <a:t>Коуберн</a:t>
            </a:r>
            <a:r>
              <a:rPr lang="ru-RU" sz="2000" dirty="0">
                <a:solidFill>
                  <a:schemeClr val="tx1"/>
                </a:solidFill>
              </a:rPr>
              <a:t>, один из авторов «Манифеста гибкой разработки ПО»  проанализировал очень разные программные проекты, которые выполнялись по разным моделям от совершенно облегченных и «гибких» до тяжелых (СММ-5) за последние 20 лет. Он не обнаружил корреляции между успехом или провалом проектов и моделями процесса разработки, которые применялись в проектах. Отсюда он сделал вывод о том, что эффективность разработки ПО не зависит от модели процесса, а также о том, что : </a:t>
            </a:r>
            <a:br>
              <a:rPr lang="ru-RU" sz="2000" dirty="0">
                <a:solidFill>
                  <a:schemeClr val="tx1"/>
                </a:solidFill>
              </a:rPr>
            </a:br>
            <a:r>
              <a:rPr lang="ru-RU" sz="2000" dirty="0">
                <a:solidFill>
                  <a:schemeClr val="tx1"/>
                </a:solidFill>
              </a:rPr>
              <a:t>- </a:t>
            </a:r>
            <a:r>
              <a:rPr lang="ru-RU" sz="1600" dirty="0">
                <a:solidFill>
                  <a:schemeClr val="tx1"/>
                </a:solidFill>
              </a:rPr>
              <a:t> у каждого проекта должна быть своя модель процесса разработки. </a:t>
            </a:r>
            <a:br>
              <a:rPr lang="ru-RU" sz="1600" dirty="0">
                <a:solidFill>
                  <a:schemeClr val="tx1"/>
                </a:solidFill>
              </a:rPr>
            </a:br>
            <a:r>
              <a:rPr lang="ru-RU" sz="1600" dirty="0">
                <a:solidFill>
                  <a:schemeClr val="tx1"/>
                </a:solidFill>
              </a:rPr>
              <a:t>- у каждой модели — свое время</a:t>
            </a:r>
            <a:r>
              <a:rPr lang="ru-RU" sz="2000" dirty="0">
                <a:solidFill>
                  <a:schemeClr val="tx1"/>
                </a:solidFill>
              </a:rPr>
              <a:t>.</a:t>
            </a:r>
            <a:br>
              <a:rPr lang="ru-RU" sz="2000" dirty="0">
                <a:solidFill>
                  <a:schemeClr val="tx1"/>
                </a:solidFill>
              </a:rPr>
            </a:br>
            <a:endParaRPr lang="en-US" sz="2000" b="1" dirty="0">
              <a:solidFill>
                <a:schemeClr val="tx1"/>
              </a:solidFill>
            </a:endParaRPr>
          </a:p>
        </p:txBody>
      </p:sp>
      <p:sp>
        <p:nvSpPr>
          <p:cNvPr id="4" name="TextBox 3"/>
          <p:cNvSpPr txBox="1"/>
          <p:nvPr/>
        </p:nvSpPr>
        <p:spPr>
          <a:xfrm>
            <a:off x="4088904" y="692696"/>
            <a:ext cx="1367682" cy="584775"/>
          </a:xfrm>
          <a:prstGeom prst="rect">
            <a:avLst/>
          </a:prstGeom>
          <a:noFill/>
        </p:spPr>
        <p:txBody>
          <a:bodyPr wrap="none" rtlCol="0">
            <a:spAutoFit/>
          </a:bodyPr>
          <a:lstStyle/>
          <a:p>
            <a:r>
              <a:rPr lang="ru-RU" sz="3200" b="0" dirty="0">
                <a:solidFill>
                  <a:schemeClr val="accent1">
                    <a:lumMod val="50000"/>
                  </a:schemeClr>
                </a:solidFill>
                <a:latin typeface="+mj-lt"/>
              </a:rPr>
              <a:t>Вывод</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28</a:t>
            </a:fld>
            <a:endParaRPr lang="en-US"/>
          </a:p>
        </p:txBody>
      </p:sp>
      <p:sp>
        <p:nvSpPr>
          <p:cNvPr id="4" name="TextBox 3"/>
          <p:cNvSpPr txBox="1"/>
          <p:nvPr/>
        </p:nvSpPr>
        <p:spPr>
          <a:xfrm>
            <a:off x="4088904" y="692696"/>
            <a:ext cx="2268570" cy="584775"/>
          </a:xfrm>
          <a:prstGeom prst="rect">
            <a:avLst/>
          </a:prstGeom>
          <a:noFill/>
        </p:spPr>
        <p:txBody>
          <a:bodyPr wrap="none" rtlCol="0">
            <a:spAutoFit/>
          </a:bodyPr>
          <a:lstStyle/>
          <a:p>
            <a:r>
              <a:rPr lang="ru-RU" sz="3200" b="0" dirty="0">
                <a:solidFill>
                  <a:schemeClr val="accent1">
                    <a:lumMod val="50000"/>
                  </a:schemeClr>
                </a:solidFill>
                <a:latin typeface="+mj-lt"/>
              </a:rPr>
              <a:t>Закон 4 - П</a:t>
            </a:r>
          </a:p>
        </p:txBody>
      </p:sp>
      <p:pic>
        <p:nvPicPr>
          <p:cNvPr id="7" name="Рисунок 6" descr="http://citforum.ru/SE/project/arkhipenkov_lectures/4.png"/>
          <p:cNvPicPr/>
          <p:nvPr/>
        </p:nvPicPr>
        <p:blipFill>
          <a:blip r:embed="rId2" cstate="print"/>
          <a:srcRect/>
          <a:stretch>
            <a:fillRect/>
          </a:stretch>
        </p:blipFill>
        <p:spPr bwMode="auto">
          <a:xfrm>
            <a:off x="1280592" y="1340768"/>
            <a:ext cx="7272807" cy="468052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29</a:t>
            </a:fld>
            <a:endParaRPr lang="en-US"/>
          </a:p>
        </p:txBody>
      </p:sp>
      <p:sp>
        <p:nvSpPr>
          <p:cNvPr id="33795" name="Rectangle 2"/>
          <p:cNvSpPr>
            <a:spLocks noGrp="1" noChangeArrowheads="1"/>
          </p:cNvSpPr>
          <p:nvPr>
            <p:ph type="title"/>
          </p:nvPr>
        </p:nvSpPr>
        <p:spPr>
          <a:xfrm>
            <a:off x="1905000" y="304800"/>
            <a:ext cx="7772400" cy="609600"/>
          </a:xfrm>
        </p:spPr>
        <p:txBody>
          <a:bodyPr/>
          <a:lstStyle/>
          <a:p>
            <a:r>
              <a:rPr lang="ru-RU" dirty="0"/>
              <a:t>Треугольник» ограничений проекта </a:t>
            </a:r>
            <a:endParaRPr lang="en-US" b="1" dirty="0"/>
          </a:p>
        </p:txBody>
      </p:sp>
      <p:pic>
        <p:nvPicPr>
          <p:cNvPr id="4" name="Рисунок 3" descr="http://citforum.ru/SE/project/arkhipenkov_lectures/6.png"/>
          <p:cNvPicPr/>
          <p:nvPr/>
        </p:nvPicPr>
        <p:blipFill>
          <a:blip r:embed="rId2" cstate="print"/>
          <a:srcRect/>
          <a:stretch>
            <a:fillRect/>
          </a:stretch>
        </p:blipFill>
        <p:spPr bwMode="auto">
          <a:xfrm>
            <a:off x="1136576" y="1196752"/>
            <a:ext cx="6552728" cy="475252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r>
              <a:rPr lang="en-US"/>
              <a:t>1-</a:t>
            </a:r>
            <a:fld id="{F0ACB0BB-6DA3-4B46-85D1-B3A4E2DE2C02}" type="slidenum">
              <a:rPr lang="en-US"/>
              <a:pPr>
                <a:defRPr/>
              </a:pPr>
              <a:t>3</a:t>
            </a:fld>
            <a:endParaRPr lang="en-US"/>
          </a:p>
        </p:txBody>
      </p:sp>
      <p:sp>
        <p:nvSpPr>
          <p:cNvPr id="8195" name="Rectangle 2"/>
          <p:cNvSpPr>
            <a:spLocks noGrp="1" noChangeArrowheads="1"/>
          </p:cNvSpPr>
          <p:nvPr>
            <p:ph type="title"/>
          </p:nvPr>
        </p:nvSpPr>
        <p:spPr>
          <a:xfrm>
            <a:off x="990600" y="533400"/>
            <a:ext cx="7772400" cy="609600"/>
          </a:xfrm>
        </p:spPr>
        <p:txBody>
          <a:bodyPr/>
          <a:lstStyle/>
          <a:p>
            <a:r>
              <a:rPr lang="ru-RU" b="1" dirty="0"/>
              <a:t>Информационная система</a:t>
            </a:r>
            <a:endParaRPr lang="en-US" b="1" dirty="0"/>
          </a:p>
        </p:txBody>
      </p:sp>
      <p:sp>
        <p:nvSpPr>
          <p:cNvPr id="8196" name="Rectangle 3"/>
          <p:cNvSpPr>
            <a:spLocks noGrp="1" noChangeArrowheads="1"/>
          </p:cNvSpPr>
          <p:nvPr>
            <p:ph type="body" idx="1"/>
          </p:nvPr>
        </p:nvSpPr>
        <p:spPr>
          <a:xfrm>
            <a:off x="304800" y="1143000"/>
            <a:ext cx="9372600" cy="4648200"/>
          </a:xfrm>
        </p:spPr>
        <p:txBody>
          <a:bodyPr/>
          <a:lstStyle/>
          <a:p>
            <a:pPr marL="0" lvl="0" indent="0">
              <a:buNone/>
            </a:pPr>
            <a:r>
              <a:rPr lang="ru-RU" sz="2400" dirty="0">
                <a:cs typeface="Times New Roman" pitchFamily="18" charset="0"/>
              </a:rPr>
              <a:t>Система, предназначенная для хранения, поиска и обработки информации, и соответствующие организационные ресурсы (человеческие, технические, финансовые и т. д.), которые обеспечивают и распространяют информацию (ISO/IEC 2382:2015).</a:t>
            </a:r>
          </a:p>
          <a:p>
            <a:pPr lvl="0"/>
            <a:endParaRPr lang="ru-RU" sz="2000" dirty="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30</a:t>
            </a:fld>
            <a:endParaRPr lang="en-US"/>
          </a:p>
        </p:txBody>
      </p:sp>
      <p:sp>
        <p:nvSpPr>
          <p:cNvPr id="33795" name="Rectangle 2"/>
          <p:cNvSpPr>
            <a:spLocks noGrp="1" noChangeArrowheads="1"/>
          </p:cNvSpPr>
          <p:nvPr>
            <p:ph type="title"/>
          </p:nvPr>
        </p:nvSpPr>
        <p:spPr>
          <a:xfrm>
            <a:off x="1136576" y="476672"/>
            <a:ext cx="7772400" cy="609600"/>
          </a:xfrm>
        </p:spPr>
        <p:txBody>
          <a:bodyPr/>
          <a:lstStyle/>
          <a:p>
            <a:r>
              <a:rPr lang="ru-RU" dirty="0"/>
              <a:t>Функциональная структура </a:t>
            </a:r>
            <a:endParaRPr lang="en-US" b="1" dirty="0"/>
          </a:p>
        </p:txBody>
      </p:sp>
      <p:pic>
        <p:nvPicPr>
          <p:cNvPr id="4" name="Рисунок 3" descr="http://citforum.ru/SE/project/arkhipenkov_lectures/7.png"/>
          <p:cNvPicPr/>
          <p:nvPr/>
        </p:nvPicPr>
        <p:blipFill>
          <a:blip r:embed="rId2" cstate="print"/>
          <a:srcRect/>
          <a:stretch>
            <a:fillRect/>
          </a:stretch>
        </p:blipFill>
        <p:spPr bwMode="auto">
          <a:xfrm>
            <a:off x="920552" y="1113902"/>
            <a:ext cx="7776864" cy="51845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31</a:t>
            </a:fld>
            <a:endParaRPr lang="en-US"/>
          </a:p>
        </p:txBody>
      </p:sp>
      <p:sp>
        <p:nvSpPr>
          <p:cNvPr id="33795" name="Rectangle 2"/>
          <p:cNvSpPr>
            <a:spLocks noGrp="1" noChangeArrowheads="1"/>
          </p:cNvSpPr>
          <p:nvPr>
            <p:ph type="title"/>
          </p:nvPr>
        </p:nvSpPr>
        <p:spPr>
          <a:xfrm>
            <a:off x="1280592" y="548680"/>
            <a:ext cx="7772400" cy="609600"/>
          </a:xfrm>
        </p:spPr>
        <p:txBody>
          <a:bodyPr/>
          <a:lstStyle/>
          <a:p>
            <a:r>
              <a:rPr lang="ru-RU" dirty="0"/>
              <a:t>Проектная структура </a:t>
            </a:r>
            <a:endParaRPr lang="en-US" b="1" dirty="0"/>
          </a:p>
        </p:txBody>
      </p:sp>
      <p:pic>
        <p:nvPicPr>
          <p:cNvPr id="4" name="Рисунок 3" descr="http://citforum.ru/SE/project/arkhipenkov_lectures/8.png"/>
          <p:cNvPicPr/>
          <p:nvPr/>
        </p:nvPicPr>
        <p:blipFill>
          <a:blip r:embed="rId2" cstate="print"/>
          <a:srcRect/>
          <a:stretch>
            <a:fillRect/>
          </a:stretch>
        </p:blipFill>
        <p:spPr bwMode="auto">
          <a:xfrm>
            <a:off x="848544" y="1196752"/>
            <a:ext cx="8208912" cy="482453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32</a:t>
            </a:fld>
            <a:endParaRPr lang="en-US"/>
          </a:p>
        </p:txBody>
      </p:sp>
      <p:sp>
        <p:nvSpPr>
          <p:cNvPr id="33795" name="Rectangle 2"/>
          <p:cNvSpPr>
            <a:spLocks noGrp="1" noChangeArrowheads="1"/>
          </p:cNvSpPr>
          <p:nvPr>
            <p:ph type="title"/>
          </p:nvPr>
        </p:nvSpPr>
        <p:spPr>
          <a:xfrm>
            <a:off x="1352600" y="332656"/>
            <a:ext cx="7772400" cy="609600"/>
          </a:xfrm>
        </p:spPr>
        <p:txBody>
          <a:bodyPr/>
          <a:lstStyle/>
          <a:p>
            <a:r>
              <a:rPr lang="ru-RU" dirty="0"/>
              <a:t>Слабая матрица </a:t>
            </a:r>
            <a:endParaRPr lang="en-US" b="1" dirty="0"/>
          </a:p>
        </p:txBody>
      </p:sp>
      <p:pic>
        <p:nvPicPr>
          <p:cNvPr id="4" name="Рисунок 3" descr="http://citforum.ru/SE/project/arkhipenkov_lectures/9.png"/>
          <p:cNvPicPr/>
          <p:nvPr/>
        </p:nvPicPr>
        <p:blipFill>
          <a:blip r:embed="rId2" cstate="print"/>
          <a:srcRect/>
          <a:stretch>
            <a:fillRect/>
          </a:stretch>
        </p:blipFill>
        <p:spPr bwMode="auto">
          <a:xfrm>
            <a:off x="632520" y="1052736"/>
            <a:ext cx="8568952" cy="489654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33</a:t>
            </a:fld>
            <a:endParaRPr lang="en-US"/>
          </a:p>
        </p:txBody>
      </p:sp>
      <p:sp>
        <p:nvSpPr>
          <p:cNvPr id="33795" name="Rectangle 2"/>
          <p:cNvSpPr>
            <a:spLocks noGrp="1" noChangeArrowheads="1"/>
          </p:cNvSpPr>
          <p:nvPr>
            <p:ph type="title"/>
          </p:nvPr>
        </p:nvSpPr>
        <p:spPr>
          <a:xfrm>
            <a:off x="1352600" y="548680"/>
            <a:ext cx="7772400" cy="609600"/>
          </a:xfrm>
        </p:spPr>
        <p:txBody>
          <a:bodyPr/>
          <a:lstStyle/>
          <a:p>
            <a:r>
              <a:rPr lang="ru-RU" dirty="0"/>
              <a:t>Сбалансированная матрица </a:t>
            </a:r>
            <a:endParaRPr lang="en-US" b="1" dirty="0"/>
          </a:p>
        </p:txBody>
      </p:sp>
      <p:pic>
        <p:nvPicPr>
          <p:cNvPr id="4" name="Рисунок 3" descr="http://citforum.ru/SE/project/arkhipenkov_lectures/10.png"/>
          <p:cNvPicPr/>
          <p:nvPr/>
        </p:nvPicPr>
        <p:blipFill>
          <a:blip r:embed="rId2" cstate="print"/>
          <a:srcRect/>
          <a:stretch>
            <a:fillRect/>
          </a:stretch>
        </p:blipFill>
        <p:spPr bwMode="auto">
          <a:xfrm>
            <a:off x="920552" y="1196752"/>
            <a:ext cx="7704856" cy="489654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34</a:t>
            </a:fld>
            <a:endParaRPr lang="en-US"/>
          </a:p>
        </p:txBody>
      </p:sp>
      <p:sp>
        <p:nvSpPr>
          <p:cNvPr id="33795" name="Rectangle 2"/>
          <p:cNvSpPr>
            <a:spLocks noGrp="1" noChangeArrowheads="1"/>
          </p:cNvSpPr>
          <p:nvPr>
            <p:ph type="title"/>
          </p:nvPr>
        </p:nvSpPr>
        <p:spPr>
          <a:xfrm>
            <a:off x="1208584" y="476672"/>
            <a:ext cx="7772400" cy="609600"/>
          </a:xfrm>
        </p:spPr>
        <p:txBody>
          <a:bodyPr/>
          <a:lstStyle/>
          <a:p>
            <a:r>
              <a:rPr lang="ru-RU" dirty="0"/>
              <a:t>Сильная матрица </a:t>
            </a:r>
            <a:endParaRPr lang="en-US" b="1" dirty="0"/>
          </a:p>
        </p:txBody>
      </p:sp>
      <p:pic>
        <p:nvPicPr>
          <p:cNvPr id="4" name="Рисунок 3" descr="http://citforum.ru/SE/project/arkhipenkov_lectures/11.png"/>
          <p:cNvPicPr/>
          <p:nvPr/>
        </p:nvPicPr>
        <p:blipFill>
          <a:blip r:embed="rId2" cstate="print"/>
          <a:srcRect/>
          <a:stretch>
            <a:fillRect/>
          </a:stretch>
        </p:blipFill>
        <p:spPr bwMode="auto">
          <a:xfrm>
            <a:off x="848544" y="1268760"/>
            <a:ext cx="8208912" cy="482453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35</a:t>
            </a:fld>
            <a:endParaRPr lang="en-US"/>
          </a:p>
        </p:txBody>
      </p:sp>
      <p:sp>
        <p:nvSpPr>
          <p:cNvPr id="33795" name="Rectangle 2"/>
          <p:cNvSpPr>
            <a:spLocks noGrp="1" noChangeArrowheads="1"/>
          </p:cNvSpPr>
          <p:nvPr>
            <p:ph type="title"/>
          </p:nvPr>
        </p:nvSpPr>
        <p:spPr>
          <a:xfrm>
            <a:off x="344488" y="304800"/>
            <a:ext cx="9332912" cy="609600"/>
          </a:xfrm>
        </p:spPr>
        <p:txBody>
          <a:bodyPr/>
          <a:lstStyle/>
          <a:p>
            <a:r>
              <a:rPr lang="ru-RU" dirty="0"/>
              <a:t>Влияние организационной структуры на проект</a:t>
            </a:r>
            <a:endParaRPr lang="en-US" b="1" dirty="0"/>
          </a:p>
        </p:txBody>
      </p:sp>
      <p:pic>
        <p:nvPicPr>
          <p:cNvPr id="87042" name="Picture 2"/>
          <p:cNvPicPr>
            <a:picLocks noChangeAspect="1" noChangeArrowheads="1"/>
          </p:cNvPicPr>
          <p:nvPr/>
        </p:nvPicPr>
        <p:blipFill>
          <a:blip r:embed="rId2" cstate="print"/>
          <a:srcRect/>
          <a:stretch>
            <a:fillRect/>
          </a:stretch>
        </p:blipFill>
        <p:spPr bwMode="auto">
          <a:xfrm>
            <a:off x="838200" y="1362075"/>
            <a:ext cx="8229600" cy="4133850"/>
          </a:xfrm>
          <a:prstGeom prst="rect">
            <a:avLst/>
          </a:prstGeom>
          <a:noFill/>
          <a:ln w="12700" cap="flat" cmpd="sng">
            <a:noFill/>
            <a:prstDash val="solid"/>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Номер слайда 2"/>
          <p:cNvSpPr>
            <a:spLocks noGrp="1"/>
          </p:cNvSpPr>
          <p:nvPr>
            <p:ph type="sldNum" sz="quarter" idx="10"/>
          </p:nvPr>
        </p:nvSpPr>
        <p:spPr/>
        <p:txBody>
          <a:bodyPr/>
          <a:lstStyle/>
          <a:p>
            <a:pPr>
              <a:defRPr/>
            </a:pPr>
            <a:r>
              <a:rPr lang="en-US"/>
              <a:t>1-</a:t>
            </a:r>
            <a:fld id="{0E8CFF4B-4286-4A2E-9659-301EDA7D3645}" type="slidenum">
              <a:rPr lang="en-US"/>
              <a:pPr>
                <a:defRPr/>
              </a:pPr>
              <a:t>36</a:t>
            </a:fld>
            <a:endParaRPr lang="en-US"/>
          </a:p>
        </p:txBody>
      </p:sp>
      <p:sp>
        <p:nvSpPr>
          <p:cNvPr id="9219" name="Rectangle 2"/>
          <p:cNvSpPr>
            <a:spLocks noGrp="1" noChangeArrowheads="1"/>
          </p:cNvSpPr>
          <p:nvPr>
            <p:ph type="title"/>
          </p:nvPr>
        </p:nvSpPr>
        <p:spPr>
          <a:xfrm>
            <a:off x="920552" y="260648"/>
            <a:ext cx="7772400" cy="609600"/>
          </a:xfrm>
        </p:spPr>
        <p:txBody>
          <a:bodyPr/>
          <a:lstStyle/>
          <a:p>
            <a:r>
              <a:rPr lang="ru-RU" sz="2400" b="1" dirty="0"/>
              <a:t>ВЕРОЯТНЫМИ ТОЧКАМИ ПРОРЫВА В БЛИЖАЙШИЕ ДЕСЯТИЛЕТИЯ </a:t>
            </a:r>
            <a:endParaRPr lang="en-US" sz="2400" b="1" dirty="0"/>
          </a:p>
        </p:txBody>
      </p:sp>
      <p:sp>
        <p:nvSpPr>
          <p:cNvPr id="44" name="Rectangle 3"/>
          <p:cNvSpPr>
            <a:spLocks noChangeArrowheads="1"/>
          </p:cNvSpPr>
          <p:nvPr/>
        </p:nvSpPr>
        <p:spPr bwMode="auto">
          <a:xfrm>
            <a:off x="200472" y="1340768"/>
            <a:ext cx="9705528" cy="3967753"/>
          </a:xfrm>
          <a:prstGeom prst="rect">
            <a:avLst/>
          </a:prstGeom>
          <a:noFill/>
          <a:ln w="12700">
            <a:noFill/>
            <a:miter lim="800000"/>
            <a:headEnd/>
            <a:tailEnd/>
          </a:ln>
        </p:spPr>
        <p:txBody>
          <a:bodyPr wrap="square" lIns="90488" tIns="44450" rIns="90488" bIns="44450">
            <a:spAutoFit/>
          </a:bodyPr>
          <a:lstStyle/>
          <a:p>
            <a:pPr algn="just">
              <a:buFont typeface="Arial" pitchFamily="34" charset="0"/>
              <a:buChar char="•"/>
            </a:pPr>
            <a:r>
              <a:rPr lang="ru-RU" sz="1800" b="0" dirty="0"/>
              <a:t>Увеличение объема передаваемых данных и моделей для их обработки (≪большие данные≫ –</a:t>
            </a:r>
          </a:p>
          <a:p>
            <a:pPr algn="just"/>
            <a:r>
              <a:rPr lang="en-US" sz="1800" b="0" dirty="0"/>
              <a:t>big data)</a:t>
            </a:r>
          </a:p>
          <a:p>
            <a:pPr algn="just">
              <a:buFont typeface="Arial" pitchFamily="34" charset="0"/>
              <a:buChar char="•"/>
            </a:pPr>
            <a:r>
              <a:rPr lang="ru-RU" sz="1800" b="0" dirty="0"/>
              <a:t>Распространение ПО, на которое может влиять обычный пользователь;</a:t>
            </a:r>
          </a:p>
          <a:p>
            <a:pPr algn="just">
              <a:buFont typeface="Arial" pitchFamily="34" charset="0"/>
              <a:buChar char="•"/>
            </a:pPr>
            <a:r>
              <a:rPr lang="ru-RU" sz="1800" b="0" dirty="0"/>
              <a:t>Развитие человеко-машинных интерфейсов (приборы биологической обратной связи,</a:t>
            </a:r>
          </a:p>
          <a:p>
            <a:pPr algn="just">
              <a:buFont typeface="Arial" pitchFamily="34" charset="0"/>
              <a:buChar char="•"/>
            </a:pPr>
            <a:r>
              <a:rPr lang="ru-RU" sz="1800" b="0" dirty="0" err="1"/>
              <a:t>нейроинтерфейсы</a:t>
            </a:r>
            <a:r>
              <a:rPr lang="ru-RU" sz="1800" b="0" dirty="0"/>
              <a:t>)</a:t>
            </a:r>
          </a:p>
          <a:p>
            <a:pPr algn="just">
              <a:buFont typeface="Arial" pitchFamily="34" charset="0"/>
              <a:buChar char="•"/>
            </a:pPr>
            <a:r>
              <a:rPr lang="ru-RU" sz="1800" b="0" dirty="0"/>
              <a:t>Технологии искусственного интеллекта (известный футуролог Раймонд </a:t>
            </a:r>
            <a:r>
              <a:rPr lang="ru-RU" sz="1800" b="0" dirty="0" err="1"/>
              <a:t>Курцвейл</a:t>
            </a:r>
            <a:r>
              <a:rPr lang="ru-RU" sz="1800" b="0" dirty="0"/>
              <a:t> прогнозирует,</a:t>
            </a:r>
          </a:p>
          <a:p>
            <a:pPr algn="just"/>
            <a:r>
              <a:rPr lang="ru-RU" sz="1800" b="0" dirty="0"/>
              <a:t>что уже к 2029 году уровень развития искусственного </a:t>
            </a:r>
            <a:r>
              <a:rPr lang="ru-RU" sz="1800" b="0" dirty="0" err="1"/>
              <a:t>интелекта</a:t>
            </a:r>
            <a:r>
              <a:rPr lang="ru-RU" sz="1800" b="0" dirty="0"/>
              <a:t> будет примерно равен</a:t>
            </a:r>
          </a:p>
          <a:p>
            <a:pPr algn="just"/>
            <a:r>
              <a:rPr lang="ru-RU" sz="1800" b="0" dirty="0"/>
              <a:t>человеческому)</a:t>
            </a:r>
          </a:p>
          <a:p>
            <a:pPr algn="just">
              <a:buFont typeface="Arial" pitchFamily="34" charset="0"/>
              <a:buChar char="•"/>
            </a:pPr>
            <a:r>
              <a:rPr lang="ru-RU" sz="1800" b="0" dirty="0"/>
              <a:t>Семантические системы, работающие со смыслами естественных языков (перевод, поиск</a:t>
            </a:r>
          </a:p>
          <a:p>
            <a:pPr algn="just"/>
            <a:r>
              <a:rPr lang="ru-RU" sz="1800" b="0" dirty="0"/>
              <a:t>в Интернете, общение человек – компьютер и др.)</a:t>
            </a:r>
          </a:p>
          <a:p>
            <a:pPr algn="just">
              <a:buFont typeface="Arial" pitchFamily="34" charset="0"/>
              <a:buChar char="•"/>
            </a:pPr>
            <a:r>
              <a:rPr lang="ru-RU" sz="1800" b="0" dirty="0"/>
              <a:t>Новые квантовые и оптические компьютеры, позволяющие существенно ускорить обработку</a:t>
            </a:r>
          </a:p>
          <a:p>
            <a:pPr algn="just"/>
            <a:r>
              <a:rPr lang="ru-RU" sz="1800" b="0" dirty="0"/>
              <a:t>больших массивов данных</a:t>
            </a:r>
          </a:p>
          <a:p>
            <a:pPr algn="just">
              <a:buFont typeface="Arial" pitchFamily="34" charset="0"/>
              <a:buChar char="•"/>
            </a:pPr>
            <a:r>
              <a:rPr lang="ru-RU" sz="1800" b="0" dirty="0"/>
              <a:t>Развитие </a:t>
            </a:r>
            <a:r>
              <a:rPr lang="ru-RU" sz="1800" b="0" dirty="0" err="1"/>
              <a:t>нейроинтерфейсов</a:t>
            </a:r>
            <a:r>
              <a:rPr lang="ru-RU" sz="1800" b="0" dirty="0"/>
              <a:t>, в том числе ≪управление мыслью≫, разными объектами, передача ощущений и переживаний на расстоянии.</a:t>
            </a:r>
            <a:endParaRPr lang="en-US" sz="1800" b="0" dirty="0">
              <a:solidFill>
                <a:srgbClr val="3333CC"/>
              </a:solidFill>
              <a:latin typeface="Arial" pitchFamily="34" charset="0"/>
            </a:endParaRPr>
          </a:p>
        </p:txBody>
      </p:sp>
    </p:spTree>
    <p:extLst>
      <p:ext uri="{BB962C8B-B14F-4D97-AF65-F5344CB8AC3E}">
        <p14:creationId xmlns:p14="http://schemas.microsoft.com/office/powerpoint/2010/main" val="2959794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Номер слайда 2"/>
          <p:cNvSpPr>
            <a:spLocks noGrp="1"/>
          </p:cNvSpPr>
          <p:nvPr>
            <p:ph type="sldNum" sz="quarter" idx="10"/>
          </p:nvPr>
        </p:nvSpPr>
        <p:spPr/>
        <p:txBody>
          <a:bodyPr/>
          <a:lstStyle/>
          <a:p>
            <a:pPr>
              <a:defRPr/>
            </a:pPr>
            <a:r>
              <a:rPr lang="en-US"/>
              <a:t>1-</a:t>
            </a:r>
            <a:fld id="{0E8CFF4B-4286-4A2E-9659-301EDA7D3645}" type="slidenum">
              <a:rPr lang="en-US"/>
              <a:pPr>
                <a:defRPr/>
              </a:pPr>
              <a:t>37</a:t>
            </a:fld>
            <a:endParaRPr lang="en-US"/>
          </a:p>
        </p:txBody>
      </p:sp>
      <p:sp>
        <p:nvSpPr>
          <p:cNvPr id="9219" name="Rectangle 2"/>
          <p:cNvSpPr>
            <a:spLocks noGrp="1" noChangeArrowheads="1"/>
          </p:cNvSpPr>
          <p:nvPr>
            <p:ph type="title"/>
          </p:nvPr>
        </p:nvSpPr>
        <p:spPr>
          <a:xfrm>
            <a:off x="992560" y="0"/>
            <a:ext cx="7772400" cy="609600"/>
          </a:xfrm>
        </p:spPr>
        <p:txBody>
          <a:bodyPr/>
          <a:lstStyle/>
          <a:p>
            <a:r>
              <a:rPr lang="ru-RU" sz="2400" b="1" dirty="0"/>
              <a:t>ПРИМЕРЫ ЗАДАЧ</a:t>
            </a:r>
            <a:endParaRPr lang="en-US" sz="2400" b="1" dirty="0"/>
          </a:p>
        </p:txBody>
      </p:sp>
      <p:sp>
        <p:nvSpPr>
          <p:cNvPr id="44" name="Rectangle 3"/>
          <p:cNvSpPr>
            <a:spLocks noChangeArrowheads="1"/>
          </p:cNvSpPr>
          <p:nvPr/>
        </p:nvSpPr>
        <p:spPr bwMode="auto">
          <a:xfrm>
            <a:off x="0" y="548680"/>
            <a:ext cx="9705528" cy="6245299"/>
          </a:xfrm>
          <a:prstGeom prst="rect">
            <a:avLst/>
          </a:prstGeom>
          <a:noFill/>
          <a:ln w="12700">
            <a:noFill/>
            <a:miter lim="800000"/>
            <a:headEnd/>
            <a:tailEnd/>
          </a:ln>
        </p:spPr>
        <p:txBody>
          <a:bodyPr wrap="square" lIns="90488" tIns="44450" rIns="90488" bIns="44450">
            <a:spAutoFit/>
          </a:bodyPr>
          <a:lstStyle/>
          <a:p>
            <a:pPr algn="just">
              <a:buFont typeface="Wingdings" pitchFamily="2" charset="2"/>
              <a:buChar char="ü"/>
            </a:pPr>
            <a:r>
              <a:rPr lang="ru-RU" sz="1600" b="0" dirty="0"/>
              <a:t>Сбор и систематизация персональных данных в Сети, анализ этих данных на предмет их безопасности и разграничение уровней доступа к ней</a:t>
            </a:r>
          </a:p>
          <a:p>
            <a:pPr algn="just">
              <a:buFont typeface="Wingdings" pitchFamily="2" charset="2"/>
              <a:buChar char="ü"/>
            </a:pPr>
            <a:r>
              <a:rPr lang="ru-RU" sz="1600" b="0" dirty="0"/>
              <a:t>Консультирование в области безопасности в открытом пространстве Сети</a:t>
            </a:r>
          </a:p>
          <a:p>
            <a:pPr algn="just">
              <a:buFont typeface="Wingdings" pitchFamily="2" charset="2"/>
              <a:buChar char="ü"/>
            </a:pPr>
            <a:r>
              <a:rPr lang="ru-RU" sz="1600" b="0" dirty="0"/>
              <a:t>Ограничение доступа и введение персональной ответственности за работу с информацией</a:t>
            </a:r>
          </a:p>
          <a:p>
            <a:pPr algn="just">
              <a:buFont typeface="Wingdings" pitchFamily="2" charset="2"/>
              <a:buChar char="ü"/>
            </a:pPr>
            <a:r>
              <a:rPr lang="ru-RU" sz="1600" b="0" dirty="0"/>
              <a:t>Обеспечение желаемого пользователем уровня приватности</a:t>
            </a:r>
          </a:p>
          <a:p>
            <a:pPr algn="just">
              <a:buFont typeface="Wingdings" pitchFamily="2" charset="2"/>
              <a:buChar char="ü"/>
            </a:pPr>
            <a:r>
              <a:rPr lang="ru-RU" sz="1600" b="0" dirty="0"/>
              <a:t>Защита от манипуляций со стороны виртуальной среды</a:t>
            </a:r>
          </a:p>
          <a:p>
            <a:pPr algn="just">
              <a:buFont typeface="Wingdings" pitchFamily="2" charset="2"/>
              <a:buChar char="ü"/>
            </a:pPr>
            <a:r>
              <a:rPr lang="ru-RU" sz="1600" b="0" dirty="0"/>
              <a:t>Обеспечение максимальной идентификации пользователя</a:t>
            </a:r>
          </a:p>
          <a:p>
            <a:pPr algn="just">
              <a:buFont typeface="Wingdings" pitchFamily="2" charset="2"/>
              <a:buChar char="ü"/>
            </a:pPr>
            <a:r>
              <a:rPr lang="ru-RU" sz="1600" b="0" dirty="0"/>
              <a:t>Защита каналов передачи информации</a:t>
            </a:r>
          </a:p>
          <a:p>
            <a:pPr algn="just">
              <a:buFont typeface="Wingdings" pitchFamily="2" charset="2"/>
              <a:buChar char="ü"/>
            </a:pPr>
            <a:r>
              <a:rPr lang="ru-RU" sz="1600" b="0" dirty="0"/>
              <a:t>Системная борьба с организованной </a:t>
            </a:r>
            <a:r>
              <a:rPr lang="ru-RU" sz="1600" b="0" dirty="0" err="1"/>
              <a:t>киберпреступностью</a:t>
            </a:r>
            <a:r>
              <a:rPr lang="ru-RU" sz="1600" b="0" dirty="0"/>
              <a:t> и </a:t>
            </a:r>
            <a:r>
              <a:rPr lang="ru-RU" sz="1600" b="0" dirty="0" err="1"/>
              <a:t>кибертерроризмом</a:t>
            </a:r>
            <a:r>
              <a:rPr lang="ru-RU" sz="1600" b="0" dirty="0"/>
              <a:t> (перенос опыта из реального мира в киберпространство)</a:t>
            </a:r>
          </a:p>
          <a:p>
            <a:pPr algn="just">
              <a:buFont typeface="Wingdings" pitchFamily="2" charset="2"/>
              <a:buChar char="ü"/>
            </a:pPr>
            <a:r>
              <a:rPr lang="ru-RU" sz="1600" b="0" dirty="0" err="1"/>
              <a:t>Модерация</a:t>
            </a:r>
            <a:r>
              <a:rPr lang="ru-RU" sz="1600" b="0" dirty="0"/>
              <a:t> системы ≪электронного государства≫. Появление нового двустороннего канала связи органов власти и граждан требует решения проблемы </a:t>
            </a:r>
            <a:r>
              <a:rPr lang="ru-RU" sz="1600" b="0" dirty="0" err="1"/>
              <a:t>модерации</a:t>
            </a:r>
            <a:r>
              <a:rPr lang="ru-RU" sz="1600" b="0" dirty="0"/>
              <a:t>, управления этой коммуникацией</a:t>
            </a:r>
          </a:p>
          <a:p>
            <a:pPr algn="just">
              <a:buFont typeface="Wingdings" pitchFamily="2" charset="2"/>
              <a:buChar char="ü"/>
            </a:pPr>
            <a:r>
              <a:rPr lang="ru-RU" sz="1600" b="0" dirty="0"/>
              <a:t>Задача обеспечения непрерывности бизнес-процессов (на случай сбоев </a:t>
            </a:r>
            <a:r>
              <a:rPr lang="ru-RU" sz="1600" b="0" dirty="0" err="1"/>
              <a:t>ИТ-систем</a:t>
            </a:r>
            <a:r>
              <a:rPr lang="ru-RU" sz="1600" b="0" dirty="0"/>
              <a:t>).</a:t>
            </a:r>
          </a:p>
          <a:p>
            <a:pPr algn="just">
              <a:buFont typeface="Wingdings" pitchFamily="2" charset="2"/>
              <a:buChar char="ü"/>
            </a:pPr>
            <a:r>
              <a:rPr lang="ru-RU" sz="1600" b="0" dirty="0"/>
              <a:t>Ликвидация цифрового разрыва и массовое просвещение населения в сфере ИКТ</a:t>
            </a:r>
          </a:p>
          <a:p>
            <a:pPr algn="just">
              <a:buFont typeface="Wingdings" pitchFamily="2" charset="2"/>
              <a:buChar char="ü"/>
            </a:pPr>
            <a:r>
              <a:rPr lang="ru-RU" sz="1600" b="0" dirty="0"/>
              <a:t>Обработка крупных массивов данных</a:t>
            </a:r>
          </a:p>
          <a:p>
            <a:pPr algn="just">
              <a:buFont typeface="Wingdings" pitchFamily="2" charset="2"/>
              <a:buChar char="ü"/>
            </a:pPr>
            <a:r>
              <a:rPr lang="ru-RU" sz="1600" b="0" dirty="0"/>
              <a:t>Разработка стандартов хранения данных</a:t>
            </a:r>
          </a:p>
          <a:p>
            <a:pPr algn="just">
              <a:buFont typeface="Wingdings" pitchFamily="2" charset="2"/>
              <a:buChar char="ü"/>
            </a:pPr>
            <a:r>
              <a:rPr lang="ru-RU" sz="1600" b="0" dirty="0"/>
              <a:t>Разработка интерфейсов визуализации данных</a:t>
            </a:r>
          </a:p>
          <a:p>
            <a:pPr algn="just">
              <a:buFont typeface="Wingdings" pitchFamily="2" charset="2"/>
              <a:buChar char="ü"/>
            </a:pPr>
            <a:r>
              <a:rPr lang="ru-RU" sz="1600" b="0" dirty="0"/>
              <a:t>Управление рисками для </a:t>
            </a:r>
            <a:r>
              <a:rPr lang="ru-RU" sz="1600" b="0" dirty="0" err="1"/>
              <a:t>ИКТ-систем</a:t>
            </a:r>
            <a:endParaRPr lang="ru-RU" sz="1600" b="0" dirty="0"/>
          </a:p>
          <a:p>
            <a:pPr algn="just">
              <a:buFont typeface="Wingdings" pitchFamily="2" charset="2"/>
              <a:buChar char="ü"/>
            </a:pPr>
            <a:r>
              <a:rPr lang="ru-RU" sz="1600" b="0" dirty="0"/>
              <a:t>Обеспечение комплексной безопасности </a:t>
            </a:r>
            <a:r>
              <a:rPr lang="ru-RU" sz="1600" b="0" dirty="0" err="1"/>
              <a:t>ИКТ-систем</a:t>
            </a:r>
            <a:r>
              <a:rPr lang="ru-RU" sz="1600" b="0" dirty="0"/>
              <a:t> от </a:t>
            </a:r>
            <a:r>
              <a:rPr lang="ru-RU" sz="1600" b="0" dirty="0" err="1"/>
              <a:t>кибератак</a:t>
            </a:r>
            <a:r>
              <a:rPr lang="ru-RU" sz="1600" b="0" dirty="0"/>
              <a:t>, утечек информации, вирусных атак</a:t>
            </a:r>
          </a:p>
          <a:p>
            <a:pPr algn="just">
              <a:buFont typeface="Wingdings" pitchFamily="2" charset="2"/>
              <a:buChar char="ü"/>
            </a:pPr>
            <a:r>
              <a:rPr lang="ru-RU" sz="1600" b="0" dirty="0"/>
              <a:t>Разработка </a:t>
            </a:r>
            <a:r>
              <a:rPr lang="ru-RU" sz="1600" b="0" dirty="0" err="1"/>
              <a:t>биочипов</a:t>
            </a:r>
            <a:r>
              <a:rPr lang="ru-RU" sz="1600" b="0" dirty="0"/>
              <a:t> и других аналогичных устройств, вживляемых в тело и обеспечивающих обмен информацией с внешней средой</a:t>
            </a:r>
          </a:p>
          <a:p>
            <a:pPr algn="just">
              <a:buFont typeface="Wingdings" pitchFamily="2" charset="2"/>
              <a:buChar char="ü"/>
            </a:pPr>
            <a:r>
              <a:rPr lang="ru-RU" sz="1600" b="0" dirty="0"/>
              <a:t>Правовая защита в Сети (защита собственности, вопросы, возникающие при коммуникации в Сети, в игровых и виртуальных реальностях)</a:t>
            </a:r>
          </a:p>
          <a:p>
            <a:pPr algn="just">
              <a:buFont typeface="Wingdings" pitchFamily="2" charset="2"/>
              <a:buChar char="ü"/>
            </a:pPr>
            <a:r>
              <a:rPr lang="ru-RU" sz="1600" b="0" dirty="0"/>
              <a:t>Разработка алгоритмов семантического поиска, перевода и обеспечение коммуникации человек – компьютер</a:t>
            </a:r>
            <a:endParaRPr lang="en-US" sz="1600" b="0" dirty="0">
              <a:solidFill>
                <a:srgbClr val="3333CC"/>
              </a:solidFill>
              <a:latin typeface="Arial" pitchFamily="34" charset="0"/>
            </a:endParaRPr>
          </a:p>
        </p:txBody>
      </p:sp>
    </p:spTree>
    <p:extLst>
      <p:ext uri="{BB962C8B-B14F-4D97-AF65-F5344CB8AC3E}">
        <p14:creationId xmlns:p14="http://schemas.microsoft.com/office/powerpoint/2010/main" val="1172297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Номер слайда 2"/>
          <p:cNvSpPr>
            <a:spLocks noGrp="1"/>
          </p:cNvSpPr>
          <p:nvPr>
            <p:ph type="sldNum" sz="quarter" idx="10"/>
          </p:nvPr>
        </p:nvSpPr>
        <p:spPr/>
        <p:txBody>
          <a:bodyPr/>
          <a:lstStyle/>
          <a:p>
            <a:pPr>
              <a:defRPr/>
            </a:pPr>
            <a:r>
              <a:rPr lang="en-US"/>
              <a:t>1-</a:t>
            </a:r>
            <a:fld id="{0E8CFF4B-4286-4A2E-9659-301EDA7D3645}" type="slidenum">
              <a:rPr lang="en-US"/>
              <a:pPr>
                <a:defRPr/>
              </a:pPr>
              <a:t>38</a:t>
            </a:fld>
            <a:endParaRPr lang="en-US"/>
          </a:p>
        </p:txBody>
      </p:sp>
      <p:sp>
        <p:nvSpPr>
          <p:cNvPr id="9219" name="Rectangle 2"/>
          <p:cNvSpPr>
            <a:spLocks noGrp="1" noChangeArrowheads="1"/>
          </p:cNvSpPr>
          <p:nvPr>
            <p:ph type="title"/>
          </p:nvPr>
        </p:nvSpPr>
        <p:spPr>
          <a:xfrm>
            <a:off x="992560" y="0"/>
            <a:ext cx="7772400" cy="609600"/>
          </a:xfrm>
        </p:spPr>
        <p:txBody>
          <a:bodyPr/>
          <a:lstStyle/>
          <a:p>
            <a:r>
              <a:rPr lang="ru-RU" sz="2400" dirty="0"/>
              <a:t>НАДПРОФЕССИОНАЛЬНЫЕ НАВЫКИ И УМЕНИЯ</a:t>
            </a:r>
            <a:endParaRPr lang="en-US" sz="2400" b="1" dirty="0"/>
          </a:p>
        </p:txBody>
      </p:sp>
      <p:pic>
        <p:nvPicPr>
          <p:cNvPr id="78851" name="Picture 3"/>
          <p:cNvPicPr>
            <a:picLocks noChangeAspect="1" noChangeArrowheads="1"/>
          </p:cNvPicPr>
          <p:nvPr/>
        </p:nvPicPr>
        <p:blipFill rotWithShape="1">
          <a:blip r:embed="rId2" cstate="print"/>
          <a:srcRect l="8340" t="12012" r="4812" b="4087"/>
          <a:stretch/>
        </p:blipFill>
        <p:spPr bwMode="auto">
          <a:xfrm>
            <a:off x="344488" y="476673"/>
            <a:ext cx="8990720" cy="5732398"/>
          </a:xfrm>
          <a:prstGeom prst="rect">
            <a:avLst/>
          </a:prstGeom>
          <a:noFill/>
          <a:ln w="9525">
            <a:noFill/>
            <a:miter lim="800000"/>
            <a:headEnd/>
            <a:tailEnd/>
          </a:ln>
        </p:spPr>
      </p:pic>
    </p:spTree>
    <p:extLst>
      <p:ext uri="{BB962C8B-B14F-4D97-AF65-F5344CB8AC3E}">
        <p14:creationId xmlns:p14="http://schemas.microsoft.com/office/powerpoint/2010/main" val="357995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r>
              <a:rPr lang="en-US"/>
              <a:t>1-</a:t>
            </a:r>
            <a:fld id="{F0ACB0BB-6DA3-4B46-85D1-B3A4E2DE2C02}" type="slidenum">
              <a:rPr lang="en-US"/>
              <a:pPr>
                <a:defRPr/>
              </a:pPr>
              <a:t>4</a:t>
            </a:fld>
            <a:endParaRPr lang="en-US"/>
          </a:p>
        </p:txBody>
      </p:sp>
      <p:sp>
        <p:nvSpPr>
          <p:cNvPr id="8195" name="Rectangle 2"/>
          <p:cNvSpPr>
            <a:spLocks noGrp="1" noChangeArrowheads="1"/>
          </p:cNvSpPr>
          <p:nvPr>
            <p:ph type="title"/>
          </p:nvPr>
        </p:nvSpPr>
        <p:spPr>
          <a:xfrm>
            <a:off x="990600" y="533400"/>
            <a:ext cx="7772400" cy="609600"/>
          </a:xfrm>
        </p:spPr>
        <p:txBody>
          <a:bodyPr/>
          <a:lstStyle/>
          <a:p>
            <a:r>
              <a:rPr lang="ru-RU" b="1" dirty="0"/>
              <a:t>Свойства информационных систем</a:t>
            </a:r>
            <a:endParaRPr lang="en-US" b="1" dirty="0"/>
          </a:p>
        </p:txBody>
      </p:sp>
      <p:sp>
        <p:nvSpPr>
          <p:cNvPr id="8196" name="Rectangle 3"/>
          <p:cNvSpPr>
            <a:spLocks noGrp="1" noChangeArrowheads="1"/>
          </p:cNvSpPr>
          <p:nvPr>
            <p:ph type="body" idx="1"/>
          </p:nvPr>
        </p:nvSpPr>
        <p:spPr>
          <a:xfrm>
            <a:off x="304800" y="1143000"/>
            <a:ext cx="9372600" cy="4648200"/>
          </a:xfrm>
        </p:spPr>
        <p:txBody>
          <a:bodyPr/>
          <a:lstStyle/>
          <a:p>
            <a:pPr lvl="0"/>
            <a:r>
              <a:rPr lang="ru-RU" sz="2000" dirty="0"/>
              <a:t>любая ИС может быть подвергнута анализу, построена и управляема на основе общих принципов построения сложных систем;</a:t>
            </a:r>
          </a:p>
          <a:p>
            <a:pPr lvl="0"/>
            <a:r>
              <a:rPr lang="ru-RU" sz="2000" dirty="0"/>
              <a:t>при построении ИС необходимо использовать системный подход;</a:t>
            </a:r>
          </a:p>
          <a:p>
            <a:pPr lvl="0"/>
            <a:r>
              <a:rPr lang="ru-RU" sz="2000" dirty="0"/>
              <a:t>ИС является динамичной и развивающейся системой;</a:t>
            </a:r>
          </a:p>
          <a:p>
            <a:pPr lvl="0"/>
            <a:r>
              <a:rPr lang="ru-RU" sz="2000" dirty="0"/>
              <a:t>ИС следует воспринимать как систему обработки информации, состоящую из компьютерных и телекоммуникационных устройств, реализованную на базе современных технологий;</a:t>
            </a:r>
          </a:p>
          <a:p>
            <a:pPr lvl="0"/>
            <a:r>
              <a:rPr lang="ru-RU" sz="2000" dirty="0"/>
              <a:t>выходной продукцией ИС является информация, на основе которой принимаются решения или производятся автоматическое выполнение рутинных операций;</a:t>
            </a:r>
          </a:p>
          <a:p>
            <a:pPr lvl="0"/>
            <a:r>
              <a:rPr lang="ru-RU" sz="2000" dirty="0"/>
              <a:t>участие человека зависит от сложности системы, типов и наборов данных, степени формализации решаемых задач.</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r>
              <a:rPr lang="en-US"/>
              <a:t>1-</a:t>
            </a:r>
            <a:fld id="{F0ACB0BB-6DA3-4B46-85D1-B3A4E2DE2C02}" type="slidenum">
              <a:rPr lang="en-US"/>
              <a:pPr>
                <a:defRPr/>
              </a:pPr>
              <a:t>5</a:t>
            </a:fld>
            <a:endParaRPr lang="en-US"/>
          </a:p>
        </p:txBody>
      </p:sp>
      <p:sp>
        <p:nvSpPr>
          <p:cNvPr id="8195" name="Rectangle 2"/>
          <p:cNvSpPr>
            <a:spLocks noGrp="1" noChangeArrowheads="1"/>
          </p:cNvSpPr>
          <p:nvPr>
            <p:ph type="title"/>
          </p:nvPr>
        </p:nvSpPr>
        <p:spPr>
          <a:xfrm>
            <a:off x="990600" y="533400"/>
            <a:ext cx="7772400" cy="609600"/>
          </a:xfrm>
        </p:spPr>
        <p:txBody>
          <a:bodyPr/>
          <a:lstStyle/>
          <a:p>
            <a:r>
              <a:rPr lang="ru-RU" b="1" dirty="0"/>
              <a:t>Процессы в информационной системе:</a:t>
            </a:r>
            <a:endParaRPr lang="en-US" b="1" dirty="0"/>
          </a:p>
        </p:txBody>
      </p:sp>
      <p:sp>
        <p:nvSpPr>
          <p:cNvPr id="8196" name="Rectangle 3"/>
          <p:cNvSpPr>
            <a:spLocks noGrp="1" noChangeArrowheads="1"/>
          </p:cNvSpPr>
          <p:nvPr>
            <p:ph type="body" idx="1"/>
          </p:nvPr>
        </p:nvSpPr>
        <p:spPr>
          <a:xfrm>
            <a:off x="304800" y="1772816"/>
            <a:ext cx="9372600" cy="4018384"/>
          </a:xfrm>
        </p:spPr>
        <p:txBody>
          <a:bodyPr/>
          <a:lstStyle/>
          <a:p>
            <a:pPr lvl="0"/>
            <a:r>
              <a:rPr lang="ru-RU" sz="2000" dirty="0"/>
              <a:t>ввод информации из внешних и внутренних источников;</a:t>
            </a:r>
          </a:p>
          <a:p>
            <a:pPr lvl="0"/>
            <a:r>
              <a:rPr lang="ru-RU" sz="2000" dirty="0"/>
              <a:t>обработка входящей информации;</a:t>
            </a:r>
          </a:p>
          <a:p>
            <a:pPr lvl="0"/>
            <a:r>
              <a:rPr lang="ru-RU" sz="2000" dirty="0"/>
              <a:t>хранение информации для последующего ее использования;</a:t>
            </a:r>
          </a:p>
          <a:p>
            <a:pPr lvl="0"/>
            <a:r>
              <a:rPr lang="ru-RU" sz="2000" dirty="0"/>
              <a:t>вывод информации в удобном для пользователя виде;</a:t>
            </a:r>
          </a:p>
          <a:p>
            <a:pPr lvl="0"/>
            <a:r>
              <a:rPr lang="ru-RU" sz="2000" dirty="0"/>
              <a:t>обратная связь, т.е. представление информации, переработанной в данной организации, для корректировки входящей информации.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6</a:t>
            </a:fld>
            <a:endParaRPr lang="en-US"/>
          </a:p>
        </p:txBody>
      </p:sp>
      <p:sp>
        <p:nvSpPr>
          <p:cNvPr id="6" name="TextBox 5"/>
          <p:cNvSpPr txBox="1"/>
          <p:nvPr/>
        </p:nvSpPr>
        <p:spPr>
          <a:xfrm>
            <a:off x="200472" y="620688"/>
            <a:ext cx="9289032" cy="6032421"/>
          </a:xfrm>
          <a:prstGeom prst="rect">
            <a:avLst/>
          </a:prstGeom>
          <a:noFill/>
        </p:spPr>
        <p:txBody>
          <a:bodyPr wrap="square" rtlCol="0">
            <a:spAutoFit/>
          </a:bodyPr>
          <a:lstStyle/>
          <a:p>
            <a:pPr algn="ctr"/>
            <a:r>
              <a:rPr lang="ru-RU" sz="3600" dirty="0"/>
              <a:t>Соотношение между ИС и ИТ.</a:t>
            </a:r>
          </a:p>
          <a:p>
            <a:r>
              <a:rPr lang="ru-RU" dirty="0"/>
              <a:t>Информационная технология</a:t>
            </a:r>
            <a:r>
              <a:rPr lang="ru-RU" b="0" dirty="0"/>
              <a:t> - процесс различных операций и действий над данными. Все процессы преобразования информации в информационной системе осуществляются с помощью информационных технологий.</a:t>
            </a:r>
          </a:p>
          <a:p>
            <a:r>
              <a:rPr lang="ru-RU" dirty="0"/>
              <a:t>Информационная система</a:t>
            </a:r>
            <a:r>
              <a:rPr lang="ru-RU" b="0" dirty="0"/>
              <a:t> - среда, составляющими элементами которой являются компьютеры, компьютерные сети, программные продукты, базы данных, люди, различного рода технологические и программные средства и т.д.</a:t>
            </a:r>
          </a:p>
          <a:p>
            <a:r>
              <a:rPr lang="ru-RU" b="0" dirty="0"/>
              <a:t>Таким образом, информационная технология является более емким понятием, чем информационная система. Реализация функций информационной системы невозможна без знаний ориентированной на нее информационной технологии. Информационная технология может существовать и вне сферы информационной системы.</a:t>
            </a:r>
          </a:p>
          <a:p>
            <a:pPr algn="ctr"/>
            <a:endParaRPr lang="ru-RU" b="0" dirty="0"/>
          </a:p>
          <a:p>
            <a:endParaRPr lang="ru-RU"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r>
              <a:rPr lang="en-US"/>
              <a:t>1-</a:t>
            </a:r>
            <a:fld id="{F0ACB0BB-6DA3-4B46-85D1-B3A4E2DE2C02}" type="slidenum">
              <a:rPr lang="en-US"/>
              <a:pPr>
                <a:defRPr/>
              </a:pPr>
              <a:t>7</a:t>
            </a:fld>
            <a:endParaRPr lang="en-US"/>
          </a:p>
        </p:txBody>
      </p:sp>
      <p:sp>
        <p:nvSpPr>
          <p:cNvPr id="8195" name="Rectangle 2"/>
          <p:cNvSpPr>
            <a:spLocks noGrp="1" noChangeArrowheads="1"/>
          </p:cNvSpPr>
          <p:nvPr>
            <p:ph type="title"/>
          </p:nvPr>
        </p:nvSpPr>
        <p:spPr>
          <a:xfrm>
            <a:off x="990600" y="533400"/>
            <a:ext cx="7772400" cy="609600"/>
          </a:xfrm>
        </p:spPr>
        <p:txBody>
          <a:bodyPr/>
          <a:lstStyle/>
          <a:p>
            <a:r>
              <a:rPr lang="ru-RU" b="1" dirty="0"/>
              <a:t>Программное обеспечение </a:t>
            </a:r>
            <a:endParaRPr lang="en-US" b="1" dirty="0"/>
          </a:p>
        </p:txBody>
      </p:sp>
      <p:sp>
        <p:nvSpPr>
          <p:cNvPr id="8196" name="Rectangle 3"/>
          <p:cNvSpPr>
            <a:spLocks noGrp="1" noChangeArrowheads="1"/>
          </p:cNvSpPr>
          <p:nvPr>
            <p:ph type="body" idx="1"/>
          </p:nvPr>
        </p:nvSpPr>
        <p:spPr>
          <a:xfrm>
            <a:off x="304800" y="1143000"/>
            <a:ext cx="9372600" cy="4648200"/>
          </a:xfrm>
        </p:spPr>
        <p:txBody>
          <a:bodyPr/>
          <a:lstStyle/>
          <a:p>
            <a:pPr>
              <a:lnSpc>
                <a:spcPct val="90000"/>
              </a:lnSpc>
              <a:buFontTx/>
              <a:buNone/>
            </a:pPr>
            <a:r>
              <a:rPr lang="ru-RU" sz="2000" b="1" dirty="0">
                <a:cs typeface="Times New Roman" pitchFamily="18" charset="0"/>
              </a:rPr>
              <a:t>Программное обеспечение (ПО) </a:t>
            </a:r>
            <a:r>
              <a:rPr lang="ru-RU" sz="2000" dirty="0">
                <a:cs typeface="Times New Roman" pitchFamily="18" charset="0"/>
              </a:rPr>
              <a:t>- совокупность программ, реализующих функции и задачи ИС и обеспечивающих работу компьютерных технических средств; инструктивно-методические материалы по применению средств ПО; а также персонал, занимающийся разработкой и сопровождением ПО на весь период жизненного цикла ИС.</a:t>
            </a:r>
          </a:p>
          <a:p>
            <a:pPr>
              <a:lnSpc>
                <a:spcPct val="90000"/>
              </a:lnSpc>
              <a:buFontTx/>
              <a:buNone/>
            </a:pPr>
            <a:endParaRPr lang="ru-RU" sz="2000" dirty="0">
              <a:cs typeface="Times New Roman" pitchFamily="18" charset="0"/>
            </a:endParaRPr>
          </a:p>
          <a:p>
            <a:pPr>
              <a:lnSpc>
                <a:spcPct val="90000"/>
              </a:lnSpc>
              <a:buFontTx/>
              <a:buNone/>
            </a:pPr>
            <a:r>
              <a:rPr lang="ru-RU" sz="2000" b="1" dirty="0">
                <a:cs typeface="Times New Roman" pitchFamily="18" charset="0"/>
              </a:rPr>
              <a:t>ПО делится на</a:t>
            </a:r>
            <a:r>
              <a:rPr lang="ru-RU" sz="2000" dirty="0">
                <a:cs typeface="Times New Roman" pitchFamily="18" charset="0"/>
              </a:rPr>
              <a:t>:</a:t>
            </a:r>
          </a:p>
          <a:p>
            <a:pPr>
              <a:lnSpc>
                <a:spcPct val="90000"/>
              </a:lnSpc>
              <a:buFontTx/>
              <a:buNone/>
            </a:pPr>
            <a:endParaRPr lang="ru-RU" sz="2000" dirty="0">
              <a:cs typeface="Times New Roman" pitchFamily="18" charset="0"/>
            </a:endParaRPr>
          </a:p>
          <a:p>
            <a:r>
              <a:rPr lang="ru-RU" sz="2000" dirty="0">
                <a:cs typeface="Times New Roman" pitchFamily="18" charset="0"/>
              </a:rPr>
              <a:t>Общесистемное: </a:t>
            </a:r>
            <a:r>
              <a:rPr lang="ru-RU" sz="2000" dirty="0"/>
              <a:t>ОС (операционная система); тестовые и диагностические программы; антивирусные программы; командно-файловые процессоры (оболочки)</a:t>
            </a:r>
            <a:r>
              <a:rPr lang="ru-RU" sz="2000" dirty="0">
                <a:cs typeface="Times New Roman" pitchFamily="18" charset="0"/>
              </a:rPr>
              <a:t>;</a:t>
            </a:r>
          </a:p>
          <a:p>
            <a:r>
              <a:rPr lang="ru-RU" sz="2000" dirty="0">
                <a:cs typeface="Times New Roman" pitchFamily="18" charset="0"/>
              </a:rPr>
              <a:t>Прикладное: </a:t>
            </a:r>
            <a:r>
              <a:rPr lang="ru-RU" sz="2000" dirty="0"/>
              <a:t>системы подготовки текстовых документов; СУБД; системы обработки финансово-экономической информации; личные ИС; система подготовки; системы управления проектами; экспертные системы (ЭС) и информационные системы поддержки принятия решения; системы индивидуального проектирования и совершенствования управления.</a:t>
            </a:r>
          </a:p>
          <a:p>
            <a:pPr>
              <a:lnSpc>
                <a:spcPct val="90000"/>
              </a:lnSpc>
              <a:buFontTx/>
              <a:buNone/>
            </a:pPr>
            <a:r>
              <a:rPr lang="ru-RU" sz="2000" dirty="0">
                <a:cs typeface="Times New Roman" pitchFamily="18" charset="0"/>
              </a:rPr>
              <a:t>.</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8</a:t>
            </a:fld>
            <a:endParaRPr lang="en-US"/>
          </a:p>
        </p:txBody>
      </p:sp>
      <p:sp>
        <p:nvSpPr>
          <p:cNvPr id="6" name="TextBox 5"/>
          <p:cNvSpPr txBox="1"/>
          <p:nvPr/>
        </p:nvSpPr>
        <p:spPr>
          <a:xfrm>
            <a:off x="272480" y="260648"/>
            <a:ext cx="9217024" cy="6309420"/>
          </a:xfrm>
          <a:prstGeom prst="rect">
            <a:avLst/>
          </a:prstGeom>
          <a:noFill/>
        </p:spPr>
        <p:txBody>
          <a:bodyPr wrap="square" rtlCol="0">
            <a:spAutoFit/>
          </a:bodyPr>
          <a:lstStyle/>
          <a:p>
            <a:pPr algn="ctr"/>
            <a:r>
              <a:rPr lang="ru-RU" dirty="0"/>
              <a:t>Аспекты управления проектами.</a:t>
            </a:r>
          </a:p>
          <a:p>
            <a:endParaRPr lang="ru-RU" dirty="0"/>
          </a:p>
          <a:p>
            <a:endParaRPr lang="ru-RU" sz="1400" i="1" dirty="0"/>
          </a:p>
          <a:p>
            <a:r>
              <a:rPr lang="ru-RU" sz="1800" i="1" dirty="0" err="1"/>
              <a:t>Stakeholders</a:t>
            </a:r>
            <a:r>
              <a:rPr lang="ru-RU" sz="1800" i="1" dirty="0"/>
              <a:t> – это люди со стороны, которые не участвуют непосредственно в проекте, но влияют на него и/или заинтересованы в его результатах. Это могут быть будущие пользователи системы (например, в ситуации, когда они и заказчик – это не одно и то же), высшее руководство компании-разработчика и т.д. Идентификация всех </a:t>
            </a:r>
            <a:r>
              <a:rPr lang="ru-RU" sz="1800" i="1" dirty="0" err="1"/>
              <a:t>stakeholders</a:t>
            </a:r>
            <a:r>
              <a:rPr lang="ru-RU" sz="1800" i="1" dirty="0"/>
              <a:t> и грамотная работа с ними – важная составляющая успешного проектного менеджмента </a:t>
            </a:r>
          </a:p>
          <a:p>
            <a:endParaRPr lang="ru-RU" sz="1800" i="1" dirty="0"/>
          </a:p>
          <a:p>
            <a:r>
              <a:rPr lang="ru-RU" sz="1800" i="1" dirty="0" err="1"/>
              <a:t>Project</a:t>
            </a:r>
            <a:r>
              <a:rPr lang="ru-RU" sz="1800" i="1" dirty="0"/>
              <a:t> </a:t>
            </a:r>
            <a:r>
              <a:rPr lang="ru-RU" sz="1800" i="1" dirty="0" err="1"/>
              <a:t>scope</a:t>
            </a:r>
            <a:r>
              <a:rPr lang="ru-RU" sz="1800" i="1" dirty="0"/>
              <a:t> – это границы проекта. Это очень важное понятие для программных проектов в виду изменчивости требований. Часто бывает, что разработчики начинают создавать одну систему, а после, постепенно, она превращается в другую. Причем для менеджеров по продажам, а также заказчика, ничего радикально не произошло, а с точки зрения внутреннего устройства ПО, технологий, алгоритмов реализации, архитектуры – все радикально меняется. За подобными тенденциями должен следить и грамотно с ними разбираться проектный менеджмент. </a:t>
            </a:r>
          </a:p>
          <a:p>
            <a:endParaRPr lang="ru-RU" sz="1800" i="1" dirty="0"/>
          </a:p>
          <a:p>
            <a:r>
              <a:rPr lang="ru-RU" sz="1800" i="1" dirty="0"/>
              <a:t>Компромиссы – важнейший аспект управления программными проектами в силу </a:t>
            </a:r>
            <a:r>
              <a:rPr lang="ru-RU" sz="1800" i="1" dirty="0" err="1"/>
              <a:t>согласовываемости</a:t>
            </a:r>
            <a:r>
              <a:rPr lang="ru-RU" sz="1800" i="1" dirty="0"/>
              <a:t> ПО. Важно не потерять все согласуемые параметры и стороны и найти приемлемый компромисс.</a:t>
            </a:r>
          </a:p>
          <a:p>
            <a:endParaRPr lang="ru-RU" sz="1800" dirty="0"/>
          </a:p>
        </p:txBody>
      </p:sp>
    </p:spTree>
    <p:extLst>
      <p:ext uri="{BB962C8B-B14F-4D97-AF65-F5344CB8AC3E}">
        <p14:creationId xmlns:p14="http://schemas.microsoft.com/office/powerpoint/2010/main" val="274933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a:spLocks noGrp="1"/>
          </p:cNvSpPr>
          <p:nvPr>
            <p:ph type="sldNum" sz="quarter" idx="10"/>
          </p:nvPr>
        </p:nvSpPr>
        <p:spPr/>
        <p:txBody>
          <a:bodyPr/>
          <a:lstStyle/>
          <a:p>
            <a:pPr>
              <a:defRPr/>
            </a:pPr>
            <a:r>
              <a:rPr lang="en-US"/>
              <a:t>1-</a:t>
            </a:r>
            <a:fld id="{33A39839-1E85-4E21-9C84-77BD40EC2C6F}" type="slidenum">
              <a:rPr lang="en-US"/>
              <a:pPr>
                <a:defRPr/>
              </a:pPr>
              <a:t>9</a:t>
            </a:fld>
            <a:endParaRPr lang="en-US"/>
          </a:p>
        </p:txBody>
      </p:sp>
      <p:sp>
        <p:nvSpPr>
          <p:cNvPr id="33795" name="Rectangle 2"/>
          <p:cNvSpPr>
            <a:spLocks noGrp="1" noChangeArrowheads="1"/>
          </p:cNvSpPr>
          <p:nvPr>
            <p:ph type="title"/>
          </p:nvPr>
        </p:nvSpPr>
        <p:spPr>
          <a:xfrm>
            <a:off x="776536" y="116632"/>
            <a:ext cx="8924528" cy="609600"/>
          </a:xfrm>
        </p:spPr>
        <p:txBody>
          <a:bodyPr/>
          <a:lstStyle/>
          <a:p>
            <a:r>
              <a:rPr lang="ru-RU" b="1" dirty="0"/>
              <a:t>Области знаний по управлению проектами </a:t>
            </a:r>
            <a:endParaRPr lang="en-US" b="1" dirty="0"/>
          </a:p>
        </p:txBody>
      </p:sp>
      <p:pic>
        <p:nvPicPr>
          <p:cNvPr id="81922" name="Picture 2"/>
          <p:cNvPicPr>
            <a:picLocks noChangeAspect="1" noChangeArrowheads="1"/>
          </p:cNvPicPr>
          <p:nvPr/>
        </p:nvPicPr>
        <p:blipFill>
          <a:blip r:embed="rId2" cstate="print"/>
          <a:srcRect/>
          <a:stretch>
            <a:fillRect/>
          </a:stretch>
        </p:blipFill>
        <p:spPr bwMode="auto">
          <a:xfrm>
            <a:off x="1064568" y="692696"/>
            <a:ext cx="7632847" cy="5588000"/>
          </a:xfrm>
          <a:prstGeom prst="rect">
            <a:avLst/>
          </a:prstGeom>
          <a:noFill/>
          <a:ln w="12700" cap="flat" cmpd="sng">
            <a:noFill/>
            <a:prstDash val="solid"/>
            <a:miter lim="800000"/>
            <a:headEnd/>
            <a:tailEnd/>
          </a:ln>
        </p:spPr>
      </p:pic>
    </p:spTree>
    <p:extLst>
      <p:ext uri="{BB962C8B-B14F-4D97-AF65-F5344CB8AC3E}">
        <p14:creationId xmlns:p14="http://schemas.microsoft.com/office/powerpoint/2010/main" val="2578742997"/>
      </p:ext>
    </p:extLst>
  </p:cSld>
  <p:clrMapOvr>
    <a:masterClrMapping/>
  </p:clrMapOvr>
</p:sld>
</file>

<file path=ppt/theme/theme1.xml><?xml version="1.0" encoding="utf-8"?>
<a:theme xmlns:a="http://schemas.openxmlformats.org/drawingml/2006/main" name="pm00">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m00">
      <a:majorFont>
        <a:latin typeface="Trebuchet MS"/>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Cyr" charset="-52"/>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Cyr" charset="-52"/>
          </a:defRPr>
        </a:defPPr>
      </a:lstStyle>
    </a:lnDef>
  </a:objectDefaults>
  <a:extraClrSchemeLst>
    <a:extraClrScheme>
      <a:clrScheme name="pm0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m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m0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m0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m0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m0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m0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c:\students\pm00.ppt</Template>
  <TotalTime>1365</TotalTime>
  <Pages>27</Pages>
  <Words>2171</Words>
  <Application>Microsoft Office PowerPoint</Application>
  <PresentationFormat>Лист A4 (210x297 мм)</PresentationFormat>
  <Paragraphs>183</Paragraphs>
  <Slides>38</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38</vt:i4>
      </vt:variant>
    </vt:vector>
  </HeadingPairs>
  <TitlesOfParts>
    <vt:vector size="45" baseType="lpstr">
      <vt:lpstr>Arial</vt:lpstr>
      <vt:lpstr>Calibri</vt:lpstr>
      <vt:lpstr>Times New Roman</vt:lpstr>
      <vt:lpstr>Times New Roman Cyr</vt:lpstr>
      <vt:lpstr>Trebuchet MS</vt:lpstr>
      <vt:lpstr>Wingdings</vt:lpstr>
      <vt:lpstr>pm00</vt:lpstr>
      <vt:lpstr>Управление проектированием информационных систем Лекция 1 Введение</vt:lpstr>
      <vt:lpstr>Проект — средство стратегического развития </vt:lpstr>
      <vt:lpstr>Информационная система</vt:lpstr>
      <vt:lpstr>Свойства информационных систем</vt:lpstr>
      <vt:lpstr>Процессы в информационной системе:</vt:lpstr>
      <vt:lpstr>Презентация PowerPoint</vt:lpstr>
      <vt:lpstr>Программное обеспечение </vt:lpstr>
      <vt:lpstr>Презентация PowerPoint</vt:lpstr>
      <vt:lpstr>Области знаний по управлению проектами </vt:lpstr>
      <vt:lpstr>Компетенции для команды управления проектамию проектами проектами и</vt:lpstr>
      <vt:lpstr>Жизненный цикл проекта</vt:lpstr>
      <vt:lpstr>Фазы проекта </vt:lpstr>
      <vt:lpstr>Влияние участников проекта </vt:lpstr>
      <vt:lpstr>Участники проекта </vt:lpstr>
      <vt:lpstr>Жизненный цикл продукта</vt:lpstr>
      <vt:lpstr>SWEBOK 2004 (основные)</vt:lpstr>
      <vt:lpstr>SWEBOK 2004  (дополнительные )</vt:lpstr>
      <vt:lpstr>Standish Group – анализ нескольких десятков тысяч проектов</vt:lpstr>
      <vt:lpstr>Модели процесса разработки ПО </vt:lpstr>
      <vt:lpstr> ГОСТы ГОСТ 19 «Единая система программной документации» и ГОСТ 34 «Стандарты на разработку и сопровождение автоматизированных систем» ориентированы на последовательный подход к разработке ПО.  Разработка в соответствии с этими стандартами проводится по этапам, каждый из которых предполагает выполнение строго определенных работ, и завершается выпуском достаточно большого числа весьма формализованных и обширных документов.  Таким образом, строгое следование этим гостам не только приводит к водопадному подходу, но и требует очень высокой степени формализованности разработки.  На основе этих стандартов разрабатываются программные системы по госзаказам в России.     </vt:lpstr>
      <vt:lpstr> SW-CMM   В середине 80-х годов минувшего столетия Министерство обороны США крепко задумалось о том, как выбирать разработчиков ПО при реализации крупномасштабных программных проектов. По заказу военных Институт программной инженерии, входящий в состав Университета Карнеги-Меллона, разработал SW-CMM, Capability Maturity Model for Software в качестве эталонной модели организации разработки программного обеспечения.   </vt:lpstr>
      <vt:lpstr> RUP    Унифицированный процесс (Rational Unified Process, RUP) был разработан Филиппом Крачтеном (Philippe Kruchten), Иваром Якобсоном (Ivar Jacobson) и другими сотрудниками компании "Rational Software" в качестве дополнения к языку моделирования UML. Модель RUP описывает абстрактный общий процесс, на основе которого организация или проектная команда должна создать конкретный специализированный процесс, ориентированный на ее потребности. Именно эта черта RUP вызывает основную критику — поскольку он может быть чем угодно, его нельзя считать ничем определенным. В результате такого общего построения RUP можно использовать и как основу для самого что ни на есть традиционного водопадного стиля разработки, так и в качестве гибкого процесса.  </vt:lpstr>
      <vt:lpstr> MSF   Microsoft Solutions Framework (MSF) — это гибкая и достаточно легковесная модель, построенная на основе итеративной разработки. Привлекательной особенностью MSF является большое внимание к созданию эффективной и небюрократизированной проектной команды. Для достижения этой цели MSF предлагает достаточно нестандартные подходы к организационной структуре, распределению ответственности и принципам взаимодействия внутри команды.  </vt:lpstr>
      <vt:lpstr>                                           PSP/TSP Одна из последних разработок Института программной инженерии Personal Software Process / Team Software Process. Personal Software Process определяет требования к компетенциям разработчика. Согласно этой модели каждый программист должен уметь:  учитывать время, затраченное на работу над проектом;  учитывать найденные дефекты;  классифицировать типы дефектов;  оценивать размер задачи;  осуществлять систематический подход к описанию результатов тестирования;  планировать программные задачи;  распределять их по времени и составлять график работы.  выполнять индивидуальную проверку проекта и архитектуры;  осуществлять индивидуальную проверку кода;  выполнять регрессионное тестирование.  Team Software Process делает ставку на самоуправляемые команды численностью 3-20 разработчиков. Команды должны:  установить собственные цели;  составить свой процесс и планы;  отслеживать работу;  поддерживать мотивацию и максимальную производительность.  Последовательное применение модели PSP/TSP позволяет сделать нормой в организации пятый уровень CMM.  </vt:lpstr>
      <vt:lpstr>                               Agile  Основная идея всех гибких моделей заключается в том, что применяемый в разработке ПО процесс должен быть адаптивным. Они декларируют своей высшей ценностью ориентированность на людей и их взаимодействие, а не на процессы и средства. По сути, так называемые, гибкие методологии это не методологии, а набор практик, которые могут позволить (а могут и нет) добиваться эффективной разработки ПО, основываясь на итеративности, инкрементальности, самоуправляемости команды и адаптивности процесса.  </vt:lpstr>
      <vt:lpstr>Сравнение моделей процессов разработки ПО </vt:lpstr>
      <vt:lpstr>Алистер Коуберн, один из авторов «Манифеста гибкой разработки ПО»  проанализировал очень разные программные проекты, которые выполнялись по разным моделям от совершенно облегченных и «гибких» до тяжелых (СММ-5) за последние 20 лет. Он не обнаружил корреляции между успехом или провалом проектов и моделями процесса разработки, которые применялись в проектах. Отсюда он сделал вывод о том, что эффективность разработки ПО не зависит от модели процесса, а также о том, что :  -  у каждого проекта должна быть своя модель процесса разработки.  - у каждой модели — свое время. </vt:lpstr>
      <vt:lpstr>Презентация PowerPoint</vt:lpstr>
      <vt:lpstr>Треугольник» ограничений проекта </vt:lpstr>
      <vt:lpstr>Функциональная структура </vt:lpstr>
      <vt:lpstr>Проектная структура </vt:lpstr>
      <vt:lpstr>Слабая матрица </vt:lpstr>
      <vt:lpstr>Сбалансированная матрица </vt:lpstr>
      <vt:lpstr>Сильная матрица </vt:lpstr>
      <vt:lpstr>Влияние организационной структуры на проект</vt:lpstr>
      <vt:lpstr>ВЕРОЯТНЫМИ ТОЧКАМИ ПРОРЫВА В БЛИЖАЙШИЕ ДЕСЯТИЛЕТИЯ </vt:lpstr>
      <vt:lpstr>ПРИМЕРЫ ЗАДАЧ</vt:lpstr>
      <vt:lpstr>НАДПРОФЕССИОНАЛЬНЫЕ НАВЫКИ И УМЕНИЯ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Project Management, lecture 1</dc:title>
  <dc:subject>Capability Maturity Model</dc:subject>
  <dc:creator>Sergei Baranoff</dc:creator>
  <cp:lastModifiedBy>Yana Bekeneuva</cp:lastModifiedBy>
  <cp:revision>48</cp:revision>
  <cp:lastPrinted>1998-04-06T10:27:13Z</cp:lastPrinted>
  <dcterms:created xsi:type="dcterms:W3CDTF">1998-04-05T18:09:30Z</dcterms:created>
  <dcterms:modified xsi:type="dcterms:W3CDTF">2022-02-07T15:48:57Z</dcterms:modified>
</cp:coreProperties>
</file>