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4"/>
  </p:notesMasterIdLst>
  <p:sldIdLst>
    <p:sldId id="306" r:id="rId3"/>
    <p:sldId id="256" r:id="rId4"/>
    <p:sldId id="286" r:id="rId5"/>
    <p:sldId id="287" r:id="rId6"/>
    <p:sldId id="288" r:id="rId7"/>
    <p:sldId id="291" r:id="rId8"/>
    <p:sldId id="293" r:id="rId9"/>
    <p:sldId id="294" r:id="rId10"/>
    <p:sldId id="296" r:id="rId11"/>
    <p:sldId id="298" r:id="rId12"/>
    <p:sldId id="300" r:id="rId13"/>
    <p:sldId id="303" r:id="rId14"/>
    <p:sldId id="257" r:id="rId15"/>
    <p:sldId id="258" r:id="rId16"/>
    <p:sldId id="259" r:id="rId17"/>
    <p:sldId id="261" r:id="rId18"/>
    <p:sldId id="260" r:id="rId19"/>
    <p:sldId id="262" r:id="rId20"/>
    <p:sldId id="263" r:id="rId21"/>
    <p:sldId id="264" r:id="rId22"/>
    <p:sldId id="265" r:id="rId23"/>
    <p:sldId id="266" r:id="rId24"/>
    <p:sldId id="267" r:id="rId25"/>
    <p:sldId id="268" r:id="rId26"/>
    <p:sldId id="269" r:id="rId27"/>
    <p:sldId id="270" r:id="rId28"/>
    <p:sldId id="271" r:id="rId29"/>
    <p:sldId id="272" r:id="rId30"/>
    <p:sldId id="273" r:id="rId31"/>
    <p:sldId id="274" r:id="rId32"/>
    <p:sldId id="277" r:id="rId33"/>
    <p:sldId id="275" r:id="rId34"/>
    <p:sldId id="276" r:id="rId35"/>
    <p:sldId id="278" r:id="rId36"/>
    <p:sldId id="279" r:id="rId37"/>
    <p:sldId id="280" r:id="rId38"/>
    <p:sldId id="281" r:id="rId39"/>
    <p:sldId id="282" r:id="rId40"/>
    <p:sldId id="283" r:id="rId41"/>
    <p:sldId id="284" r:id="rId42"/>
    <p:sldId id="285" r:id="rId4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D97E87-2912-4E84-9B17-0131DF296DF9}" v="8" dt="2022-05-16T07:23:36.7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9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50" Type="http://schemas.microsoft.com/office/2015/10/relationships/revisionInfo" Target="revisionInfo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na Bekeneuva" userId="fb880787754ae3c9" providerId="LiveId" clId="{6ED97E87-2912-4E84-9B17-0131DF296DF9}"/>
    <pc:docChg chg="undo custSel addSld delSld modSld sldOrd">
      <pc:chgData name="Yana Bekeneuva" userId="fb880787754ae3c9" providerId="LiveId" clId="{6ED97E87-2912-4E84-9B17-0131DF296DF9}" dt="2022-05-16T07:23:36.770" v="59" actId="14100"/>
      <pc:docMkLst>
        <pc:docMk/>
      </pc:docMkLst>
      <pc:sldChg chg="add del">
        <pc:chgData name="Yana Bekeneuva" userId="fb880787754ae3c9" providerId="LiveId" clId="{6ED97E87-2912-4E84-9B17-0131DF296DF9}" dt="2022-05-16T07:22:02.077" v="51" actId="47"/>
        <pc:sldMkLst>
          <pc:docMk/>
          <pc:sldMk cId="1378889119" sldId="259"/>
        </pc:sldMkLst>
      </pc:sldChg>
      <pc:sldChg chg="addSp modSp mod ord">
        <pc:chgData name="Yana Bekeneuva" userId="fb880787754ae3c9" providerId="LiveId" clId="{6ED97E87-2912-4E84-9B17-0131DF296DF9}" dt="2022-05-16T07:23:36.770" v="59" actId="14100"/>
        <pc:sldMkLst>
          <pc:docMk/>
          <pc:sldMk cId="3709684006" sldId="261"/>
        </pc:sldMkLst>
        <pc:spChg chg="mod">
          <ac:chgData name="Yana Bekeneuva" userId="fb880787754ae3c9" providerId="LiveId" clId="{6ED97E87-2912-4E84-9B17-0131DF296DF9}" dt="2022-05-16T07:23:31.635" v="58" actId="1076"/>
          <ac:spMkLst>
            <pc:docMk/>
            <pc:sldMk cId="3709684006" sldId="261"/>
            <ac:spMk id="12292" creationId="{00000000-0000-0000-0000-000000000000}"/>
          </ac:spMkLst>
        </pc:spChg>
        <pc:picChg chg="add mod">
          <ac:chgData name="Yana Bekeneuva" userId="fb880787754ae3c9" providerId="LiveId" clId="{6ED97E87-2912-4E84-9B17-0131DF296DF9}" dt="2022-05-16T07:23:36.770" v="59" actId="14100"/>
          <ac:picMkLst>
            <pc:docMk/>
            <pc:sldMk cId="3709684006" sldId="261"/>
            <ac:picMk id="2050" creationId="{A441C7F1-3CEB-5D36-64FF-9563C16FF6E8}"/>
          </ac:picMkLst>
        </pc:picChg>
      </pc:sldChg>
      <pc:sldChg chg="del">
        <pc:chgData name="Yana Bekeneuva" userId="fb880787754ae3c9" providerId="LiveId" clId="{6ED97E87-2912-4E84-9B17-0131DF296DF9}" dt="2022-05-16T07:11:04.203" v="2" actId="47"/>
        <pc:sldMkLst>
          <pc:docMk/>
          <pc:sldMk cId="2395635758" sldId="289"/>
        </pc:sldMkLst>
      </pc:sldChg>
      <pc:sldChg chg="del">
        <pc:chgData name="Yana Bekeneuva" userId="fb880787754ae3c9" providerId="LiveId" clId="{6ED97E87-2912-4E84-9B17-0131DF296DF9}" dt="2022-05-16T07:11:32.159" v="3" actId="47"/>
        <pc:sldMkLst>
          <pc:docMk/>
          <pc:sldMk cId="2020285957" sldId="290"/>
        </pc:sldMkLst>
      </pc:sldChg>
      <pc:sldChg chg="delSp modSp mod">
        <pc:chgData name="Yana Bekeneuva" userId="fb880787754ae3c9" providerId="LiveId" clId="{6ED97E87-2912-4E84-9B17-0131DF296DF9}" dt="2022-05-16T07:12:44.632" v="12" actId="255"/>
        <pc:sldMkLst>
          <pc:docMk/>
          <pc:sldMk cId="888416049" sldId="291"/>
        </pc:sldMkLst>
        <pc:spChg chg="mod">
          <ac:chgData name="Yana Bekeneuva" userId="fb880787754ae3c9" providerId="LiveId" clId="{6ED97E87-2912-4E84-9B17-0131DF296DF9}" dt="2022-05-16T07:12:44.632" v="12" actId="255"/>
          <ac:spMkLst>
            <pc:docMk/>
            <pc:sldMk cId="888416049" sldId="291"/>
            <ac:spMk id="2" creationId="{00000000-0000-0000-0000-000000000000}"/>
          </ac:spMkLst>
        </pc:spChg>
        <pc:spChg chg="del mod">
          <ac:chgData name="Yana Bekeneuva" userId="fb880787754ae3c9" providerId="LiveId" clId="{6ED97E87-2912-4E84-9B17-0131DF296DF9}" dt="2022-05-16T07:11:50.680" v="5" actId="478"/>
          <ac:spMkLst>
            <pc:docMk/>
            <pc:sldMk cId="888416049" sldId="291"/>
            <ac:spMk id="3" creationId="{00000000-0000-0000-0000-000000000000}"/>
          </ac:spMkLst>
        </pc:spChg>
        <pc:picChg chg="mod modCrop">
          <ac:chgData name="Yana Bekeneuva" userId="fb880787754ae3c9" providerId="LiveId" clId="{6ED97E87-2912-4E84-9B17-0131DF296DF9}" dt="2022-05-16T07:12:06.353" v="8" actId="732"/>
          <ac:picMkLst>
            <pc:docMk/>
            <pc:sldMk cId="888416049" sldId="291"/>
            <ac:picMk id="4" creationId="{00000000-0000-0000-0000-000000000000}"/>
          </ac:picMkLst>
        </pc:picChg>
      </pc:sldChg>
      <pc:sldChg chg="modSp del mod">
        <pc:chgData name="Yana Bekeneuva" userId="fb880787754ae3c9" providerId="LiveId" clId="{6ED97E87-2912-4E84-9B17-0131DF296DF9}" dt="2022-05-16T07:12:29.525" v="10" actId="47"/>
        <pc:sldMkLst>
          <pc:docMk/>
          <pc:sldMk cId="1042378928" sldId="292"/>
        </pc:sldMkLst>
        <pc:spChg chg="mod">
          <ac:chgData name="Yana Bekeneuva" userId="fb880787754ae3c9" providerId="LiveId" clId="{6ED97E87-2912-4E84-9B17-0131DF296DF9}" dt="2022-05-16T07:12:26.319" v="9" actId="6549"/>
          <ac:spMkLst>
            <pc:docMk/>
            <pc:sldMk cId="1042378928" sldId="292"/>
            <ac:spMk id="3" creationId="{00000000-0000-0000-0000-000000000000}"/>
          </ac:spMkLst>
        </pc:spChg>
      </pc:sldChg>
      <pc:sldChg chg="addSp delSp modSp mod">
        <pc:chgData name="Yana Bekeneuva" userId="fb880787754ae3c9" providerId="LiveId" clId="{6ED97E87-2912-4E84-9B17-0131DF296DF9}" dt="2022-05-16T07:14:12.888" v="20" actId="6549"/>
        <pc:sldMkLst>
          <pc:docMk/>
          <pc:sldMk cId="196274490" sldId="294"/>
        </pc:sldMkLst>
        <pc:spChg chg="mod">
          <ac:chgData name="Yana Bekeneuva" userId="fb880787754ae3c9" providerId="LiveId" clId="{6ED97E87-2912-4E84-9B17-0131DF296DF9}" dt="2022-05-16T07:14:12.888" v="20" actId="6549"/>
          <ac:spMkLst>
            <pc:docMk/>
            <pc:sldMk cId="196274490" sldId="294"/>
            <ac:spMk id="2" creationId="{00000000-0000-0000-0000-000000000000}"/>
          </ac:spMkLst>
        </pc:spChg>
        <pc:spChg chg="del">
          <ac:chgData name="Yana Bekeneuva" userId="fb880787754ae3c9" providerId="LiveId" clId="{6ED97E87-2912-4E84-9B17-0131DF296DF9}" dt="2022-05-16T07:13:49.237" v="13" actId="478"/>
          <ac:spMkLst>
            <pc:docMk/>
            <pc:sldMk cId="196274490" sldId="294"/>
            <ac:spMk id="3" creationId="{00000000-0000-0000-0000-000000000000}"/>
          </ac:spMkLst>
        </pc:spChg>
        <pc:spChg chg="add mod">
          <ac:chgData name="Yana Bekeneuva" userId="fb880787754ae3c9" providerId="LiveId" clId="{6ED97E87-2912-4E84-9B17-0131DF296DF9}" dt="2022-05-16T07:13:49.237" v="13" actId="478"/>
          <ac:spMkLst>
            <pc:docMk/>
            <pc:sldMk cId="196274490" sldId="294"/>
            <ac:spMk id="5" creationId="{288EB27B-66B6-C113-DDF6-40F6A1A67DDF}"/>
          </ac:spMkLst>
        </pc:spChg>
        <pc:picChg chg="add mod">
          <ac:chgData name="Yana Bekeneuva" userId="fb880787754ae3c9" providerId="LiveId" clId="{6ED97E87-2912-4E84-9B17-0131DF296DF9}" dt="2022-05-16T07:13:59.065" v="17" actId="1076"/>
          <ac:picMkLst>
            <pc:docMk/>
            <pc:sldMk cId="196274490" sldId="294"/>
            <ac:picMk id="1026" creationId="{6DB623C7-CD42-AC87-EC1D-B75A5A7F333B}"/>
          </ac:picMkLst>
        </pc:picChg>
      </pc:sldChg>
      <pc:sldChg chg="modSp del mod">
        <pc:chgData name="Yana Bekeneuva" userId="fb880787754ae3c9" providerId="LiveId" clId="{6ED97E87-2912-4E84-9B17-0131DF296DF9}" dt="2022-05-16T07:14:34.635" v="22" actId="47"/>
        <pc:sldMkLst>
          <pc:docMk/>
          <pc:sldMk cId="46296181" sldId="295"/>
        </pc:sldMkLst>
        <pc:spChg chg="mod">
          <ac:chgData name="Yana Bekeneuva" userId="fb880787754ae3c9" providerId="LiveId" clId="{6ED97E87-2912-4E84-9B17-0131DF296DF9}" dt="2022-05-16T07:14:32.527" v="21" actId="6549"/>
          <ac:spMkLst>
            <pc:docMk/>
            <pc:sldMk cId="46296181" sldId="295"/>
            <ac:spMk id="3" creationId="{00000000-0000-0000-0000-000000000000}"/>
          </ac:spMkLst>
        </pc:spChg>
      </pc:sldChg>
      <pc:sldChg chg="addSp delSp modSp mod">
        <pc:chgData name="Yana Bekeneuva" userId="fb880787754ae3c9" providerId="LiveId" clId="{6ED97E87-2912-4E84-9B17-0131DF296DF9}" dt="2022-05-16T07:15:41.055" v="30" actId="1076"/>
        <pc:sldMkLst>
          <pc:docMk/>
          <pc:sldMk cId="2966186294" sldId="296"/>
        </pc:sldMkLst>
        <pc:spChg chg="mod">
          <ac:chgData name="Yana Bekeneuva" userId="fb880787754ae3c9" providerId="LiveId" clId="{6ED97E87-2912-4E84-9B17-0131DF296DF9}" dt="2022-05-16T07:15:41.055" v="30" actId="1076"/>
          <ac:spMkLst>
            <pc:docMk/>
            <pc:sldMk cId="2966186294" sldId="296"/>
            <ac:spMk id="2" creationId="{00000000-0000-0000-0000-000000000000}"/>
          </ac:spMkLst>
        </pc:spChg>
        <pc:spChg chg="del">
          <ac:chgData name="Yana Bekeneuva" userId="fb880787754ae3c9" providerId="LiveId" clId="{6ED97E87-2912-4E84-9B17-0131DF296DF9}" dt="2022-05-16T07:15:09.744" v="23" actId="478"/>
          <ac:spMkLst>
            <pc:docMk/>
            <pc:sldMk cId="2966186294" sldId="296"/>
            <ac:spMk id="3" creationId="{00000000-0000-0000-0000-000000000000}"/>
          </ac:spMkLst>
        </pc:spChg>
        <pc:spChg chg="add mod">
          <ac:chgData name="Yana Bekeneuva" userId="fb880787754ae3c9" providerId="LiveId" clId="{6ED97E87-2912-4E84-9B17-0131DF296DF9}" dt="2022-05-16T07:15:09.744" v="23" actId="478"/>
          <ac:spMkLst>
            <pc:docMk/>
            <pc:sldMk cId="2966186294" sldId="296"/>
            <ac:spMk id="6" creationId="{A76893CB-A51B-3BE7-5CE5-F22347166C29}"/>
          </ac:spMkLst>
        </pc:spChg>
        <pc:picChg chg="mod modCrop">
          <ac:chgData name="Yana Bekeneuva" userId="fb880787754ae3c9" providerId="LiveId" clId="{6ED97E87-2912-4E84-9B17-0131DF296DF9}" dt="2022-05-16T07:15:23.630" v="27" actId="732"/>
          <ac:picMkLst>
            <pc:docMk/>
            <pc:sldMk cId="2966186294" sldId="296"/>
            <ac:picMk id="4" creationId="{00000000-0000-0000-0000-000000000000}"/>
          </ac:picMkLst>
        </pc:picChg>
      </pc:sldChg>
      <pc:sldChg chg="modSp del mod">
        <pc:chgData name="Yana Bekeneuva" userId="fb880787754ae3c9" providerId="LiveId" clId="{6ED97E87-2912-4E84-9B17-0131DF296DF9}" dt="2022-05-16T07:16:01.574" v="32" actId="47"/>
        <pc:sldMkLst>
          <pc:docMk/>
          <pc:sldMk cId="3501848006" sldId="297"/>
        </pc:sldMkLst>
        <pc:spChg chg="mod">
          <ac:chgData name="Yana Bekeneuva" userId="fb880787754ae3c9" providerId="LiveId" clId="{6ED97E87-2912-4E84-9B17-0131DF296DF9}" dt="2022-05-16T07:15:59.877" v="31" actId="6549"/>
          <ac:spMkLst>
            <pc:docMk/>
            <pc:sldMk cId="3501848006" sldId="297"/>
            <ac:spMk id="3" creationId="{00000000-0000-0000-0000-000000000000}"/>
          </ac:spMkLst>
        </pc:spChg>
      </pc:sldChg>
      <pc:sldChg chg="addSp delSp modSp mod">
        <pc:chgData name="Yana Bekeneuva" userId="fb880787754ae3c9" providerId="LiveId" clId="{6ED97E87-2912-4E84-9B17-0131DF296DF9}" dt="2022-05-16T07:17:00.976" v="41" actId="14100"/>
        <pc:sldMkLst>
          <pc:docMk/>
          <pc:sldMk cId="1954097772" sldId="298"/>
        </pc:sldMkLst>
        <pc:spChg chg="mod">
          <ac:chgData name="Yana Bekeneuva" userId="fb880787754ae3c9" providerId="LiveId" clId="{6ED97E87-2912-4E84-9B17-0131DF296DF9}" dt="2022-05-16T07:16:48.655" v="38" actId="1076"/>
          <ac:spMkLst>
            <pc:docMk/>
            <pc:sldMk cId="1954097772" sldId="298"/>
            <ac:spMk id="2" creationId="{00000000-0000-0000-0000-000000000000}"/>
          </ac:spMkLst>
        </pc:spChg>
        <pc:spChg chg="del">
          <ac:chgData name="Yana Bekeneuva" userId="fb880787754ae3c9" providerId="LiveId" clId="{6ED97E87-2912-4E84-9B17-0131DF296DF9}" dt="2022-05-16T07:16:31.195" v="33" actId="478"/>
          <ac:spMkLst>
            <pc:docMk/>
            <pc:sldMk cId="1954097772" sldId="298"/>
            <ac:spMk id="3" creationId="{00000000-0000-0000-0000-000000000000}"/>
          </ac:spMkLst>
        </pc:spChg>
        <pc:spChg chg="add mod">
          <ac:chgData name="Yana Bekeneuva" userId="fb880787754ae3c9" providerId="LiveId" clId="{6ED97E87-2912-4E84-9B17-0131DF296DF9}" dt="2022-05-16T07:16:31.195" v="33" actId="478"/>
          <ac:spMkLst>
            <pc:docMk/>
            <pc:sldMk cId="1954097772" sldId="298"/>
            <ac:spMk id="7" creationId="{04D6B6A8-7A8A-49D9-CC4B-D3237C847DDA}"/>
          </ac:spMkLst>
        </pc:spChg>
        <pc:picChg chg="mod modCrop">
          <ac:chgData name="Yana Bekeneuva" userId="fb880787754ae3c9" providerId="LiveId" clId="{6ED97E87-2912-4E84-9B17-0131DF296DF9}" dt="2022-05-16T07:17:00.976" v="41" actId="14100"/>
          <ac:picMkLst>
            <pc:docMk/>
            <pc:sldMk cId="1954097772" sldId="298"/>
            <ac:picMk id="4" creationId="{00000000-0000-0000-0000-000000000000}"/>
          </ac:picMkLst>
        </pc:picChg>
      </pc:sldChg>
      <pc:sldChg chg="modSp del mod">
        <pc:chgData name="Yana Bekeneuva" userId="fb880787754ae3c9" providerId="LiveId" clId="{6ED97E87-2912-4E84-9B17-0131DF296DF9}" dt="2022-05-16T07:17:28.667" v="43" actId="47"/>
        <pc:sldMkLst>
          <pc:docMk/>
          <pc:sldMk cId="2582026963" sldId="299"/>
        </pc:sldMkLst>
        <pc:spChg chg="mod">
          <ac:chgData name="Yana Bekeneuva" userId="fb880787754ae3c9" providerId="LiveId" clId="{6ED97E87-2912-4E84-9B17-0131DF296DF9}" dt="2022-05-16T07:17:08.547" v="42" actId="1076"/>
          <ac:spMkLst>
            <pc:docMk/>
            <pc:sldMk cId="2582026963" sldId="299"/>
            <ac:spMk id="3" creationId="{00000000-0000-0000-0000-000000000000}"/>
          </ac:spMkLst>
        </pc:spChg>
      </pc:sldChg>
      <pc:sldChg chg="del">
        <pc:chgData name="Yana Bekeneuva" userId="fb880787754ae3c9" providerId="LiveId" clId="{6ED97E87-2912-4E84-9B17-0131DF296DF9}" dt="2022-05-16T07:18:27.190" v="44" actId="47"/>
        <pc:sldMkLst>
          <pc:docMk/>
          <pc:sldMk cId="1892461623" sldId="301"/>
        </pc:sldMkLst>
      </pc:sldChg>
      <pc:sldChg chg="del">
        <pc:chgData name="Yana Bekeneuva" userId="fb880787754ae3c9" providerId="LiveId" clId="{6ED97E87-2912-4E84-9B17-0131DF296DF9}" dt="2022-05-16T07:18:45.334" v="45" actId="47"/>
        <pc:sldMkLst>
          <pc:docMk/>
          <pc:sldMk cId="2482800123" sldId="302"/>
        </pc:sldMkLst>
      </pc:sldChg>
      <pc:sldChg chg="modSp mod">
        <pc:chgData name="Yana Bekeneuva" userId="fb880787754ae3c9" providerId="LiveId" clId="{6ED97E87-2912-4E84-9B17-0131DF296DF9}" dt="2022-05-16T07:18:57.245" v="47" actId="732"/>
        <pc:sldMkLst>
          <pc:docMk/>
          <pc:sldMk cId="202303718" sldId="303"/>
        </pc:sldMkLst>
        <pc:picChg chg="mod modCrop">
          <ac:chgData name="Yana Bekeneuva" userId="fb880787754ae3c9" providerId="LiveId" clId="{6ED97E87-2912-4E84-9B17-0131DF296DF9}" dt="2022-05-16T07:18:57.245" v="47" actId="732"/>
          <ac:picMkLst>
            <pc:docMk/>
            <pc:sldMk cId="202303718" sldId="303"/>
            <ac:picMk id="4" creationId="{00000000-0000-0000-0000-000000000000}"/>
          </ac:picMkLst>
        </pc:picChg>
      </pc:sldChg>
      <pc:sldChg chg="del">
        <pc:chgData name="Yana Bekeneuva" userId="fb880787754ae3c9" providerId="LiveId" clId="{6ED97E87-2912-4E84-9B17-0131DF296DF9}" dt="2022-05-16T07:20:05.539" v="49" actId="47"/>
        <pc:sldMkLst>
          <pc:docMk/>
          <pc:sldMk cId="2761048254" sldId="304"/>
        </pc:sldMkLst>
      </pc:sldChg>
      <pc:sldChg chg="del">
        <pc:chgData name="Yana Bekeneuva" userId="fb880787754ae3c9" providerId="LiveId" clId="{6ED97E87-2912-4E84-9B17-0131DF296DF9}" dt="2022-05-16T07:19:46.405" v="48" actId="47"/>
        <pc:sldMkLst>
          <pc:docMk/>
          <pc:sldMk cId="2135125440" sldId="305"/>
        </pc:sldMkLst>
      </pc:sldChg>
      <pc:sldChg chg="modSp mod">
        <pc:chgData name="Yana Bekeneuva" userId="fb880787754ae3c9" providerId="LiveId" clId="{6ED97E87-2912-4E84-9B17-0131DF296DF9}" dt="2022-04-19T08:35:33.553" v="1" actId="20577"/>
        <pc:sldMkLst>
          <pc:docMk/>
          <pc:sldMk cId="2701301810" sldId="306"/>
        </pc:sldMkLst>
        <pc:spChg chg="mod">
          <ac:chgData name="Yana Bekeneuva" userId="fb880787754ae3c9" providerId="LiveId" clId="{6ED97E87-2912-4E84-9B17-0131DF296DF9}" dt="2022-04-19T08:35:33.553" v="1" actId="20577"/>
          <ac:spMkLst>
            <pc:docMk/>
            <pc:sldMk cId="2701301810" sldId="306"/>
            <ac:spMk id="7170" creationId="{00000000-0000-0000-0000-000000000000}"/>
          </ac:spMkLst>
        </pc:spChg>
      </pc:sldChg>
    </pc:docChg>
  </pc:docChgLst>
  <pc:docChgLst>
    <pc:chgData name="Yana Bekeneuva" userId="fb880787754ae3c9" providerId="LiveId" clId="{F4BC408C-1E89-4B40-97BF-4EC920E6A189}"/>
    <pc:docChg chg="modSld">
      <pc:chgData name="Yana Bekeneuva" userId="fb880787754ae3c9" providerId="LiveId" clId="{F4BC408C-1E89-4B40-97BF-4EC920E6A189}" dt="2022-04-04T07:04:05.837" v="1" actId="20577"/>
      <pc:docMkLst>
        <pc:docMk/>
      </pc:docMkLst>
      <pc:sldChg chg="modSp mod">
        <pc:chgData name="Yana Bekeneuva" userId="fb880787754ae3c9" providerId="LiveId" clId="{F4BC408C-1E89-4B40-97BF-4EC920E6A189}" dt="2022-04-04T07:04:05.837" v="1" actId="20577"/>
        <pc:sldMkLst>
          <pc:docMk/>
          <pc:sldMk cId="2701301810" sldId="306"/>
        </pc:sldMkLst>
        <pc:spChg chg="mod">
          <ac:chgData name="Yana Bekeneuva" userId="fb880787754ae3c9" providerId="LiveId" clId="{F4BC408C-1E89-4B40-97BF-4EC920E6A189}" dt="2022-04-04T07:04:05.837" v="1" actId="20577"/>
          <ac:spMkLst>
            <pc:docMk/>
            <pc:sldMk cId="2701301810" sldId="306"/>
            <ac:spMk id="7170" creationId="{00000000-0000-0000-0000-000000000000}"/>
          </ac:spMkLst>
        </pc:spChg>
      </pc:sldChg>
    </pc:docChg>
  </pc:docChgLst>
  <pc:docChgLst>
    <pc:chgData name="Yana Bekeneuva" userId="fb880787754ae3c9" providerId="LiveId" clId="{DBAE5BDF-38C9-43EB-A888-E9AA81E7DDE8}"/>
    <pc:docChg chg="custSel modSld sldOrd">
      <pc:chgData name="Yana Bekeneuva" userId="fb880787754ae3c9" providerId="LiveId" clId="{DBAE5BDF-38C9-43EB-A888-E9AA81E7DDE8}" dt="2021-05-17T10:41:31.440" v="18"/>
      <pc:docMkLst>
        <pc:docMk/>
      </pc:docMkLst>
      <pc:sldChg chg="modSp mod">
        <pc:chgData name="Yana Bekeneuva" userId="fb880787754ae3c9" providerId="LiveId" clId="{DBAE5BDF-38C9-43EB-A888-E9AA81E7DDE8}" dt="2021-05-11T08:15:34.303" v="1" actId="20577"/>
        <pc:sldMkLst>
          <pc:docMk/>
          <pc:sldMk cId="2782316359" sldId="257"/>
        </pc:sldMkLst>
        <pc:spChg chg="mod">
          <ac:chgData name="Yana Bekeneuva" userId="fb880787754ae3c9" providerId="LiveId" clId="{DBAE5BDF-38C9-43EB-A888-E9AA81E7DDE8}" dt="2021-05-11T08:15:34.303" v="1" actId="20577"/>
          <ac:spMkLst>
            <pc:docMk/>
            <pc:sldMk cId="2782316359" sldId="257"/>
            <ac:spMk id="9226" creationId="{00000000-0000-0000-0000-000000000000}"/>
          </ac:spMkLst>
        </pc:spChg>
      </pc:sldChg>
      <pc:sldChg chg="modSp mod">
        <pc:chgData name="Yana Bekeneuva" userId="fb880787754ae3c9" providerId="LiveId" clId="{DBAE5BDF-38C9-43EB-A888-E9AA81E7DDE8}" dt="2021-05-11T08:18:59.240" v="7" actId="5793"/>
        <pc:sldMkLst>
          <pc:docMk/>
          <pc:sldMk cId="882671" sldId="264"/>
        </pc:sldMkLst>
        <pc:spChg chg="mod">
          <ac:chgData name="Yana Bekeneuva" userId="fb880787754ae3c9" providerId="LiveId" clId="{DBAE5BDF-38C9-43EB-A888-E9AA81E7DDE8}" dt="2021-05-11T08:18:59.240" v="7" actId="5793"/>
          <ac:spMkLst>
            <pc:docMk/>
            <pc:sldMk cId="882671" sldId="264"/>
            <ac:spMk id="15364" creationId="{00000000-0000-0000-0000-000000000000}"/>
          </ac:spMkLst>
        </pc:spChg>
      </pc:sldChg>
      <pc:sldChg chg="modSp mod">
        <pc:chgData name="Yana Bekeneuva" userId="fb880787754ae3c9" providerId="LiveId" clId="{DBAE5BDF-38C9-43EB-A888-E9AA81E7DDE8}" dt="2021-05-17T10:30:35.295" v="14" actId="1076"/>
        <pc:sldMkLst>
          <pc:docMk/>
          <pc:sldMk cId="3206075321" sldId="269"/>
        </pc:sldMkLst>
        <pc:spChg chg="mod">
          <ac:chgData name="Yana Bekeneuva" userId="fb880787754ae3c9" providerId="LiveId" clId="{DBAE5BDF-38C9-43EB-A888-E9AA81E7DDE8}" dt="2021-05-17T10:30:35.295" v="14" actId="1076"/>
          <ac:spMkLst>
            <pc:docMk/>
            <pc:sldMk cId="3206075321" sldId="269"/>
            <ac:spMk id="20483" creationId="{00000000-0000-0000-0000-000000000000}"/>
          </ac:spMkLst>
        </pc:spChg>
      </pc:sldChg>
      <pc:sldChg chg="modSp mod">
        <pc:chgData name="Yana Bekeneuva" userId="fb880787754ae3c9" providerId="LiveId" clId="{DBAE5BDF-38C9-43EB-A888-E9AA81E7DDE8}" dt="2021-05-17T08:26:58.163" v="13" actId="1076"/>
        <pc:sldMkLst>
          <pc:docMk/>
          <pc:sldMk cId="1060061591" sldId="272"/>
        </pc:sldMkLst>
        <pc:spChg chg="mod">
          <ac:chgData name="Yana Bekeneuva" userId="fb880787754ae3c9" providerId="LiveId" clId="{DBAE5BDF-38C9-43EB-A888-E9AA81E7DDE8}" dt="2021-05-17T08:26:58.163" v="13" actId="1076"/>
          <ac:spMkLst>
            <pc:docMk/>
            <pc:sldMk cId="1060061591" sldId="272"/>
            <ac:spMk id="23555" creationId="{00000000-0000-0000-0000-000000000000}"/>
          </ac:spMkLst>
        </pc:spChg>
      </pc:sldChg>
      <pc:sldChg chg="ord">
        <pc:chgData name="Yana Bekeneuva" userId="fb880787754ae3c9" providerId="LiveId" clId="{DBAE5BDF-38C9-43EB-A888-E9AA81E7DDE8}" dt="2021-05-17T10:41:31.440" v="18"/>
        <pc:sldMkLst>
          <pc:docMk/>
          <pc:sldMk cId="1715893305" sldId="277"/>
        </pc:sldMkLst>
      </pc:sldChg>
      <pc:sldChg chg="modSp mod">
        <pc:chgData name="Yana Bekeneuva" userId="fb880787754ae3c9" providerId="LiveId" clId="{DBAE5BDF-38C9-43EB-A888-E9AA81E7DDE8}" dt="2021-05-17T06:48:56.322" v="11" actId="20577"/>
        <pc:sldMkLst>
          <pc:docMk/>
          <pc:sldMk cId="2349326370" sldId="293"/>
        </pc:sldMkLst>
        <pc:spChg chg="mod">
          <ac:chgData name="Yana Bekeneuva" userId="fb880787754ae3c9" providerId="LiveId" clId="{DBAE5BDF-38C9-43EB-A888-E9AA81E7DDE8}" dt="2021-05-17T06:48:56.322" v="11" actId="20577"/>
          <ac:spMkLst>
            <pc:docMk/>
            <pc:sldMk cId="2349326370" sldId="293"/>
            <ac:spMk id="3" creationId="{00000000-0000-0000-0000-000000000000}"/>
          </ac:spMkLst>
        </pc:spChg>
      </pc:sldChg>
      <pc:sldChg chg="modSp mod">
        <pc:chgData name="Yana Bekeneuva" userId="fb880787754ae3c9" providerId="LiveId" clId="{DBAE5BDF-38C9-43EB-A888-E9AA81E7DDE8}" dt="2021-05-11T08:15:03.271" v="0" actId="6549"/>
        <pc:sldMkLst>
          <pc:docMk/>
          <pc:sldMk cId="196274490" sldId="294"/>
        </pc:sldMkLst>
        <pc:spChg chg="mod">
          <ac:chgData name="Yana Bekeneuva" userId="fb880787754ae3c9" providerId="LiveId" clId="{DBAE5BDF-38C9-43EB-A888-E9AA81E7DDE8}" dt="2021-05-11T08:15:03.271" v="0" actId="6549"/>
          <ac:spMkLst>
            <pc:docMk/>
            <pc:sldMk cId="196274490" sldId="294"/>
            <ac:spMk id="3" creationId="{00000000-0000-0000-0000-000000000000}"/>
          </ac:spMkLst>
        </pc:spChg>
      </pc:sldChg>
      <pc:sldChg chg="modSp mod">
        <pc:chgData name="Yana Bekeneuva" userId="fb880787754ae3c9" providerId="LiveId" clId="{DBAE5BDF-38C9-43EB-A888-E9AA81E7DDE8}" dt="2021-05-17T06:50:58.699" v="12" actId="1076"/>
        <pc:sldMkLst>
          <pc:docMk/>
          <pc:sldMk cId="2966186294" sldId="296"/>
        </pc:sldMkLst>
        <pc:spChg chg="mod">
          <ac:chgData name="Yana Bekeneuva" userId="fb880787754ae3c9" providerId="LiveId" clId="{DBAE5BDF-38C9-43EB-A888-E9AA81E7DDE8}" dt="2021-05-17T06:50:58.699" v="12" actId="1076"/>
          <ac:spMkLst>
            <pc:docMk/>
            <pc:sldMk cId="2966186294" sldId="296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84BFF-500D-440A-A602-0B0758E045D9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19F179-1A00-42B0-8C6E-C89557F7C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427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ru-RU"/>
          </a:p>
        </p:txBody>
      </p:sp>
      <p:sp>
        <p:nvSpPr>
          <p:cNvPr id="3686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512365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526B-F241-47B9-ADC3-CF0DB3744D1A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C569-63F7-4B8A-91A6-ED8F31179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26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526B-F241-47B9-ADC3-CF0DB3744D1A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C569-63F7-4B8A-91A6-ED8F31179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84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526B-F241-47B9-ADC3-CF0DB3744D1A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C569-63F7-4B8A-91A6-ED8F31179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545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 userDrawn="1"/>
        </p:nvGrpSpPr>
        <p:grpSpPr bwMode="auto">
          <a:xfrm>
            <a:off x="234462" y="1563688"/>
            <a:ext cx="10812585" cy="3732212"/>
            <a:chOff x="98" y="505"/>
            <a:chExt cx="5566" cy="3311"/>
          </a:xfrm>
        </p:grpSpPr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2320" y="507"/>
              <a:ext cx="3344" cy="3080"/>
              <a:chOff x="2320" y="507"/>
              <a:chExt cx="3344" cy="3080"/>
            </a:xfrm>
          </p:grpSpPr>
          <p:grpSp>
            <p:nvGrpSpPr>
              <p:cNvPr id="13" name="Group 13"/>
              <p:cNvGrpSpPr>
                <a:grpSpLocks/>
              </p:cNvGrpSpPr>
              <p:nvPr/>
            </p:nvGrpSpPr>
            <p:grpSpPr bwMode="auto">
              <a:xfrm>
                <a:off x="5172" y="2465"/>
                <a:ext cx="492" cy="1122"/>
                <a:chOff x="5172" y="2465"/>
                <a:chExt cx="492" cy="1122"/>
              </a:xfrm>
            </p:grpSpPr>
            <p:grpSp>
              <p:nvGrpSpPr>
                <p:cNvPr id="37" name="Group 14"/>
                <p:cNvGrpSpPr>
                  <a:grpSpLocks/>
                </p:cNvGrpSpPr>
                <p:nvPr/>
              </p:nvGrpSpPr>
              <p:grpSpPr bwMode="auto">
                <a:xfrm>
                  <a:off x="5172" y="3257"/>
                  <a:ext cx="492" cy="330"/>
                  <a:chOff x="5172" y="3257"/>
                  <a:chExt cx="492" cy="330"/>
                </a:xfrm>
              </p:grpSpPr>
              <p:sp>
                <p:nvSpPr>
                  <p:cNvPr id="39" name="Freeform 15"/>
                  <p:cNvSpPr>
                    <a:spLocks/>
                  </p:cNvSpPr>
                  <p:nvPr/>
                </p:nvSpPr>
                <p:spPr bwMode="auto">
                  <a:xfrm>
                    <a:off x="5585" y="3257"/>
                    <a:ext cx="79" cy="200"/>
                  </a:xfrm>
                  <a:custGeom>
                    <a:avLst/>
                    <a:gdLst/>
                    <a:ahLst/>
                    <a:cxnLst>
                      <a:cxn ang="0">
                        <a:pos x="25" y="3"/>
                      </a:cxn>
                      <a:cxn ang="0">
                        <a:pos x="33" y="0"/>
                      </a:cxn>
                      <a:cxn ang="0">
                        <a:pos x="47" y="22"/>
                      </a:cxn>
                      <a:cxn ang="0">
                        <a:pos x="45" y="86"/>
                      </a:cxn>
                      <a:cxn ang="0">
                        <a:pos x="55" y="86"/>
                      </a:cxn>
                      <a:cxn ang="0">
                        <a:pos x="57" y="94"/>
                      </a:cxn>
                      <a:cxn ang="0">
                        <a:pos x="60" y="108"/>
                      </a:cxn>
                      <a:cxn ang="0">
                        <a:pos x="62" y="116"/>
                      </a:cxn>
                      <a:cxn ang="0">
                        <a:pos x="70" y="113"/>
                      </a:cxn>
                      <a:cxn ang="0">
                        <a:pos x="76" y="100"/>
                      </a:cxn>
                      <a:cxn ang="0">
                        <a:pos x="78" y="108"/>
                      </a:cxn>
                      <a:cxn ang="0">
                        <a:pos x="74" y="119"/>
                      </a:cxn>
                      <a:cxn ang="0">
                        <a:pos x="70" y="127"/>
                      </a:cxn>
                      <a:cxn ang="0">
                        <a:pos x="68" y="144"/>
                      </a:cxn>
                      <a:cxn ang="0">
                        <a:pos x="59" y="152"/>
                      </a:cxn>
                      <a:cxn ang="0">
                        <a:pos x="53" y="155"/>
                      </a:cxn>
                      <a:cxn ang="0">
                        <a:pos x="45" y="163"/>
                      </a:cxn>
                      <a:cxn ang="0">
                        <a:pos x="43" y="171"/>
                      </a:cxn>
                      <a:cxn ang="0">
                        <a:pos x="45" y="180"/>
                      </a:cxn>
                      <a:cxn ang="0">
                        <a:pos x="47" y="188"/>
                      </a:cxn>
                      <a:cxn ang="0">
                        <a:pos x="37" y="193"/>
                      </a:cxn>
                      <a:cxn ang="0">
                        <a:pos x="31" y="196"/>
                      </a:cxn>
                      <a:cxn ang="0">
                        <a:pos x="25" y="199"/>
                      </a:cxn>
                      <a:cxn ang="0">
                        <a:pos x="21" y="196"/>
                      </a:cxn>
                      <a:cxn ang="0">
                        <a:pos x="12" y="193"/>
                      </a:cxn>
                      <a:cxn ang="0">
                        <a:pos x="8" y="188"/>
                      </a:cxn>
                      <a:cxn ang="0">
                        <a:pos x="12" y="182"/>
                      </a:cxn>
                      <a:cxn ang="0">
                        <a:pos x="20" y="180"/>
                      </a:cxn>
                      <a:cxn ang="0">
                        <a:pos x="25" y="166"/>
                      </a:cxn>
                      <a:cxn ang="0">
                        <a:pos x="25" y="160"/>
                      </a:cxn>
                      <a:cxn ang="0">
                        <a:pos x="20" y="155"/>
                      </a:cxn>
                      <a:cxn ang="0">
                        <a:pos x="12" y="146"/>
                      </a:cxn>
                      <a:cxn ang="0">
                        <a:pos x="6" y="146"/>
                      </a:cxn>
                      <a:cxn ang="0">
                        <a:pos x="2" y="144"/>
                      </a:cxn>
                      <a:cxn ang="0">
                        <a:pos x="0" y="135"/>
                      </a:cxn>
                      <a:cxn ang="0">
                        <a:pos x="2" y="130"/>
                      </a:cxn>
                      <a:cxn ang="0">
                        <a:pos x="6" y="130"/>
                      </a:cxn>
                      <a:cxn ang="0">
                        <a:pos x="12" y="127"/>
                      </a:cxn>
                      <a:cxn ang="0">
                        <a:pos x="20" y="119"/>
                      </a:cxn>
                      <a:cxn ang="0">
                        <a:pos x="23" y="116"/>
                      </a:cxn>
                      <a:cxn ang="0">
                        <a:pos x="27" y="86"/>
                      </a:cxn>
                      <a:cxn ang="0">
                        <a:pos x="23" y="77"/>
                      </a:cxn>
                      <a:cxn ang="0">
                        <a:pos x="18" y="72"/>
                      </a:cxn>
                      <a:cxn ang="0">
                        <a:pos x="16" y="55"/>
                      </a:cxn>
                      <a:cxn ang="0">
                        <a:pos x="18" y="39"/>
                      </a:cxn>
                      <a:cxn ang="0">
                        <a:pos x="20" y="28"/>
                      </a:cxn>
                      <a:cxn ang="0">
                        <a:pos x="25" y="3"/>
                      </a:cxn>
                    </a:cxnLst>
                    <a:rect l="0" t="0" r="r" b="b"/>
                    <a:pathLst>
                      <a:path w="79" h="200">
                        <a:moveTo>
                          <a:pt x="25" y="3"/>
                        </a:moveTo>
                        <a:lnTo>
                          <a:pt x="33" y="0"/>
                        </a:lnTo>
                        <a:lnTo>
                          <a:pt x="47" y="22"/>
                        </a:lnTo>
                        <a:lnTo>
                          <a:pt x="45" y="86"/>
                        </a:lnTo>
                        <a:lnTo>
                          <a:pt x="55" y="86"/>
                        </a:lnTo>
                        <a:lnTo>
                          <a:pt x="57" y="94"/>
                        </a:lnTo>
                        <a:lnTo>
                          <a:pt x="60" y="108"/>
                        </a:lnTo>
                        <a:lnTo>
                          <a:pt x="62" y="116"/>
                        </a:lnTo>
                        <a:lnTo>
                          <a:pt x="70" y="113"/>
                        </a:lnTo>
                        <a:lnTo>
                          <a:pt x="76" y="100"/>
                        </a:lnTo>
                        <a:lnTo>
                          <a:pt x="78" y="108"/>
                        </a:lnTo>
                        <a:lnTo>
                          <a:pt x="74" y="119"/>
                        </a:lnTo>
                        <a:lnTo>
                          <a:pt x="70" y="127"/>
                        </a:lnTo>
                        <a:lnTo>
                          <a:pt x="68" y="144"/>
                        </a:lnTo>
                        <a:lnTo>
                          <a:pt x="59" y="152"/>
                        </a:lnTo>
                        <a:lnTo>
                          <a:pt x="53" y="155"/>
                        </a:lnTo>
                        <a:lnTo>
                          <a:pt x="45" y="163"/>
                        </a:lnTo>
                        <a:lnTo>
                          <a:pt x="43" y="171"/>
                        </a:lnTo>
                        <a:lnTo>
                          <a:pt x="45" y="180"/>
                        </a:lnTo>
                        <a:lnTo>
                          <a:pt x="47" y="188"/>
                        </a:lnTo>
                        <a:lnTo>
                          <a:pt x="37" y="193"/>
                        </a:lnTo>
                        <a:lnTo>
                          <a:pt x="31" y="196"/>
                        </a:lnTo>
                        <a:lnTo>
                          <a:pt x="25" y="199"/>
                        </a:lnTo>
                        <a:lnTo>
                          <a:pt x="21" y="196"/>
                        </a:lnTo>
                        <a:lnTo>
                          <a:pt x="12" y="193"/>
                        </a:lnTo>
                        <a:lnTo>
                          <a:pt x="8" y="188"/>
                        </a:lnTo>
                        <a:lnTo>
                          <a:pt x="12" y="182"/>
                        </a:lnTo>
                        <a:lnTo>
                          <a:pt x="20" y="180"/>
                        </a:lnTo>
                        <a:lnTo>
                          <a:pt x="25" y="166"/>
                        </a:lnTo>
                        <a:lnTo>
                          <a:pt x="25" y="160"/>
                        </a:lnTo>
                        <a:lnTo>
                          <a:pt x="20" y="155"/>
                        </a:lnTo>
                        <a:lnTo>
                          <a:pt x="12" y="146"/>
                        </a:lnTo>
                        <a:lnTo>
                          <a:pt x="6" y="146"/>
                        </a:lnTo>
                        <a:lnTo>
                          <a:pt x="2" y="144"/>
                        </a:lnTo>
                        <a:lnTo>
                          <a:pt x="0" y="135"/>
                        </a:lnTo>
                        <a:lnTo>
                          <a:pt x="2" y="130"/>
                        </a:lnTo>
                        <a:lnTo>
                          <a:pt x="6" y="130"/>
                        </a:lnTo>
                        <a:lnTo>
                          <a:pt x="12" y="127"/>
                        </a:lnTo>
                        <a:lnTo>
                          <a:pt x="20" y="119"/>
                        </a:lnTo>
                        <a:lnTo>
                          <a:pt x="23" y="116"/>
                        </a:lnTo>
                        <a:lnTo>
                          <a:pt x="27" y="86"/>
                        </a:lnTo>
                        <a:lnTo>
                          <a:pt x="23" y="77"/>
                        </a:lnTo>
                        <a:lnTo>
                          <a:pt x="18" y="72"/>
                        </a:lnTo>
                        <a:lnTo>
                          <a:pt x="16" y="55"/>
                        </a:lnTo>
                        <a:lnTo>
                          <a:pt x="18" y="39"/>
                        </a:lnTo>
                        <a:lnTo>
                          <a:pt x="20" y="28"/>
                        </a:lnTo>
                        <a:lnTo>
                          <a:pt x="25" y="3"/>
                        </a:lnTo>
                      </a:path>
                    </a:pathLst>
                  </a:custGeom>
                  <a:solidFill>
                    <a:srgbClr val="A2C1FE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ru-RU" sz="2400" b="1">
                      <a:solidFill>
                        <a:srgbClr val="000000"/>
                      </a:solidFill>
                      <a:latin typeface="Times New Roman Cyr" charset="-52"/>
                    </a:endParaRPr>
                  </a:p>
                </p:txBody>
              </p:sp>
              <p:sp>
                <p:nvSpPr>
                  <p:cNvPr id="40" name="Freeform 16"/>
                  <p:cNvSpPr>
                    <a:spLocks/>
                  </p:cNvSpPr>
                  <p:nvPr/>
                </p:nvSpPr>
                <p:spPr bwMode="auto">
                  <a:xfrm>
                    <a:off x="5434" y="3416"/>
                    <a:ext cx="147" cy="170"/>
                  </a:xfrm>
                  <a:custGeom>
                    <a:avLst/>
                    <a:gdLst/>
                    <a:ahLst/>
                    <a:cxnLst>
                      <a:cxn ang="0">
                        <a:pos x="102" y="0"/>
                      </a:cxn>
                      <a:cxn ang="0">
                        <a:pos x="120" y="0"/>
                      </a:cxn>
                      <a:cxn ang="0">
                        <a:pos x="145" y="44"/>
                      </a:cxn>
                      <a:cxn ang="0">
                        <a:pos x="118" y="83"/>
                      </a:cxn>
                      <a:cxn ang="0">
                        <a:pos x="118" y="100"/>
                      </a:cxn>
                      <a:cxn ang="0">
                        <a:pos x="112" y="105"/>
                      </a:cxn>
                      <a:cxn ang="0">
                        <a:pos x="96" y="105"/>
                      </a:cxn>
                      <a:cxn ang="0">
                        <a:pos x="76" y="127"/>
                      </a:cxn>
                      <a:cxn ang="0">
                        <a:pos x="59" y="150"/>
                      </a:cxn>
                      <a:cxn ang="0">
                        <a:pos x="47" y="169"/>
                      </a:cxn>
                      <a:cxn ang="0">
                        <a:pos x="47" y="152"/>
                      </a:cxn>
                      <a:cxn ang="0">
                        <a:pos x="25" y="155"/>
                      </a:cxn>
                      <a:cxn ang="0">
                        <a:pos x="16" y="155"/>
                      </a:cxn>
                      <a:cxn ang="0">
                        <a:pos x="0" y="155"/>
                      </a:cxn>
                      <a:cxn ang="0">
                        <a:pos x="22" y="127"/>
                      </a:cxn>
                      <a:cxn ang="0">
                        <a:pos x="29" y="114"/>
                      </a:cxn>
                      <a:cxn ang="0">
                        <a:pos x="37" y="114"/>
                      </a:cxn>
                      <a:cxn ang="0">
                        <a:pos x="53" y="91"/>
                      </a:cxn>
                      <a:cxn ang="0">
                        <a:pos x="59" y="91"/>
                      </a:cxn>
                      <a:cxn ang="0">
                        <a:pos x="59" y="89"/>
                      </a:cxn>
                      <a:cxn ang="0">
                        <a:pos x="67" y="80"/>
                      </a:cxn>
                      <a:cxn ang="0">
                        <a:pos x="76" y="80"/>
                      </a:cxn>
                      <a:cxn ang="0">
                        <a:pos x="73" y="55"/>
                      </a:cxn>
                      <a:cxn ang="0">
                        <a:pos x="74" y="55"/>
                      </a:cxn>
                      <a:cxn ang="0">
                        <a:pos x="84" y="42"/>
                      </a:cxn>
                      <a:cxn ang="0">
                        <a:pos x="88" y="53"/>
                      </a:cxn>
                      <a:cxn ang="0">
                        <a:pos x="104" y="33"/>
                      </a:cxn>
                      <a:cxn ang="0">
                        <a:pos x="102" y="0"/>
                      </a:cxn>
                    </a:cxnLst>
                    <a:rect l="0" t="0" r="r" b="b"/>
                    <a:pathLst>
                      <a:path w="146" h="170">
                        <a:moveTo>
                          <a:pt x="102" y="0"/>
                        </a:moveTo>
                        <a:lnTo>
                          <a:pt x="120" y="0"/>
                        </a:lnTo>
                        <a:lnTo>
                          <a:pt x="145" y="44"/>
                        </a:lnTo>
                        <a:lnTo>
                          <a:pt x="118" y="83"/>
                        </a:lnTo>
                        <a:lnTo>
                          <a:pt x="118" y="100"/>
                        </a:lnTo>
                        <a:lnTo>
                          <a:pt x="112" y="105"/>
                        </a:lnTo>
                        <a:lnTo>
                          <a:pt x="96" y="105"/>
                        </a:lnTo>
                        <a:lnTo>
                          <a:pt x="76" y="127"/>
                        </a:lnTo>
                        <a:lnTo>
                          <a:pt x="59" y="150"/>
                        </a:lnTo>
                        <a:lnTo>
                          <a:pt x="47" y="169"/>
                        </a:lnTo>
                        <a:lnTo>
                          <a:pt x="47" y="152"/>
                        </a:lnTo>
                        <a:lnTo>
                          <a:pt x="25" y="155"/>
                        </a:lnTo>
                        <a:lnTo>
                          <a:pt x="16" y="155"/>
                        </a:lnTo>
                        <a:lnTo>
                          <a:pt x="0" y="155"/>
                        </a:lnTo>
                        <a:lnTo>
                          <a:pt x="22" y="127"/>
                        </a:lnTo>
                        <a:lnTo>
                          <a:pt x="29" y="114"/>
                        </a:lnTo>
                        <a:lnTo>
                          <a:pt x="37" y="114"/>
                        </a:lnTo>
                        <a:lnTo>
                          <a:pt x="53" y="91"/>
                        </a:lnTo>
                        <a:lnTo>
                          <a:pt x="59" y="91"/>
                        </a:lnTo>
                        <a:lnTo>
                          <a:pt x="59" y="89"/>
                        </a:lnTo>
                        <a:lnTo>
                          <a:pt x="67" y="80"/>
                        </a:lnTo>
                        <a:lnTo>
                          <a:pt x="76" y="80"/>
                        </a:lnTo>
                        <a:lnTo>
                          <a:pt x="73" y="55"/>
                        </a:lnTo>
                        <a:lnTo>
                          <a:pt x="74" y="55"/>
                        </a:lnTo>
                        <a:lnTo>
                          <a:pt x="84" y="42"/>
                        </a:lnTo>
                        <a:lnTo>
                          <a:pt x="88" y="53"/>
                        </a:lnTo>
                        <a:lnTo>
                          <a:pt x="104" y="33"/>
                        </a:lnTo>
                        <a:lnTo>
                          <a:pt x="102" y="0"/>
                        </a:lnTo>
                      </a:path>
                    </a:pathLst>
                  </a:custGeom>
                  <a:solidFill>
                    <a:srgbClr val="A2C1FE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ru-RU" sz="2400" b="1">
                      <a:solidFill>
                        <a:srgbClr val="000000"/>
                      </a:solidFill>
                      <a:latin typeface="Times New Roman Cyr" charset="-52"/>
                    </a:endParaRPr>
                  </a:p>
                </p:txBody>
              </p:sp>
              <p:sp>
                <p:nvSpPr>
                  <p:cNvPr id="41" name="Freeform 17"/>
                  <p:cNvSpPr>
                    <a:spLocks/>
                  </p:cNvSpPr>
                  <p:nvPr/>
                </p:nvSpPr>
                <p:spPr bwMode="auto">
                  <a:xfrm>
                    <a:off x="5172" y="3427"/>
                    <a:ext cx="56" cy="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0"/>
                      </a:cxn>
                      <a:cxn ang="0">
                        <a:pos x="26" y="11"/>
                      </a:cxn>
                      <a:cxn ang="0">
                        <a:pos x="55" y="11"/>
                      </a:cxn>
                      <a:cxn ang="0">
                        <a:pos x="51" y="25"/>
                      </a:cxn>
                      <a:cxn ang="0">
                        <a:pos x="55" y="42"/>
                      </a:cxn>
                      <a:cxn ang="0">
                        <a:pos x="45" y="42"/>
                      </a:cxn>
                      <a:cxn ang="0">
                        <a:pos x="43" y="45"/>
                      </a:cxn>
                      <a:cxn ang="0">
                        <a:pos x="37" y="47"/>
                      </a:cxn>
                      <a:cxn ang="0">
                        <a:pos x="43" y="89"/>
                      </a:cxn>
                      <a:cxn ang="0">
                        <a:pos x="26" y="86"/>
                      </a:cxn>
                      <a:cxn ang="0">
                        <a:pos x="10" y="72"/>
                      </a:cxn>
                      <a:cxn ang="0">
                        <a:pos x="10" y="45"/>
                      </a:cxn>
                      <a:cxn ang="0">
                        <a:pos x="10" y="33"/>
                      </a:cxn>
                      <a:cxn ang="0">
                        <a:pos x="0" y="25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6" h="90">
                        <a:moveTo>
                          <a:pt x="0" y="0"/>
                        </a:moveTo>
                        <a:lnTo>
                          <a:pt x="12" y="0"/>
                        </a:lnTo>
                        <a:lnTo>
                          <a:pt x="26" y="11"/>
                        </a:lnTo>
                        <a:lnTo>
                          <a:pt x="55" y="11"/>
                        </a:lnTo>
                        <a:lnTo>
                          <a:pt x="51" y="25"/>
                        </a:lnTo>
                        <a:lnTo>
                          <a:pt x="55" y="42"/>
                        </a:lnTo>
                        <a:lnTo>
                          <a:pt x="45" y="42"/>
                        </a:lnTo>
                        <a:lnTo>
                          <a:pt x="43" y="45"/>
                        </a:lnTo>
                        <a:lnTo>
                          <a:pt x="37" y="47"/>
                        </a:lnTo>
                        <a:lnTo>
                          <a:pt x="43" y="89"/>
                        </a:lnTo>
                        <a:lnTo>
                          <a:pt x="26" y="86"/>
                        </a:lnTo>
                        <a:lnTo>
                          <a:pt x="10" y="72"/>
                        </a:lnTo>
                        <a:lnTo>
                          <a:pt x="10" y="45"/>
                        </a:lnTo>
                        <a:lnTo>
                          <a:pt x="10" y="33"/>
                        </a:lnTo>
                        <a:lnTo>
                          <a:pt x="0" y="25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A2C1FE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ru-RU" sz="2400" b="1">
                      <a:solidFill>
                        <a:srgbClr val="000000"/>
                      </a:solidFill>
                      <a:latin typeface="Times New Roman Cyr" charset="-52"/>
                    </a:endParaRPr>
                  </a:p>
                </p:txBody>
              </p:sp>
            </p:grpSp>
            <p:sp>
              <p:nvSpPr>
                <p:cNvPr id="38" name="Freeform 18"/>
                <p:cNvSpPr>
                  <a:spLocks/>
                </p:cNvSpPr>
                <p:nvPr/>
              </p:nvSpPr>
              <p:spPr bwMode="auto">
                <a:xfrm>
                  <a:off x="5272" y="2464"/>
                  <a:ext cx="90" cy="101"/>
                </a:xfrm>
                <a:custGeom>
                  <a:avLst/>
                  <a:gdLst/>
                  <a:ahLst/>
                  <a:cxnLst>
                    <a:cxn ang="0">
                      <a:pos x="16" y="37"/>
                    </a:cxn>
                    <a:cxn ang="0">
                      <a:pos x="0" y="80"/>
                    </a:cxn>
                    <a:cxn ang="0">
                      <a:pos x="6" y="97"/>
                    </a:cxn>
                    <a:cxn ang="0">
                      <a:pos x="31" y="100"/>
                    </a:cxn>
                    <a:cxn ang="0">
                      <a:pos x="53" y="100"/>
                    </a:cxn>
                    <a:cxn ang="0">
                      <a:pos x="61" y="83"/>
                    </a:cxn>
                    <a:cxn ang="0">
                      <a:pos x="65" y="66"/>
                    </a:cxn>
                    <a:cxn ang="0">
                      <a:pos x="88" y="66"/>
                    </a:cxn>
                    <a:cxn ang="0">
                      <a:pos x="84" y="40"/>
                    </a:cxn>
                    <a:cxn ang="0">
                      <a:pos x="84" y="14"/>
                    </a:cxn>
                    <a:cxn ang="0">
                      <a:pos x="61" y="0"/>
                    </a:cxn>
                    <a:cxn ang="0">
                      <a:pos x="59" y="29"/>
                    </a:cxn>
                    <a:cxn ang="0">
                      <a:pos x="72" y="46"/>
                    </a:cxn>
                    <a:cxn ang="0">
                      <a:pos x="51" y="46"/>
                    </a:cxn>
                    <a:cxn ang="0">
                      <a:pos x="43" y="57"/>
                    </a:cxn>
                    <a:cxn ang="0">
                      <a:pos x="16" y="37"/>
                    </a:cxn>
                  </a:cxnLst>
                  <a:rect l="0" t="0" r="r" b="b"/>
                  <a:pathLst>
                    <a:path w="89" h="101">
                      <a:moveTo>
                        <a:pt x="16" y="37"/>
                      </a:moveTo>
                      <a:lnTo>
                        <a:pt x="0" y="80"/>
                      </a:lnTo>
                      <a:lnTo>
                        <a:pt x="6" y="97"/>
                      </a:lnTo>
                      <a:lnTo>
                        <a:pt x="31" y="100"/>
                      </a:lnTo>
                      <a:lnTo>
                        <a:pt x="53" y="100"/>
                      </a:lnTo>
                      <a:lnTo>
                        <a:pt x="61" y="83"/>
                      </a:lnTo>
                      <a:lnTo>
                        <a:pt x="65" y="66"/>
                      </a:lnTo>
                      <a:lnTo>
                        <a:pt x="88" y="66"/>
                      </a:lnTo>
                      <a:lnTo>
                        <a:pt x="84" y="40"/>
                      </a:lnTo>
                      <a:lnTo>
                        <a:pt x="84" y="14"/>
                      </a:lnTo>
                      <a:lnTo>
                        <a:pt x="61" y="0"/>
                      </a:lnTo>
                      <a:lnTo>
                        <a:pt x="59" y="29"/>
                      </a:lnTo>
                      <a:lnTo>
                        <a:pt x="72" y="46"/>
                      </a:lnTo>
                      <a:lnTo>
                        <a:pt x="51" y="46"/>
                      </a:lnTo>
                      <a:lnTo>
                        <a:pt x="43" y="57"/>
                      </a:lnTo>
                      <a:lnTo>
                        <a:pt x="16" y="37"/>
                      </a:lnTo>
                    </a:path>
                  </a:pathLst>
                </a:custGeom>
                <a:solidFill>
                  <a:srgbClr val="A2C1FE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 b="1">
                    <a:solidFill>
                      <a:srgbClr val="000000"/>
                    </a:solidFill>
                    <a:latin typeface="Times New Roman Cyr" charset="-52"/>
                  </a:endParaRPr>
                </a:p>
              </p:txBody>
            </p:sp>
          </p:grpSp>
          <p:grpSp>
            <p:nvGrpSpPr>
              <p:cNvPr id="14" name="Group 19"/>
              <p:cNvGrpSpPr>
                <a:grpSpLocks/>
              </p:cNvGrpSpPr>
              <p:nvPr/>
            </p:nvGrpSpPr>
            <p:grpSpPr bwMode="auto">
              <a:xfrm>
                <a:off x="4299" y="994"/>
                <a:ext cx="1037" cy="2393"/>
                <a:chOff x="4299" y="994"/>
                <a:chExt cx="1037" cy="2393"/>
              </a:xfrm>
            </p:grpSpPr>
            <p:grpSp>
              <p:nvGrpSpPr>
                <p:cNvPr id="24" name="Group 20"/>
                <p:cNvGrpSpPr>
                  <a:grpSpLocks/>
                </p:cNvGrpSpPr>
                <p:nvPr/>
              </p:nvGrpSpPr>
              <p:grpSpPr bwMode="auto">
                <a:xfrm>
                  <a:off x="4466" y="1238"/>
                  <a:ext cx="232" cy="719"/>
                  <a:chOff x="4466" y="1238"/>
                  <a:chExt cx="232" cy="719"/>
                </a:xfrm>
              </p:grpSpPr>
              <p:sp>
                <p:nvSpPr>
                  <p:cNvPr id="34" name="Freeform 21"/>
                  <p:cNvSpPr>
                    <a:spLocks/>
                  </p:cNvSpPr>
                  <p:nvPr/>
                </p:nvSpPr>
                <p:spPr bwMode="auto">
                  <a:xfrm>
                    <a:off x="4466" y="1882"/>
                    <a:ext cx="56" cy="75"/>
                  </a:xfrm>
                  <a:custGeom>
                    <a:avLst/>
                    <a:gdLst/>
                    <a:ahLst/>
                    <a:cxnLst>
                      <a:cxn ang="0">
                        <a:pos x="0" y="56"/>
                      </a:cxn>
                      <a:cxn ang="0">
                        <a:pos x="10" y="70"/>
                      </a:cxn>
                      <a:cxn ang="0">
                        <a:pos x="22" y="67"/>
                      </a:cxn>
                      <a:cxn ang="0">
                        <a:pos x="39" y="73"/>
                      </a:cxn>
                      <a:cxn ang="0">
                        <a:pos x="53" y="73"/>
                      </a:cxn>
                      <a:cxn ang="0">
                        <a:pos x="55" y="48"/>
                      </a:cxn>
                      <a:cxn ang="0">
                        <a:pos x="51" y="31"/>
                      </a:cxn>
                      <a:cxn ang="0">
                        <a:pos x="41" y="11"/>
                      </a:cxn>
                      <a:cxn ang="0">
                        <a:pos x="31" y="11"/>
                      </a:cxn>
                      <a:cxn ang="0">
                        <a:pos x="28" y="0"/>
                      </a:cxn>
                      <a:cxn ang="0">
                        <a:pos x="14" y="0"/>
                      </a:cxn>
                      <a:cxn ang="0">
                        <a:pos x="14" y="22"/>
                      </a:cxn>
                      <a:cxn ang="0">
                        <a:pos x="0" y="56"/>
                      </a:cxn>
                    </a:cxnLst>
                    <a:rect l="0" t="0" r="r" b="b"/>
                    <a:pathLst>
                      <a:path w="56" h="74">
                        <a:moveTo>
                          <a:pt x="0" y="56"/>
                        </a:moveTo>
                        <a:lnTo>
                          <a:pt x="10" y="70"/>
                        </a:lnTo>
                        <a:lnTo>
                          <a:pt x="22" y="67"/>
                        </a:lnTo>
                        <a:lnTo>
                          <a:pt x="39" y="73"/>
                        </a:lnTo>
                        <a:lnTo>
                          <a:pt x="53" y="73"/>
                        </a:lnTo>
                        <a:lnTo>
                          <a:pt x="55" y="48"/>
                        </a:lnTo>
                        <a:lnTo>
                          <a:pt x="51" y="31"/>
                        </a:lnTo>
                        <a:lnTo>
                          <a:pt x="41" y="11"/>
                        </a:lnTo>
                        <a:lnTo>
                          <a:pt x="31" y="11"/>
                        </a:lnTo>
                        <a:lnTo>
                          <a:pt x="28" y="0"/>
                        </a:lnTo>
                        <a:lnTo>
                          <a:pt x="14" y="0"/>
                        </a:lnTo>
                        <a:lnTo>
                          <a:pt x="14" y="22"/>
                        </a:lnTo>
                        <a:lnTo>
                          <a:pt x="0" y="56"/>
                        </a:lnTo>
                      </a:path>
                    </a:pathLst>
                  </a:custGeom>
                  <a:solidFill>
                    <a:srgbClr val="A2C1FE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ru-RU" sz="2400" b="1">
                      <a:solidFill>
                        <a:srgbClr val="000000"/>
                      </a:solidFill>
                      <a:latin typeface="Times New Roman Cyr" charset="-52"/>
                    </a:endParaRPr>
                  </a:p>
                </p:txBody>
              </p:sp>
              <p:sp>
                <p:nvSpPr>
                  <p:cNvPr id="35" name="Freeform 22"/>
                  <p:cNvSpPr>
                    <a:spLocks/>
                  </p:cNvSpPr>
                  <p:nvPr/>
                </p:nvSpPr>
                <p:spPr bwMode="auto">
                  <a:xfrm>
                    <a:off x="4613" y="1754"/>
                    <a:ext cx="54" cy="94"/>
                  </a:xfrm>
                  <a:custGeom>
                    <a:avLst/>
                    <a:gdLst/>
                    <a:ahLst/>
                    <a:cxnLst>
                      <a:cxn ang="0">
                        <a:pos x="12" y="0"/>
                      </a:cxn>
                      <a:cxn ang="0">
                        <a:pos x="35" y="3"/>
                      </a:cxn>
                      <a:cxn ang="0">
                        <a:pos x="43" y="28"/>
                      </a:cxn>
                      <a:cxn ang="0">
                        <a:pos x="53" y="42"/>
                      </a:cxn>
                      <a:cxn ang="0">
                        <a:pos x="45" y="54"/>
                      </a:cxn>
                      <a:cxn ang="0">
                        <a:pos x="53" y="68"/>
                      </a:cxn>
                      <a:cxn ang="0">
                        <a:pos x="49" y="85"/>
                      </a:cxn>
                      <a:cxn ang="0">
                        <a:pos x="41" y="93"/>
                      </a:cxn>
                      <a:cxn ang="0">
                        <a:pos x="26" y="90"/>
                      </a:cxn>
                      <a:cxn ang="0">
                        <a:pos x="16" y="90"/>
                      </a:cxn>
                      <a:cxn ang="0">
                        <a:pos x="10" y="79"/>
                      </a:cxn>
                      <a:cxn ang="0">
                        <a:pos x="4" y="65"/>
                      </a:cxn>
                      <a:cxn ang="0">
                        <a:pos x="4" y="51"/>
                      </a:cxn>
                      <a:cxn ang="0">
                        <a:pos x="0" y="31"/>
                      </a:cxn>
                      <a:cxn ang="0">
                        <a:pos x="12" y="0"/>
                      </a:cxn>
                    </a:cxnLst>
                    <a:rect l="0" t="0" r="r" b="b"/>
                    <a:pathLst>
                      <a:path w="54" h="94">
                        <a:moveTo>
                          <a:pt x="12" y="0"/>
                        </a:moveTo>
                        <a:lnTo>
                          <a:pt x="35" y="3"/>
                        </a:lnTo>
                        <a:lnTo>
                          <a:pt x="43" y="28"/>
                        </a:lnTo>
                        <a:lnTo>
                          <a:pt x="53" y="42"/>
                        </a:lnTo>
                        <a:lnTo>
                          <a:pt x="45" y="54"/>
                        </a:lnTo>
                        <a:lnTo>
                          <a:pt x="53" y="68"/>
                        </a:lnTo>
                        <a:lnTo>
                          <a:pt x="49" y="85"/>
                        </a:lnTo>
                        <a:lnTo>
                          <a:pt x="41" y="93"/>
                        </a:lnTo>
                        <a:lnTo>
                          <a:pt x="26" y="90"/>
                        </a:lnTo>
                        <a:lnTo>
                          <a:pt x="16" y="90"/>
                        </a:lnTo>
                        <a:lnTo>
                          <a:pt x="10" y="79"/>
                        </a:lnTo>
                        <a:lnTo>
                          <a:pt x="4" y="65"/>
                        </a:lnTo>
                        <a:lnTo>
                          <a:pt x="4" y="51"/>
                        </a:lnTo>
                        <a:lnTo>
                          <a:pt x="0" y="31"/>
                        </a:lnTo>
                        <a:lnTo>
                          <a:pt x="12" y="0"/>
                        </a:lnTo>
                      </a:path>
                    </a:pathLst>
                  </a:custGeom>
                  <a:solidFill>
                    <a:srgbClr val="A2C1FE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ru-RU" sz="2400" b="1">
                      <a:solidFill>
                        <a:srgbClr val="000000"/>
                      </a:solidFill>
                      <a:latin typeface="Times New Roman Cyr" charset="-52"/>
                    </a:endParaRPr>
                  </a:p>
                </p:txBody>
              </p:sp>
              <p:sp>
                <p:nvSpPr>
                  <p:cNvPr id="36" name="Freeform 23"/>
                  <p:cNvSpPr>
                    <a:spLocks/>
                  </p:cNvSpPr>
                  <p:nvPr/>
                </p:nvSpPr>
                <p:spPr bwMode="auto">
                  <a:xfrm>
                    <a:off x="4603" y="1237"/>
                    <a:ext cx="96" cy="87"/>
                  </a:xfrm>
                  <a:custGeom>
                    <a:avLst/>
                    <a:gdLst/>
                    <a:ahLst/>
                    <a:cxnLst>
                      <a:cxn ang="0">
                        <a:pos x="14" y="0"/>
                      </a:cxn>
                      <a:cxn ang="0">
                        <a:pos x="25" y="14"/>
                      </a:cxn>
                      <a:cxn ang="0">
                        <a:pos x="37" y="11"/>
                      </a:cxn>
                      <a:cxn ang="0">
                        <a:pos x="55" y="14"/>
                      </a:cxn>
                      <a:cxn ang="0">
                        <a:pos x="71" y="14"/>
                      </a:cxn>
                      <a:cxn ang="0">
                        <a:pos x="78" y="22"/>
                      </a:cxn>
                      <a:cxn ang="0">
                        <a:pos x="88" y="42"/>
                      </a:cxn>
                      <a:cxn ang="0">
                        <a:pos x="94" y="50"/>
                      </a:cxn>
                      <a:cxn ang="0">
                        <a:pos x="72" y="55"/>
                      </a:cxn>
                      <a:cxn ang="0">
                        <a:pos x="67" y="61"/>
                      </a:cxn>
                      <a:cxn ang="0">
                        <a:pos x="72" y="72"/>
                      </a:cxn>
                      <a:cxn ang="0">
                        <a:pos x="72" y="83"/>
                      </a:cxn>
                      <a:cxn ang="0">
                        <a:pos x="51" y="72"/>
                      </a:cxn>
                      <a:cxn ang="0">
                        <a:pos x="33" y="64"/>
                      </a:cxn>
                      <a:cxn ang="0">
                        <a:pos x="25" y="67"/>
                      </a:cxn>
                      <a:cxn ang="0">
                        <a:pos x="25" y="83"/>
                      </a:cxn>
                      <a:cxn ang="0">
                        <a:pos x="14" y="86"/>
                      </a:cxn>
                      <a:cxn ang="0">
                        <a:pos x="8" y="72"/>
                      </a:cxn>
                      <a:cxn ang="0">
                        <a:pos x="6" y="55"/>
                      </a:cxn>
                      <a:cxn ang="0">
                        <a:pos x="0" y="53"/>
                      </a:cxn>
                      <a:cxn ang="0">
                        <a:pos x="6" y="36"/>
                      </a:cxn>
                      <a:cxn ang="0">
                        <a:pos x="16" y="31"/>
                      </a:cxn>
                      <a:cxn ang="0">
                        <a:pos x="14" y="0"/>
                      </a:cxn>
                    </a:cxnLst>
                    <a:rect l="0" t="0" r="r" b="b"/>
                    <a:pathLst>
                      <a:path w="95" h="87">
                        <a:moveTo>
                          <a:pt x="14" y="0"/>
                        </a:moveTo>
                        <a:lnTo>
                          <a:pt x="25" y="14"/>
                        </a:lnTo>
                        <a:lnTo>
                          <a:pt x="37" y="11"/>
                        </a:lnTo>
                        <a:lnTo>
                          <a:pt x="55" y="14"/>
                        </a:lnTo>
                        <a:lnTo>
                          <a:pt x="71" y="14"/>
                        </a:lnTo>
                        <a:lnTo>
                          <a:pt x="78" y="22"/>
                        </a:lnTo>
                        <a:lnTo>
                          <a:pt x="88" y="42"/>
                        </a:lnTo>
                        <a:lnTo>
                          <a:pt x="94" y="50"/>
                        </a:lnTo>
                        <a:lnTo>
                          <a:pt x="72" y="55"/>
                        </a:lnTo>
                        <a:lnTo>
                          <a:pt x="67" y="61"/>
                        </a:lnTo>
                        <a:lnTo>
                          <a:pt x="72" y="72"/>
                        </a:lnTo>
                        <a:lnTo>
                          <a:pt x="72" y="83"/>
                        </a:lnTo>
                        <a:lnTo>
                          <a:pt x="51" y="72"/>
                        </a:lnTo>
                        <a:lnTo>
                          <a:pt x="33" y="64"/>
                        </a:lnTo>
                        <a:lnTo>
                          <a:pt x="25" y="67"/>
                        </a:lnTo>
                        <a:lnTo>
                          <a:pt x="25" y="83"/>
                        </a:lnTo>
                        <a:lnTo>
                          <a:pt x="14" y="86"/>
                        </a:lnTo>
                        <a:lnTo>
                          <a:pt x="8" y="72"/>
                        </a:lnTo>
                        <a:lnTo>
                          <a:pt x="6" y="55"/>
                        </a:lnTo>
                        <a:lnTo>
                          <a:pt x="0" y="53"/>
                        </a:lnTo>
                        <a:lnTo>
                          <a:pt x="6" y="36"/>
                        </a:lnTo>
                        <a:lnTo>
                          <a:pt x="16" y="31"/>
                        </a:lnTo>
                        <a:lnTo>
                          <a:pt x="14" y="0"/>
                        </a:lnTo>
                      </a:path>
                    </a:pathLst>
                  </a:custGeom>
                  <a:solidFill>
                    <a:srgbClr val="A2C1FE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ru-RU" sz="2400" b="1">
                      <a:solidFill>
                        <a:srgbClr val="000000"/>
                      </a:solidFill>
                      <a:latin typeface="Times New Roman Cyr" charset="-52"/>
                    </a:endParaRPr>
                  </a:p>
                </p:txBody>
              </p:sp>
            </p:grpSp>
            <p:sp>
              <p:nvSpPr>
                <p:cNvPr id="25" name="Freeform 24"/>
                <p:cNvSpPr>
                  <a:spLocks/>
                </p:cNvSpPr>
                <p:nvPr/>
              </p:nvSpPr>
              <p:spPr bwMode="auto">
                <a:xfrm>
                  <a:off x="4682" y="2692"/>
                  <a:ext cx="654" cy="694"/>
                </a:xfrm>
                <a:custGeom>
                  <a:avLst/>
                  <a:gdLst/>
                  <a:ahLst/>
                  <a:cxnLst>
                    <a:cxn ang="0">
                      <a:pos x="505" y="56"/>
                    </a:cxn>
                    <a:cxn ang="0">
                      <a:pos x="531" y="78"/>
                    </a:cxn>
                    <a:cxn ang="0">
                      <a:pos x="558" y="181"/>
                    </a:cxn>
                    <a:cxn ang="0">
                      <a:pos x="618" y="287"/>
                    </a:cxn>
                    <a:cxn ang="0">
                      <a:pos x="653" y="395"/>
                    </a:cxn>
                    <a:cxn ang="0">
                      <a:pos x="628" y="495"/>
                    </a:cxn>
                    <a:cxn ang="0">
                      <a:pos x="602" y="559"/>
                    </a:cxn>
                    <a:cxn ang="0">
                      <a:pos x="587" y="621"/>
                    </a:cxn>
                    <a:cxn ang="0">
                      <a:pos x="571" y="657"/>
                    </a:cxn>
                    <a:cxn ang="0">
                      <a:pos x="540" y="682"/>
                    </a:cxn>
                    <a:cxn ang="0">
                      <a:pos x="490" y="674"/>
                    </a:cxn>
                    <a:cxn ang="0">
                      <a:pos x="439" y="657"/>
                    </a:cxn>
                    <a:cxn ang="0">
                      <a:pos x="412" y="618"/>
                    </a:cxn>
                    <a:cxn ang="0">
                      <a:pos x="404" y="568"/>
                    </a:cxn>
                    <a:cxn ang="0">
                      <a:pos x="387" y="545"/>
                    </a:cxn>
                    <a:cxn ang="0">
                      <a:pos x="360" y="548"/>
                    </a:cxn>
                    <a:cxn ang="0">
                      <a:pos x="334" y="509"/>
                    </a:cxn>
                    <a:cxn ang="0">
                      <a:pos x="313" y="504"/>
                    </a:cxn>
                    <a:cxn ang="0">
                      <a:pos x="278" y="509"/>
                    </a:cxn>
                    <a:cxn ang="0">
                      <a:pos x="249" y="515"/>
                    </a:cxn>
                    <a:cxn ang="0">
                      <a:pos x="223" y="537"/>
                    </a:cxn>
                    <a:cxn ang="0">
                      <a:pos x="187" y="554"/>
                    </a:cxn>
                    <a:cxn ang="0">
                      <a:pos x="150" y="579"/>
                    </a:cxn>
                    <a:cxn ang="0">
                      <a:pos x="130" y="590"/>
                    </a:cxn>
                    <a:cxn ang="0">
                      <a:pos x="76" y="584"/>
                    </a:cxn>
                    <a:cxn ang="0">
                      <a:pos x="64" y="571"/>
                    </a:cxn>
                    <a:cxn ang="0">
                      <a:pos x="64" y="495"/>
                    </a:cxn>
                    <a:cxn ang="0">
                      <a:pos x="47" y="451"/>
                    </a:cxn>
                    <a:cxn ang="0">
                      <a:pos x="29" y="415"/>
                    </a:cxn>
                    <a:cxn ang="0">
                      <a:pos x="6" y="287"/>
                    </a:cxn>
                    <a:cxn ang="0">
                      <a:pos x="8" y="245"/>
                    </a:cxn>
                    <a:cxn ang="0">
                      <a:pos x="54" y="223"/>
                    </a:cxn>
                    <a:cxn ang="0">
                      <a:pos x="89" y="217"/>
                    </a:cxn>
                    <a:cxn ang="0">
                      <a:pos x="109" y="206"/>
                    </a:cxn>
                    <a:cxn ang="0">
                      <a:pos x="120" y="170"/>
                    </a:cxn>
                    <a:cxn ang="0">
                      <a:pos x="117" y="150"/>
                    </a:cxn>
                    <a:cxn ang="0">
                      <a:pos x="163" y="100"/>
                    </a:cxn>
                    <a:cxn ang="0">
                      <a:pos x="200" y="64"/>
                    </a:cxn>
                    <a:cxn ang="0">
                      <a:pos x="233" y="89"/>
                    </a:cxn>
                    <a:cxn ang="0">
                      <a:pos x="258" y="61"/>
                    </a:cxn>
                    <a:cxn ang="0">
                      <a:pos x="284" y="28"/>
                    </a:cxn>
                    <a:cxn ang="0">
                      <a:pos x="311" y="8"/>
                    </a:cxn>
                    <a:cxn ang="0">
                      <a:pos x="354" y="14"/>
                    </a:cxn>
                    <a:cxn ang="0">
                      <a:pos x="369" y="39"/>
                    </a:cxn>
                    <a:cxn ang="0">
                      <a:pos x="369" y="70"/>
                    </a:cxn>
                    <a:cxn ang="0">
                      <a:pos x="406" y="125"/>
                    </a:cxn>
                    <a:cxn ang="0">
                      <a:pos x="437" y="142"/>
                    </a:cxn>
                    <a:cxn ang="0">
                      <a:pos x="463" y="89"/>
                    </a:cxn>
                    <a:cxn ang="0">
                      <a:pos x="470" y="0"/>
                    </a:cxn>
                  </a:cxnLst>
                  <a:rect l="0" t="0" r="r" b="b"/>
                  <a:pathLst>
                    <a:path w="654" h="694">
                      <a:moveTo>
                        <a:pt x="470" y="0"/>
                      </a:moveTo>
                      <a:lnTo>
                        <a:pt x="505" y="0"/>
                      </a:lnTo>
                      <a:lnTo>
                        <a:pt x="505" y="56"/>
                      </a:lnTo>
                      <a:lnTo>
                        <a:pt x="519" y="70"/>
                      </a:lnTo>
                      <a:lnTo>
                        <a:pt x="523" y="78"/>
                      </a:lnTo>
                      <a:lnTo>
                        <a:pt x="531" y="78"/>
                      </a:lnTo>
                      <a:lnTo>
                        <a:pt x="534" y="89"/>
                      </a:lnTo>
                      <a:lnTo>
                        <a:pt x="538" y="145"/>
                      </a:lnTo>
                      <a:lnTo>
                        <a:pt x="558" y="181"/>
                      </a:lnTo>
                      <a:lnTo>
                        <a:pt x="587" y="234"/>
                      </a:lnTo>
                      <a:lnTo>
                        <a:pt x="587" y="242"/>
                      </a:lnTo>
                      <a:lnTo>
                        <a:pt x="618" y="287"/>
                      </a:lnTo>
                      <a:lnTo>
                        <a:pt x="618" y="295"/>
                      </a:lnTo>
                      <a:lnTo>
                        <a:pt x="649" y="331"/>
                      </a:lnTo>
                      <a:lnTo>
                        <a:pt x="653" y="395"/>
                      </a:lnTo>
                      <a:lnTo>
                        <a:pt x="649" y="454"/>
                      </a:lnTo>
                      <a:lnTo>
                        <a:pt x="639" y="481"/>
                      </a:lnTo>
                      <a:lnTo>
                        <a:pt x="628" y="495"/>
                      </a:lnTo>
                      <a:lnTo>
                        <a:pt x="624" y="523"/>
                      </a:lnTo>
                      <a:lnTo>
                        <a:pt x="612" y="548"/>
                      </a:lnTo>
                      <a:lnTo>
                        <a:pt x="602" y="559"/>
                      </a:lnTo>
                      <a:lnTo>
                        <a:pt x="604" y="568"/>
                      </a:lnTo>
                      <a:lnTo>
                        <a:pt x="593" y="584"/>
                      </a:lnTo>
                      <a:lnTo>
                        <a:pt x="587" y="621"/>
                      </a:lnTo>
                      <a:lnTo>
                        <a:pt x="585" y="640"/>
                      </a:lnTo>
                      <a:lnTo>
                        <a:pt x="573" y="648"/>
                      </a:lnTo>
                      <a:lnTo>
                        <a:pt x="571" y="657"/>
                      </a:lnTo>
                      <a:lnTo>
                        <a:pt x="564" y="674"/>
                      </a:lnTo>
                      <a:lnTo>
                        <a:pt x="550" y="676"/>
                      </a:lnTo>
                      <a:lnTo>
                        <a:pt x="540" y="682"/>
                      </a:lnTo>
                      <a:lnTo>
                        <a:pt x="527" y="693"/>
                      </a:lnTo>
                      <a:lnTo>
                        <a:pt x="509" y="671"/>
                      </a:lnTo>
                      <a:lnTo>
                        <a:pt x="490" y="674"/>
                      </a:lnTo>
                      <a:lnTo>
                        <a:pt x="484" y="674"/>
                      </a:lnTo>
                      <a:lnTo>
                        <a:pt x="457" y="679"/>
                      </a:lnTo>
                      <a:lnTo>
                        <a:pt x="439" y="657"/>
                      </a:lnTo>
                      <a:lnTo>
                        <a:pt x="428" y="635"/>
                      </a:lnTo>
                      <a:lnTo>
                        <a:pt x="420" y="637"/>
                      </a:lnTo>
                      <a:lnTo>
                        <a:pt x="412" y="618"/>
                      </a:lnTo>
                      <a:lnTo>
                        <a:pt x="408" y="601"/>
                      </a:lnTo>
                      <a:lnTo>
                        <a:pt x="404" y="596"/>
                      </a:lnTo>
                      <a:lnTo>
                        <a:pt x="404" y="568"/>
                      </a:lnTo>
                      <a:lnTo>
                        <a:pt x="406" y="551"/>
                      </a:lnTo>
                      <a:lnTo>
                        <a:pt x="402" y="540"/>
                      </a:lnTo>
                      <a:lnTo>
                        <a:pt x="387" y="545"/>
                      </a:lnTo>
                      <a:lnTo>
                        <a:pt x="379" y="548"/>
                      </a:lnTo>
                      <a:lnTo>
                        <a:pt x="365" y="548"/>
                      </a:lnTo>
                      <a:lnTo>
                        <a:pt x="360" y="548"/>
                      </a:lnTo>
                      <a:lnTo>
                        <a:pt x="354" y="548"/>
                      </a:lnTo>
                      <a:lnTo>
                        <a:pt x="344" y="532"/>
                      </a:lnTo>
                      <a:lnTo>
                        <a:pt x="334" y="509"/>
                      </a:lnTo>
                      <a:lnTo>
                        <a:pt x="332" y="512"/>
                      </a:lnTo>
                      <a:lnTo>
                        <a:pt x="315" y="512"/>
                      </a:lnTo>
                      <a:lnTo>
                        <a:pt x="313" y="504"/>
                      </a:lnTo>
                      <a:lnTo>
                        <a:pt x="303" y="512"/>
                      </a:lnTo>
                      <a:lnTo>
                        <a:pt x="293" y="509"/>
                      </a:lnTo>
                      <a:lnTo>
                        <a:pt x="278" y="509"/>
                      </a:lnTo>
                      <a:lnTo>
                        <a:pt x="268" y="504"/>
                      </a:lnTo>
                      <a:lnTo>
                        <a:pt x="264" y="512"/>
                      </a:lnTo>
                      <a:lnTo>
                        <a:pt x="249" y="515"/>
                      </a:lnTo>
                      <a:lnTo>
                        <a:pt x="245" y="509"/>
                      </a:lnTo>
                      <a:lnTo>
                        <a:pt x="235" y="523"/>
                      </a:lnTo>
                      <a:lnTo>
                        <a:pt x="223" y="537"/>
                      </a:lnTo>
                      <a:lnTo>
                        <a:pt x="216" y="537"/>
                      </a:lnTo>
                      <a:lnTo>
                        <a:pt x="204" y="554"/>
                      </a:lnTo>
                      <a:lnTo>
                        <a:pt x="187" y="554"/>
                      </a:lnTo>
                      <a:lnTo>
                        <a:pt x="173" y="559"/>
                      </a:lnTo>
                      <a:lnTo>
                        <a:pt x="157" y="568"/>
                      </a:lnTo>
                      <a:lnTo>
                        <a:pt x="150" y="579"/>
                      </a:lnTo>
                      <a:lnTo>
                        <a:pt x="144" y="576"/>
                      </a:lnTo>
                      <a:lnTo>
                        <a:pt x="138" y="587"/>
                      </a:lnTo>
                      <a:lnTo>
                        <a:pt x="130" y="590"/>
                      </a:lnTo>
                      <a:lnTo>
                        <a:pt x="120" y="604"/>
                      </a:lnTo>
                      <a:lnTo>
                        <a:pt x="89" y="604"/>
                      </a:lnTo>
                      <a:lnTo>
                        <a:pt x="76" y="584"/>
                      </a:lnTo>
                      <a:lnTo>
                        <a:pt x="74" y="576"/>
                      </a:lnTo>
                      <a:lnTo>
                        <a:pt x="70" y="584"/>
                      </a:lnTo>
                      <a:lnTo>
                        <a:pt x="64" y="571"/>
                      </a:lnTo>
                      <a:lnTo>
                        <a:pt x="66" y="534"/>
                      </a:lnTo>
                      <a:lnTo>
                        <a:pt x="70" y="512"/>
                      </a:lnTo>
                      <a:lnTo>
                        <a:pt x="64" y="495"/>
                      </a:lnTo>
                      <a:lnTo>
                        <a:pt x="58" y="479"/>
                      </a:lnTo>
                      <a:lnTo>
                        <a:pt x="56" y="459"/>
                      </a:lnTo>
                      <a:lnTo>
                        <a:pt x="47" y="451"/>
                      </a:lnTo>
                      <a:lnTo>
                        <a:pt x="45" y="448"/>
                      </a:lnTo>
                      <a:lnTo>
                        <a:pt x="43" y="440"/>
                      </a:lnTo>
                      <a:lnTo>
                        <a:pt x="29" y="415"/>
                      </a:lnTo>
                      <a:lnTo>
                        <a:pt x="12" y="353"/>
                      </a:lnTo>
                      <a:lnTo>
                        <a:pt x="6" y="312"/>
                      </a:lnTo>
                      <a:lnTo>
                        <a:pt x="6" y="287"/>
                      </a:lnTo>
                      <a:lnTo>
                        <a:pt x="0" y="278"/>
                      </a:lnTo>
                      <a:lnTo>
                        <a:pt x="2" y="256"/>
                      </a:lnTo>
                      <a:lnTo>
                        <a:pt x="8" y="245"/>
                      </a:lnTo>
                      <a:lnTo>
                        <a:pt x="29" y="214"/>
                      </a:lnTo>
                      <a:lnTo>
                        <a:pt x="51" y="217"/>
                      </a:lnTo>
                      <a:lnTo>
                        <a:pt x="54" y="223"/>
                      </a:lnTo>
                      <a:lnTo>
                        <a:pt x="82" y="223"/>
                      </a:lnTo>
                      <a:lnTo>
                        <a:pt x="84" y="214"/>
                      </a:lnTo>
                      <a:lnTo>
                        <a:pt x="89" y="217"/>
                      </a:lnTo>
                      <a:lnTo>
                        <a:pt x="97" y="209"/>
                      </a:lnTo>
                      <a:lnTo>
                        <a:pt x="103" y="212"/>
                      </a:lnTo>
                      <a:lnTo>
                        <a:pt x="109" y="206"/>
                      </a:lnTo>
                      <a:lnTo>
                        <a:pt x="107" y="198"/>
                      </a:lnTo>
                      <a:lnTo>
                        <a:pt x="113" y="178"/>
                      </a:lnTo>
                      <a:lnTo>
                        <a:pt x="120" y="170"/>
                      </a:lnTo>
                      <a:lnTo>
                        <a:pt x="117" y="164"/>
                      </a:lnTo>
                      <a:lnTo>
                        <a:pt x="120" y="159"/>
                      </a:lnTo>
                      <a:lnTo>
                        <a:pt x="117" y="150"/>
                      </a:lnTo>
                      <a:lnTo>
                        <a:pt x="128" y="136"/>
                      </a:lnTo>
                      <a:lnTo>
                        <a:pt x="146" y="134"/>
                      </a:lnTo>
                      <a:lnTo>
                        <a:pt x="163" y="100"/>
                      </a:lnTo>
                      <a:lnTo>
                        <a:pt x="185" y="72"/>
                      </a:lnTo>
                      <a:lnTo>
                        <a:pt x="194" y="70"/>
                      </a:lnTo>
                      <a:lnTo>
                        <a:pt x="200" y="64"/>
                      </a:lnTo>
                      <a:lnTo>
                        <a:pt x="210" y="64"/>
                      </a:lnTo>
                      <a:lnTo>
                        <a:pt x="227" y="86"/>
                      </a:lnTo>
                      <a:lnTo>
                        <a:pt x="233" y="89"/>
                      </a:lnTo>
                      <a:lnTo>
                        <a:pt x="239" y="78"/>
                      </a:lnTo>
                      <a:lnTo>
                        <a:pt x="251" y="64"/>
                      </a:lnTo>
                      <a:lnTo>
                        <a:pt x="258" y="61"/>
                      </a:lnTo>
                      <a:lnTo>
                        <a:pt x="266" y="39"/>
                      </a:lnTo>
                      <a:lnTo>
                        <a:pt x="274" y="36"/>
                      </a:lnTo>
                      <a:lnTo>
                        <a:pt x="284" y="28"/>
                      </a:lnTo>
                      <a:lnTo>
                        <a:pt x="293" y="19"/>
                      </a:lnTo>
                      <a:lnTo>
                        <a:pt x="303" y="19"/>
                      </a:lnTo>
                      <a:lnTo>
                        <a:pt x="311" y="8"/>
                      </a:lnTo>
                      <a:lnTo>
                        <a:pt x="323" y="8"/>
                      </a:lnTo>
                      <a:lnTo>
                        <a:pt x="336" y="8"/>
                      </a:lnTo>
                      <a:lnTo>
                        <a:pt x="354" y="14"/>
                      </a:lnTo>
                      <a:lnTo>
                        <a:pt x="365" y="25"/>
                      </a:lnTo>
                      <a:lnTo>
                        <a:pt x="367" y="33"/>
                      </a:lnTo>
                      <a:lnTo>
                        <a:pt x="369" y="39"/>
                      </a:lnTo>
                      <a:lnTo>
                        <a:pt x="371" y="53"/>
                      </a:lnTo>
                      <a:lnTo>
                        <a:pt x="369" y="58"/>
                      </a:lnTo>
                      <a:lnTo>
                        <a:pt x="369" y="70"/>
                      </a:lnTo>
                      <a:lnTo>
                        <a:pt x="367" y="78"/>
                      </a:lnTo>
                      <a:lnTo>
                        <a:pt x="396" y="109"/>
                      </a:lnTo>
                      <a:lnTo>
                        <a:pt x="406" y="125"/>
                      </a:lnTo>
                      <a:lnTo>
                        <a:pt x="418" y="131"/>
                      </a:lnTo>
                      <a:lnTo>
                        <a:pt x="430" y="139"/>
                      </a:lnTo>
                      <a:lnTo>
                        <a:pt x="437" y="142"/>
                      </a:lnTo>
                      <a:lnTo>
                        <a:pt x="449" y="134"/>
                      </a:lnTo>
                      <a:lnTo>
                        <a:pt x="459" y="109"/>
                      </a:lnTo>
                      <a:lnTo>
                        <a:pt x="463" y="89"/>
                      </a:lnTo>
                      <a:lnTo>
                        <a:pt x="466" y="53"/>
                      </a:lnTo>
                      <a:lnTo>
                        <a:pt x="470" y="36"/>
                      </a:lnTo>
                      <a:lnTo>
                        <a:pt x="470" y="0"/>
                      </a:lnTo>
                    </a:path>
                  </a:pathLst>
                </a:custGeom>
                <a:solidFill>
                  <a:srgbClr val="A2C1FE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 b="1">
                    <a:solidFill>
                      <a:srgbClr val="000000"/>
                    </a:solidFill>
                    <a:latin typeface="Times New Roman Cyr" charset="-52"/>
                  </a:endParaRPr>
                </a:p>
              </p:txBody>
            </p:sp>
            <p:sp>
              <p:nvSpPr>
                <p:cNvPr id="26" name="Freeform 25"/>
                <p:cNvSpPr>
                  <a:spLocks/>
                </p:cNvSpPr>
                <p:nvPr/>
              </p:nvSpPr>
              <p:spPr bwMode="auto">
                <a:xfrm>
                  <a:off x="4529" y="2543"/>
                  <a:ext cx="363" cy="94"/>
                </a:xfrm>
                <a:custGeom>
                  <a:avLst/>
                  <a:gdLst/>
                  <a:ahLst/>
                  <a:cxnLst>
                    <a:cxn ang="0">
                      <a:pos x="27" y="14"/>
                    </a:cxn>
                    <a:cxn ang="0">
                      <a:pos x="72" y="14"/>
                    </a:cxn>
                    <a:cxn ang="0">
                      <a:pos x="99" y="17"/>
                    </a:cxn>
                    <a:cxn ang="0">
                      <a:pos x="123" y="44"/>
                    </a:cxn>
                    <a:cxn ang="0">
                      <a:pos x="144" y="50"/>
                    </a:cxn>
                    <a:cxn ang="0">
                      <a:pos x="177" y="61"/>
                    </a:cxn>
                    <a:cxn ang="0">
                      <a:pos x="197" y="66"/>
                    </a:cxn>
                    <a:cxn ang="0">
                      <a:pos x="204" y="44"/>
                    </a:cxn>
                    <a:cxn ang="0">
                      <a:pos x="247" y="50"/>
                    </a:cxn>
                    <a:cxn ang="0">
                      <a:pos x="278" y="58"/>
                    </a:cxn>
                    <a:cxn ang="0">
                      <a:pos x="300" y="61"/>
                    </a:cxn>
                    <a:cxn ang="0">
                      <a:pos x="315" y="50"/>
                    </a:cxn>
                    <a:cxn ang="0">
                      <a:pos x="341" y="44"/>
                    </a:cxn>
                    <a:cxn ang="0">
                      <a:pos x="362" y="39"/>
                    </a:cxn>
                    <a:cxn ang="0">
                      <a:pos x="356" y="66"/>
                    </a:cxn>
                    <a:cxn ang="0">
                      <a:pos x="341" y="75"/>
                    </a:cxn>
                    <a:cxn ang="0">
                      <a:pos x="329" y="77"/>
                    </a:cxn>
                    <a:cxn ang="0">
                      <a:pos x="313" y="86"/>
                    </a:cxn>
                    <a:cxn ang="0">
                      <a:pos x="298" y="86"/>
                    </a:cxn>
                    <a:cxn ang="0">
                      <a:pos x="284" y="88"/>
                    </a:cxn>
                    <a:cxn ang="0">
                      <a:pos x="263" y="94"/>
                    </a:cxn>
                    <a:cxn ang="0">
                      <a:pos x="249" y="75"/>
                    </a:cxn>
                    <a:cxn ang="0">
                      <a:pos x="234" y="94"/>
                    </a:cxn>
                    <a:cxn ang="0">
                      <a:pos x="212" y="75"/>
                    </a:cxn>
                    <a:cxn ang="0">
                      <a:pos x="200" y="77"/>
                    </a:cxn>
                    <a:cxn ang="0">
                      <a:pos x="183" y="86"/>
                    </a:cxn>
                    <a:cxn ang="0">
                      <a:pos x="165" y="80"/>
                    </a:cxn>
                    <a:cxn ang="0">
                      <a:pos x="146" y="77"/>
                    </a:cxn>
                    <a:cxn ang="0">
                      <a:pos x="127" y="86"/>
                    </a:cxn>
                    <a:cxn ang="0">
                      <a:pos x="101" y="72"/>
                    </a:cxn>
                    <a:cxn ang="0">
                      <a:pos x="66" y="64"/>
                    </a:cxn>
                    <a:cxn ang="0">
                      <a:pos x="41" y="55"/>
                    </a:cxn>
                    <a:cxn ang="0">
                      <a:pos x="16" y="41"/>
                    </a:cxn>
                    <a:cxn ang="0">
                      <a:pos x="2" y="3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63" h="95">
                      <a:moveTo>
                        <a:pt x="0" y="0"/>
                      </a:moveTo>
                      <a:lnTo>
                        <a:pt x="27" y="14"/>
                      </a:lnTo>
                      <a:lnTo>
                        <a:pt x="51" y="14"/>
                      </a:lnTo>
                      <a:lnTo>
                        <a:pt x="72" y="14"/>
                      </a:lnTo>
                      <a:lnTo>
                        <a:pt x="88" y="14"/>
                      </a:lnTo>
                      <a:lnTo>
                        <a:pt x="99" y="17"/>
                      </a:lnTo>
                      <a:lnTo>
                        <a:pt x="115" y="25"/>
                      </a:lnTo>
                      <a:lnTo>
                        <a:pt x="123" y="44"/>
                      </a:lnTo>
                      <a:lnTo>
                        <a:pt x="130" y="53"/>
                      </a:lnTo>
                      <a:lnTo>
                        <a:pt x="144" y="50"/>
                      </a:lnTo>
                      <a:lnTo>
                        <a:pt x="160" y="50"/>
                      </a:lnTo>
                      <a:lnTo>
                        <a:pt x="177" y="61"/>
                      </a:lnTo>
                      <a:lnTo>
                        <a:pt x="189" y="66"/>
                      </a:lnTo>
                      <a:lnTo>
                        <a:pt x="197" y="66"/>
                      </a:lnTo>
                      <a:lnTo>
                        <a:pt x="199" y="53"/>
                      </a:lnTo>
                      <a:lnTo>
                        <a:pt x="204" y="44"/>
                      </a:lnTo>
                      <a:lnTo>
                        <a:pt x="228" y="50"/>
                      </a:lnTo>
                      <a:lnTo>
                        <a:pt x="247" y="50"/>
                      </a:lnTo>
                      <a:lnTo>
                        <a:pt x="265" y="50"/>
                      </a:lnTo>
                      <a:lnTo>
                        <a:pt x="278" y="58"/>
                      </a:lnTo>
                      <a:lnTo>
                        <a:pt x="286" y="64"/>
                      </a:lnTo>
                      <a:lnTo>
                        <a:pt x="300" y="61"/>
                      </a:lnTo>
                      <a:lnTo>
                        <a:pt x="309" y="55"/>
                      </a:lnTo>
                      <a:lnTo>
                        <a:pt x="315" y="50"/>
                      </a:lnTo>
                      <a:lnTo>
                        <a:pt x="331" y="50"/>
                      </a:lnTo>
                      <a:lnTo>
                        <a:pt x="341" y="44"/>
                      </a:lnTo>
                      <a:lnTo>
                        <a:pt x="354" y="39"/>
                      </a:lnTo>
                      <a:lnTo>
                        <a:pt x="362" y="39"/>
                      </a:lnTo>
                      <a:lnTo>
                        <a:pt x="360" y="58"/>
                      </a:lnTo>
                      <a:lnTo>
                        <a:pt x="356" y="66"/>
                      </a:lnTo>
                      <a:lnTo>
                        <a:pt x="348" y="75"/>
                      </a:lnTo>
                      <a:lnTo>
                        <a:pt x="341" y="75"/>
                      </a:lnTo>
                      <a:lnTo>
                        <a:pt x="339" y="75"/>
                      </a:lnTo>
                      <a:lnTo>
                        <a:pt x="329" y="77"/>
                      </a:lnTo>
                      <a:lnTo>
                        <a:pt x="321" y="88"/>
                      </a:lnTo>
                      <a:lnTo>
                        <a:pt x="313" y="86"/>
                      </a:lnTo>
                      <a:lnTo>
                        <a:pt x="306" y="80"/>
                      </a:lnTo>
                      <a:lnTo>
                        <a:pt x="298" y="86"/>
                      </a:lnTo>
                      <a:lnTo>
                        <a:pt x="290" y="88"/>
                      </a:lnTo>
                      <a:lnTo>
                        <a:pt x="284" y="88"/>
                      </a:lnTo>
                      <a:lnTo>
                        <a:pt x="278" y="94"/>
                      </a:lnTo>
                      <a:lnTo>
                        <a:pt x="263" y="94"/>
                      </a:lnTo>
                      <a:lnTo>
                        <a:pt x="257" y="86"/>
                      </a:lnTo>
                      <a:lnTo>
                        <a:pt x="249" y="75"/>
                      </a:lnTo>
                      <a:lnTo>
                        <a:pt x="239" y="86"/>
                      </a:lnTo>
                      <a:lnTo>
                        <a:pt x="234" y="94"/>
                      </a:lnTo>
                      <a:lnTo>
                        <a:pt x="226" y="94"/>
                      </a:lnTo>
                      <a:lnTo>
                        <a:pt x="212" y="75"/>
                      </a:lnTo>
                      <a:lnTo>
                        <a:pt x="208" y="77"/>
                      </a:lnTo>
                      <a:lnTo>
                        <a:pt x="200" y="77"/>
                      </a:lnTo>
                      <a:lnTo>
                        <a:pt x="195" y="88"/>
                      </a:lnTo>
                      <a:lnTo>
                        <a:pt x="183" y="86"/>
                      </a:lnTo>
                      <a:lnTo>
                        <a:pt x="171" y="86"/>
                      </a:lnTo>
                      <a:lnTo>
                        <a:pt x="165" y="80"/>
                      </a:lnTo>
                      <a:lnTo>
                        <a:pt x="158" y="75"/>
                      </a:lnTo>
                      <a:lnTo>
                        <a:pt x="146" y="77"/>
                      </a:lnTo>
                      <a:lnTo>
                        <a:pt x="134" y="88"/>
                      </a:lnTo>
                      <a:lnTo>
                        <a:pt x="127" y="86"/>
                      </a:lnTo>
                      <a:lnTo>
                        <a:pt x="115" y="80"/>
                      </a:lnTo>
                      <a:lnTo>
                        <a:pt x="101" y="72"/>
                      </a:lnTo>
                      <a:lnTo>
                        <a:pt x="90" y="72"/>
                      </a:lnTo>
                      <a:lnTo>
                        <a:pt x="66" y="64"/>
                      </a:lnTo>
                      <a:lnTo>
                        <a:pt x="51" y="58"/>
                      </a:lnTo>
                      <a:lnTo>
                        <a:pt x="41" y="55"/>
                      </a:lnTo>
                      <a:lnTo>
                        <a:pt x="25" y="53"/>
                      </a:lnTo>
                      <a:lnTo>
                        <a:pt x="16" y="41"/>
                      </a:lnTo>
                      <a:lnTo>
                        <a:pt x="6" y="39"/>
                      </a:lnTo>
                      <a:lnTo>
                        <a:pt x="2" y="36"/>
                      </a:lnTo>
                      <a:lnTo>
                        <a:pt x="0" y="3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A2C1FE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 b="1">
                    <a:solidFill>
                      <a:srgbClr val="000000"/>
                    </a:solidFill>
                    <a:latin typeface="Times New Roman Cyr" charset="-52"/>
                  </a:endParaRPr>
                </a:p>
              </p:txBody>
            </p:sp>
            <p:sp>
              <p:nvSpPr>
                <p:cNvPr id="27" name="Freeform 26"/>
                <p:cNvSpPr>
                  <a:spLocks/>
                </p:cNvSpPr>
                <p:nvPr/>
              </p:nvSpPr>
              <p:spPr bwMode="auto">
                <a:xfrm>
                  <a:off x="4728" y="2357"/>
                  <a:ext cx="165" cy="183"/>
                </a:xfrm>
                <a:custGeom>
                  <a:avLst/>
                  <a:gdLst/>
                  <a:ahLst/>
                  <a:cxnLst>
                    <a:cxn ang="0">
                      <a:pos x="80" y="3"/>
                    </a:cxn>
                    <a:cxn ang="0">
                      <a:pos x="137" y="0"/>
                    </a:cxn>
                    <a:cxn ang="0">
                      <a:pos x="146" y="22"/>
                    </a:cxn>
                    <a:cxn ang="0">
                      <a:pos x="131" y="36"/>
                    </a:cxn>
                    <a:cxn ang="0">
                      <a:pos x="127" y="47"/>
                    </a:cxn>
                    <a:cxn ang="0">
                      <a:pos x="115" y="61"/>
                    </a:cxn>
                    <a:cxn ang="0">
                      <a:pos x="102" y="64"/>
                    </a:cxn>
                    <a:cxn ang="0">
                      <a:pos x="88" y="56"/>
                    </a:cxn>
                    <a:cxn ang="0">
                      <a:pos x="72" y="36"/>
                    </a:cxn>
                    <a:cxn ang="0">
                      <a:pos x="53" y="36"/>
                    </a:cxn>
                    <a:cxn ang="0">
                      <a:pos x="51" y="64"/>
                    </a:cxn>
                    <a:cxn ang="0">
                      <a:pos x="53" y="81"/>
                    </a:cxn>
                    <a:cxn ang="0">
                      <a:pos x="72" y="70"/>
                    </a:cxn>
                    <a:cxn ang="0">
                      <a:pos x="86" y="75"/>
                    </a:cxn>
                    <a:cxn ang="0">
                      <a:pos x="82" y="92"/>
                    </a:cxn>
                    <a:cxn ang="0">
                      <a:pos x="80" y="103"/>
                    </a:cxn>
                    <a:cxn ang="0">
                      <a:pos x="82" y="120"/>
                    </a:cxn>
                    <a:cxn ang="0">
                      <a:pos x="92" y="128"/>
                    </a:cxn>
                    <a:cxn ang="0">
                      <a:pos x="88" y="148"/>
                    </a:cxn>
                    <a:cxn ang="0">
                      <a:pos x="82" y="170"/>
                    </a:cxn>
                    <a:cxn ang="0">
                      <a:pos x="68" y="175"/>
                    </a:cxn>
                    <a:cxn ang="0">
                      <a:pos x="62" y="164"/>
                    </a:cxn>
                    <a:cxn ang="0">
                      <a:pos x="55" y="139"/>
                    </a:cxn>
                    <a:cxn ang="0">
                      <a:pos x="55" y="114"/>
                    </a:cxn>
                    <a:cxn ang="0">
                      <a:pos x="35" y="114"/>
                    </a:cxn>
                    <a:cxn ang="0">
                      <a:pos x="23" y="117"/>
                    </a:cxn>
                    <a:cxn ang="0">
                      <a:pos x="39" y="128"/>
                    </a:cxn>
                    <a:cxn ang="0">
                      <a:pos x="47" y="145"/>
                    </a:cxn>
                    <a:cxn ang="0">
                      <a:pos x="41" y="167"/>
                    </a:cxn>
                    <a:cxn ang="0">
                      <a:pos x="29" y="181"/>
                    </a:cxn>
                    <a:cxn ang="0">
                      <a:pos x="29" y="164"/>
                    </a:cxn>
                    <a:cxn ang="0">
                      <a:pos x="21" y="145"/>
                    </a:cxn>
                    <a:cxn ang="0">
                      <a:pos x="10" y="128"/>
                    </a:cxn>
                    <a:cxn ang="0">
                      <a:pos x="2" y="109"/>
                    </a:cxn>
                    <a:cxn ang="0">
                      <a:pos x="16" y="86"/>
                    </a:cxn>
                    <a:cxn ang="0">
                      <a:pos x="23" y="58"/>
                    </a:cxn>
                    <a:cxn ang="0">
                      <a:pos x="25" y="39"/>
                    </a:cxn>
                    <a:cxn ang="0">
                      <a:pos x="23" y="22"/>
                    </a:cxn>
                  </a:cxnLst>
                  <a:rect l="0" t="0" r="r" b="b"/>
                  <a:pathLst>
                    <a:path w="165" h="182">
                      <a:moveTo>
                        <a:pt x="41" y="0"/>
                      </a:moveTo>
                      <a:lnTo>
                        <a:pt x="80" y="3"/>
                      </a:lnTo>
                      <a:lnTo>
                        <a:pt x="117" y="3"/>
                      </a:lnTo>
                      <a:lnTo>
                        <a:pt x="137" y="0"/>
                      </a:lnTo>
                      <a:lnTo>
                        <a:pt x="164" y="17"/>
                      </a:lnTo>
                      <a:lnTo>
                        <a:pt x="146" y="22"/>
                      </a:lnTo>
                      <a:lnTo>
                        <a:pt x="137" y="31"/>
                      </a:lnTo>
                      <a:lnTo>
                        <a:pt x="131" y="36"/>
                      </a:lnTo>
                      <a:lnTo>
                        <a:pt x="127" y="42"/>
                      </a:lnTo>
                      <a:lnTo>
                        <a:pt x="127" y="47"/>
                      </a:lnTo>
                      <a:lnTo>
                        <a:pt x="127" y="56"/>
                      </a:lnTo>
                      <a:lnTo>
                        <a:pt x="115" y="61"/>
                      </a:lnTo>
                      <a:lnTo>
                        <a:pt x="105" y="61"/>
                      </a:lnTo>
                      <a:lnTo>
                        <a:pt x="102" y="64"/>
                      </a:lnTo>
                      <a:lnTo>
                        <a:pt x="92" y="64"/>
                      </a:lnTo>
                      <a:lnTo>
                        <a:pt x="88" y="56"/>
                      </a:lnTo>
                      <a:lnTo>
                        <a:pt x="80" y="45"/>
                      </a:lnTo>
                      <a:lnTo>
                        <a:pt x="72" y="36"/>
                      </a:lnTo>
                      <a:lnTo>
                        <a:pt x="57" y="36"/>
                      </a:lnTo>
                      <a:lnTo>
                        <a:pt x="53" y="36"/>
                      </a:lnTo>
                      <a:lnTo>
                        <a:pt x="49" y="50"/>
                      </a:lnTo>
                      <a:lnTo>
                        <a:pt x="51" y="64"/>
                      </a:lnTo>
                      <a:lnTo>
                        <a:pt x="51" y="72"/>
                      </a:lnTo>
                      <a:lnTo>
                        <a:pt x="53" y="81"/>
                      </a:lnTo>
                      <a:lnTo>
                        <a:pt x="61" y="78"/>
                      </a:lnTo>
                      <a:lnTo>
                        <a:pt x="72" y="70"/>
                      </a:lnTo>
                      <a:lnTo>
                        <a:pt x="80" y="70"/>
                      </a:lnTo>
                      <a:lnTo>
                        <a:pt x="86" y="75"/>
                      </a:lnTo>
                      <a:lnTo>
                        <a:pt x="86" y="81"/>
                      </a:lnTo>
                      <a:lnTo>
                        <a:pt x="82" y="92"/>
                      </a:lnTo>
                      <a:lnTo>
                        <a:pt x="80" y="97"/>
                      </a:lnTo>
                      <a:lnTo>
                        <a:pt x="80" y="103"/>
                      </a:lnTo>
                      <a:lnTo>
                        <a:pt x="78" y="111"/>
                      </a:lnTo>
                      <a:lnTo>
                        <a:pt x="82" y="120"/>
                      </a:lnTo>
                      <a:lnTo>
                        <a:pt x="90" y="131"/>
                      </a:lnTo>
                      <a:lnTo>
                        <a:pt x="92" y="128"/>
                      </a:lnTo>
                      <a:lnTo>
                        <a:pt x="92" y="139"/>
                      </a:lnTo>
                      <a:lnTo>
                        <a:pt x="88" y="148"/>
                      </a:lnTo>
                      <a:lnTo>
                        <a:pt x="84" y="156"/>
                      </a:lnTo>
                      <a:lnTo>
                        <a:pt x="82" y="170"/>
                      </a:lnTo>
                      <a:lnTo>
                        <a:pt x="74" y="175"/>
                      </a:lnTo>
                      <a:lnTo>
                        <a:pt x="68" y="175"/>
                      </a:lnTo>
                      <a:lnTo>
                        <a:pt x="62" y="175"/>
                      </a:lnTo>
                      <a:lnTo>
                        <a:pt x="62" y="164"/>
                      </a:lnTo>
                      <a:lnTo>
                        <a:pt x="61" y="145"/>
                      </a:lnTo>
                      <a:lnTo>
                        <a:pt x="55" y="139"/>
                      </a:lnTo>
                      <a:lnTo>
                        <a:pt x="53" y="131"/>
                      </a:lnTo>
                      <a:lnTo>
                        <a:pt x="55" y="114"/>
                      </a:lnTo>
                      <a:lnTo>
                        <a:pt x="49" y="109"/>
                      </a:lnTo>
                      <a:lnTo>
                        <a:pt x="35" y="114"/>
                      </a:lnTo>
                      <a:lnTo>
                        <a:pt x="29" y="109"/>
                      </a:lnTo>
                      <a:lnTo>
                        <a:pt x="23" y="117"/>
                      </a:lnTo>
                      <a:lnTo>
                        <a:pt x="29" y="123"/>
                      </a:lnTo>
                      <a:lnTo>
                        <a:pt x="39" y="128"/>
                      </a:lnTo>
                      <a:lnTo>
                        <a:pt x="41" y="134"/>
                      </a:lnTo>
                      <a:lnTo>
                        <a:pt x="47" y="145"/>
                      </a:lnTo>
                      <a:lnTo>
                        <a:pt x="47" y="153"/>
                      </a:lnTo>
                      <a:lnTo>
                        <a:pt x="41" y="167"/>
                      </a:lnTo>
                      <a:lnTo>
                        <a:pt x="33" y="178"/>
                      </a:lnTo>
                      <a:lnTo>
                        <a:pt x="29" y="181"/>
                      </a:lnTo>
                      <a:lnTo>
                        <a:pt x="29" y="173"/>
                      </a:lnTo>
                      <a:lnTo>
                        <a:pt x="29" y="164"/>
                      </a:lnTo>
                      <a:lnTo>
                        <a:pt x="31" y="153"/>
                      </a:lnTo>
                      <a:lnTo>
                        <a:pt x="21" y="145"/>
                      </a:lnTo>
                      <a:lnTo>
                        <a:pt x="12" y="136"/>
                      </a:lnTo>
                      <a:lnTo>
                        <a:pt x="10" y="128"/>
                      </a:lnTo>
                      <a:lnTo>
                        <a:pt x="0" y="123"/>
                      </a:lnTo>
                      <a:lnTo>
                        <a:pt x="2" y="109"/>
                      </a:lnTo>
                      <a:lnTo>
                        <a:pt x="10" y="100"/>
                      </a:lnTo>
                      <a:lnTo>
                        <a:pt x="16" y="86"/>
                      </a:lnTo>
                      <a:lnTo>
                        <a:pt x="21" y="72"/>
                      </a:lnTo>
                      <a:lnTo>
                        <a:pt x="23" y="58"/>
                      </a:lnTo>
                      <a:lnTo>
                        <a:pt x="21" y="45"/>
                      </a:lnTo>
                      <a:lnTo>
                        <a:pt x="25" y="39"/>
                      </a:lnTo>
                      <a:lnTo>
                        <a:pt x="29" y="33"/>
                      </a:lnTo>
                      <a:lnTo>
                        <a:pt x="23" y="22"/>
                      </a:lnTo>
                      <a:lnTo>
                        <a:pt x="41" y="0"/>
                      </a:lnTo>
                    </a:path>
                  </a:pathLst>
                </a:custGeom>
                <a:solidFill>
                  <a:srgbClr val="A2C1FE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 b="1">
                    <a:solidFill>
                      <a:srgbClr val="000000"/>
                    </a:solidFill>
                    <a:latin typeface="Times New Roman Cyr" charset="-52"/>
                  </a:endParaRPr>
                </a:p>
              </p:txBody>
            </p:sp>
            <p:sp>
              <p:nvSpPr>
                <p:cNvPr id="28" name="Freeform 27"/>
                <p:cNvSpPr>
                  <a:spLocks/>
                </p:cNvSpPr>
                <p:nvPr/>
              </p:nvSpPr>
              <p:spPr bwMode="auto">
                <a:xfrm>
                  <a:off x="4556" y="2277"/>
                  <a:ext cx="181" cy="249"/>
                </a:xfrm>
                <a:custGeom>
                  <a:avLst/>
                  <a:gdLst/>
                  <a:ahLst/>
                  <a:cxnLst>
                    <a:cxn ang="0">
                      <a:pos x="0" y="83"/>
                    </a:cxn>
                    <a:cxn ang="0">
                      <a:pos x="37" y="44"/>
                    </a:cxn>
                    <a:cxn ang="0">
                      <a:pos x="56" y="28"/>
                    </a:cxn>
                    <a:cxn ang="0">
                      <a:pos x="66" y="14"/>
                    </a:cxn>
                    <a:cxn ang="0">
                      <a:pos x="95" y="0"/>
                    </a:cxn>
                    <a:cxn ang="0">
                      <a:pos x="111" y="30"/>
                    </a:cxn>
                    <a:cxn ang="0">
                      <a:pos x="127" y="17"/>
                    </a:cxn>
                    <a:cxn ang="0">
                      <a:pos x="132" y="8"/>
                    </a:cxn>
                    <a:cxn ang="0">
                      <a:pos x="146" y="0"/>
                    </a:cxn>
                    <a:cxn ang="0">
                      <a:pos x="154" y="0"/>
                    </a:cxn>
                    <a:cxn ang="0">
                      <a:pos x="156" y="11"/>
                    </a:cxn>
                    <a:cxn ang="0">
                      <a:pos x="156" y="19"/>
                    </a:cxn>
                    <a:cxn ang="0">
                      <a:pos x="148" y="33"/>
                    </a:cxn>
                    <a:cxn ang="0">
                      <a:pos x="148" y="41"/>
                    </a:cxn>
                    <a:cxn ang="0">
                      <a:pos x="169" y="77"/>
                    </a:cxn>
                    <a:cxn ang="0">
                      <a:pos x="173" y="99"/>
                    </a:cxn>
                    <a:cxn ang="0">
                      <a:pos x="179" y="99"/>
                    </a:cxn>
                    <a:cxn ang="0">
                      <a:pos x="181" y="110"/>
                    </a:cxn>
                    <a:cxn ang="0">
                      <a:pos x="173" y="121"/>
                    </a:cxn>
                    <a:cxn ang="0">
                      <a:pos x="167" y="116"/>
                    </a:cxn>
                    <a:cxn ang="0">
                      <a:pos x="154" y="124"/>
                    </a:cxn>
                    <a:cxn ang="0">
                      <a:pos x="156" y="146"/>
                    </a:cxn>
                    <a:cxn ang="0">
                      <a:pos x="140" y="160"/>
                    </a:cxn>
                    <a:cxn ang="0">
                      <a:pos x="140" y="196"/>
                    </a:cxn>
                    <a:cxn ang="0">
                      <a:pos x="140" y="220"/>
                    </a:cxn>
                    <a:cxn ang="0">
                      <a:pos x="132" y="231"/>
                    </a:cxn>
                    <a:cxn ang="0">
                      <a:pos x="127" y="248"/>
                    </a:cxn>
                    <a:cxn ang="0">
                      <a:pos x="119" y="245"/>
                    </a:cxn>
                    <a:cxn ang="0">
                      <a:pos x="107" y="237"/>
                    </a:cxn>
                    <a:cxn ang="0">
                      <a:pos x="97" y="229"/>
                    </a:cxn>
                    <a:cxn ang="0">
                      <a:pos x="90" y="215"/>
                    </a:cxn>
                    <a:cxn ang="0">
                      <a:pos x="62" y="218"/>
                    </a:cxn>
                    <a:cxn ang="0">
                      <a:pos x="39" y="209"/>
                    </a:cxn>
                    <a:cxn ang="0">
                      <a:pos x="23" y="187"/>
                    </a:cxn>
                    <a:cxn ang="0">
                      <a:pos x="14" y="171"/>
                    </a:cxn>
                    <a:cxn ang="0">
                      <a:pos x="6" y="157"/>
                    </a:cxn>
                    <a:cxn ang="0">
                      <a:pos x="6" y="130"/>
                    </a:cxn>
                    <a:cxn ang="0">
                      <a:pos x="0" y="83"/>
                    </a:cxn>
                  </a:cxnLst>
                  <a:rect l="0" t="0" r="r" b="b"/>
                  <a:pathLst>
                    <a:path w="182" h="249">
                      <a:moveTo>
                        <a:pt x="0" y="83"/>
                      </a:moveTo>
                      <a:lnTo>
                        <a:pt x="37" y="44"/>
                      </a:lnTo>
                      <a:lnTo>
                        <a:pt x="56" y="28"/>
                      </a:lnTo>
                      <a:lnTo>
                        <a:pt x="66" y="14"/>
                      </a:lnTo>
                      <a:lnTo>
                        <a:pt x="95" y="0"/>
                      </a:lnTo>
                      <a:lnTo>
                        <a:pt x="111" y="30"/>
                      </a:lnTo>
                      <a:lnTo>
                        <a:pt x="127" y="17"/>
                      </a:lnTo>
                      <a:lnTo>
                        <a:pt x="132" y="8"/>
                      </a:lnTo>
                      <a:lnTo>
                        <a:pt x="146" y="0"/>
                      </a:lnTo>
                      <a:lnTo>
                        <a:pt x="154" y="0"/>
                      </a:lnTo>
                      <a:lnTo>
                        <a:pt x="156" y="11"/>
                      </a:lnTo>
                      <a:lnTo>
                        <a:pt x="156" y="19"/>
                      </a:lnTo>
                      <a:lnTo>
                        <a:pt x="148" y="33"/>
                      </a:lnTo>
                      <a:lnTo>
                        <a:pt x="148" y="41"/>
                      </a:lnTo>
                      <a:lnTo>
                        <a:pt x="169" y="77"/>
                      </a:lnTo>
                      <a:lnTo>
                        <a:pt x="173" y="99"/>
                      </a:lnTo>
                      <a:lnTo>
                        <a:pt x="179" y="99"/>
                      </a:lnTo>
                      <a:lnTo>
                        <a:pt x="181" y="110"/>
                      </a:lnTo>
                      <a:lnTo>
                        <a:pt x="173" y="121"/>
                      </a:lnTo>
                      <a:lnTo>
                        <a:pt x="167" y="116"/>
                      </a:lnTo>
                      <a:lnTo>
                        <a:pt x="154" y="124"/>
                      </a:lnTo>
                      <a:lnTo>
                        <a:pt x="156" y="146"/>
                      </a:lnTo>
                      <a:lnTo>
                        <a:pt x="140" y="160"/>
                      </a:lnTo>
                      <a:lnTo>
                        <a:pt x="140" y="196"/>
                      </a:lnTo>
                      <a:lnTo>
                        <a:pt x="140" y="220"/>
                      </a:lnTo>
                      <a:lnTo>
                        <a:pt x="132" y="231"/>
                      </a:lnTo>
                      <a:lnTo>
                        <a:pt x="127" y="248"/>
                      </a:lnTo>
                      <a:lnTo>
                        <a:pt x="119" y="245"/>
                      </a:lnTo>
                      <a:lnTo>
                        <a:pt x="107" y="237"/>
                      </a:lnTo>
                      <a:lnTo>
                        <a:pt x="97" y="229"/>
                      </a:lnTo>
                      <a:lnTo>
                        <a:pt x="90" y="215"/>
                      </a:lnTo>
                      <a:lnTo>
                        <a:pt x="62" y="218"/>
                      </a:lnTo>
                      <a:lnTo>
                        <a:pt x="39" y="209"/>
                      </a:lnTo>
                      <a:lnTo>
                        <a:pt x="23" y="187"/>
                      </a:lnTo>
                      <a:lnTo>
                        <a:pt x="14" y="171"/>
                      </a:lnTo>
                      <a:lnTo>
                        <a:pt x="6" y="157"/>
                      </a:lnTo>
                      <a:lnTo>
                        <a:pt x="6" y="130"/>
                      </a:lnTo>
                      <a:lnTo>
                        <a:pt x="0" y="83"/>
                      </a:lnTo>
                    </a:path>
                  </a:pathLst>
                </a:custGeom>
                <a:solidFill>
                  <a:srgbClr val="A2C1FE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 b="1">
                    <a:solidFill>
                      <a:srgbClr val="000000"/>
                    </a:solidFill>
                    <a:latin typeface="Times New Roman Cyr" charset="-52"/>
                  </a:endParaRPr>
                </a:p>
              </p:txBody>
            </p:sp>
            <p:sp>
              <p:nvSpPr>
                <p:cNvPr id="29" name="Freeform 28"/>
                <p:cNvSpPr>
                  <a:spLocks/>
                </p:cNvSpPr>
                <p:nvPr/>
              </p:nvSpPr>
              <p:spPr bwMode="auto">
                <a:xfrm>
                  <a:off x="4940" y="2419"/>
                  <a:ext cx="348" cy="235"/>
                </a:xfrm>
                <a:custGeom>
                  <a:avLst/>
                  <a:gdLst/>
                  <a:ahLst/>
                  <a:cxnLst>
                    <a:cxn ang="0">
                      <a:pos x="31" y="3"/>
                    </a:cxn>
                    <a:cxn ang="0">
                      <a:pos x="68" y="39"/>
                    </a:cxn>
                    <a:cxn ang="0">
                      <a:pos x="74" y="56"/>
                    </a:cxn>
                    <a:cxn ang="0">
                      <a:pos x="96" y="47"/>
                    </a:cxn>
                    <a:cxn ang="0">
                      <a:pos x="107" y="53"/>
                    </a:cxn>
                    <a:cxn ang="0">
                      <a:pos x="121" y="39"/>
                    </a:cxn>
                    <a:cxn ang="0">
                      <a:pos x="140" y="31"/>
                    </a:cxn>
                    <a:cxn ang="0">
                      <a:pos x="185" y="47"/>
                    </a:cxn>
                    <a:cxn ang="0">
                      <a:pos x="212" y="67"/>
                    </a:cxn>
                    <a:cxn ang="0">
                      <a:pos x="234" y="81"/>
                    </a:cxn>
                    <a:cxn ang="0">
                      <a:pos x="271" y="111"/>
                    </a:cxn>
                    <a:cxn ang="0">
                      <a:pos x="275" y="128"/>
                    </a:cxn>
                    <a:cxn ang="0">
                      <a:pos x="292" y="142"/>
                    </a:cxn>
                    <a:cxn ang="0">
                      <a:pos x="306" y="148"/>
                    </a:cxn>
                    <a:cxn ang="0">
                      <a:pos x="322" y="176"/>
                    </a:cxn>
                    <a:cxn ang="0">
                      <a:pos x="333" y="192"/>
                    </a:cxn>
                    <a:cxn ang="0">
                      <a:pos x="335" y="234"/>
                    </a:cxn>
                    <a:cxn ang="0">
                      <a:pos x="320" y="234"/>
                    </a:cxn>
                    <a:cxn ang="0">
                      <a:pos x="310" y="226"/>
                    </a:cxn>
                    <a:cxn ang="0">
                      <a:pos x="275" y="184"/>
                    </a:cxn>
                    <a:cxn ang="0">
                      <a:pos x="240" y="184"/>
                    </a:cxn>
                    <a:cxn ang="0">
                      <a:pos x="228" y="198"/>
                    </a:cxn>
                    <a:cxn ang="0">
                      <a:pos x="218" y="206"/>
                    </a:cxn>
                    <a:cxn ang="0">
                      <a:pos x="197" y="217"/>
                    </a:cxn>
                    <a:cxn ang="0">
                      <a:pos x="177" y="212"/>
                    </a:cxn>
                    <a:cxn ang="0">
                      <a:pos x="160" y="212"/>
                    </a:cxn>
                    <a:cxn ang="0">
                      <a:pos x="138" y="159"/>
                    </a:cxn>
                    <a:cxn ang="0">
                      <a:pos x="113" y="111"/>
                    </a:cxn>
                    <a:cxn ang="0">
                      <a:pos x="82" y="95"/>
                    </a:cxn>
                    <a:cxn ang="0">
                      <a:pos x="53" y="92"/>
                    </a:cxn>
                    <a:cxn ang="0">
                      <a:pos x="23" y="75"/>
                    </a:cxn>
                    <a:cxn ang="0">
                      <a:pos x="25" y="25"/>
                    </a:cxn>
                  </a:cxnLst>
                  <a:rect l="0" t="0" r="r" b="b"/>
                  <a:pathLst>
                    <a:path w="348" h="235">
                      <a:moveTo>
                        <a:pt x="0" y="0"/>
                      </a:moveTo>
                      <a:lnTo>
                        <a:pt x="31" y="3"/>
                      </a:lnTo>
                      <a:lnTo>
                        <a:pt x="57" y="6"/>
                      </a:lnTo>
                      <a:lnTo>
                        <a:pt x="68" y="39"/>
                      </a:lnTo>
                      <a:lnTo>
                        <a:pt x="70" y="50"/>
                      </a:lnTo>
                      <a:lnTo>
                        <a:pt x="74" y="56"/>
                      </a:lnTo>
                      <a:lnTo>
                        <a:pt x="82" y="47"/>
                      </a:lnTo>
                      <a:lnTo>
                        <a:pt x="96" y="47"/>
                      </a:lnTo>
                      <a:lnTo>
                        <a:pt x="103" y="56"/>
                      </a:lnTo>
                      <a:lnTo>
                        <a:pt x="107" y="53"/>
                      </a:lnTo>
                      <a:lnTo>
                        <a:pt x="119" y="39"/>
                      </a:lnTo>
                      <a:lnTo>
                        <a:pt x="121" y="39"/>
                      </a:lnTo>
                      <a:lnTo>
                        <a:pt x="131" y="31"/>
                      </a:lnTo>
                      <a:lnTo>
                        <a:pt x="140" y="31"/>
                      </a:lnTo>
                      <a:lnTo>
                        <a:pt x="172" y="47"/>
                      </a:lnTo>
                      <a:lnTo>
                        <a:pt x="185" y="47"/>
                      </a:lnTo>
                      <a:lnTo>
                        <a:pt x="199" y="61"/>
                      </a:lnTo>
                      <a:lnTo>
                        <a:pt x="212" y="67"/>
                      </a:lnTo>
                      <a:lnTo>
                        <a:pt x="224" y="78"/>
                      </a:lnTo>
                      <a:lnTo>
                        <a:pt x="234" y="81"/>
                      </a:lnTo>
                      <a:lnTo>
                        <a:pt x="259" y="92"/>
                      </a:lnTo>
                      <a:lnTo>
                        <a:pt x="271" y="111"/>
                      </a:lnTo>
                      <a:lnTo>
                        <a:pt x="277" y="123"/>
                      </a:lnTo>
                      <a:lnTo>
                        <a:pt x="275" y="128"/>
                      </a:lnTo>
                      <a:lnTo>
                        <a:pt x="285" y="139"/>
                      </a:lnTo>
                      <a:lnTo>
                        <a:pt x="292" y="142"/>
                      </a:lnTo>
                      <a:lnTo>
                        <a:pt x="296" y="145"/>
                      </a:lnTo>
                      <a:lnTo>
                        <a:pt x="306" y="148"/>
                      </a:lnTo>
                      <a:lnTo>
                        <a:pt x="322" y="164"/>
                      </a:lnTo>
                      <a:lnTo>
                        <a:pt x="322" y="176"/>
                      </a:lnTo>
                      <a:lnTo>
                        <a:pt x="331" y="187"/>
                      </a:lnTo>
                      <a:lnTo>
                        <a:pt x="333" y="192"/>
                      </a:lnTo>
                      <a:lnTo>
                        <a:pt x="347" y="215"/>
                      </a:lnTo>
                      <a:lnTo>
                        <a:pt x="335" y="234"/>
                      </a:lnTo>
                      <a:lnTo>
                        <a:pt x="331" y="234"/>
                      </a:lnTo>
                      <a:lnTo>
                        <a:pt x="320" y="234"/>
                      </a:lnTo>
                      <a:lnTo>
                        <a:pt x="316" y="226"/>
                      </a:lnTo>
                      <a:lnTo>
                        <a:pt x="310" y="226"/>
                      </a:lnTo>
                      <a:lnTo>
                        <a:pt x="304" y="228"/>
                      </a:lnTo>
                      <a:lnTo>
                        <a:pt x="275" y="184"/>
                      </a:lnTo>
                      <a:lnTo>
                        <a:pt x="257" y="187"/>
                      </a:lnTo>
                      <a:lnTo>
                        <a:pt x="240" y="184"/>
                      </a:lnTo>
                      <a:lnTo>
                        <a:pt x="234" y="189"/>
                      </a:lnTo>
                      <a:lnTo>
                        <a:pt x="228" y="198"/>
                      </a:lnTo>
                      <a:lnTo>
                        <a:pt x="226" y="192"/>
                      </a:lnTo>
                      <a:lnTo>
                        <a:pt x="218" y="206"/>
                      </a:lnTo>
                      <a:lnTo>
                        <a:pt x="207" y="226"/>
                      </a:lnTo>
                      <a:lnTo>
                        <a:pt x="197" y="217"/>
                      </a:lnTo>
                      <a:lnTo>
                        <a:pt x="185" y="212"/>
                      </a:lnTo>
                      <a:lnTo>
                        <a:pt x="177" y="212"/>
                      </a:lnTo>
                      <a:lnTo>
                        <a:pt x="166" y="206"/>
                      </a:lnTo>
                      <a:lnTo>
                        <a:pt x="160" y="212"/>
                      </a:lnTo>
                      <a:lnTo>
                        <a:pt x="152" y="184"/>
                      </a:lnTo>
                      <a:lnTo>
                        <a:pt x="138" y="159"/>
                      </a:lnTo>
                      <a:lnTo>
                        <a:pt x="125" y="128"/>
                      </a:lnTo>
                      <a:lnTo>
                        <a:pt x="113" y="111"/>
                      </a:lnTo>
                      <a:lnTo>
                        <a:pt x="103" y="95"/>
                      </a:lnTo>
                      <a:lnTo>
                        <a:pt x="82" y="95"/>
                      </a:lnTo>
                      <a:lnTo>
                        <a:pt x="62" y="103"/>
                      </a:lnTo>
                      <a:lnTo>
                        <a:pt x="53" y="92"/>
                      </a:lnTo>
                      <a:lnTo>
                        <a:pt x="33" y="84"/>
                      </a:lnTo>
                      <a:lnTo>
                        <a:pt x="23" y="75"/>
                      </a:lnTo>
                      <a:lnTo>
                        <a:pt x="23" y="42"/>
                      </a:lnTo>
                      <a:lnTo>
                        <a:pt x="25" y="25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A2C1FE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 b="1">
                    <a:solidFill>
                      <a:srgbClr val="000000"/>
                    </a:solidFill>
                    <a:latin typeface="Times New Roman Cyr" charset="-52"/>
                  </a:endParaRPr>
                </a:p>
              </p:txBody>
            </p:sp>
            <p:sp>
              <p:nvSpPr>
                <p:cNvPr id="30" name="Freeform 29"/>
                <p:cNvSpPr>
                  <a:spLocks/>
                </p:cNvSpPr>
                <p:nvPr/>
              </p:nvSpPr>
              <p:spPr bwMode="auto">
                <a:xfrm>
                  <a:off x="4299" y="2251"/>
                  <a:ext cx="209" cy="310"/>
                </a:xfrm>
                <a:custGeom>
                  <a:avLst/>
                  <a:gdLst/>
                  <a:ahLst/>
                  <a:cxnLst>
                    <a:cxn ang="0">
                      <a:pos x="0" y="8"/>
                    </a:cxn>
                    <a:cxn ang="0">
                      <a:pos x="21" y="0"/>
                    </a:cxn>
                    <a:cxn ang="0">
                      <a:pos x="46" y="14"/>
                    </a:cxn>
                    <a:cxn ang="0">
                      <a:pos x="50" y="28"/>
                    </a:cxn>
                    <a:cxn ang="0">
                      <a:pos x="50" y="33"/>
                    </a:cxn>
                    <a:cxn ang="0">
                      <a:pos x="56" y="36"/>
                    </a:cxn>
                    <a:cxn ang="0">
                      <a:pos x="56" y="42"/>
                    </a:cxn>
                    <a:cxn ang="0">
                      <a:pos x="64" y="45"/>
                    </a:cxn>
                    <a:cxn ang="0">
                      <a:pos x="64" y="56"/>
                    </a:cxn>
                    <a:cxn ang="0">
                      <a:pos x="89" y="89"/>
                    </a:cxn>
                    <a:cxn ang="0">
                      <a:pos x="92" y="89"/>
                    </a:cxn>
                    <a:cxn ang="0">
                      <a:pos x="96" y="97"/>
                    </a:cxn>
                    <a:cxn ang="0">
                      <a:pos x="100" y="106"/>
                    </a:cxn>
                    <a:cxn ang="0">
                      <a:pos x="104" y="106"/>
                    </a:cxn>
                    <a:cxn ang="0">
                      <a:pos x="121" y="117"/>
                    </a:cxn>
                    <a:cxn ang="0">
                      <a:pos x="154" y="122"/>
                    </a:cxn>
                    <a:cxn ang="0">
                      <a:pos x="156" y="161"/>
                    </a:cxn>
                    <a:cxn ang="0">
                      <a:pos x="164" y="167"/>
                    </a:cxn>
                    <a:cxn ang="0">
                      <a:pos x="162" y="181"/>
                    </a:cxn>
                    <a:cxn ang="0">
                      <a:pos x="181" y="200"/>
                    </a:cxn>
                    <a:cxn ang="0">
                      <a:pos x="198" y="209"/>
                    </a:cxn>
                    <a:cxn ang="0">
                      <a:pos x="198" y="273"/>
                    </a:cxn>
                    <a:cxn ang="0">
                      <a:pos x="208" y="298"/>
                    </a:cxn>
                    <a:cxn ang="0">
                      <a:pos x="202" y="306"/>
                    </a:cxn>
                    <a:cxn ang="0">
                      <a:pos x="191" y="309"/>
                    </a:cxn>
                    <a:cxn ang="0">
                      <a:pos x="189" y="287"/>
                    </a:cxn>
                    <a:cxn ang="0">
                      <a:pos x="169" y="309"/>
                    </a:cxn>
                    <a:cxn ang="0">
                      <a:pos x="156" y="276"/>
                    </a:cxn>
                    <a:cxn ang="0">
                      <a:pos x="148" y="253"/>
                    </a:cxn>
                    <a:cxn ang="0">
                      <a:pos x="125" y="223"/>
                    </a:cxn>
                    <a:cxn ang="0">
                      <a:pos x="119" y="223"/>
                    </a:cxn>
                    <a:cxn ang="0">
                      <a:pos x="98" y="206"/>
                    </a:cxn>
                    <a:cxn ang="0">
                      <a:pos x="94" y="189"/>
                    </a:cxn>
                    <a:cxn ang="0">
                      <a:pos x="94" y="178"/>
                    </a:cxn>
                    <a:cxn ang="0">
                      <a:pos x="77" y="134"/>
                    </a:cxn>
                    <a:cxn ang="0">
                      <a:pos x="69" y="106"/>
                    </a:cxn>
                    <a:cxn ang="0">
                      <a:pos x="48" y="81"/>
                    </a:cxn>
                    <a:cxn ang="0">
                      <a:pos x="19" y="42"/>
                    </a:cxn>
                    <a:cxn ang="0">
                      <a:pos x="0" y="8"/>
                    </a:cxn>
                  </a:cxnLst>
                  <a:rect l="0" t="0" r="r" b="b"/>
                  <a:pathLst>
                    <a:path w="209" h="310">
                      <a:moveTo>
                        <a:pt x="0" y="8"/>
                      </a:moveTo>
                      <a:lnTo>
                        <a:pt x="21" y="0"/>
                      </a:lnTo>
                      <a:lnTo>
                        <a:pt x="46" y="14"/>
                      </a:lnTo>
                      <a:lnTo>
                        <a:pt x="50" y="28"/>
                      </a:lnTo>
                      <a:lnTo>
                        <a:pt x="50" y="33"/>
                      </a:lnTo>
                      <a:lnTo>
                        <a:pt x="56" y="36"/>
                      </a:lnTo>
                      <a:lnTo>
                        <a:pt x="56" y="42"/>
                      </a:lnTo>
                      <a:lnTo>
                        <a:pt x="64" y="45"/>
                      </a:lnTo>
                      <a:lnTo>
                        <a:pt x="64" y="56"/>
                      </a:lnTo>
                      <a:lnTo>
                        <a:pt x="89" y="89"/>
                      </a:lnTo>
                      <a:lnTo>
                        <a:pt x="92" y="89"/>
                      </a:lnTo>
                      <a:lnTo>
                        <a:pt x="96" y="97"/>
                      </a:lnTo>
                      <a:lnTo>
                        <a:pt x="100" y="106"/>
                      </a:lnTo>
                      <a:lnTo>
                        <a:pt x="104" y="106"/>
                      </a:lnTo>
                      <a:lnTo>
                        <a:pt x="121" y="117"/>
                      </a:lnTo>
                      <a:lnTo>
                        <a:pt x="154" y="122"/>
                      </a:lnTo>
                      <a:lnTo>
                        <a:pt x="156" y="161"/>
                      </a:lnTo>
                      <a:lnTo>
                        <a:pt x="164" y="167"/>
                      </a:lnTo>
                      <a:lnTo>
                        <a:pt x="162" y="181"/>
                      </a:lnTo>
                      <a:lnTo>
                        <a:pt x="181" y="200"/>
                      </a:lnTo>
                      <a:lnTo>
                        <a:pt x="198" y="209"/>
                      </a:lnTo>
                      <a:lnTo>
                        <a:pt x="198" y="273"/>
                      </a:lnTo>
                      <a:lnTo>
                        <a:pt x="208" y="298"/>
                      </a:lnTo>
                      <a:lnTo>
                        <a:pt x="202" y="306"/>
                      </a:lnTo>
                      <a:lnTo>
                        <a:pt x="191" y="309"/>
                      </a:lnTo>
                      <a:lnTo>
                        <a:pt x="189" y="287"/>
                      </a:lnTo>
                      <a:lnTo>
                        <a:pt x="169" y="309"/>
                      </a:lnTo>
                      <a:lnTo>
                        <a:pt x="156" y="276"/>
                      </a:lnTo>
                      <a:lnTo>
                        <a:pt x="148" y="253"/>
                      </a:lnTo>
                      <a:lnTo>
                        <a:pt x="125" y="223"/>
                      </a:lnTo>
                      <a:lnTo>
                        <a:pt x="119" y="223"/>
                      </a:lnTo>
                      <a:lnTo>
                        <a:pt x="98" y="206"/>
                      </a:lnTo>
                      <a:lnTo>
                        <a:pt x="94" y="189"/>
                      </a:lnTo>
                      <a:lnTo>
                        <a:pt x="94" y="178"/>
                      </a:lnTo>
                      <a:lnTo>
                        <a:pt x="77" y="134"/>
                      </a:lnTo>
                      <a:lnTo>
                        <a:pt x="69" y="106"/>
                      </a:lnTo>
                      <a:lnTo>
                        <a:pt x="48" y="81"/>
                      </a:lnTo>
                      <a:lnTo>
                        <a:pt x="19" y="42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A2C1FE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 b="1">
                    <a:solidFill>
                      <a:srgbClr val="000000"/>
                    </a:solidFill>
                    <a:latin typeface="Times New Roman Cyr" charset="-52"/>
                  </a:endParaRPr>
                </a:p>
              </p:txBody>
            </p:sp>
            <p:sp>
              <p:nvSpPr>
                <p:cNvPr id="31" name="Freeform 30"/>
                <p:cNvSpPr>
                  <a:spLocks/>
                </p:cNvSpPr>
                <p:nvPr/>
              </p:nvSpPr>
              <p:spPr bwMode="auto">
                <a:xfrm>
                  <a:off x="4670" y="1919"/>
                  <a:ext cx="205" cy="341"/>
                </a:xfrm>
                <a:custGeom>
                  <a:avLst/>
                  <a:gdLst/>
                  <a:ahLst/>
                  <a:cxnLst>
                    <a:cxn ang="0">
                      <a:pos x="14" y="0"/>
                    </a:cxn>
                    <a:cxn ang="0">
                      <a:pos x="31" y="0"/>
                    </a:cxn>
                    <a:cxn ang="0">
                      <a:pos x="51" y="36"/>
                    </a:cxn>
                    <a:cxn ang="0">
                      <a:pos x="47" y="70"/>
                    </a:cxn>
                    <a:cxn ang="0">
                      <a:pos x="59" y="81"/>
                    </a:cxn>
                    <a:cxn ang="0">
                      <a:pos x="65" y="103"/>
                    </a:cxn>
                    <a:cxn ang="0">
                      <a:pos x="78" y="114"/>
                    </a:cxn>
                    <a:cxn ang="0">
                      <a:pos x="94" y="117"/>
                    </a:cxn>
                    <a:cxn ang="0">
                      <a:pos x="118" y="134"/>
                    </a:cxn>
                    <a:cxn ang="0">
                      <a:pos x="133" y="153"/>
                    </a:cxn>
                    <a:cxn ang="0">
                      <a:pos x="137" y="153"/>
                    </a:cxn>
                    <a:cxn ang="0">
                      <a:pos x="157" y="170"/>
                    </a:cxn>
                    <a:cxn ang="0">
                      <a:pos x="157" y="212"/>
                    </a:cxn>
                    <a:cxn ang="0">
                      <a:pos x="163" y="231"/>
                    </a:cxn>
                    <a:cxn ang="0">
                      <a:pos x="169" y="242"/>
                    </a:cxn>
                    <a:cxn ang="0">
                      <a:pos x="177" y="254"/>
                    </a:cxn>
                    <a:cxn ang="0">
                      <a:pos x="184" y="268"/>
                    </a:cxn>
                    <a:cxn ang="0">
                      <a:pos x="188" y="284"/>
                    </a:cxn>
                    <a:cxn ang="0">
                      <a:pos x="204" y="298"/>
                    </a:cxn>
                    <a:cxn ang="0">
                      <a:pos x="202" y="315"/>
                    </a:cxn>
                    <a:cxn ang="0">
                      <a:pos x="186" y="318"/>
                    </a:cxn>
                    <a:cxn ang="0">
                      <a:pos x="180" y="304"/>
                    </a:cxn>
                    <a:cxn ang="0">
                      <a:pos x="169" y="304"/>
                    </a:cxn>
                    <a:cxn ang="0">
                      <a:pos x="169" y="340"/>
                    </a:cxn>
                    <a:cxn ang="0">
                      <a:pos x="159" y="340"/>
                    </a:cxn>
                    <a:cxn ang="0">
                      <a:pos x="147" y="323"/>
                    </a:cxn>
                    <a:cxn ang="0">
                      <a:pos x="139" y="315"/>
                    </a:cxn>
                    <a:cxn ang="0">
                      <a:pos x="139" y="295"/>
                    </a:cxn>
                    <a:cxn ang="0">
                      <a:pos x="122" y="295"/>
                    </a:cxn>
                    <a:cxn ang="0">
                      <a:pos x="116" y="315"/>
                    </a:cxn>
                    <a:cxn ang="0">
                      <a:pos x="110" y="295"/>
                    </a:cxn>
                    <a:cxn ang="0">
                      <a:pos x="108" y="276"/>
                    </a:cxn>
                    <a:cxn ang="0">
                      <a:pos x="129" y="268"/>
                    </a:cxn>
                    <a:cxn ang="0">
                      <a:pos x="141" y="273"/>
                    </a:cxn>
                    <a:cxn ang="0">
                      <a:pos x="143" y="240"/>
                    </a:cxn>
                    <a:cxn ang="0">
                      <a:pos x="131" y="229"/>
                    </a:cxn>
                    <a:cxn ang="0">
                      <a:pos x="124" y="201"/>
                    </a:cxn>
                    <a:cxn ang="0">
                      <a:pos x="118" y="167"/>
                    </a:cxn>
                    <a:cxn ang="0">
                      <a:pos x="96" y="156"/>
                    </a:cxn>
                    <a:cxn ang="0">
                      <a:pos x="86" y="142"/>
                    </a:cxn>
                    <a:cxn ang="0">
                      <a:pos x="69" y="134"/>
                    </a:cxn>
                    <a:cxn ang="0">
                      <a:pos x="78" y="164"/>
                    </a:cxn>
                    <a:cxn ang="0">
                      <a:pos x="59" y="178"/>
                    </a:cxn>
                    <a:cxn ang="0">
                      <a:pos x="47" y="145"/>
                    </a:cxn>
                    <a:cxn ang="0">
                      <a:pos x="37" y="137"/>
                    </a:cxn>
                    <a:cxn ang="0">
                      <a:pos x="37" y="117"/>
                    </a:cxn>
                    <a:cxn ang="0">
                      <a:pos x="24" y="95"/>
                    </a:cxn>
                    <a:cxn ang="0">
                      <a:pos x="8" y="81"/>
                    </a:cxn>
                    <a:cxn ang="0">
                      <a:pos x="0" y="67"/>
                    </a:cxn>
                    <a:cxn ang="0">
                      <a:pos x="4" y="56"/>
                    </a:cxn>
                    <a:cxn ang="0">
                      <a:pos x="16" y="61"/>
                    </a:cxn>
                    <a:cxn ang="0">
                      <a:pos x="20" y="47"/>
                    </a:cxn>
                    <a:cxn ang="0">
                      <a:pos x="16" y="28"/>
                    </a:cxn>
                    <a:cxn ang="0">
                      <a:pos x="14" y="0"/>
                    </a:cxn>
                  </a:cxnLst>
                  <a:rect l="0" t="0" r="r" b="b"/>
                  <a:pathLst>
                    <a:path w="205" h="341">
                      <a:moveTo>
                        <a:pt x="14" y="0"/>
                      </a:moveTo>
                      <a:lnTo>
                        <a:pt x="31" y="0"/>
                      </a:lnTo>
                      <a:lnTo>
                        <a:pt x="51" y="36"/>
                      </a:lnTo>
                      <a:lnTo>
                        <a:pt x="47" y="70"/>
                      </a:lnTo>
                      <a:lnTo>
                        <a:pt x="59" y="81"/>
                      </a:lnTo>
                      <a:lnTo>
                        <a:pt x="65" y="103"/>
                      </a:lnTo>
                      <a:lnTo>
                        <a:pt x="78" y="114"/>
                      </a:lnTo>
                      <a:lnTo>
                        <a:pt x="94" y="117"/>
                      </a:lnTo>
                      <a:lnTo>
                        <a:pt x="118" y="134"/>
                      </a:lnTo>
                      <a:lnTo>
                        <a:pt x="133" y="153"/>
                      </a:lnTo>
                      <a:lnTo>
                        <a:pt x="137" y="153"/>
                      </a:lnTo>
                      <a:lnTo>
                        <a:pt x="157" y="170"/>
                      </a:lnTo>
                      <a:lnTo>
                        <a:pt x="157" y="212"/>
                      </a:lnTo>
                      <a:lnTo>
                        <a:pt x="163" y="231"/>
                      </a:lnTo>
                      <a:lnTo>
                        <a:pt x="169" y="242"/>
                      </a:lnTo>
                      <a:lnTo>
                        <a:pt x="177" y="254"/>
                      </a:lnTo>
                      <a:lnTo>
                        <a:pt x="184" y="268"/>
                      </a:lnTo>
                      <a:lnTo>
                        <a:pt x="188" y="284"/>
                      </a:lnTo>
                      <a:lnTo>
                        <a:pt x="204" y="298"/>
                      </a:lnTo>
                      <a:lnTo>
                        <a:pt x="202" y="315"/>
                      </a:lnTo>
                      <a:lnTo>
                        <a:pt x="186" y="318"/>
                      </a:lnTo>
                      <a:lnTo>
                        <a:pt x="180" y="304"/>
                      </a:lnTo>
                      <a:lnTo>
                        <a:pt x="169" y="304"/>
                      </a:lnTo>
                      <a:lnTo>
                        <a:pt x="169" y="340"/>
                      </a:lnTo>
                      <a:lnTo>
                        <a:pt x="159" y="340"/>
                      </a:lnTo>
                      <a:lnTo>
                        <a:pt x="147" y="323"/>
                      </a:lnTo>
                      <a:lnTo>
                        <a:pt x="139" y="315"/>
                      </a:lnTo>
                      <a:lnTo>
                        <a:pt x="139" y="295"/>
                      </a:lnTo>
                      <a:lnTo>
                        <a:pt x="122" y="295"/>
                      </a:lnTo>
                      <a:lnTo>
                        <a:pt x="116" y="315"/>
                      </a:lnTo>
                      <a:lnTo>
                        <a:pt x="110" y="295"/>
                      </a:lnTo>
                      <a:lnTo>
                        <a:pt x="108" y="276"/>
                      </a:lnTo>
                      <a:lnTo>
                        <a:pt x="129" y="268"/>
                      </a:lnTo>
                      <a:lnTo>
                        <a:pt x="141" y="273"/>
                      </a:lnTo>
                      <a:lnTo>
                        <a:pt x="143" y="240"/>
                      </a:lnTo>
                      <a:lnTo>
                        <a:pt x="131" y="229"/>
                      </a:lnTo>
                      <a:lnTo>
                        <a:pt x="124" y="201"/>
                      </a:lnTo>
                      <a:lnTo>
                        <a:pt x="118" y="167"/>
                      </a:lnTo>
                      <a:lnTo>
                        <a:pt x="96" y="156"/>
                      </a:lnTo>
                      <a:lnTo>
                        <a:pt x="86" y="142"/>
                      </a:lnTo>
                      <a:lnTo>
                        <a:pt x="69" y="134"/>
                      </a:lnTo>
                      <a:lnTo>
                        <a:pt x="78" y="164"/>
                      </a:lnTo>
                      <a:lnTo>
                        <a:pt x="59" y="178"/>
                      </a:lnTo>
                      <a:lnTo>
                        <a:pt x="47" y="145"/>
                      </a:lnTo>
                      <a:lnTo>
                        <a:pt x="37" y="137"/>
                      </a:lnTo>
                      <a:lnTo>
                        <a:pt x="37" y="117"/>
                      </a:lnTo>
                      <a:lnTo>
                        <a:pt x="24" y="95"/>
                      </a:lnTo>
                      <a:lnTo>
                        <a:pt x="8" y="81"/>
                      </a:lnTo>
                      <a:lnTo>
                        <a:pt x="0" y="67"/>
                      </a:lnTo>
                      <a:lnTo>
                        <a:pt x="4" y="56"/>
                      </a:lnTo>
                      <a:lnTo>
                        <a:pt x="16" y="61"/>
                      </a:lnTo>
                      <a:lnTo>
                        <a:pt x="20" y="47"/>
                      </a:lnTo>
                      <a:lnTo>
                        <a:pt x="16" y="28"/>
                      </a:lnTo>
                      <a:lnTo>
                        <a:pt x="14" y="0"/>
                      </a:lnTo>
                    </a:path>
                  </a:pathLst>
                </a:custGeom>
                <a:solidFill>
                  <a:srgbClr val="A2C1FE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 b="1">
                    <a:solidFill>
                      <a:srgbClr val="000000"/>
                    </a:solidFill>
                    <a:latin typeface="Times New Roman Cyr" charset="-52"/>
                  </a:endParaRPr>
                </a:p>
              </p:txBody>
            </p:sp>
            <p:sp>
              <p:nvSpPr>
                <p:cNvPr id="32" name="Freeform 31"/>
                <p:cNvSpPr>
                  <a:spLocks/>
                </p:cNvSpPr>
                <p:nvPr/>
              </p:nvSpPr>
              <p:spPr bwMode="auto">
                <a:xfrm>
                  <a:off x="4625" y="1342"/>
                  <a:ext cx="150" cy="289"/>
                </a:xfrm>
                <a:custGeom>
                  <a:avLst/>
                  <a:gdLst/>
                  <a:ahLst/>
                  <a:cxnLst>
                    <a:cxn ang="0">
                      <a:pos x="31" y="0"/>
                    </a:cxn>
                    <a:cxn ang="0">
                      <a:pos x="60" y="20"/>
                    </a:cxn>
                    <a:cxn ang="0">
                      <a:pos x="77" y="36"/>
                    </a:cxn>
                    <a:cxn ang="0">
                      <a:pos x="89" y="62"/>
                    </a:cxn>
                    <a:cxn ang="0">
                      <a:pos x="99" y="62"/>
                    </a:cxn>
                    <a:cxn ang="0">
                      <a:pos x="97" y="78"/>
                    </a:cxn>
                    <a:cxn ang="0">
                      <a:pos x="108" y="89"/>
                    </a:cxn>
                    <a:cxn ang="0">
                      <a:pos x="116" y="106"/>
                    </a:cxn>
                    <a:cxn ang="0">
                      <a:pos x="135" y="140"/>
                    </a:cxn>
                    <a:cxn ang="0">
                      <a:pos x="149" y="179"/>
                    </a:cxn>
                    <a:cxn ang="0">
                      <a:pos x="124" y="176"/>
                    </a:cxn>
                    <a:cxn ang="0">
                      <a:pos x="104" y="171"/>
                    </a:cxn>
                    <a:cxn ang="0">
                      <a:pos x="118" y="199"/>
                    </a:cxn>
                    <a:cxn ang="0">
                      <a:pos x="118" y="215"/>
                    </a:cxn>
                    <a:cxn ang="0">
                      <a:pos x="118" y="232"/>
                    </a:cxn>
                    <a:cxn ang="0">
                      <a:pos x="110" y="224"/>
                    </a:cxn>
                    <a:cxn ang="0">
                      <a:pos x="101" y="210"/>
                    </a:cxn>
                    <a:cxn ang="0">
                      <a:pos x="83" y="193"/>
                    </a:cxn>
                    <a:cxn ang="0">
                      <a:pos x="74" y="185"/>
                    </a:cxn>
                    <a:cxn ang="0">
                      <a:pos x="58" y="193"/>
                    </a:cxn>
                    <a:cxn ang="0">
                      <a:pos x="48" y="199"/>
                    </a:cxn>
                    <a:cxn ang="0">
                      <a:pos x="54" y="213"/>
                    </a:cxn>
                    <a:cxn ang="0">
                      <a:pos x="70" y="224"/>
                    </a:cxn>
                    <a:cxn ang="0">
                      <a:pos x="85" y="235"/>
                    </a:cxn>
                    <a:cxn ang="0">
                      <a:pos x="91" y="254"/>
                    </a:cxn>
                    <a:cxn ang="0">
                      <a:pos x="89" y="280"/>
                    </a:cxn>
                    <a:cxn ang="0">
                      <a:pos x="89" y="288"/>
                    </a:cxn>
                    <a:cxn ang="0">
                      <a:pos x="83" y="288"/>
                    </a:cxn>
                    <a:cxn ang="0">
                      <a:pos x="74" y="280"/>
                    </a:cxn>
                    <a:cxn ang="0">
                      <a:pos x="70" y="277"/>
                    </a:cxn>
                    <a:cxn ang="0">
                      <a:pos x="64" y="271"/>
                    </a:cxn>
                    <a:cxn ang="0">
                      <a:pos x="58" y="285"/>
                    </a:cxn>
                    <a:cxn ang="0">
                      <a:pos x="48" y="288"/>
                    </a:cxn>
                    <a:cxn ang="0">
                      <a:pos x="41" y="277"/>
                    </a:cxn>
                    <a:cxn ang="0">
                      <a:pos x="41" y="252"/>
                    </a:cxn>
                    <a:cxn ang="0">
                      <a:pos x="39" y="238"/>
                    </a:cxn>
                    <a:cxn ang="0">
                      <a:pos x="29" y="229"/>
                    </a:cxn>
                    <a:cxn ang="0">
                      <a:pos x="19" y="243"/>
                    </a:cxn>
                    <a:cxn ang="0">
                      <a:pos x="4" y="243"/>
                    </a:cxn>
                    <a:cxn ang="0">
                      <a:pos x="0" y="232"/>
                    </a:cxn>
                    <a:cxn ang="0">
                      <a:pos x="4" y="204"/>
                    </a:cxn>
                    <a:cxn ang="0">
                      <a:pos x="15" y="187"/>
                    </a:cxn>
                    <a:cxn ang="0">
                      <a:pos x="14" y="143"/>
                    </a:cxn>
                    <a:cxn ang="0">
                      <a:pos x="14" y="131"/>
                    </a:cxn>
                    <a:cxn ang="0">
                      <a:pos x="25" y="129"/>
                    </a:cxn>
                    <a:cxn ang="0">
                      <a:pos x="35" y="140"/>
                    </a:cxn>
                    <a:cxn ang="0">
                      <a:pos x="52" y="145"/>
                    </a:cxn>
                    <a:cxn ang="0">
                      <a:pos x="52" y="126"/>
                    </a:cxn>
                    <a:cxn ang="0">
                      <a:pos x="45" y="115"/>
                    </a:cxn>
                    <a:cxn ang="0">
                      <a:pos x="41" y="106"/>
                    </a:cxn>
                    <a:cxn ang="0">
                      <a:pos x="46" y="106"/>
                    </a:cxn>
                    <a:cxn ang="0">
                      <a:pos x="50" y="106"/>
                    </a:cxn>
                    <a:cxn ang="0">
                      <a:pos x="54" y="106"/>
                    </a:cxn>
                    <a:cxn ang="0">
                      <a:pos x="58" y="106"/>
                    </a:cxn>
                    <a:cxn ang="0">
                      <a:pos x="64" y="98"/>
                    </a:cxn>
                    <a:cxn ang="0">
                      <a:pos x="62" y="89"/>
                    </a:cxn>
                    <a:cxn ang="0">
                      <a:pos x="56" y="70"/>
                    </a:cxn>
                    <a:cxn ang="0">
                      <a:pos x="45" y="50"/>
                    </a:cxn>
                    <a:cxn ang="0">
                      <a:pos x="29" y="39"/>
                    </a:cxn>
                    <a:cxn ang="0">
                      <a:pos x="23" y="28"/>
                    </a:cxn>
                    <a:cxn ang="0">
                      <a:pos x="31" y="0"/>
                    </a:cxn>
                  </a:cxnLst>
                  <a:rect l="0" t="0" r="r" b="b"/>
                  <a:pathLst>
                    <a:path w="150" h="289">
                      <a:moveTo>
                        <a:pt x="31" y="0"/>
                      </a:moveTo>
                      <a:lnTo>
                        <a:pt x="60" y="20"/>
                      </a:lnTo>
                      <a:lnTo>
                        <a:pt x="77" y="36"/>
                      </a:lnTo>
                      <a:lnTo>
                        <a:pt x="89" y="62"/>
                      </a:lnTo>
                      <a:lnTo>
                        <a:pt x="99" y="62"/>
                      </a:lnTo>
                      <a:lnTo>
                        <a:pt x="97" y="78"/>
                      </a:lnTo>
                      <a:lnTo>
                        <a:pt x="108" y="89"/>
                      </a:lnTo>
                      <a:lnTo>
                        <a:pt x="116" y="106"/>
                      </a:lnTo>
                      <a:lnTo>
                        <a:pt x="135" y="140"/>
                      </a:lnTo>
                      <a:lnTo>
                        <a:pt x="149" y="179"/>
                      </a:lnTo>
                      <a:lnTo>
                        <a:pt x="124" y="176"/>
                      </a:lnTo>
                      <a:lnTo>
                        <a:pt x="104" y="171"/>
                      </a:lnTo>
                      <a:lnTo>
                        <a:pt x="118" y="199"/>
                      </a:lnTo>
                      <a:lnTo>
                        <a:pt x="118" y="215"/>
                      </a:lnTo>
                      <a:lnTo>
                        <a:pt x="118" y="232"/>
                      </a:lnTo>
                      <a:lnTo>
                        <a:pt x="110" y="224"/>
                      </a:lnTo>
                      <a:lnTo>
                        <a:pt x="101" y="210"/>
                      </a:lnTo>
                      <a:lnTo>
                        <a:pt x="83" y="193"/>
                      </a:lnTo>
                      <a:lnTo>
                        <a:pt x="74" y="185"/>
                      </a:lnTo>
                      <a:lnTo>
                        <a:pt x="58" y="193"/>
                      </a:lnTo>
                      <a:lnTo>
                        <a:pt x="48" y="199"/>
                      </a:lnTo>
                      <a:lnTo>
                        <a:pt x="54" y="213"/>
                      </a:lnTo>
                      <a:lnTo>
                        <a:pt x="70" y="224"/>
                      </a:lnTo>
                      <a:lnTo>
                        <a:pt x="85" y="235"/>
                      </a:lnTo>
                      <a:lnTo>
                        <a:pt x="91" y="254"/>
                      </a:lnTo>
                      <a:lnTo>
                        <a:pt x="89" y="280"/>
                      </a:lnTo>
                      <a:lnTo>
                        <a:pt x="89" y="288"/>
                      </a:lnTo>
                      <a:lnTo>
                        <a:pt x="83" y="288"/>
                      </a:lnTo>
                      <a:lnTo>
                        <a:pt x="74" y="280"/>
                      </a:lnTo>
                      <a:lnTo>
                        <a:pt x="70" y="277"/>
                      </a:lnTo>
                      <a:lnTo>
                        <a:pt x="64" y="271"/>
                      </a:lnTo>
                      <a:lnTo>
                        <a:pt x="58" y="285"/>
                      </a:lnTo>
                      <a:lnTo>
                        <a:pt x="48" y="288"/>
                      </a:lnTo>
                      <a:lnTo>
                        <a:pt x="41" y="277"/>
                      </a:lnTo>
                      <a:lnTo>
                        <a:pt x="41" y="252"/>
                      </a:lnTo>
                      <a:lnTo>
                        <a:pt x="39" y="238"/>
                      </a:lnTo>
                      <a:lnTo>
                        <a:pt x="29" y="229"/>
                      </a:lnTo>
                      <a:lnTo>
                        <a:pt x="19" y="243"/>
                      </a:lnTo>
                      <a:lnTo>
                        <a:pt x="4" y="243"/>
                      </a:lnTo>
                      <a:lnTo>
                        <a:pt x="0" y="232"/>
                      </a:lnTo>
                      <a:lnTo>
                        <a:pt x="4" y="204"/>
                      </a:lnTo>
                      <a:lnTo>
                        <a:pt x="15" y="187"/>
                      </a:lnTo>
                      <a:lnTo>
                        <a:pt x="14" y="143"/>
                      </a:lnTo>
                      <a:lnTo>
                        <a:pt x="14" y="131"/>
                      </a:lnTo>
                      <a:lnTo>
                        <a:pt x="25" y="129"/>
                      </a:lnTo>
                      <a:lnTo>
                        <a:pt x="35" y="140"/>
                      </a:lnTo>
                      <a:lnTo>
                        <a:pt x="52" y="145"/>
                      </a:lnTo>
                      <a:lnTo>
                        <a:pt x="52" y="126"/>
                      </a:lnTo>
                      <a:lnTo>
                        <a:pt x="45" y="115"/>
                      </a:lnTo>
                      <a:lnTo>
                        <a:pt x="41" y="106"/>
                      </a:lnTo>
                      <a:lnTo>
                        <a:pt x="46" y="106"/>
                      </a:lnTo>
                      <a:lnTo>
                        <a:pt x="50" y="106"/>
                      </a:lnTo>
                      <a:lnTo>
                        <a:pt x="54" y="106"/>
                      </a:lnTo>
                      <a:lnTo>
                        <a:pt x="58" y="106"/>
                      </a:lnTo>
                      <a:lnTo>
                        <a:pt x="64" y="98"/>
                      </a:lnTo>
                      <a:lnTo>
                        <a:pt x="62" y="89"/>
                      </a:lnTo>
                      <a:lnTo>
                        <a:pt x="56" y="70"/>
                      </a:lnTo>
                      <a:lnTo>
                        <a:pt x="45" y="50"/>
                      </a:lnTo>
                      <a:lnTo>
                        <a:pt x="29" y="39"/>
                      </a:lnTo>
                      <a:lnTo>
                        <a:pt x="23" y="28"/>
                      </a:lnTo>
                      <a:lnTo>
                        <a:pt x="31" y="0"/>
                      </a:lnTo>
                    </a:path>
                  </a:pathLst>
                </a:custGeom>
                <a:solidFill>
                  <a:srgbClr val="A2C1FE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 b="1">
                    <a:solidFill>
                      <a:srgbClr val="000000"/>
                    </a:solidFill>
                    <a:latin typeface="Times New Roman Cyr" charset="-52"/>
                  </a:endParaRPr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>
                  <a:off x="4454" y="994"/>
                  <a:ext cx="165" cy="23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21" y="17"/>
                    </a:cxn>
                    <a:cxn ang="0">
                      <a:pos x="43" y="42"/>
                    </a:cxn>
                    <a:cxn ang="0">
                      <a:pos x="53" y="69"/>
                    </a:cxn>
                    <a:cxn ang="0">
                      <a:pos x="68" y="72"/>
                    </a:cxn>
                    <a:cxn ang="0">
                      <a:pos x="80" y="78"/>
                    </a:cxn>
                    <a:cxn ang="0">
                      <a:pos x="90" y="89"/>
                    </a:cxn>
                    <a:cxn ang="0">
                      <a:pos x="102" y="89"/>
                    </a:cxn>
                    <a:cxn ang="0">
                      <a:pos x="115" y="106"/>
                    </a:cxn>
                    <a:cxn ang="0">
                      <a:pos x="127" y="119"/>
                    </a:cxn>
                    <a:cxn ang="0">
                      <a:pos x="141" y="128"/>
                    </a:cxn>
                    <a:cxn ang="0">
                      <a:pos x="139" y="136"/>
                    </a:cxn>
                    <a:cxn ang="0">
                      <a:pos x="131" y="142"/>
                    </a:cxn>
                    <a:cxn ang="0">
                      <a:pos x="123" y="142"/>
                    </a:cxn>
                    <a:cxn ang="0">
                      <a:pos x="119" y="150"/>
                    </a:cxn>
                    <a:cxn ang="0">
                      <a:pos x="135" y="167"/>
                    </a:cxn>
                    <a:cxn ang="0">
                      <a:pos x="146" y="183"/>
                    </a:cxn>
                    <a:cxn ang="0">
                      <a:pos x="164" y="200"/>
                    </a:cxn>
                    <a:cxn ang="0">
                      <a:pos x="152" y="219"/>
                    </a:cxn>
                    <a:cxn ang="0">
                      <a:pos x="143" y="225"/>
                    </a:cxn>
                    <a:cxn ang="0">
                      <a:pos x="144" y="236"/>
                    </a:cxn>
                    <a:cxn ang="0">
                      <a:pos x="127" y="236"/>
                    </a:cxn>
                    <a:cxn ang="0">
                      <a:pos x="121" y="228"/>
                    </a:cxn>
                    <a:cxn ang="0">
                      <a:pos x="107" y="205"/>
                    </a:cxn>
                    <a:cxn ang="0">
                      <a:pos x="98" y="186"/>
                    </a:cxn>
                    <a:cxn ang="0">
                      <a:pos x="82" y="153"/>
                    </a:cxn>
                    <a:cxn ang="0">
                      <a:pos x="64" y="128"/>
                    </a:cxn>
                    <a:cxn ang="0">
                      <a:pos x="45" y="92"/>
                    </a:cxn>
                    <a:cxn ang="0">
                      <a:pos x="33" y="81"/>
                    </a:cxn>
                    <a:cxn ang="0">
                      <a:pos x="23" y="72"/>
                    </a:cxn>
                    <a:cxn ang="0">
                      <a:pos x="20" y="53"/>
                    </a:cxn>
                    <a:cxn ang="0">
                      <a:pos x="2" y="36"/>
                    </a:cxn>
                    <a:cxn ang="0">
                      <a:pos x="2" y="25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65" h="237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21" y="17"/>
                      </a:lnTo>
                      <a:lnTo>
                        <a:pt x="43" y="42"/>
                      </a:lnTo>
                      <a:lnTo>
                        <a:pt x="53" y="69"/>
                      </a:lnTo>
                      <a:lnTo>
                        <a:pt x="68" y="72"/>
                      </a:lnTo>
                      <a:lnTo>
                        <a:pt x="80" y="78"/>
                      </a:lnTo>
                      <a:lnTo>
                        <a:pt x="90" y="89"/>
                      </a:lnTo>
                      <a:lnTo>
                        <a:pt x="102" y="89"/>
                      </a:lnTo>
                      <a:lnTo>
                        <a:pt x="115" y="106"/>
                      </a:lnTo>
                      <a:lnTo>
                        <a:pt x="127" y="119"/>
                      </a:lnTo>
                      <a:lnTo>
                        <a:pt x="141" y="128"/>
                      </a:lnTo>
                      <a:lnTo>
                        <a:pt x="139" y="136"/>
                      </a:lnTo>
                      <a:lnTo>
                        <a:pt x="131" y="142"/>
                      </a:lnTo>
                      <a:lnTo>
                        <a:pt x="123" y="142"/>
                      </a:lnTo>
                      <a:lnTo>
                        <a:pt x="119" y="150"/>
                      </a:lnTo>
                      <a:lnTo>
                        <a:pt x="135" y="167"/>
                      </a:lnTo>
                      <a:lnTo>
                        <a:pt x="146" y="183"/>
                      </a:lnTo>
                      <a:lnTo>
                        <a:pt x="164" y="200"/>
                      </a:lnTo>
                      <a:lnTo>
                        <a:pt x="152" y="219"/>
                      </a:lnTo>
                      <a:lnTo>
                        <a:pt x="143" y="225"/>
                      </a:lnTo>
                      <a:lnTo>
                        <a:pt x="144" y="236"/>
                      </a:lnTo>
                      <a:lnTo>
                        <a:pt x="127" y="236"/>
                      </a:lnTo>
                      <a:lnTo>
                        <a:pt x="121" y="228"/>
                      </a:lnTo>
                      <a:lnTo>
                        <a:pt x="107" y="205"/>
                      </a:lnTo>
                      <a:lnTo>
                        <a:pt x="98" y="186"/>
                      </a:lnTo>
                      <a:lnTo>
                        <a:pt x="82" y="153"/>
                      </a:lnTo>
                      <a:lnTo>
                        <a:pt x="64" y="128"/>
                      </a:lnTo>
                      <a:lnTo>
                        <a:pt x="45" y="92"/>
                      </a:lnTo>
                      <a:lnTo>
                        <a:pt x="33" y="81"/>
                      </a:lnTo>
                      <a:lnTo>
                        <a:pt x="23" y="72"/>
                      </a:lnTo>
                      <a:lnTo>
                        <a:pt x="20" y="53"/>
                      </a:lnTo>
                      <a:lnTo>
                        <a:pt x="2" y="36"/>
                      </a:lnTo>
                      <a:lnTo>
                        <a:pt x="2" y="25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A2C1FE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 b="1">
                    <a:solidFill>
                      <a:srgbClr val="000000"/>
                    </a:solidFill>
                    <a:latin typeface="Times New Roman Cyr" charset="-52"/>
                  </a:endParaRPr>
                </a:p>
              </p:txBody>
            </p:sp>
          </p:grpSp>
          <p:grpSp>
            <p:nvGrpSpPr>
              <p:cNvPr id="15" name="Group 33"/>
              <p:cNvGrpSpPr>
                <a:grpSpLocks/>
              </p:cNvGrpSpPr>
              <p:nvPr/>
            </p:nvGrpSpPr>
            <p:grpSpPr bwMode="auto">
              <a:xfrm>
                <a:off x="2320" y="507"/>
                <a:ext cx="2387" cy="2766"/>
                <a:chOff x="2320" y="507"/>
                <a:chExt cx="2387" cy="2766"/>
              </a:xfrm>
            </p:grpSpPr>
            <p:sp>
              <p:nvSpPr>
                <p:cNvPr id="16" name="Freeform 34"/>
                <p:cNvSpPr>
                  <a:spLocks/>
                </p:cNvSpPr>
                <p:nvPr/>
              </p:nvSpPr>
              <p:spPr bwMode="auto">
                <a:xfrm>
                  <a:off x="2320" y="1474"/>
                  <a:ext cx="1187" cy="1798"/>
                </a:xfrm>
                <a:custGeom>
                  <a:avLst/>
                  <a:gdLst/>
                  <a:ahLst/>
                  <a:cxnLst>
                    <a:cxn ang="0">
                      <a:pos x="906" y="290"/>
                    </a:cxn>
                    <a:cxn ang="0">
                      <a:pos x="1017" y="589"/>
                    </a:cxn>
                    <a:cxn ang="0">
                      <a:pos x="1062" y="664"/>
                    </a:cxn>
                    <a:cxn ang="0">
                      <a:pos x="1159" y="645"/>
                    </a:cxn>
                    <a:cxn ang="0">
                      <a:pos x="1184" y="718"/>
                    </a:cxn>
                    <a:cxn ang="0">
                      <a:pos x="1067" y="919"/>
                    </a:cxn>
                    <a:cxn ang="0">
                      <a:pos x="972" y="1150"/>
                    </a:cxn>
                    <a:cxn ang="0">
                      <a:pos x="986" y="1234"/>
                    </a:cxn>
                    <a:cxn ang="0">
                      <a:pos x="986" y="1318"/>
                    </a:cxn>
                    <a:cxn ang="0">
                      <a:pos x="943" y="1349"/>
                    </a:cxn>
                    <a:cxn ang="0">
                      <a:pos x="881" y="1463"/>
                    </a:cxn>
                    <a:cxn ang="0">
                      <a:pos x="857" y="1561"/>
                    </a:cxn>
                    <a:cxn ang="0">
                      <a:pos x="799" y="1695"/>
                    </a:cxn>
                    <a:cxn ang="0">
                      <a:pos x="766" y="1725"/>
                    </a:cxn>
                    <a:cxn ang="0">
                      <a:pos x="694" y="1792"/>
                    </a:cxn>
                    <a:cxn ang="0">
                      <a:pos x="607" y="1770"/>
                    </a:cxn>
                    <a:cxn ang="0">
                      <a:pos x="597" y="1706"/>
                    </a:cxn>
                    <a:cxn ang="0">
                      <a:pos x="558" y="1617"/>
                    </a:cxn>
                    <a:cxn ang="0">
                      <a:pos x="550" y="1541"/>
                    </a:cxn>
                    <a:cxn ang="0">
                      <a:pos x="539" y="1491"/>
                    </a:cxn>
                    <a:cxn ang="0">
                      <a:pos x="502" y="1435"/>
                    </a:cxn>
                    <a:cxn ang="0">
                      <a:pos x="478" y="1362"/>
                    </a:cxn>
                    <a:cxn ang="0">
                      <a:pos x="511" y="1240"/>
                    </a:cxn>
                    <a:cxn ang="0">
                      <a:pos x="496" y="1067"/>
                    </a:cxn>
                    <a:cxn ang="0">
                      <a:pos x="443" y="980"/>
                    </a:cxn>
                    <a:cxn ang="0">
                      <a:pos x="436" y="843"/>
                    </a:cxn>
                    <a:cxn ang="0">
                      <a:pos x="360" y="793"/>
                    </a:cxn>
                    <a:cxn ang="0">
                      <a:pos x="261" y="807"/>
                    </a:cxn>
                    <a:cxn ang="0">
                      <a:pos x="56" y="698"/>
                    </a:cxn>
                    <a:cxn ang="0">
                      <a:pos x="10" y="522"/>
                    </a:cxn>
                    <a:cxn ang="0">
                      <a:pos x="47" y="396"/>
                    </a:cxn>
                    <a:cxn ang="0">
                      <a:pos x="115" y="260"/>
                    </a:cxn>
                    <a:cxn ang="0">
                      <a:pos x="216" y="156"/>
                    </a:cxn>
                    <a:cxn ang="0">
                      <a:pos x="292" y="47"/>
                    </a:cxn>
                    <a:cxn ang="0">
                      <a:pos x="362" y="75"/>
                    </a:cxn>
                    <a:cxn ang="0">
                      <a:pos x="437" y="28"/>
                    </a:cxn>
                    <a:cxn ang="0">
                      <a:pos x="490" y="6"/>
                    </a:cxn>
                    <a:cxn ang="0">
                      <a:pos x="531" y="61"/>
                    </a:cxn>
                    <a:cxn ang="0">
                      <a:pos x="612" y="151"/>
                    </a:cxn>
                    <a:cxn ang="0">
                      <a:pos x="669" y="109"/>
                    </a:cxn>
                    <a:cxn ang="0">
                      <a:pos x="754" y="140"/>
                    </a:cxn>
                    <a:cxn ang="0">
                      <a:pos x="848" y="137"/>
                    </a:cxn>
                  </a:cxnLst>
                  <a:rect l="0" t="0" r="r" b="b"/>
                  <a:pathLst>
                    <a:path w="1187" h="1799">
                      <a:moveTo>
                        <a:pt x="887" y="215"/>
                      </a:moveTo>
                      <a:lnTo>
                        <a:pt x="906" y="290"/>
                      </a:lnTo>
                      <a:lnTo>
                        <a:pt x="943" y="405"/>
                      </a:lnTo>
                      <a:lnTo>
                        <a:pt x="1017" y="589"/>
                      </a:lnTo>
                      <a:lnTo>
                        <a:pt x="1044" y="611"/>
                      </a:lnTo>
                      <a:lnTo>
                        <a:pt x="1062" y="664"/>
                      </a:lnTo>
                      <a:lnTo>
                        <a:pt x="1120" y="662"/>
                      </a:lnTo>
                      <a:lnTo>
                        <a:pt x="1159" y="645"/>
                      </a:lnTo>
                      <a:lnTo>
                        <a:pt x="1186" y="645"/>
                      </a:lnTo>
                      <a:lnTo>
                        <a:pt x="1184" y="718"/>
                      </a:lnTo>
                      <a:lnTo>
                        <a:pt x="1174" y="757"/>
                      </a:lnTo>
                      <a:lnTo>
                        <a:pt x="1067" y="919"/>
                      </a:lnTo>
                      <a:lnTo>
                        <a:pt x="970" y="1086"/>
                      </a:lnTo>
                      <a:lnTo>
                        <a:pt x="972" y="1150"/>
                      </a:lnTo>
                      <a:lnTo>
                        <a:pt x="999" y="1198"/>
                      </a:lnTo>
                      <a:lnTo>
                        <a:pt x="986" y="1234"/>
                      </a:lnTo>
                      <a:lnTo>
                        <a:pt x="994" y="1281"/>
                      </a:lnTo>
                      <a:lnTo>
                        <a:pt x="986" y="1318"/>
                      </a:lnTo>
                      <a:lnTo>
                        <a:pt x="962" y="1349"/>
                      </a:lnTo>
                      <a:lnTo>
                        <a:pt x="943" y="1349"/>
                      </a:lnTo>
                      <a:lnTo>
                        <a:pt x="910" y="1402"/>
                      </a:lnTo>
                      <a:lnTo>
                        <a:pt x="881" y="1463"/>
                      </a:lnTo>
                      <a:lnTo>
                        <a:pt x="887" y="1530"/>
                      </a:lnTo>
                      <a:lnTo>
                        <a:pt x="857" y="1561"/>
                      </a:lnTo>
                      <a:lnTo>
                        <a:pt x="830" y="1630"/>
                      </a:lnTo>
                      <a:lnTo>
                        <a:pt x="799" y="1695"/>
                      </a:lnTo>
                      <a:lnTo>
                        <a:pt x="782" y="1720"/>
                      </a:lnTo>
                      <a:lnTo>
                        <a:pt x="766" y="1725"/>
                      </a:lnTo>
                      <a:lnTo>
                        <a:pt x="739" y="1767"/>
                      </a:lnTo>
                      <a:lnTo>
                        <a:pt x="694" y="1792"/>
                      </a:lnTo>
                      <a:lnTo>
                        <a:pt x="638" y="1798"/>
                      </a:lnTo>
                      <a:lnTo>
                        <a:pt x="607" y="1770"/>
                      </a:lnTo>
                      <a:lnTo>
                        <a:pt x="603" y="1742"/>
                      </a:lnTo>
                      <a:lnTo>
                        <a:pt x="597" y="1706"/>
                      </a:lnTo>
                      <a:lnTo>
                        <a:pt x="576" y="1686"/>
                      </a:lnTo>
                      <a:lnTo>
                        <a:pt x="558" y="1617"/>
                      </a:lnTo>
                      <a:lnTo>
                        <a:pt x="552" y="1583"/>
                      </a:lnTo>
                      <a:lnTo>
                        <a:pt x="550" y="1541"/>
                      </a:lnTo>
                      <a:lnTo>
                        <a:pt x="541" y="1510"/>
                      </a:lnTo>
                      <a:lnTo>
                        <a:pt x="539" y="1491"/>
                      </a:lnTo>
                      <a:lnTo>
                        <a:pt x="521" y="1460"/>
                      </a:lnTo>
                      <a:lnTo>
                        <a:pt x="502" y="1435"/>
                      </a:lnTo>
                      <a:lnTo>
                        <a:pt x="488" y="1393"/>
                      </a:lnTo>
                      <a:lnTo>
                        <a:pt x="478" y="1362"/>
                      </a:lnTo>
                      <a:lnTo>
                        <a:pt x="482" y="1312"/>
                      </a:lnTo>
                      <a:lnTo>
                        <a:pt x="511" y="1240"/>
                      </a:lnTo>
                      <a:lnTo>
                        <a:pt x="517" y="1159"/>
                      </a:lnTo>
                      <a:lnTo>
                        <a:pt x="496" y="1067"/>
                      </a:lnTo>
                      <a:lnTo>
                        <a:pt x="465" y="1030"/>
                      </a:lnTo>
                      <a:lnTo>
                        <a:pt x="443" y="980"/>
                      </a:lnTo>
                      <a:lnTo>
                        <a:pt x="451" y="902"/>
                      </a:lnTo>
                      <a:lnTo>
                        <a:pt x="436" y="843"/>
                      </a:lnTo>
                      <a:lnTo>
                        <a:pt x="399" y="838"/>
                      </a:lnTo>
                      <a:lnTo>
                        <a:pt x="360" y="793"/>
                      </a:lnTo>
                      <a:lnTo>
                        <a:pt x="311" y="768"/>
                      </a:lnTo>
                      <a:lnTo>
                        <a:pt x="261" y="807"/>
                      </a:lnTo>
                      <a:lnTo>
                        <a:pt x="128" y="796"/>
                      </a:lnTo>
                      <a:lnTo>
                        <a:pt x="56" y="698"/>
                      </a:lnTo>
                      <a:lnTo>
                        <a:pt x="0" y="567"/>
                      </a:lnTo>
                      <a:lnTo>
                        <a:pt x="10" y="522"/>
                      </a:lnTo>
                      <a:lnTo>
                        <a:pt x="35" y="489"/>
                      </a:lnTo>
                      <a:lnTo>
                        <a:pt x="47" y="396"/>
                      </a:lnTo>
                      <a:lnTo>
                        <a:pt x="64" y="329"/>
                      </a:lnTo>
                      <a:lnTo>
                        <a:pt x="115" y="260"/>
                      </a:lnTo>
                      <a:lnTo>
                        <a:pt x="167" y="229"/>
                      </a:lnTo>
                      <a:lnTo>
                        <a:pt x="216" y="156"/>
                      </a:lnTo>
                      <a:lnTo>
                        <a:pt x="227" y="126"/>
                      </a:lnTo>
                      <a:lnTo>
                        <a:pt x="292" y="47"/>
                      </a:lnTo>
                      <a:lnTo>
                        <a:pt x="332" y="78"/>
                      </a:lnTo>
                      <a:lnTo>
                        <a:pt x="362" y="75"/>
                      </a:lnTo>
                      <a:lnTo>
                        <a:pt x="397" y="34"/>
                      </a:lnTo>
                      <a:lnTo>
                        <a:pt x="437" y="28"/>
                      </a:lnTo>
                      <a:lnTo>
                        <a:pt x="465" y="39"/>
                      </a:lnTo>
                      <a:lnTo>
                        <a:pt x="490" y="6"/>
                      </a:lnTo>
                      <a:lnTo>
                        <a:pt x="523" y="0"/>
                      </a:lnTo>
                      <a:lnTo>
                        <a:pt x="531" y="61"/>
                      </a:lnTo>
                      <a:lnTo>
                        <a:pt x="552" y="106"/>
                      </a:lnTo>
                      <a:lnTo>
                        <a:pt x="612" y="151"/>
                      </a:lnTo>
                      <a:lnTo>
                        <a:pt x="663" y="159"/>
                      </a:lnTo>
                      <a:lnTo>
                        <a:pt x="669" y="109"/>
                      </a:lnTo>
                      <a:lnTo>
                        <a:pt x="708" y="109"/>
                      </a:lnTo>
                      <a:lnTo>
                        <a:pt x="754" y="140"/>
                      </a:lnTo>
                      <a:lnTo>
                        <a:pt x="805" y="156"/>
                      </a:lnTo>
                      <a:lnTo>
                        <a:pt x="848" y="137"/>
                      </a:lnTo>
                      <a:lnTo>
                        <a:pt x="887" y="215"/>
                      </a:lnTo>
                    </a:path>
                  </a:pathLst>
                </a:custGeom>
                <a:solidFill>
                  <a:srgbClr val="A2C1FE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 b="1">
                    <a:solidFill>
                      <a:srgbClr val="000000"/>
                    </a:solidFill>
                    <a:latin typeface="Times New Roman Cyr" charset="-52"/>
                  </a:endParaRPr>
                </a:p>
              </p:txBody>
            </p:sp>
            <p:grpSp>
              <p:nvGrpSpPr>
                <p:cNvPr id="17" name="Group 35"/>
                <p:cNvGrpSpPr>
                  <a:grpSpLocks/>
                </p:cNvGrpSpPr>
                <p:nvPr/>
              </p:nvGrpSpPr>
              <p:grpSpPr bwMode="auto">
                <a:xfrm>
                  <a:off x="2401" y="507"/>
                  <a:ext cx="526" cy="620"/>
                  <a:chOff x="2401" y="507"/>
                  <a:chExt cx="526" cy="620"/>
                </a:xfrm>
              </p:grpSpPr>
              <p:grpSp>
                <p:nvGrpSpPr>
                  <p:cNvPr id="20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2609" y="894"/>
                    <a:ext cx="165" cy="233"/>
                    <a:chOff x="2609" y="894"/>
                    <a:chExt cx="165" cy="233"/>
                  </a:xfrm>
                </p:grpSpPr>
                <p:sp>
                  <p:nvSpPr>
                    <p:cNvPr id="22" name="Freeform 37"/>
                    <p:cNvSpPr>
                      <a:spLocks/>
                    </p:cNvSpPr>
                    <p:nvPr/>
                  </p:nvSpPr>
                  <p:spPr bwMode="auto">
                    <a:xfrm>
                      <a:off x="2608" y="978"/>
                      <a:ext cx="78" cy="132"/>
                    </a:xfrm>
                    <a:custGeom>
                      <a:avLst/>
                      <a:gdLst/>
                      <a:ahLst/>
                      <a:cxnLst>
                        <a:cxn ang="0">
                          <a:pos x="18" y="40"/>
                        </a:cxn>
                        <a:cxn ang="0">
                          <a:pos x="24" y="26"/>
                        </a:cxn>
                        <a:cxn ang="0">
                          <a:pos x="38" y="26"/>
                        </a:cxn>
                        <a:cxn ang="0">
                          <a:pos x="57" y="0"/>
                        </a:cxn>
                        <a:cxn ang="0">
                          <a:pos x="63" y="17"/>
                        </a:cxn>
                        <a:cxn ang="0">
                          <a:pos x="73" y="17"/>
                        </a:cxn>
                        <a:cxn ang="0">
                          <a:pos x="77" y="26"/>
                        </a:cxn>
                        <a:cxn ang="0">
                          <a:pos x="71" y="40"/>
                        </a:cxn>
                        <a:cxn ang="0">
                          <a:pos x="63" y="46"/>
                        </a:cxn>
                        <a:cxn ang="0">
                          <a:pos x="63" y="57"/>
                        </a:cxn>
                        <a:cxn ang="0">
                          <a:pos x="61" y="63"/>
                        </a:cxn>
                        <a:cxn ang="0">
                          <a:pos x="59" y="71"/>
                        </a:cxn>
                        <a:cxn ang="0">
                          <a:pos x="63" y="83"/>
                        </a:cxn>
                        <a:cxn ang="0">
                          <a:pos x="57" y="94"/>
                        </a:cxn>
                        <a:cxn ang="0">
                          <a:pos x="51" y="100"/>
                        </a:cxn>
                        <a:cxn ang="0">
                          <a:pos x="45" y="100"/>
                        </a:cxn>
                        <a:cxn ang="0">
                          <a:pos x="43" y="103"/>
                        </a:cxn>
                        <a:cxn ang="0">
                          <a:pos x="41" y="111"/>
                        </a:cxn>
                        <a:cxn ang="0">
                          <a:pos x="32" y="114"/>
                        </a:cxn>
                        <a:cxn ang="0">
                          <a:pos x="30" y="111"/>
                        </a:cxn>
                        <a:cxn ang="0">
                          <a:pos x="22" y="120"/>
                        </a:cxn>
                        <a:cxn ang="0">
                          <a:pos x="20" y="122"/>
                        </a:cxn>
                        <a:cxn ang="0">
                          <a:pos x="10" y="131"/>
                        </a:cxn>
                        <a:cxn ang="0">
                          <a:pos x="6" y="131"/>
                        </a:cxn>
                        <a:cxn ang="0">
                          <a:pos x="4" y="125"/>
                        </a:cxn>
                        <a:cxn ang="0">
                          <a:pos x="2" y="111"/>
                        </a:cxn>
                        <a:cxn ang="0">
                          <a:pos x="0" y="108"/>
                        </a:cxn>
                        <a:cxn ang="0">
                          <a:pos x="0" y="97"/>
                        </a:cxn>
                        <a:cxn ang="0">
                          <a:pos x="6" y="91"/>
                        </a:cxn>
                        <a:cxn ang="0">
                          <a:pos x="12" y="85"/>
                        </a:cxn>
                        <a:cxn ang="0">
                          <a:pos x="16" y="74"/>
                        </a:cxn>
                        <a:cxn ang="0">
                          <a:pos x="22" y="74"/>
                        </a:cxn>
                        <a:cxn ang="0">
                          <a:pos x="26" y="77"/>
                        </a:cxn>
                        <a:cxn ang="0">
                          <a:pos x="32" y="74"/>
                        </a:cxn>
                        <a:cxn ang="0">
                          <a:pos x="26" y="71"/>
                        </a:cxn>
                        <a:cxn ang="0">
                          <a:pos x="18" y="40"/>
                        </a:cxn>
                      </a:cxnLst>
                      <a:rect l="0" t="0" r="r" b="b"/>
                      <a:pathLst>
                        <a:path w="78" h="132">
                          <a:moveTo>
                            <a:pt x="18" y="40"/>
                          </a:moveTo>
                          <a:lnTo>
                            <a:pt x="24" y="26"/>
                          </a:lnTo>
                          <a:lnTo>
                            <a:pt x="38" y="26"/>
                          </a:lnTo>
                          <a:lnTo>
                            <a:pt x="57" y="0"/>
                          </a:lnTo>
                          <a:lnTo>
                            <a:pt x="63" y="17"/>
                          </a:lnTo>
                          <a:lnTo>
                            <a:pt x="73" y="17"/>
                          </a:lnTo>
                          <a:lnTo>
                            <a:pt x="77" y="26"/>
                          </a:lnTo>
                          <a:lnTo>
                            <a:pt x="71" y="40"/>
                          </a:lnTo>
                          <a:lnTo>
                            <a:pt x="63" y="46"/>
                          </a:lnTo>
                          <a:lnTo>
                            <a:pt x="63" y="57"/>
                          </a:lnTo>
                          <a:lnTo>
                            <a:pt x="61" y="63"/>
                          </a:lnTo>
                          <a:lnTo>
                            <a:pt x="59" y="71"/>
                          </a:lnTo>
                          <a:lnTo>
                            <a:pt x="63" y="83"/>
                          </a:lnTo>
                          <a:lnTo>
                            <a:pt x="57" y="94"/>
                          </a:lnTo>
                          <a:lnTo>
                            <a:pt x="51" y="100"/>
                          </a:lnTo>
                          <a:lnTo>
                            <a:pt x="45" y="100"/>
                          </a:lnTo>
                          <a:lnTo>
                            <a:pt x="43" y="103"/>
                          </a:lnTo>
                          <a:lnTo>
                            <a:pt x="41" y="111"/>
                          </a:lnTo>
                          <a:lnTo>
                            <a:pt x="32" y="114"/>
                          </a:lnTo>
                          <a:lnTo>
                            <a:pt x="30" y="111"/>
                          </a:lnTo>
                          <a:lnTo>
                            <a:pt x="22" y="120"/>
                          </a:lnTo>
                          <a:lnTo>
                            <a:pt x="20" y="122"/>
                          </a:lnTo>
                          <a:lnTo>
                            <a:pt x="10" y="131"/>
                          </a:lnTo>
                          <a:lnTo>
                            <a:pt x="6" y="131"/>
                          </a:lnTo>
                          <a:lnTo>
                            <a:pt x="4" y="125"/>
                          </a:lnTo>
                          <a:lnTo>
                            <a:pt x="2" y="111"/>
                          </a:lnTo>
                          <a:lnTo>
                            <a:pt x="0" y="108"/>
                          </a:lnTo>
                          <a:lnTo>
                            <a:pt x="0" y="97"/>
                          </a:lnTo>
                          <a:lnTo>
                            <a:pt x="6" y="91"/>
                          </a:lnTo>
                          <a:lnTo>
                            <a:pt x="12" y="85"/>
                          </a:lnTo>
                          <a:lnTo>
                            <a:pt x="16" y="74"/>
                          </a:lnTo>
                          <a:lnTo>
                            <a:pt x="22" y="74"/>
                          </a:lnTo>
                          <a:lnTo>
                            <a:pt x="26" y="77"/>
                          </a:lnTo>
                          <a:lnTo>
                            <a:pt x="32" y="74"/>
                          </a:lnTo>
                          <a:lnTo>
                            <a:pt x="26" y="71"/>
                          </a:lnTo>
                          <a:lnTo>
                            <a:pt x="18" y="40"/>
                          </a:lnTo>
                        </a:path>
                      </a:pathLst>
                    </a:custGeom>
                    <a:solidFill>
                      <a:srgbClr val="A2C1FE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ru-RU" sz="2400" b="1">
                        <a:solidFill>
                          <a:srgbClr val="000000"/>
                        </a:solidFill>
                        <a:latin typeface="Times New Roman Cyr" charset="-52"/>
                      </a:endParaRPr>
                    </a:p>
                  </p:txBody>
                </p:sp>
                <p:sp>
                  <p:nvSpPr>
                    <p:cNvPr id="23" name="Freeform 38"/>
                    <p:cNvSpPr>
                      <a:spLocks/>
                    </p:cNvSpPr>
                    <p:nvPr/>
                  </p:nvSpPr>
                  <p:spPr bwMode="auto">
                    <a:xfrm>
                      <a:off x="2680" y="894"/>
                      <a:ext cx="94" cy="232"/>
                    </a:xfrm>
                    <a:custGeom>
                      <a:avLst/>
                      <a:gdLst/>
                      <a:ahLst/>
                      <a:cxnLst>
                        <a:cxn ang="0">
                          <a:pos x="36" y="25"/>
                        </a:cxn>
                        <a:cxn ang="0">
                          <a:pos x="57" y="22"/>
                        </a:cxn>
                        <a:cxn ang="0">
                          <a:pos x="65" y="14"/>
                        </a:cxn>
                        <a:cxn ang="0">
                          <a:pos x="75" y="6"/>
                        </a:cxn>
                        <a:cxn ang="0">
                          <a:pos x="93" y="3"/>
                        </a:cxn>
                        <a:cxn ang="0">
                          <a:pos x="87" y="22"/>
                        </a:cxn>
                        <a:cxn ang="0">
                          <a:pos x="79" y="28"/>
                        </a:cxn>
                        <a:cxn ang="0">
                          <a:pos x="67" y="45"/>
                        </a:cxn>
                        <a:cxn ang="0">
                          <a:pos x="81" y="45"/>
                        </a:cxn>
                        <a:cxn ang="0">
                          <a:pos x="93" y="45"/>
                        </a:cxn>
                        <a:cxn ang="0">
                          <a:pos x="85" y="64"/>
                        </a:cxn>
                        <a:cxn ang="0">
                          <a:pos x="71" y="73"/>
                        </a:cxn>
                        <a:cxn ang="0">
                          <a:pos x="69" y="87"/>
                        </a:cxn>
                        <a:cxn ang="0">
                          <a:pos x="81" y="106"/>
                        </a:cxn>
                        <a:cxn ang="0">
                          <a:pos x="87" y="126"/>
                        </a:cxn>
                        <a:cxn ang="0">
                          <a:pos x="93" y="151"/>
                        </a:cxn>
                        <a:cxn ang="0">
                          <a:pos x="89" y="182"/>
                        </a:cxn>
                        <a:cxn ang="0">
                          <a:pos x="79" y="196"/>
                        </a:cxn>
                        <a:cxn ang="0">
                          <a:pos x="87" y="218"/>
                        </a:cxn>
                        <a:cxn ang="0">
                          <a:pos x="65" y="218"/>
                        </a:cxn>
                        <a:cxn ang="0">
                          <a:pos x="53" y="215"/>
                        </a:cxn>
                        <a:cxn ang="0">
                          <a:pos x="36" y="224"/>
                        </a:cxn>
                        <a:cxn ang="0">
                          <a:pos x="26" y="226"/>
                        </a:cxn>
                        <a:cxn ang="0">
                          <a:pos x="14" y="229"/>
                        </a:cxn>
                        <a:cxn ang="0">
                          <a:pos x="4" y="221"/>
                        </a:cxn>
                        <a:cxn ang="0">
                          <a:pos x="0" y="207"/>
                        </a:cxn>
                        <a:cxn ang="0">
                          <a:pos x="10" y="193"/>
                        </a:cxn>
                        <a:cxn ang="0">
                          <a:pos x="24" y="190"/>
                        </a:cxn>
                        <a:cxn ang="0">
                          <a:pos x="16" y="182"/>
                        </a:cxn>
                        <a:cxn ang="0">
                          <a:pos x="16" y="168"/>
                        </a:cxn>
                        <a:cxn ang="0">
                          <a:pos x="28" y="159"/>
                        </a:cxn>
                        <a:cxn ang="0">
                          <a:pos x="38" y="157"/>
                        </a:cxn>
                        <a:cxn ang="0">
                          <a:pos x="44" y="131"/>
                        </a:cxn>
                        <a:cxn ang="0">
                          <a:pos x="49" y="106"/>
                        </a:cxn>
                        <a:cxn ang="0">
                          <a:pos x="40" y="89"/>
                        </a:cxn>
                        <a:cxn ang="0">
                          <a:pos x="20" y="84"/>
                        </a:cxn>
                        <a:cxn ang="0">
                          <a:pos x="30" y="34"/>
                        </a:cxn>
                      </a:cxnLst>
                      <a:rect l="0" t="0" r="r" b="b"/>
                      <a:pathLst>
                        <a:path w="94" h="233">
                          <a:moveTo>
                            <a:pt x="30" y="34"/>
                          </a:moveTo>
                          <a:lnTo>
                            <a:pt x="36" y="25"/>
                          </a:lnTo>
                          <a:lnTo>
                            <a:pt x="53" y="28"/>
                          </a:lnTo>
                          <a:lnTo>
                            <a:pt x="57" y="22"/>
                          </a:lnTo>
                          <a:lnTo>
                            <a:pt x="61" y="14"/>
                          </a:lnTo>
                          <a:lnTo>
                            <a:pt x="65" y="14"/>
                          </a:lnTo>
                          <a:lnTo>
                            <a:pt x="69" y="11"/>
                          </a:lnTo>
                          <a:lnTo>
                            <a:pt x="75" y="6"/>
                          </a:lnTo>
                          <a:lnTo>
                            <a:pt x="83" y="0"/>
                          </a:lnTo>
                          <a:lnTo>
                            <a:pt x="93" y="3"/>
                          </a:lnTo>
                          <a:lnTo>
                            <a:pt x="91" y="14"/>
                          </a:lnTo>
                          <a:lnTo>
                            <a:pt x="87" y="22"/>
                          </a:lnTo>
                          <a:lnTo>
                            <a:pt x="83" y="25"/>
                          </a:lnTo>
                          <a:lnTo>
                            <a:pt x="79" y="28"/>
                          </a:lnTo>
                          <a:lnTo>
                            <a:pt x="67" y="34"/>
                          </a:lnTo>
                          <a:lnTo>
                            <a:pt x="67" y="45"/>
                          </a:lnTo>
                          <a:lnTo>
                            <a:pt x="69" y="50"/>
                          </a:lnTo>
                          <a:lnTo>
                            <a:pt x="81" y="45"/>
                          </a:lnTo>
                          <a:lnTo>
                            <a:pt x="91" y="39"/>
                          </a:lnTo>
                          <a:lnTo>
                            <a:pt x="93" y="45"/>
                          </a:lnTo>
                          <a:lnTo>
                            <a:pt x="93" y="61"/>
                          </a:lnTo>
                          <a:lnTo>
                            <a:pt x="85" y="64"/>
                          </a:lnTo>
                          <a:lnTo>
                            <a:pt x="77" y="64"/>
                          </a:lnTo>
                          <a:lnTo>
                            <a:pt x="71" y="73"/>
                          </a:lnTo>
                          <a:lnTo>
                            <a:pt x="69" y="78"/>
                          </a:lnTo>
                          <a:lnTo>
                            <a:pt x="69" y="87"/>
                          </a:lnTo>
                          <a:lnTo>
                            <a:pt x="75" y="98"/>
                          </a:lnTo>
                          <a:lnTo>
                            <a:pt x="81" y="106"/>
                          </a:lnTo>
                          <a:lnTo>
                            <a:pt x="85" y="115"/>
                          </a:lnTo>
                          <a:lnTo>
                            <a:pt x="87" y="126"/>
                          </a:lnTo>
                          <a:lnTo>
                            <a:pt x="89" y="137"/>
                          </a:lnTo>
                          <a:lnTo>
                            <a:pt x="93" y="151"/>
                          </a:lnTo>
                          <a:lnTo>
                            <a:pt x="93" y="171"/>
                          </a:lnTo>
                          <a:lnTo>
                            <a:pt x="89" y="182"/>
                          </a:lnTo>
                          <a:lnTo>
                            <a:pt x="81" y="190"/>
                          </a:lnTo>
                          <a:lnTo>
                            <a:pt x="79" y="196"/>
                          </a:lnTo>
                          <a:lnTo>
                            <a:pt x="83" y="207"/>
                          </a:lnTo>
                          <a:lnTo>
                            <a:pt x="87" y="218"/>
                          </a:lnTo>
                          <a:lnTo>
                            <a:pt x="75" y="218"/>
                          </a:lnTo>
                          <a:lnTo>
                            <a:pt x="65" y="218"/>
                          </a:lnTo>
                          <a:lnTo>
                            <a:pt x="61" y="215"/>
                          </a:lnTo>
                          <a:lnTo>
                            <a:pt x="53" y="215"/>
                          </a:lnTo>
                          <a:lnTo>
                            <a:pt x="44" y="218"/>
                          </a:lnTo>
                          <a:lnTo>
                            <a:pt x="36" y="224"/>
                          </a:lnTo>
                          <a:lnTo>
                            <a:pt x="30" y="224"/>
                          </a:lnTo>
                          <a:lnTo>
                            <a:pt x="26" y="226"/>
                          </a:lnTo>
                          <a:lnTo>
                            <a:pt x="16" y="232"/>
                          </a:lnTo>
                          <a:lnTo>
                            <a:pt x="14" y="229"/>
                          </a:lnTo>
                          <a:lnTo>
                            <a:pt x="10" y="224"/>
                          </a:lnTo>
                          <a:lnTo>
                            <a:pt x="4" y="221"/>
                          </a:lnTo>
                          <a:lnTo>
                            <a:pt x="0" y="218"/>
                          </a:lnTo>
                          <a:lnTo>
                            <a:pt x="0" y="207"/>
                          </a:lnTo>
                          <a:lnTo>
                            <a:pt x="4" y="193"/>
                          </a:lnTo>
                          <a:lnTo>
                            <a:pt x="10" y="193"/>
                          </a:lnTo>
                          <a:lnTo>
                            <a:pt x="16" y="190"/>
                          </a:lnTo>
                          <a:lnTo>
                            <a:pt x="24" y="190"/>
                          </a:lnTo>
                          <a:lnTo>
                            <a:pt x="24" y="187"/>
                          </a:lnTo>
                          <a:lnTo>
                            <a:pt x="16" y="182"/>
                          </a:lnTo>
                          <a:lnTo>
                            <a:pt x="16" y="173"/>
                          </a:lnTo>
                          <a:lnTo>
                            <a:pt x="16" y="168"/>
                          </a:lnTo>
                          <a:lnTo>
                            <a:pt x="24" y="162"/>
                          </a:lnTo>
                          <a:lnTo>
                            <a:pt x="28" y="159"/>
                          </a:lnTo>
                          <a:lnTo>
                            <a:pt x="32" y="157"/>
                          </a:lnTo>
                          <a:lnTo>
                            <a:pt x="38" y="157"/>
                          </a:lnTo>
                          <a:lnTo>
                            <a:pt x="42" y="154"/>
                          </a:lnTo>
                          <a:lnTo>
                            <a:pt x="44" y="131"/>
                          </a:lnTo>
                          <a:lnTo>
                            <a:pt x="49" y="115"/>
                          </a:lnTo>
                          <a:lnTo>
                            <a:pt x="49" y="106"/>
                          </a:lnTo>
                          <a:lnTo>
                            <a:pt x="36" y="103"/>
                          </a:lnTo>
                          <a:lnTo>
                            <a:pt x="40" y="89"/>
                          </a:lnTo>
                          <a:lnTo>
                            <a:pt x="30" y="81"/>
                          </a:lnTo>
                          <a:lnTo>
                            <a:pt x="20" y="84"/>
                          </a:lnTo>
                          <a:lnTo>
                            <a:pt x="32" y="64"/>
                          </a:lnTo>
                          <a:lnTo>
                            <a:pt x="30" y="34"/>
                          </a:lnTo>
                        </a:path>
                      </a:pathLst>
                    </a:custGeom>
                    <a:solidFill>
                      <a:srgbClr val="A2C1FE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ru-RU" sz="2400" b="1">
                        <a:solidFill>
                          <a:srgbClr val="000000"/>
                        </a:solidFill>
                        <a:latin typeface="Times New Roman Cyr" charset="-52"/>
                      </a:endParaRPr>
                    </a:p>
                  </p:txBody>
                </p:sp>
              </p:grpSp>
              <p:sp>
                <p:nvSpPr>
                  <p:cNvPr id="21" name="Freeform 39"/>
                  <p:cNvSpPr>
                    <a:spLocks/>
                  </p:cNvSpPr>
                  <p:nvPr/>
                </p:nvSpPr>
                <p:spPr bwMode="auto">
                  <a:xfrm>
                    <a:off x="2401" y="506"/>
                    <a:ext cx="525" cy="390"/>
                  </a:xfrm>
                  <a:custGeom>
                    <a:avLst/>
                    <a:gdLst/>
                    <a:ahLst/>
                    <a:cxnLst>
                      <a:cxn ang="0">
                        <a:pos x="33" y="381"/>
                      </a:cxn>
                      <a:cxn ang="0">
                        <a:pos x="53" y="353"/>
                      </a:cxn>
                      <a:cxn ang="0">
                        <a:pos x="64" y="344"/>
                      </a:cxn>
                      <a:cxn ang="0">
                        <a:pos x="82" y="336"/>
                      </a:cxn>
                      <a:cxn ang="0">
                        <a:pos x="95" y="336"/>
                      </a:cxn>
                      <a:cxn ang="0">
                        <a:pos x="107" y="325"/>
                      </a:cxn>
                      <a:cxn ang="0">
                        <a:pos x="121" y="308"/>
                      </a:cxn>
                      <a:cxn ang="0">
                        <a:pos x="134" y="299"/>
                      </a:cxn>
                      <a:cxn ang="0">
                        <a:pos x="148" y="291"/>
                      </a:cxn>
                      <a:cxn ang="0">
                        <a:pos x="163" y="280"/>
                      </a:cxn>
                      <a:cxn ang="0">
                        <a:pos x="183" y="274"/>
                      </a:cxn>
                      <a:cxn ang="0">
                        <a:pos x="214" y="280"/>
                      </a:cxn>
                      <a:cxn ang="0">
                        <a:pos x="239" y="269"/>
                      </a:cxn>
                      <a:cxn ang="0">
                        <a:pos x="253" y="241"/>
                      </a:cxn>
                      <a:cxn ang="0">
                        <a:pos x="270" y="218"/>
                      </a:cxn>
                      <a:cxn ang="0">
                        <a:pos x="282" y="199"/>
                      </a:cxn>
                      <a:cxn ang="0">
                        <a:pos x="292" y="182"/>
                      </a:cxn>
                      <a:cxn ang="0">
                        <a:pos x="315" y="165"/>
                      </a:cxn>
                      <a:cxn ang="0">
                        <a:pos x="311" y="188"/>
                      </a:cxn>
                      <a:cxn ang="0">
                        <a:pos x="329" y="199"/>
                      </a:cxn>
                      <a:cxn ang="0">
                        <a:pos x="344" y="190"/>
                      </a:cxn>
                      <a:cxn ang="0">
                        <a:pos x="350" y="174"/>
                      </a:cxn>
                      <a:cxn ang="0">
                        <a:pos x="356" y="157"/>
                      </a:cxn>
                      <a:cxn ang="0">
                        <a:pos x="366" y="140"/>
                      </a:cxn>
                      <a:cxn ang="0">
                        <a:pos x="395" y="140"/>
                      </a:cxn>
                      <a:cxn ang="0">
                        <a:pos x="424" y="112"/>
                      </a:cxn>
                      <a:cxn ang="0">
                        <a:pos x="453" y="92"/>
                      </a:cxn>
                      <a:cxn ang="0">
                        <a:pos x="484" y="45"/>
                      </a:cxn>
                      <a:cxn ang="0">
                        <a:pos x="511" y="22"/>
                      </a:cxn>
                      <a:cxn ang="0">
                        <a:pos x="502" y="0"/>
                      </a:cxn>
                      <a:cxn ang="0">
                        <a:pos x="455" y="14"/>
                      </a:cxn>
                      <a:cxn ang="0">
                        <a:pos x="424" y="28"/>
                      </a:cxn>
                      <a:cxn ang="0">
                        <a:pos x="391" y="36"/>
                      </a:cxn>
                      <a:cxn ang="0">
                        <a:pos x="350" y="59"/>
                      </a:cxn>
                      <a:cxn ang="0">
                        <a:pos x="315" y="73"/>
                      </a:cxn>
                      <a:cxn ang="0">
                        <a:pos x="278" y="92"/>
                      </a:cxn>
                      <a:cxn ang="0">
                        <a:pos x="253" y="120"/>
                      </a:cxn>
                      <a:cxn ang="0">
                        <a:pos x="231" y="140"/>
                      </a:cxn>
                      <a:cxn ang="0">
                        <a:pos x="189" y="174"/>
                      </a:cxn>
                      <a:cxn ang="0">
                        <a:pos x="146" y="215"/>
                      </a:cxn>
                      <a:cxn ang="0">
                        <a:pos x="109" y="246"/>
                      </a:cxn>
                      <a:cxn ang="0">
                        <a:pos x="80" y="288"/>
                      </a:cxn>
                      <a:cxn ang="0">
                        <a:pos x="49" y="316"/>
                      </a:cxn>
                      <a:cxn ang="0">
                        <a:pos x="0" y="389"/>
                      </a:cxn>
                    </a:cxnLst>
                    <a:rect l="0" t="0" r="r" b="b"/>
                    <a:pathLst>
                      <a:path w="526" h="390">
                        <a:moveTo>
                          <a:pt x="0" y="389"/>
                        </a:moveTo>
                        <a:lnTo>
                          <a:pt x="33" y="381"/>
                        </a:lnTo>
                        <a:lnTo>
                          <a:pt x="45" y="364"/>
                        </a:lnTo>
                        <a:lnTo>
                          <a:pt x="53" y="353"/>
                        </a:lnTo>
                        <a:lnTo>
                          <a:pt x="56" y="344"/>
                        </a:lnTo>
                        <a:lnTo>
                          <a:pt x="64" y="344"/>
                        </a:lnTo>
                        <a:lnTo>
                          <a:pt x="72" y="336"/>
                        </a:lnTo>
                        <a:lnTo>
                          <a:pt x="82" y="336"/>
                        </a:lnTo>
                        <a:lnTo>
                          <a:pt x="88" y="336"/>
                        </a:lnTo>
                        <a:lnTo>
                          <a:pt x="95" y="336"/>
                        </a:lnTo>
                        <a:lnTo>
                          <a:pt x="99" y="336"/>
                        </a:lnTo>
                        <a:lnTo>
                          <a:pt x="107" y="325"/>
                        </a:lnTo>
                        <a:lnTo>
                          <a:pt x="111" y="316"/>
                        </a:lnTo>
                        <a:lnTo>
                          <a:pt x="121" y="308"/>
                        </a:lnTo>
                        <a:lnTo>
                          <a:pt x="128" y="305"/>
                        </a:lnTo>
                        <a:lnTo>
                          <a:pt x="134" y="299"/>
                        </a:lnTo>
                        <a:lnTo>
                          <a:pt x="142" y="297"/>
                        </a:lnTo>
                        <a:lnTo>
                          <a:pt x="148" y="291"/>
                        </a:lnTo>
                        <a:lnTo>
                          <a:pt x="156" y="285"/>
                        </a:lnTo>
                        <a:lnTo>
                          <a:pt x="163" y="280"/>
                        </a:lnTo>
                        <a:lnTo>
                          <a:pt x="173" y="271"/>
                        </a:lnTo>
                        <a:lnTo>
                          <a:pt x="183" y="274"/>
                        </a:lnTo>
                        <a:lnTo>
                          <a:pt x="198" y="280"/>
                        </a:lnTo>
                        <a:lnTo>
                          <a:pt x="214" y="280"/>
                        </a:lnTo>
                        <a:lnTo>
                          <a:pt x="231" y="271"/>
                        </a:lnTo>
                        <a:lnTo>
                          <a:pt x="239" y="269"/>
                        </a:lnTo>
                        <a:lnTo>
                          <a:pt x="245" y="252"/>
                        </a:lnTo>
                        <a:lnTo>
                          <a:pt x="253" y="241"/>
                        </a:lnTo>
                        <a:lnTo>
                          <a:pt x="266" y="227"/>
                        </a:lnTo>
                        <a:lnTo>
                          <a:pt x="270" y="218"/>
                        </a:lnTo>
                        <a:lnTo>
                          <a:pt x="270" y="207"/>
                        </a:lnTo>
                        <a:lnTo>
                          <a:pt x="282" y="199"/>
                        </a:lnTo>
                        <a:lnTo>
                          <a:pt x="288" y="190"/>
                        </a:lnTo>
                        <a:lnTo>
                          <a:pt x="292" y="182"/>
                        </a:lnTo>
                        <a:lnTo>
                          <a:pt x="296" y="182"/>
                        </a:lnTo>
                        <a:lnTo>
                          <a:pt x="315" y="165"/>
                        </a:lnTo>
                        <a:lnTo>
                          <a:pt x="315" y="182"/>
                        </a:lnTo>
                        <a:lnTo>
                          <a:pt x="311" y="188"/>
                        </a:lnTo>
                        <a:lnTo>
                          <a:pt x="315" y="196"/>
                        </a:lnTo>
                        <a:lnTo>
                          <a:pt x="329" y="199"/>
                        </a:lnTo>
                        <a:lnTo>
                          <a:pt x="336" y="199"/>
                        </a:lnTo>
                        <a:lnTo>
                          <a:pt x="344" y="190"/>
                        </a:lnTo>
                        <a:lnTo>
                          <a:pt x="350" y="182"/>
                        </a:lnTo>
                        <a:lnTo>
                          <a:pt x="350" y="174"/>
                        </a:lnTo>
                        <a:lnTo>
                          <a:pt x="356" y="165"/>
                        </a:lnTo>
                        <a:lnTo>
                          <a:pt x="356" y="157"/>
                        </a:lnTo>
                        <a:lnTo>
                          <a:pt x="362" y="146"/>
                        </a:lnTo>
                        <a:lnTo>
                          <a:pt x="366" y="140"/>
                        </a:lnTo>
                        <a:lnTo>
                          <a:pt x="375" y="140"/>
                        </a:lnTo>
                        <a:lnTo>
                          <a:pt x="395" y="140"/>
                        </a:lnTo>
                        <a:lnTo>
                          <a:pt x="410" y="129"/>
                        </a:lnTo>
                        <a:lnTo>
                          <a:pt x="424" y="112"/>
                        </a:lnTo>
                        <a:lnTo>
                          <a:pt x="439" y="106"/>
                        </a:lnTo>
                        <a:lnTo>
                          <a:pt x="453" y="92"/>
                        </a:lnTo>
                        <a:lnTo>
                          <a:pt x="463" y="70"/>
                        </a:lnTo>
                        <a:lnTo>
                          <a:pt x="484" y="45"/>
                        </a:lnTo>
                        <a:lnTo>
                          <a:pt x="498" y="34"/>
                        </a:lnTo>
                        <a:lnTo>
                          <a:pt x="511" y="22"/>
                        </a:lnTo>
                        <a:lnTo>
                          <a:pt x="525" y="8"/>
                        </a:lnTo>
                        <a:lnTo>
                          <a:pt x="502" y="0"/>
                        </a:lnTo>
                        <a:lnTo>
                          <a:pt x="478" y="0"/>
                        </a:lnTo>
                        <a:lnTo>
                          <a:pt x="455" y="14"/>
                        </a:lnTo>
                        <a:lnTo>
                          <a:pt x="443" y="22"/>
                        </a:lnTo>
                        <a:lnTo>
                          <a:pt x="424" y="28"/>
                        </a:lnTo>
                        <a:lnTo>
                          <a:pt x="403" y="31"/>
                        </a:lnTo>
                        <a:lnTo>
                          <a:pt x="391" y="36"/>
                        </a:lnTo>
                        <a:lnTo>
                          <a:pt x="366" y="50"/>
                        </a:lnTo>
                        <a:lnTo>
                          <a:pt x="350" y="59"/>
                        </a:lnTo>
                        <a:lnTo>
                          <a:pt x="334" y="67"/>
                        </a:lnTo>
                        <a:lnTo>
                          <a:pt x="315" y="73"/>
                        </a:lnTo>
                        <a:lnTo>
                          <a:pt x="296" y="81"/>
                        </a:lnTo>
                        <a:lnTo>
                          <a:pt x="278" y="92"/>
                        </a:lnTo>
                        <a:lnTo>
                          <a:pt x="264" y="106"/>
                        </a:lnTo>
                        <a:lnTo>
                          <a:pt x="253" y="120"/>
                        </a:lnTo>
                        <a:lnTo>
                          <a:pt x="241" y="132"/>
                        </a:lnTo>
                        <a:lnTo>
                          <a:pt x="231" y="140"/>
                        </a:lnTo>
                        <a:lnTo>
                          <a:pt x="210" y="157"/>
                        </a:lnTo>
                        <a:lnTo>
                          <a:pt x="189" y="174"/>
                        </a:lnTo>
                        <a:lnTo>
                          <a:pt x="163" y="190"/>
                        </a:lnTo>
                        <a:lnTo>
                          <a:pt x="146" y="215"/>
                        </a:lnTo>
                        <a:lnTo>
                          <a:pt x="126" y="235"/>
                        </a:lnTo>
                        <a:lnTo>
                          <a:pt x="109" y="246"/>
                        </a:lnTo>
                        <a:lnTo>
                          <a:pt x="91" y="271"/>
                        </a:lnTo>
                        <a:lnTo>
                          <a:pt x="80" y="288"/>
                        </a:lnTo>
                        <a:lnTo>
                          <a:pt x="64" y="305"/>
                        </a:lnTo>
                        <a:lnTo>
                          <a:pt x="49" y="316"/>
                        </a:lnTo>
                        <a:lnTo>
                          <a:pt x="33" y="327"/>
                        </a:lnTo>
                        <a:lnTo>
                          <a:pt x="0" y="389"/>
                        </a:lnTo>
                      </a:path>
                    </a:pathLst>
                  </a:custGeom>
                  <a:solidFill>
                    <a:srgbClr val="A2C1FE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ru-RU" sz="2400" b="1">
                      <a:solidFill>
                        <a:srgbClr val="000000"/>
                      </a:solidFill>
                      <a:latin typeface="Times New Roman Cyr" charset="-52"/>
                    </a:endParaRPr>
                  </a:p>
                </p:txBody>
              </p:sp>
            </p:grpSp>
            <p:sp>
              <p:nvSpPr>
                <p:cNvPr id="18" name="Freeform 40"/>
                <p:cNvSpPr>
                  <a:spLocks/>
                </p:cNvSpPr>
                <p:nvPr/>
              </p:nvSpPr>
              <p:spPr bwMode="auto">
                <a:xfrm>
                  <a:off x="3330" y="2705"/>
                  <a:ext cx="158" cy="377"/>
                </a:xfrm>
                <a:custGeom>
                  <a:avLst/>
                  <a:gdLst/>
                  <a:ahLst/>
                  <a:cxnLst>
                    <a:cxn ang="0">
                      <a:pos x="29" y="117"/>
                    </a:cxn>
                    <a:cxn ang="0">
                      <a:pos x="26" y="193"/>
                    </a:cxn>
                    <a:cxn ang="0">
                      <a:pos x="12" y="240"/>
                    </a:cxn>
                    <a:cxn ang="0">
                      <a:pos x="0" y="285"/>
                    </a:cxn>
                    <a:cxn ang="0">
                      <a:pos x="0" y="318"/>
                    </a:cxn>
                    <a:cxn ang="0">
                      <a:pos x="4" y="346"/>
                    </a:cxn>
                    <a:cxn ang="0">
                      <a:pos x="18" y="371"/>
                    </a:cxn>
                    <a:cxn ang="0">
                      <a:pos x="29" y="374"/>
                    </a:cxn>
                    <a:cxn ang="0">
                      <a:pos x="39" y="374"/>
                    </a:cxn>
                    <a:cxn ang="0">
                      <a:pos x="51" y="377"/>
                    </a:cxn>
                    <a:cxn ang="0">
                      <a:pos x="57" y="357"/>
                    </a:cxn>
                    <a:cxn ang="0">
                      <a:pos x="63" y="307"/>
                    </a:cxn>
                    <a:cxn ang="0">
                      <a:pos x="80" y="274"/>
                    </a:cxn>
                    <a:cxn ang="0">
                      <a:pos x="84" y="223"/>
                    </a:cxn>
                    <a:cxn ang="0">
                      <a:pos x="92" y="204"/>
                    </a:cxn>
                    <a:cxn ang="0">
                      <a:pos x="100" y="190"/>
                    </a:cxn>
                    <a:cxn ang="0">
                      <a:pos x="106" y="154"/>
                    </a:cxn>
                    <a:cxn ang="0">
                      <a:pos x="118" y="131"/>
                    </a:cxn>
                    <a:cxn ang="0">
                      <a:pos x="126" y="114"/>
                    </a:cxn>
                    <a:cxn ang="0">
                      <a:pos x="133" y="101"/>
                    </a:cxn>
                    <a:cxn ang="0">
                      <a:pos x="133" y="92"/>
                    </a:cxn>
                    <a:cxn ang="0">
                      <a:pos x="151" y="73"/>
                    </a:cxn>
                    <a:cxn ang="0">
                      <a:pos x="153" y="42"/>
                    </a:cxn>
                    <a:cxn ang="0">
                      <a:pos x="157" y="22"/>
                    </a:cxn>
                    <a:cxn ang="0">
                      <a:pos x="141" y="14"/>
                    </a:cxn>
                    <a:cxn ang="0">
                      <a:pos x="131" y="0"/>
                    </a:cxn>
                    <a:cxn ang="0">
                      <a:pos x="118" y="14"/>
                    </a:cxn>
                    <a:cxn ang="0">
                      <a:pos x="106" y="47"/>
                    </a:cxn>
                    <a:cxn ang="0">
                      <a:pos x="92" y="70"/>
                    </a:cxn>
                    <a:cxn ang="0">
                      <a:pos x="80" y="89"/>
                    </a:cxn>
                    <a:cxn ang="0">
                      <a:pos x="75" y="89"/>
                    </a:cxn>
                    <a:cxn ang="0">
                      <a:pos x="63" y="101"/>
                    </a:cxn>
                    <a:cxn ang="0">
                      <a:pos x="57" y="112"/>
                    </a:cxn>
                    <a:cxn ang="0">
                      <a:pos x="29" y="117"/>
                    </a:cxn>
                  </a:cxnLst>
                  <a:rect l="0" t="0" r="r" b="b"/>
                  <a:pathLst>
                    <a:path w="158" h="378">
                      <a:moveTo>
                        <a:pt x="29" y="117"/>
                      </a:moveTo>
                      <a:lnTo>
                        <a:pt x="26" y="193"/>
                      </a:lnTo>
                      <a:lnTo>
                        <a:pt x="12" y="240"/>
                      </a:lnTo>
                      <a:lnTo>
                        <a:pt x="0" y="285"/>
                      </a:lnTo>
                      <a:lnTo>
                        <a:pt x="0" y="318"/>
                      </a:lnTo>
                      <a:lnTo>
                        <a:pt x="4" y="346"/>
                      </a:lnTo>
                      <a:lnTo>
                        <a:pt x="18" y="371"/>
                      </a:lnTo>
                      <a:lnTo>
                        <a:pt x="29" y="374"/>
                      </a:lnTo>
                      <a:lnTo>
                        <a:pt x="39" y="374"/>
                      </a:lnTo>
                      <a:lnTo>
                        <a:pt x="51" y="377"/>
                      </a:lnTo>
                      <a:lnTo>
                        <a:pt x="57" y="357"/>
                      </a:lnTo>
                      <a:lnTo>
                        <a:pt x="63" y="307"/>
                      </a:lnTo>
                      <a:lnTo>
                        <a:pt x="80" y="274"/>
                      </a:lnTo>
                      <a:lnTo>
                        <a:pt x="84" y="223"/>
                      </a:lnTo>
                      <a:lnTo>
                        <a:pt x="92" y="204"/>
                      </a:lnTo>
                      <a:lnTo>
                        <a:pt x="100" y="190"/>
                      </a:lnTo>
                      <a:lnTo>
                        <a:pt x="106" y="154"/>
                      </a:lnTo>
                      <a:lnTo>
                        <a:pt x="118" y="131"/>
                      </a:lnTo>
                      <a:lnTo>
                        <a:pt x="126" y="114"/>
                      </a:lnTo>
                      <a:lnTo>
                        <a:pt x="133" y="101"/>
                      </a:lnTo>
                      <a:lnTo>
                        <a:pt x="133" y="92"/>
                      </a:lnTo>
                      <a:lnTo>
                        <a:pt x="151" y="73"/>
                      </a:lnTo>
                      <a:lnTo>
                        <a:pt x="153" y="42"/>
                      </a:lnTo>
                      <a:lnTo>
                        <a:pt x="157" y="22"/>
                      </a:lnTo>
                      <a:lnTo>
                        <a:pt x="141" y="14"/>
                      </a:lnTo>
                      <a:lnTo>
                        <a:pt x="131" y="0"/>
                      </a:lnTo>
                      <a:lnTo>
                        <a:pt x="118" y="14"/>
                      </a:lnTo>
                      <a:lnTo>
                        <a:pt x="106" y="47"/>
                      </a:lnTo>
                      <a:lnTo>
                        <a:pt x="92" y="70"/>
                      </a:lnTo>
                      <a:lnTo>
                        <a:pt x="80" y="89"/>
                      </a:lnTo>
                      <a:lnTo>
                        <a:pt x="75" y="89"/>
                      </a:lnTo>
                      <a:lnTo>
                        <a:pt x="63" y="101"/>
                      </a:lnTo>
                      <a:lnTo>
                        <a:pt x="57" y="112"/>
                      </a:lnTo>
                      <a:lnTo>
                        <a:pt x="29" y="117"/>
                      </a:lnTo>
                    </a:path>
                  </a:pathLst>
                </a:custGeom>
                <a:solidFill>
                  <a:srgbClr val="A2C1FE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 b="1">
                    <a:solidFill>
                      <a:srgbClr val="000000"/>
                    </a:solidFill>
                    <a:latin typeface="Times New Roman Cyr" charset="-52"/>
                  </a:endParaRPr>
                </a:p>
              </p:txBody>
            </p:sp>
            <p:sp>
              <p:nvSpPr>
                <p:cNvPr id="19" name="Freeform 41"/>
                <p:cNvSpPr>
                  <a:spLocks/>
                </p:cNvSpPr>
                <p:nvPr/>
              </p:nvSpPr>
              <p:spPr bwMode="auto">
                <a:xfrm>
                  <a:off x="2580" y="544"/>
                  <a:ext cx="2126" cy="1789"/>
                </a:xfrm>
                <a:custGeom>
                  <a:avLst/>
                  <a:gdLst/>
                  <a:ahLst/>
                  <a:cxnLst>
                    <a:cxn ang="0">
                      <a:pos x="124" y="750"/>
                    </a:cxn>
                    <a:cxn ang="0">
                      <a:pos x="142" y="619"/>
                    </a:cxn>
                    <a:cxn ang="0">
                      <a:pos x="214" y="544"/>
                    </a:cxn>
                    <a:cxn ang="0">
                      <a:pos x="296" y="508"/>
                    </a:cxn>
                    <a:cxn ang="0">
                      <a:pos x="319" y="432"/>
                    </a:cxn>
                    <a:cxn ang="0">
                      <a:pos x="424" y="365"/>
                    </a:cxn>
                    <a:cxn ang="0">
                      <a:pos x="492" y="271"/>
                    </a:cxn>
                    <a:cxn ang="0">
                      <a:pos x="461" y="223"/>
                    </a:cxn>
                    <a:cxn ang="0">
                      <a:pos x="467" y="179"/>
                    </a:cxn>
                    <a:cxn ang="0">
                      <a:pos x="399" y="243"/>
                    </a:cxn>
                    <a:cxn ang="0">
                      <a:pos x="377" y="371"/>
                    </a:cxn>
                    <a:cxn ang="0">
                      <a:pos x="331" y="410"/>
                    </a:cxn>
                    <a:cxn ang="0">
                      <a:pos x="307" y="343"/>
                    </a:cxn>
                    <a:cxn ang="0">
                      <a:pos x="243" y="374"/>
                    </a:cxn>
                    <a:cxn ang="0">
                      <a:pos x="226" y="324"/>
                    </a:cxn>
                    <a:cxn ang="0">
                      <a:pos x="227" y="273"/>
                    </a:cxn>
                    <a:cxn ang="0">
                      <a:pos x="296" y="240"/>
                    </a:cxn>
                    <a:cxn ang="0">
                      <a:pos x="340" y="153"/>
                    </a:cxn>
                    <a:cxn ang="0">
                      <a:pos x="412" y="53"/>
                    </a:cxn>
                    <a:cxn ang="0">
                      <a:pos x="511" y="25"/>
                    </a:cxn>
                    <a:cxn ang="0">
                      <a:pos x="642" y="103"/>
                    </a:cxn>
                    <a:cxn ang="0">
                      <a:pos x="595" y="223"/>
                    </a:cxn>
                    <a:cxn ang="0">
                      <a:pos x="642" y="285"/>
                    </a:cxn>
                    <a:cxn ang="0">
                      <a:pos x="682" y="215"/>
                    </a:cxn>
                    <a:cxn ang="0">
                      <a:pos x="859" y="187"/>
                    </a:cxn>
                    <a:cxn ang="0">
                      <a:pos x="1073" y="33"/>
                    </a:cxn>
                    <a:cxn ang="0">
                      <a:pos x="1406" y="103"/>
                    </a:cxn>
                    <a:cxn ang="0">
                      <a:pos x="2004" y="226"/>
                    </a:cxn>
                    <a:cxn ang="0">
                      <a:pos x="2057" y="298"/>
                    </a:cxn>
                    <a:cxn ang="0">
                      <a:pos x="2076" y="541"/>
                    </a:cxn>
                    <a:cxn ang="0">
                      <a:pos x="1901" y="346"/>
                    </a:cxn>
                    <a:cxn ang="0">
                      <a:pos x="1763" y="435"/>
                    </a:cxn>
                    <a:cxn ang="0">
                      <a:pos x="1954" y="775"/>
                    </a:cxn>
                    <a:cxn ang="0">
                      <a:pos x="1876" y="920"/>
                    </a:cxn>
                    <a:cxn ang="0">
                      <a:pos x="2003" y="1252"/>
                    </a:cxn>
                    <a:cxn ang="0">
                      <a:pos x="1874" y="1425"/>
                    </a:cxn>
                    <a:cxn ang="0">
                      <a:pos x="1841" y="1559"/>
                    </a:cxn>
                    <a:cxn ang="0">
                      <a:pos x="1833" y="1690"/>
                    </a:cxn>
                    <a:cxn ang="0">
                      <a:pos x="1789" y="1685"/>
                    </a:cxn>
                    <a:cxn ang="0">
                      <a:pos x="1658" y="1411"/>
                    </a:cxn>
                    <a:cxn ang="0">
                      <a:pos x="1472" y="1403"/>
                    </a:cxn>
                    <a:cxn ang="0">
                      <a:pos x="1359" y="1562"/>
                    </a:cxn>
                    <a:cxn ang="0">
                      <a:pos x="1128" y="1213"/>
                    </a:cxn>
                    <a:cxn ang="0">
                      <a:pos x="822" y="1091"/>
                    </a:cxn>
                    <a:cxn ang="0">
                      <a:pos x="1054" y="1308"/>
                    </a:cxn>
                    <a:cxn ang="0">
                      <a:pos x="784" y="1503"/>
                    </a:cxn>
                    <a:cxn ang="0">
                      <a:pos x="714" y="1319"/>
                    </a:cxn>
                    <a:cxn ang="0">
                      <a:pos x="601" y="1105"/>
                    </a:cxn>
                    <a:cxn ang="0">
                      <a:pos x="537" y="946"/>
                    </a:cxn>
                    <a:cxn ang="0">
                      <a:pos x="505" y="873"/>
                    </a:cxn>
                    <a:cxn ang="0">
                      <a:pos x="465" y="831"/>
                    </a:cxn>
                    <a:cxn ang="0">
                      <a:pos x="449" y="909"/>
                    </a:cxn>
                    <a:cxn ang="0">
                      <a:pos x="393" y="787"/>
                    </a:cxn>
                    <a:cxn ang="0">
                      <a:pos x="329" y="742"/>
                    </a:cxn>
                    <a:cxn ang="0">
                      <a:pos x="397" y="848"/>
                    </a:cxn>
                    <a:cxn ang="0">
                      <a:pos x="367" y="873"/>
                    </a:cxn>
                    <a:cxn ang="0">
                      <a:pos x="313" y="803"/>
                    </a:cxn>
                    <a:cxn ang="0">
                      <a:pos x="251" y="753"/>
                    </a:cxn>
                    <a:cxn ang="0">
                      <a:pos x="169" y="817"/>
                    </a:cxn>
                    <a:cxn ang="0">
                      <a:pos x="152" y="890"/>
                    </a:cxn>
                    <a:cxn ang="0">
                      <a:pos x="95" y="943"/>
                    </a:cxn>
                    <a:cxn ang="0">
                      <a:pos x="12" y="909"/>
                    </a:cxn>
                  </a:cxnLst>
                  <a:rect l="0" t="0" r="r" b="b"/>
                  <a:pathLst>
                    <a:path w="2126" h="1789">
                      <a:moveTo>
                        <a:pt x="0" y="803"/>
                      </a:moveTo>
                      <a:lnTo>
                        <a:pt x="19" y="778"/>
                      </a:lnTo>
                      <a:lnTo>
                        <a:pt x="31" y="759"/>
                      </a:lnTo>
                      <a:lnTo>
                        <a:pt x="56" y="759"/>
                      </a:lnTo>
                      <a:lnTo>
                        <a:pt x="84" y="764"/>
                      </a:lnTo>
                      <a:lnTo>
                        <a:pt x="103" y="753"/>
                      </a:lnTo>
                      <a:lnTo>
                        <a:pt x="124" y="750"/>
                      </a:lnTo>
                      <a:lnTo>
                        <a:pt x="126" y="717"/>
                      </a:lnTo>
                      <a:lnTo>
                        <a:pt x="138" y="695"/>
                      </a:lnTo>
                      <a:lnTo>
                        <a:pt x="109" y="669"/>
                      </a:lnTo>
                      <a:lnTo>
                        <a:pt x="105" y="650"/>
                      </a:lnTo>
                      <a:lnTo>
                        <a:pt x="107" y="622"/>
                      </a:lnTo>
                      <a:lnTo>
                        <a:pt x="128" y="622"/>
                      </a:lnTo>
                      <a:lnTo>
                        <a:pt x="142" y="619"/>
                      </a:lnTo>
                      <a:lnTo>
                        <a:pt x="144" y="622"/>
                      </a:lnTo>
                      <a:lnTo>
                        <a:pt x="159" y="605"/>
                      </a:lnTo>
                      <a:lnTo>
                        <a:pt x="175" y="597"/>
                      </a:lnTo>
                      <a:lnTo>
                        <a:pt x="181" y="597"/>
                      </a:lnTo>
                      <a:lnTo>
                        <a:pt x="191" y="580"/>
                      </a:lnTo>
                      <a:lnTo>
                        <a:pt x="202" y="575"/>
                      </a:lnTo>
                      <a:lnTo>
                        <a:pt x="214" y="544"/>
                      </a:lnTo>
                      <a:lnTo>
                        <a:pt x="222" y="552"/>
                      </a:lnTo>
                      <a:lnTo>
                        <a:pt x="237" y="533"/>
                      </a:lnTo>
                      <a:lnTo>
                        <a:pt x="239" y="533"/>
                      </a:lnTo>
                      <a:lnTo>
                        <a:pt x="259" y="510"/>
                      </a:lnTo>
                      <a:lnTo>
                        <a:pt x="270" y="508"/>
                      </a:lnTo>
                      <a:lnTo>
                        <a:pt x="286" y="508"/>
                      </a:lnTo>
                      <a:lnTo>
                        <a:pt x="296" y="508"/>
                      </a:lnTo>
                      <a:lnTo>
                        <a:pt x="288" y="480"/>
                      </a:lnTo>
                      <a:lnTo>
                        <a:pt x="284" y="457"/>
                      </a:lnTo>
                      <a:lnTo>
                        <a:pt x="280" y="410"/>
                      </a:lnTo>
                      <a:lnTo>
                        <a:pt x="303" y="407"/>
                      </a:lnTo>
                      <a:lnTo>
                        <a:pt x="315" y="399"/>
                      </a:lnTo>
                      <a:lnTo>
                        <a:pt x="309" y="418"/>
                      </a:lnTo>
                      <a:lnTo>
                        <a:pt x="319" y="432"/>
                      </a:lnTo>
                      <a:lnTo>
                        <a:pt x="329" y="449"/>
                      </a:lnTo>
                      <a:lnTo>
                        <a:pt x="334" y="460"/>
                      </a:lnTo>
                      <a:lnTo>
                        <a:pt x="362" y="457"/>
                      </a:lnTo>
                      <a:lnTo>
                        <a:pt x="385" y="416"/>
                      </a:lnTo>
                      <a:lnTo>
                        <a:pt x="402" y="396"/>
                      </a:lnTo>
                      <a:lnTo>
                        <a:pt x="412" y="382"/>
                      </a:lnTo>
                      <a:lnTo>
                        <a:pt x="424" y="365"/>
                      </a:lnTo>
                      <a:lnTo>
                        <a:pt x="435" y="343"/>
                      </a:lnTo>
                      <a:lnTo>
                        <a:pt x="445" y="351"/>
                      </a:lnTo>
                      <a:lnTo>
                        <a:pt x="445" y="338"/>
                      </a:lnTo>
                      <a:lnTo>
                        <a:pt x="451" y="329"/>
                      </a:lnTo>
                      <a:lnTo>
                        <a:pt x="469" y="335"/>
                      </a:lnTo>
                      <a:lnTo>
                        <a:pt x="498" y="371"/>
                      </a:lnTo>
                      <a:lnTo>
                        <a:pt x="492" y="271"/>
                      </a:lnTo>
                      <a:lnTo>
                        <a:pt x="467" y="315"/>
                      </a:lnTo>
                      <a:lnTo>
                        <a:pt x="447" y="312"/>
                      </a:lnTo>
                      <a:lnTo>
                        <a:pt x="441" y="285"/>
                      </a:lnTo>
                      <a:lnTo>
                        <a:pt x="441" y="271"/>
                      </a:lnTo>
                      <a:lnTo>
                        <a:pt x="435" y="262"/>
                      </a:lnTo>
                      <a:lnTo>
                        <a:pt x="451" y="240"/>
                      </a:lnTo>
                      <a:lnTo>
                        <a:pt x="461" y="223"/>
                      </a:lnTo>
                      <a:lnTo>
                        <a:pt x="470" y="218"/>
                      </a:lnTo>
                      <a:lnTo>
                        <a:pt x="478" y="215"/>
                      </a:lnTo>
                      <a:lnTo>
                        <a:pt x="484" y="201"/>
                      </a:lnTo>
                      <a:lnTo>
                        <a:pt x="492" y="198"/>
                      </a:lnTo>
                      <a:lnTo>
                        <a:pt x="502" y="198"/>
                      </a:lnTo>
                      <a:lnTo>
                        <a:pt x="484" y="173"/>
                      </a:lnTo>
                      <a:lnTo>
                        <a:pt x="467" y="179"/>
                      </a:lnTo>
                      <a:lnTo>
                        <a:pt x="455" y="179"/>
                      </a:lnTo>
                      <a:lnTo>
                        <a:pt x="445" y="170"/>
                      </a:lnTo>
                      <a:lnTo>
                        <a:pt x="445" y="187"/>
                      </a:lnTo>
                      <a:lnTo>
                        <a:pt x="435" y="204"/>
                      </a:lnTo>
                      <a:lnTo>
                        <a:pt x="422" y="232"/>
                      </a:lnTo>
                      <a:lnTo>
                        <a:pt x="408" y="243"/>
                      </a:lnTo>
                      <a:lnTo>
                        <a:pt x="399" y="243"/>
                      </a:lnTo>
                      <a:lnTo>
                        <a:pt x="395" y="262"/>
                      </a:lnTo>
                      <a:lnTo>
                        <a:pt x="395" y="271"/>
                      </a:lnTo>
                      <a:lnTo>
                        <a:pt x="387" y="279"/>
                      </a:lnTo>
                      <a:lnTo>
                        <a:pt x="397" y="312"/>
                      </a:lnTo>
                      <a:lnTo>
                        <a:pt x="402" y="329"/>
                      </a:lnTo>
                      <a:lnTo>
                        <a:pt x="391" y="354"/>
                      </a:lnTo>
                      <a:lnTo>
                        <a:pt x="377" y="371"/>
                      </a:lnTo>
                      <a:lnTo>
                        <a:pt x="373" y="396"/>
                      </a:lnTo>
                      <a:lnTo>
                        <a:pt x="366" y="416"/>
                      </a:lnTo>
                      <a:lnTo>
                        <a:pt x="358" y="416"/>
                      </a:lnTo>
                      <a:lnTo>
                        <a:pt x="346" y="418"/>
                      </a:lnTo>
                      <a:lnTo>
                        <a:pt x="334" y="427"/>
                      </a:lnTo>
                      <a:lnTo>
                        <a:pt x="331" y="424"/>
                      </a:lnTo>
                      <a:lnTo>
                        <a:pt x="331" y="410"/>
                      </a:lnTo>
                      <a:lnTo>
                        <a:pt x="329" y="388"/>
                      </a:lnTo>
                      <a:lnTo>
                        <a:pt x="319" y="388"/>
                      </a:lnTo>
                      <a:lnTo>
                        <a:pt x="313" y="374"/>
                      </a:lnTo>
                      <a:lnTo>
                        <a:pt x="315" y="354"/>
                      </a:lnTo>
                      <a:lnTo>
                        <a:pt x="317" y="343"/>
                      </a:lnTo>
                      <a:lnTo>
                        <a:pt x="315" y="338"/>
                      </a:lnTo>
                      <a:lnTo>
                        <a:pt x="307" y="343"/>
                      </a:lnTo>
                      <a:lnTo>
                        <a:pt x="303" y="343"/>
                      </a:lnTo>
                      <a:lnTo>
                        <a:pt x="297" y="340"/>
                      </a:lnTo>
                      <a:lnTo>
                        <a:pt x="294" y="338"/>
                      </a:lnTo>
                      <a:lnTo>
                        <a:pt x="284" y="349"/>
                      </a:lnTo>
                      <a:lnTo>
                        <a:pt x="274" y="363"/>
                      </a:lnTo>
                      <a:lnTo>
                        <a:pt x="264" y="377"/>
                      </a:lnTo>
                      <a:lnTo>
                        <a:pt x="243" y="374"/>
                      </a:lnTo>
                      <a:lnTo>
                        <a:pt x="229" y="371"/>
                      </a:lnTo>
                      <a:lnTo>
                        <a:pt x="220" y="357"/>
                      </a:lnTo>
                      <a:lnTo>
                        <a:pt x="220" y="349"/>
                      </a:lnTo>
                      <a:lnTo>
                        <a:pt x="226" y="338"/>
                      </a:lnTo>
                      <a:lnTo>
                        <a:pt x="233" y="329"/>
                      </a:lnTo>
                      <a:lnTo>
                        <a:pt x="239" y="318"/>
                      </a:lnTo>
                      <a:lnTo>
                        <a:pt x="226" y="324"/>
                      </a:lnTo>
                      <a:lnTo>
                        <a:pt x="220" y="310"/>
                      </a:lnTo>
                      <a:lnTo>
                        <a:pt x="220" y="301"/>
                      </a:lnTo>
                      <a:lnTo>
                        <a:pt x="239" y="298"/>
                      </a:lnTo>
                      <a:lnTo>
                        <a:pt x="257" y="296"/>
                      </a:lnTo>
                      <a:lnTo>
                        <a:pt x="245" y="287"/>
                      </a:lnTo>
                      <a:lnTo>
                        <a:pt x="227" y="290"/>
                      </a:lnTo>
                      <a:lnTo>
                        <a:pt x="227" y="273"/>
                      </a:lnTo>
                      <a:lnTo>
                        <a:pt x="235" y="262"/>
                      </a:lnTo>
                      <a:lnTo>
                        <a:pt x="253" y="251"/>
                      </a:lnTo>
                      <a:lnTo>
                        <a:pt x="259" y="240"/>
                      </a:lnTo>
                      <a:lnTo>
                        <a:pt x="264" y="234"/>
                      </a:lnTo>
                      <a:lnTo>
                        <a:pt x="278" y="232"/>
                      </a:lnTo>
                      <a:lnTo>
                        <a:pt x="290" y="234"/>
                      </a:lnTo>
                      <a:lnTo>
                        <a:pt x="296" y="240"/>
                      </a:lnTo>
                      <a:lnTo>
                        <a:pt x="305" y="232"/>
                      </a:lnTo>
                      <a:lnTo>
                        <a:pt x="296" y="229"/>
                      </a:lnTo>
                      <a:lnTo>
                        <a:pt x="296" y="206"/>
                      </a:lnTo>
                      <a:lnTo>
                        <a:pt x="321" y="181"/>
                      </a:lnTo>
                      <a:lnTo>
                        <a:pt x="334" y="165"/>
                      </a:lnTo>
                      <a:lnTo>
                        <a:pt x="342" y="162"/>
                      </a:lnTo>
                      <a:lnTo>
                        <a:pt x="340" y="153"/>
                      </a:lnTo>
                      <a:lnTo>
                        <a:pt x="352" y="137"/>
                      </a:lnTo>
                      <a:lnTo>
                        <a:pt x="366" y="112"/>
                      </a:lnTo>
                      <a:lnTo>
                        <a:pt x="381" y="100"/>
                      </a:lnTo>
                      <a:lnTo>
                        <a:pt x="369" y="89"/>
                      </a:lnTo>
                      <a:lnTo>
                        <a:pt x="401" y="64"/>
                      </a:lnTo>
                      <a:lnTo>
                        <a:pt x="414" y="67"/>
                      </a:lnTo>
                      <a:lnTo>
                        <a:pt x="412" y="53"/>
                      </a:lnTo>
                      <a:lnTo>
                        <a:pt x="439" y="50"/>
                      </a:lnTo>
                      <a:lnTo>
                        <a:pt x="490" y="6"/>
                      </a:lnTo>
                      <a:lnTo>
                        <a:pt x="498" y="0"/>
                      </a:lnTo>
                      <a:lnTo>
                        <a:pt x="488" y="33"/>
                      </a:lnTo>
                      <a:lnTo>
                        <a:pt x="500" y="17"/>
                      </a:lnTo>
                      <a:lnTo>
                        <a:pt x="513" y="11"/>
                      </a:lnTo>
                      <a:lnTo>
                        <a:pt x="511" y="25"/>
                      </a:lnTo>
                      <a:lnTo>
                        <a:pt x="550" y="8"/>
                      </a:lnTo>
                      <a:lnTo>
                        <a:pt x="568" y="22"/>
                      </a:lnTo>
                      <a:lnTo>
                        <a:pt x="542" y="36"/>
                      </a:lnTo>
                      <a:lnTo>
                        <a:pt x="552" y="53"/>
                      </a:lnTo>
                      <a:lnTo>
                        <a:pt x="589" y="50"/>
                      </a:lnTo>
                      <a:lnTo>
                        <a:pt x="645" y="75"/>
                      </a:lnTo>
                      <a:lnTo>
                        <a:pt x="642" y="103"/>
                      </a:lnTo>
                      <a:lnTo>
                        <a:pt x="618" y="128"/>
                      </a:lnTo>
                      <a:lnTo>
                        <a:pt x="583" y="142"/>
                      </a:lnTo>
                      <a:lnTo>
                        <a:pt x="577" y="170"/>
                      </a:lnTo>
                      <a:lnTo>
                        <a:pt x="579" y="198"/>
                      </a:lnTo>
                      <a:lnTo>
                        <a:pt x="589" y="204"/>
                      </a:lnTo>
                      <a:lnTo>
                        <a:pt x="591" y="218"/>
                      </a:lnTo>
                      <a:lnTo>
                        <a:pt x="595" y="223"/>
                      </a:lnTo>
                      <a:lnTo>
                        <a:pt x="603" y="229"/>
                      </a:lnTo>
                      <a:lnTo>
                        <a:pt x="605" y="245"/>
                      </a:lnTo>
                      <a:lnTo>
                        <a:pt x="616" y="265"/>
                      </a:lnTo>
                      <a:lnTo>
                        <a:pt x="616" y="273"/>
                      </a:lnTo>
                      <a:lnTo>
                        <a:pt x="628" y="273"/>
                      </a:lnTo>
                      <a:lnTo>
                        <a:pt x="632" y="279"/>
                      </a:lnTo>
                      <a:lnTo>
                        <a:pt x="642" y="285"/>
                      </a:lnTo>
                      <a:lnTo>
                        <a:pt x="647" y="276"/>
                      </a:lnTo>
                      <a:lnTo>
                        <a:pt x="653" y="262"/>
                      </a:lnTo>
                      <a:lnTo>
                        <a:pt x="657" y="254"/>
                      </a:lnTo>
                      <a:lnTo>
                        <a:pt x="667" y="259"/>
                      </a:lnTo>
                      <a:lnTo>
                        <a:pt x="679" y="240"/>
                      </a:lnTo>
                      <a:lnTo>
                        <a:pt x="679" y="226"/>
                      </a:lnTo>
                      <a:lnTo>
                        <a:pt x="682" y="215"/>
                      </a:lnTo>
                      <a:lnTo>
                        <a:pt x="684" y="206"/>
                      </a:lnTo>
                      <a:lnTo>
                        <a:pt x="708" y="198"/>
                      </a:lnTo>
                      <a:lnTo>
                        <a:pt x="727" y="190"/>
                      </a:lnTo>
                      <a:lnTo>
                        <a:pt x="752" y="179"/>
                      </a:lnTo>
                      <a:lnTo>
                        <a:pt x="782" y="187"/>
                      </a:lnTo>
                      <a:lnTo>
                        <a:pt x="811" y="187"/>
                      </a:lnTo>
                      <a:lnTo>
                        <a:pt x="859" y="187"/>
                      </a:lnTo>
                      <a:lnTo>
                        <a:pt x="867" y="120"/>
                      </a:lnTo>
                      <a:lnTo>
                        <a:pt x="894" y="123"/>
                      </a:lnTo>
                      <a:lnTo>
                        <a:pt x="914" y="173"/>
                      </a:lnTo>
                      <a:lnTo>
                        <a:pt x="918" y="131"/>
                      </a:lnTo>
                      <a:lnTo>
                        <a:pt x="1007" y="8"/>
                      </a:lnTo>
                      <a:lnTo>
                        <a:pt x="1042" y="8"/>
                      </a:lnTo>
                      <a:lnTo>
                        <a:pt x="1073" y="33"/>
                      </a:lnTo>
                      <a:lnTo>
                        <a:pt x="1114" y="31"/>
                      </a:lnTo>
                      <a:lnTo>
                        <a:pt x="1168" y="75"/>
                      </a:lnTo>
                      <a:lnTo>
                        <a:pt x="1231" y="100"/>
                      </a:lnTo>
                      <a:lnTo>
                        <a:pt x="1275" y="95"/>
                      </a:lnTo>
                      <a:lnTo>
                        <a:pt x="1334" y="123"/>
                      </a:lnTo>
                      <a:lnTo>
                        <a:pt x="1382" y="123"/>
                      </a:lnTo>
                      <a:lnTo>
                        <a:pt x="1406" y="103"/>
                      </a:lnTo>
                      <a:lnTo>
                        <a:pt x="1460" y="103"/>
                      </a:lnTo>
                      <a:lnTo>
                        <a:pt x="1489" y="126"/>
                      </a:lnTo>
                      <a:lnTo>
                        <a:pt x="1563" y="126"/>
                      </a:lnTo>
                      <a:lnTo>
                        <a:pt x="1625" y="162"/>
                      </a:lnTo>
                      <a:lnTo>
                        <a:pt x="1736" y="156"/>
                      </a:lnTo>
                      <a:lnTo>
                        <a:pt x="1917" y="173"/>
                      </a:lnTo>
                      <a:lnTo>
                        <a:pt x="2004" y="226"/>
                      </a:lnTo>
                      <a:lnTo>
                        <a:pt x="2078" y="259"/>
                      </a:lnTo>
                      <a:lnTo>
                        <a:pt x="2125" y="287"/>
                      </a:lnTo>
                      <a:lnTo>
                        <a:pt x="2111" y="296"/>
                      </a:lnTo>
                      <a:lnTo>
                        <a:pt x="2078" y="273"/>
                      </a:lnTo>
                      <a:lnTo>
                        <a:pt x="2003" y="265"/>
                      </a:lnTo>
                      <a:lnTo>
                        <a:pt x="2024" y="287"/>
                      </a:lnTo>
                      <a:lnTo>
                        <a:pt x="2057" y="298"/>
                      </a:lnTo>
                      <a:lnTo>
                        <a:pt x="2047" y="335"/>
                      </a:lnTo>
                      <a:lnTo>
                        <a:pt x="2012" y="357"/>
                      </a:lnTo>
                      <a:lnTo>
                        <a:pt x="2001" y="393"/>
                      </a:lnTo>
                      <a:lnTo>
                        <a:pt x="2047" y="427"/>
                      </a:lnTo>
                      <a:lnTo>
                        <a:pt x="2080" y="471"/>
                      </a:lnTo>
                      <a:lnTo>
                        <a:pt x="2098" y="536"/>
                      </a:lnTo>
                      <a:lnTo>
                        <a:pt x="2076" y="541"/>
                      </a:lnTo>
                      <a:lnTo>
                        <a:pt x="2030" y="522"/>
                      </a:lnTo>
                      <a:lnTo>
                        <a:pt x="1981" y="474"/>
                      </a:lnTo>
                      <a:lnTo>
                        <a:pt x="1962" y="449"/>
                      </a:lnTo>
                      <a:lnTo>
                        <a:pt x="1950" y="416"/>
                      </a:lnTo>
                      <a:lnTo>
                        <a:pt x="1938" y="365"/>
                      </a:lnTo>
                      <a:lnTo>
                        <a:pt x="1919" y="349"/>
                      </a:lnTo>
                      <a:lnTo>
                        <a:pt x="1901" y="346"/>
                      </a:lnTo>
                      <a:lnTo>
                        <a:pt x="1886" y="351"/>
                      </a:lnTo>
                      <a:lnTo>
                        <a:pt x="1903" y="391"/>
                      </a:lnTo>
                      <a:lnTo>
                        <a:pt x="1857" y="396"/>
                      </a:lnTo>
                      <a:lnTo>
                        <a:pt x="1835" y="377"/>
                      </a:lnTo>
                      <a:lnTo>
                        <a:pt x="1794" y="388"/>
                      </a:lnTo>
                      <a:lnTo>
                        <a:pt x="1763" y="418"/>
                      </a:lnTo>
                      <a:lnTo>
                        <a:pt x="1763" y="435"/>
                      </a:lnTo>
                      <a:lnTo>
                        <a:pt x="1775" y="463"/>
                      </a:lnTo>
                      <a:lnTo>
                        <a:pt x="1824" y="471"/>
                      </a:lnTo>
                      <a:lnTo>
                        <a:pt x="1863" y="505"/>
                      </a:lnTo>
                      <a:lnTo>
                        <a:pt x="1929" y="597"/>
                      </a:lnTo>
                      <a:lnTo>
                        <a:pt x="1956" y="658"/>
                      </a:lnTo>
                      <a:lnTo>
                        <a:pt x="1960" y="722"/>
                      </a:lnTo>
                      <a:lnTo>
                        <a:pt x="1954" y="775"/>
                      </a:lnTo>
                      <a:lnTo>
                        <a:pt x="1938" y="775"/>
                      </a:lnTo>
                      <a:lnTo>
                        <a:pt x="1921" y="756"/>
                      </a:lnTo>
                      <a:lnTo>
                        <a:pt x="1896" y="781"/>
                      </a:lnTo>
                      <a:lnTo>
                        <a:pt x="1870" y="803"/>
                      </a:lnTo>
                      <a:lnTo>
                        <a:pt x="1866" y="840"/>
                      </a:lnTo>
                      <a:lnTo>
                        <a:pt x="1894" y="884"/>
                      </a:lnTo>
                      <a:lnTo>
                        <a:pt x="1876" y="920"/>
                      </a:lnTo>
                      <a:lnTo>
                        <a:pt x="1870" y="982"/>
                      </a:lnTo>
                      <a:lnTo>
                        <a:pt x="1903" y="1021"/>
                      </a:lnTo>
                      <a:lnTo>
                        <a:pt x="1940" y="1032"/>
                      </a:lnTo>
                      <a:lnTo>
                        <a:pt x="1979" y="1074"/>
                      </a:lnTo>
                      <a:lnTo>
                        <a:pt x="2012" y="1130"/>
                      </a:lnTo>
                      <a:lnTo>
                        <a:pt x="2014" y="1213"/>
                      </a:lnTo>
                      <a:lnTo>
                        <a:pt x="2003" y="1252"/>
                      </a:lnTo>
                      <a:lnTo>
                        <a:pt x="1968" y="1286"/>
                      </a:lnTo>
                      <a:lnTo>
                        <a:pt x="1925" y="1303"/>
                      </a:lnTo>
                      <a:lnTo>
                        <a:pt x="1898" y="1328"/>
                      </a:lnTo>
                      <a:lnTo>
                        <a:pt x="1882" y="1314"/>
                      </a:lnTo>
                      <a:lnTo>
                        <a:pt x="1868" y="1328"/>
                      </a:lnTo>
                      <a:lnTo>
                        <a:pt x="1864" y="1389"/>
                      </a:lnTo>
                      <a:lnTo>
                        <a:pt x="1874" y="1425"/>
                      </a:lnTo>
                      <a:lnTo>
                        <a:pt x="1917" y="1467"/>
                      </a:lnTo>
                      <a:lnTo>
                        <a:pt x="1934" y="1509"/>
                      </a:lnTo>
                      <a:lnTo>
                        <a:pt x="1948" y="1531"/>
                      </a:lnTo>
                      <a:lnTo>
                        <a:pt x="1944" y="1576"/>
                      </a:lnTo>
                      <a:lnTo>
                        <a:pt x="1917" y="1612"/>
                      </a:lnTo>
                      <a:lnTo>
                        <a:pt x="1888" y="1612"/>
                      </a:lnTo>
                      <a:lnTo>
                        <a:pt x="1841" y="1559"/>
                      </a:lnTo>
                      <a:lnTo>
                        <a:pt x="1808" y="1540"/>
                      </a:lnTo>
                      <a:lnTo>
                        <a:pt x="1794" y="1529"/>
                      </a:lnTo>
                      <a:lnTo>
                        <a:pt x="1781" y="1556"/>
                      </a:lnTo>
                      <a:lnTo>
                        <a:pt x="1785" y="1596"/>
                      </a:lnTo>
                      <a:lnTo>
                        <a:pt x="1796" y="1626"/>
                      </a:lnTo>
                      <a:lnTo>
                        <a:pt x="1804" y="1674"/>
                      </a:lnTo>
                      <a:lnTo>
                        <a:pt x="1833" y="1690"/>
                      </a:lnTo>
                      <a:lnTo>
                        <a:pt x="1824" y="1715"/>
                      </a:lnTo>
                      <a:lnTo>
                        <a:pt x="1826" y="1752"/>
                      </a:lnTo>
                      <a:lnTo>
                        <a:pt x="1835" y="1788"/>
                      </a:lnTo>
                      <a:lnTo>
                        <a:pt x="1816" y="1785"/>
                      </a:lnTo>
                      <a:lnTo>
                        <a:pt x="1794" y="1743"/>
                      </a:lnTo>
                      <a:lnTo>
                        <a:pt x="1796" y="1699"/>
                      </a:lnTo>
                      <a:lnTo>
                        <a:pt x="1789" y="1685"/>
                      </a:lnTo>
                      <a:lnTo>
                        <a:pt x="1781" y="1635"/>
                      </a:lnTo>
                      <a:lnTo>
                        <a:pt x="1771" y="1621"/>
                      </a:lnTo>
                      <a:lnTo>
                        <a:pt x="1767" y="1551"/>
                      </a:lnTo>
                      <a:lnTo>
                        <a:pt x="1754" y="1509"/>
                      </a:lnTo>
                      <a:lnTo>
                        <a:pt x="1730" y="1470"/>
                      </a:lnTo>
                      <a:lnTo>
                        <a:pt x="1688" y="1448"/>
                      </a:lnTo>
                      <a:lnTo>
                        <a:pt x="1658" y="1411"/>
                      </a:lnTo>
                      <a:lnTo>
                        <a:pt x="1647" y="1384"/>
                      </a:lnTo>
                      <a:lnTo>
                        <a:pt x="1625" y="1353"/>
                      </a:lnTo>
                      <a:lnTo>
                        <a:pt x="1592" y="1283"/>
                      </a:lnTo>
                      <a:lnTo>
                        <a:pt x="1563" y="1289"/>
                      </a:lnTo>
                      <a:lnTo>
                        <a:pt x="1524" y="1322"/>
                      </a:lnTo>
                      <a:lnTo>
                        <a:pt x="1507" y="1350"/>
                      </a:lnTo>
                      <a:lnTo>
                        <a:pt x="1472" y="1403"/>
                      </a:lnTo>
                      <a:lnTo>
                        <a:pt x="1446" y="1459"/>
                      </a:lnTo>
                      <a:lnTo>
                        <a:pt x="1437" y="1478"/>
                      </a:lnTo>
                      <a:lnTo>
                        <a:pt x="1446" y="1543"/>
                      </a:lnTo>
                      <a:lnTo>
                        <a:pt x="1445" y="1607"/>
                      </a:lnTo>
                      <a:lnTo>
                        <a:pt x="1413" y="1651"/>
                      </a:lnTo>
                      <a:lnTo>
                        <a:pt x="1396" y="1654"/>
                      </a:lnTo>
                      <a:lnTo>
                        <a:pt x="1359" y="1562"/>
                      </a:lnTo>
                      <a:lnTo>
                        <a:pt x="1330" y="1498"/>
                      </a:lnTo>
                      <a:lnTo>
                        <a:pt x="1272" y="1375"/>
                      </a:lnTo>
                      <a:lnTo>
                        <a:pt x="1270" y="1328"/>
                      </a:lnTo>
                      <a:lnTo>
                        <a:pt x="1256" y="1305"/>
                      </a:lnTo>
                      <a:lnTo>
                        <a:pt x="1246" y="1336"/>
                      </a:lnTo>
                      <a:lnTo>
                        <a:pt x="1196" y="1266"/>
                      </a:lnTo>
                      <a:lnTo>
                        <a:pt x="1128" y="1213"/>
                      </a:lnTo>
                      <a:lnTo>
                        <a:pt x="1085" y="1225"/>
                      </a:lnTo>
                      <a:lnTo>
                        <a:pt x="1023" y="1219"/>
                      </a:lnTo>
                      <a:lnTo>
                        <a:pt x="993" y="1180"/>
                      </a:lnTo>
                      <a:lnTo>
                        <a:pt x="960" y="1185"/>
                      </a:lnTo>
                      <a:lnTo>
                        <a:pt x="914" y="1169"/>
                      </a:lnTo>
                      <a:lnTo>
                        <a:pt x="817" y="1038"/>
                      </a:lnTo>
                      <a:lnTo>
                        <a:pt x="822" y="1091"/>
                      </a:lnTo>
                      <a:lnTo>
                        <a:pt x="852" y="1166"/>
                      </a:lnTo>
                      <a:lnTo>
                        <a:pt x="885" y="1219"/>
                      </a:lnTo>
                      <a:lnTo>
                        <a:pt x="920" y="1247"/>
                      </a:lnTo>
                      <a:lnTo>
                        <a:pt x="958" y="1225"/>
                      </a:lnTo>
                      <a:lnTo>
                        <a:pt x="990" y="1225"/>
                      </a:lnTo>
                      <a:lnTo>
                        <a:pt x="1030" y="1272"/>
                      </a:lnTo>
                      <a:lnTo>
                        <a:pt x="1054" y="1308"/>
                      </a:lnTo>
                      <a:lnTo>
                        <a:pt x="1050" y="1331"/>
                      </a:lnTo>
                      <a:lnTo>
                        <a:pt x="980" y="1434"/>
                      </a:lnTo>
                      <a:lnTo>
                        <a:pt x="933" y="1473"/>
                      </a:lnTo>
                      <a:lnTo>
                        <a:pt x="836" y="1523"/>
                      </a:lnTo>
                      <a:lnTo>
                        <a:pt x="807" y="1540"/>
                      </a:lnTo>
                      <a:lnTo>
                        <a:pt x="789" y="1523"/>
                      </a:lnTo>
                      <a:lnTo>
                        <a:pt x="784" y="1503"/>
                      </a:lnTo>
                      <a:lnTo>
                        <a:pt x="782" y="1473"/>
                      </a:lnTo>
                      <a:lnTo>
                        <a:pt x="774" y="1442"/>
                      </a:lnTo>
                      <a:lnTo>
                        <a:pt x="760" y="1417"/>
                      </a:lnTo>
                      <a:lnTo>
                        <a:pt x="749" y="1395"/>
                      </a:lnTo>
                      <a:lnTo>
                        <a:pt x="731" y="1364"/>
                      </a:lnTo>
                      <a:lnTo>
                        <a:pt x="721" y="1344"/>
                      </a:lnTo>
                      <a:lnTo>
                        <a:pt x="714" y="1319"/>
                      </a:lnTo>
                      <a:lnTo>
                        <a:pt x="700" y="1297"/>
                      </a:lnTo>
                      <a:lnTo>
                        <a:pt x="679" y="1241"/>
                      </a:lnTo>
                      <a:lnTo>
                        <a:pt x="667" y="1219"/>
                      </a:lnTo>
                      <a:lnTo>
                        <a:pt x="651" y="1188"/>
                      </a:lnTo>
                      <a:lnTo>
                        <a:pt x="626" y="1146"/>
                      </a:lnTo>
                      <a:lnTo>
                        <a:pt x="612" y="1121"/>
                      </a:lnTo>
                      <a:lnTo>
                        <a:pt x="601" y="1105"/>
                      </a:lnTo>
                      <a:lnTo>
                        <a:pt x="587" y="1068"/>
                      </a:lnTo>
                      <a:lnTo>
                        <a:pt x="628" y="1035"/>
                      </a:lnTo>
                      <a:lnTo>
                        <a:pt x="645" y="962"/>
                      </a:lnTo>
                      <a:lnTo>
                        <a:pt x="607" y="943"/>
                      </a:lnTo>
                      <a:lnTo>
                        <a:pt x="554" y="954"/>
                      </a:lnTo>
                      <a:lnTo>
                        <a:pt x="542" y="946"/>
                      </a:lnTo>
                      <a:lnTo>
                        <a:pt x="537" y="946"/>
                      </a:lnTo>
                      <a:lnTo>
                        <a:pt x="529" y="946"/>
                      </a:lnTo>
                      <a:lnTo>
                        <a:pt x="523" y="946"/>
                      </a:lnTo>
                      <a:lnTo>
                        <a:pt x="521" y="932"/>
                      </a:lnTo>
                      <a:lnTo>
                        <a:pt x="517" y="920"/>
                      </a:lnTo>
                      <a:lnTo>
                        <a:pt x="517" y="898"/>
                      </a:lnTo>
                      <a:lnTo>
                        <a:pt x="507" y="887"/>
                      </a:lnTo>
                      <a:lnTo>
                        <a:pt x="505" y="873"/>
                      </a:lnTo>
                      <a:lnTo>
                        <a:pt x="500" y="870"/>
                      </a:lnTo>
                      <a:lnTo>
                        <a:pt x="494" y="859"/>
                      </a:lnTo>
                      <a:lnTo>
                        <a:pt x="492" y="848"/>
                      </a:lnTo>
                      <a:lnTo>
                        <a:pt x="488" y="837"/>
                      </a:lnTo>
                      <a:lnTo>
                        <a:pt x="484" y="831"/>
                      </a:lnTo>
                      <a:lnTo>
                        <a:pt x="472" y="831"/>
                      </a:lnTo>
                      <a:lnTo>
                        <a:pt x="465" y="831"/>
                      </a:lnTo>
                      <a:lnTo>
                        <a:pt x="461" y="831"/>
                      </a:lnTo>
                      <a:lnTo>
                        <a:pt x="459" y="845"/>
                      </a:lnTo>
                      <a:lnTo>
                        <a:pt x="459" y="859"/>
                      </a:lnTo>
                      <a:lnTo>
                        <a:pt x="459" y="876"/>
                      </a:lnTo>
                      <a:lnTo>
                        <a:pt x="459" y="893"/>
                      </a:lnTo>
                      <a:lnTo>
                        <a:pt x="459" y="904"/>
                      </a:lnTo>
                      <a:lnTo>
                        <a:pt x="449" y="909"/>
                      </a:lnTo>
                      <a:lnTo>
                        <a:pt x="441" y="920"/>
                      </a:lnTo>
                      <a:lnTo>
                        <a:pt x="430" y="904"/>
                      </a:lnTo>
                      <a:lnTo>
                        <a:pt x="422" y="881"/>
                      </a:lnTo>
                      <a:lnTo>
                        <a:pt x="424" y="856"/>
                      </a:lnTo>
                      <a:lnTo>
                        <a:pt x="412" y="823"/>
                      </a:lnTo>
                      <a:lnTo>
                        <a:pt x="406" y="801"/>
                      </a:lnTo>
                      <a:lnTo>
                        <a:pt x="393" y="787"/>
                      </a:lnTo>
                      <a:lnTo>
                        <a:pt x="377" y="773"/>
                      </a:lnTo>
                      <a:lnTo>
                        <a:pt x="369" y="753"/>
                      </a:lnTo>
                      <a:lnTo>
                        <a:pt x="364" y="739"/>
                      </a:lnTo>
                      <a:lnTo>
                        <a:pt x="350" y="736"/>
                      </a:lnTo>
                      <a:lnTo>
                        <a:pt x="346" y="728"/>
                      </a:lnTo>
                      <a:lnTo>
                        <a:pt x="336" y="728"/>
                      </a:lnTo>
                      <a:lnTo>
                        <a:pt x="329" y="742"/>
                      </a:lnTo>
                      <a:lnTo>
                        <a:pt x="321" y="753"/>
                      </a:lnTo>
                      <a:lnTo>
                        <a:pt x="338" y="767"/>
                      </a:lnTo>
                      <a:lnTo>
                        <a:pt x="348" y="787"/>
                      </a:lnTo>
                      <a:lnTo>
                        <a:pt x="366" y="812"/>
                      </a:lnTo>
                      <a:lnTo>
                        <a:pt x="373" y="823"/>
                      </a:lnTo>
                      <a:lnTo>
                        <a:pt x="387" y="831"/>
                      </a:lnTo>
                      <a:lnTo>
                        <a:pt x="397" y="848"/>
                      </a:lnTo>
                      <a:lnTo>
                        <a:pt x="385" y="868"/>
                      </a:lnTo>
                      <a:lnTo>
                        <a:pt x="383" y="859"/>
                      </a:lnTo>
                      <a:lnTo>
                        <a:pt x="383" y="848"/>
                      </a:lnTo>
                      <a:lnTo>
                        <a:pt x="377" y="873"/>
                      </a:lnTo>
                      <a:lnTo>
                        <a:pt x="375" y="895"/>
                      </a:lnTo>
                      <a:lnTo>
                        <a:pt x="364" y="901"/>
                      </a:lnTo>
                      <a:lnTo>
                        <a:pt x="367" y="873"/>
                      </a:lnTo>
                      <a:lnTo>
                        <a:pt x="366" y="859"/>
                      </a:lnTo>
                      <a:lnTo>
                        <a:pt x="352" y="851"/>
                      </a:lnTo>
                      <a:lnTo>
                        <a:pt x="346" y="845"/>
                      </a:lnTo>
                      <a:lnTo>
                        <a:pt x="340" y="834"/>
                      </a:lnTo>
                      <a:lnTo>
                        <a:pt x="329" y="828"/>
                      </a:lnTo>
                      <a:lnTo>
                        <a:pt x="321" y="820"/>
                      </a:lnTo>
                      <a:lnTo>
                        <a:pt x="313" y="803"/>
                      </a:lnTo>
                      <a:lnTo>
                        <a:pt x="303" y="795"/>
                      </a:lnTo>
                      <a:lnTo>
                        <a:pt x="297" y="778"/>
                      </a:lnTo>
                      <a:lnTo>
                        <a:pt x="296" y="764"/>
                      </a:lnTo>
                      <a:lnTo>
                        <a:pt x="288" y="759"/>
                      </a:lnTo>
                      <a:lnTo>
                        <a:pt x="280" y="750"/>
                      </a:lnTo>
                      <a:lnTo>
                        <a:pt x="264" y="750"/>
                      </a:lnTo>
                      <a:lnTo>
                        <a:pt x="251" y="753"/>
                      </a:lnTo>
                      <a:lnTo>
                        <a:pt x="235" y="750"/>
                      </a:lnTo>
                      <a:lnTo>
                        <a:pt x="208" y="753"/>
                      </a:lnTo>
                      <a:lnTo>
                        <a:pt x="189" y="756"/>
                      </a:lnTo>
                      <a:lnTo>
                        <a:pt x="183" y="762"/>
                      </a:lnTo>
                      <a:lnTo>
                        <a:pt x="181" y="778"/>
                      </a:lnTo>
                      <a:lnTo>
                        <a:pt x="181" y="798"/>
                      </a:lnTo>
                      <a:lnTo>
                        <a:pt x="169" y="817"/>
                      </a:lnTo>
                      <a:lnTo>
                        <a:pt x="161" y="826"/>
                      </a:lnTo>
                      <a:lnTo>
                        <a:pt x="157" y="831"/>
                      </a:lnTo>
                      <a:lnTo>
                        <a:pt x="152" y="845"/>
                      </a:lnTo>
                      <a:lnTo>
                        <a:pt x="148" y="856"/>
                      </a:lnTo>
                      <a:lnTo>
                        <a:pt x="154" y="865"/>
                      </a:lnTo>
                      <a:lnTo>
                        <a:pt x="154" y="881"/>
                      </a:lnTo>
                      <a:lnTo>
                        <a:pt x="152" y="890"/>
                      </a:lnTo>
                      <a:lnTo>
                        <a:pt x="148" y="901"/>
                      </a:lnTo>
                      <a:lnTo>
                        <a:pt x="138" y="920"/>
                      </a:lnTo>
                      <a:lnTo>
                        <a:pt x="132" y="912"/>
                      </a:lnTo>
                      <a:lnTo>
                        <a:pt x="126" y="918"/>
                      </a:lnTo>
                      <a:lnTo>
                        <a:pt x="119" y="926"/>
                      </a:lnTo>
                      <a:lnTo>
                        <a:pt x="107" y="929"/>
                      </a:lnTo>
                      <a:lnTo>
                        <a:pt x="95" y="943"/>
                      </a:lnTo>
                      <a:lnTo>
                        <a:pt x="84" y="946"/>
                      </a:lnTo>
                      <a:lnTo>
                        <a:pt x="72" y="946"/>
                      </a:lnTo>
                      <a:lnTo>
                        <a:pt x="60" y="946"/>
                      </a:lnTo>
                      <a:lnTo>
                        <a:pt x="35" y="954"/>
                      </a:lnTo>
                      <a:lnTo>
                        <a:pt x="23" y="954"/>
                      </a:lnTo>
                      <a:lnTo>
                        <a:pt x="17" y="934"/>
                      </a:lnTo>
                      <a:lnTo>
                        <a:pt x="12" y="909"/>
                      </a:lnTo>
                      <a:lnTo>
                        <a:pt x="8" y="887"/>
                      </a:lnTo>
                      <a:lnTo>
                        <a:pt x="6" y="865"/>
                      </a:lnTo>
                      <a:lnTo>
                        <a:pt x="6" y="837"/>
                      </a:lnTo>
                      <a:lnTo>
                        <a:pt x="0" y="803"/>
                      </a:lnTo>
                    </a:path>
                  </a:pathLst>
                </a:custGeom>
                <a:solidFill>
                  <a:srgbClr val="A2C1FE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 b="1">
                    <a:solidFill>
                      <a:srgbClr val="000000"/>
                    </a:solidFill>
                    <a:latin typeface="Times New Roman Cyr" charset="-52"/>
                  </a:endParaRPr>
                </a:p>
              </p:txBody>
            </p:sp>
          </p:grpSp>
        </p:grpSp>
        <p:grpSp>
          <p:nvGrpSpPr>
            <p:cNvPr id="6" name="Group 42"/>
            <p:cNvGrpSpPr>
              <a:grpSpLocks/>
            </p:cNvGrpSpPr>
            <p:nvPr/>
          </p:nvGrpSpPr>
          <p:grpSpPr bwMode="auto">
            <a:xfrm>
              <a:off x="98" y="505"/>
              <a:ext cx="1865" cy="3311"/>
              <a:chOff x="98" y="505"/>
              <a:chExt cx="1865" cy="3311"/>
            </a:xfrm>
          </p:grpSpPr>
          <p:sp>
            <p:nvSpPr>
              <p:cNvPr id="7" name="Freeform 43"/>
              <p:cNvSpPr>
                <a:spLocks/>
              </p:cNvSpPr>
              <p:nvPr/>
            </p:nvSpPr>
            <p:spPr bwMode="auto">
              <a:xfrm>
                <a:off x="98" y="651"/>
                <a:ext cx="1262" cy="1549"/>
              </a:xfrm>
              <a:custGeom>
                <a:avLst/>
                <a:gdLst/>
                <a:ahLst/>
                <a:cxnLst>
                  <a:cxn ang="0">
                    <a:pos x="101" y="290"/>
                  </a:cxn>
                  <a:cxn ang="0">
                    <a:pos x="82" y="203"/>
                  </a:cxn>
                  <a:cxn ang="0">
                    <a:pos x="181" y="131"/>
                  </a:cxn>
                  <a:cxn ang="0">
                    <a:pos x="225" y="75"/>
                  </a:cxn>
                  <a:cxn ang="0">
                    <a:pos x="303" y="64"/>
                  </a:cxn>
                  <a:cxn ang="0">
                    <a:pos x="544" y="67"/>
                  </a:cxn>
                  <a:cxn ang="0">
                    <a:pos x="666" y="95"/>
                  </a:cxn>
                  <a:cxn ang="0">
                    <a:pos x="620" y="92"/>
                  </a:cxn>
                  <a:cxn ang="0">
                    <a:pos x="589" y="3"/>
                  </a:cxn>
                  <a:cxn ang="0">
                    <a:pos x="649" y="0"/>
                  </a:cxn>
                  <a:cxn ang="0">
                    <a:pos x="696" y="39"/>
                  </a:cxn>
                  <a:cxn ang="0">
                    <a:pos x="767" y="103"/>
                  </a:cxn>
                  <a:cxn ang="0">
                    <a:pos x="754" y="33"/>
                  </a:cxn>
                  <a:cxn ang="0">
                    <a:pos x="884" y="100"/>
                  </a:cxn>
                  <a:cxn ang="0">
                    <a:pos x="886" y="128"/>
                  </a:cxn>
                  <a:cxn ang="0">
                    <a:pos x="847" y="198"/>
                  </a:cxn>
                  <a:cxn ang="0">
                    <a:pos x="814" y="312"/>
                  </a:cxn>
                  <a:cxn ang="0">
                    <a:pos x="935" y="376"/>
                  </a:cxn>
                  <a:cxn ang="0">
                    <a:pos x="938" y="476"/>
                  </a:cxn>
                  <a:cxn ang="0">
                    <a:pos x="956" y="398"/>
                  </a:cxn>
                  <a:cxn ang="0">
                    <a:pos x="956" y="254"/>
                  </a:cxn>
                  <a:cxn ang="0">
                    <a:pos x="1043" y="293"/>
                  </a:cxn>
                  <a:cxn ang="0">
                    <a:pos x="1098" y="251"/>
                  </a:cxn>
                  <a:cxn ang="0">
                    <a:pos x="1195" y="357"/>
                  </a:cxn>
                  <a:cxn ang="0">
                    <a:pos x="1261" y="449"/>
                  </a:cxn>
                  <a:cxn ang="0">
                    <a:pos x="1209" y="485"/>
                  </a:cxn>
                  <a:cxn ang="0">
                    <a:pos x="1117" y="515"/>
                  </a:cxn>
                  <a:cxn ang="0">
                    <a:pos x="1181" y="535"/>
                  </a:cxn>
                  <a:cxn ang="0">
                    <a:pos x="1209" y="618"/>
                  </a:cxn>
                  <a:cxn ang="0">
                    <a:pos x="1183" y="624"/>
                  </a:cxn>
                  <a:cxn ang="0">
                    <a:pos x="1146" y="657"/>
                  </a:cxn>
                  <a:cxn ang="0">
                    <a:pos x="1088" y="730"/>
                  </a:cxn>
                  <a:cxn ang="0">
                    <a:pos x="1082" y="839"/>
                  </a:cxn>
                  <a:cxn ang="0">
                    <a:pos x="1020" y="1003"/>
                  </a:cxn>
                  <a:cxn ang="0">
                    <a:pos x="1038" y="1142"/>
                  </a:cxn>
                  <a:cxn ang="0">
                    <a:pos x="1003" y="1048"/>
                  </a:cxn>
                  <a:cxn ang="0">
                    <a:pos x="942" y="1006"/>
                  </a:cxn>
                  <a:cxn ang="0">
                    <a:pos x="890" y="1034"/>
                  </a:cxn>
                  <a:cxn ang="0">
                    <a:pos x="804" y="1048"/>
                  </a:cxn>
                  <a:cxn ang="0">
                    <a:pos x="760" y="1151"/>
                  </a:cxn>
                  <a:cxn ang="0">
                    <a:pos x="859" y="1290"/>
                  </a:cxn>
                  <a:cxn ang="0">
                    <a:pos x="874" y="1212"/>
                  </a:cxn>
                  <a:cxn ang="0">
                    <a:pos x="931" y="1268"/>
                  </a:cxn>
                  <a:cxn ang="0">
                    <a:pos x="962" y="1346"/>
                  </a:cxn>
                  <a:cxn ang="0">
                    <a:pos x="987" y="1415"/>
                  </a:cxn>
                  <a:cxn ang="0">
                    <a:pos x="1045" y="1521"/>
                  </a:cxn>
                  <a:cxn ang="0">
                    <a:pos x="1133" y="1518"/>
                  </a:cxn>
                  <a:cxn ang="0">
                    <a:pos x="1080" y="1532"/>
                  </a:cxn>
                  <a:cxn ang="0">
                    <a:pos x="977" y="1516"/>
                  </a:cxn>
                  <a:cxn ang="0">
                    <a:pos x="905" y="1421"/>
                  </a:cxn>
                  <a:cxn ang="0">
                    <a:pos x="853" y="1385"/>
                  </a:cxn>
                  <a:cxn ang="0">
                    <a:pos x="769" y="1340"/>
                  </a:cxn>
                  <a:cxn ang="0">
                    <a:pos x="622" y="1190"/>
                  </a:cxn>
                  <a:cxn ang="0">
                    <a:pos x="501" y="970"/>
                  </a:cxn>
                  <a:cxn ang="0">
                    <a:pos x="542" y="1167"/>
                  </a:cxn>
                  <a:cxn ang="0">
                    <a:pos x="464" y="1031"/>
                  </a:cxn>
                  <a:cxn ang="0">
                    <a:pos x="392" y="763"/>
                  </a:cxn>
                  <a:cxn ang="0">
                    <a:pos x="400" y="568"/>
                  </a:cxn>
                  <a:cxn ang="0">
                    <a:pos x="375" y="418"/>
                  </a:cxn>
                  <a:cxn ang="0">
                    <a:pos x="354" y="329"/>
                  </a:cxn>
                  <a:cxn ang="0">
                    <a:pos x="305" y="276"/>
                  </a:cxn>
                  <a:cxn ang="0">
                    <a:pos x="202" y="290"/>
                  </a:cxn>
                  <a:cxn ang="0">
                    <a:pos x="124" y="345"/>
                  </a:cxn>
                </a:cxnLst>
                <a:rect l="0" t="0" r="r" b="b"/>
                <a:pathLst>
                  <a:path w="1262" h="1550">
                    <a:moveTo>
                      <a:pt x="0" y="398"/>
                    </a:moveTo>
                    <a:lnTo>
                      <a:pt x="60" y="345"/>
                    </a:lnTo>
                    <a:lnTo>
                      <a:pt x="95" y="323"/>
                    </a:lnTo>
                    <a:lnTo>
                      <a:pt x="101" y="290"/>
                    </a:lnTo>
                    <a:lnTo>
                      <a:pt x="74" y="270"/>
                    </a:lnTo>
                    <a:lnTo>
                      <a:pt x="72" y="231"/>
                    </a:lnTo>
                    <a:lnTo>
                      <a:pt x="84" y="220"/>
                    </a:lnTo>
                    <a:lnTo>
                      <a:pt x="82" y="203"/>
                    </a:lnTo>
                    <a:lnTo>
                      <a:pt x="128" y="198"/>
                    </a:lnTo>
                    <a:lnTo>
                      <a:pt x="140" y="167"/>
                    </a:lnTo>
                    <a:lnTo>
                      <a:pt x="142" y="139"/>
                    </a:lnTo>
                    <a:lnTo>
                      <a:pt x="181" y="131"/>
                    </a:lnTo>
                    <a:lnTo>
                      <a:pt x="185" y="103"/>
                    </a:lnTo>
                    <a:lnTo>
                      <a:pt x="148" y="95"/>
                    </a:lnTo>
                    <a:lnTo>
                      <a:pt x="165" y="75"/>
                    </a:lnTo>
                    <a:lnTo>
                      <a:pt x="225" y="75"/>
                    </a:lnTo>
                    <a:lnTo>
                      <a:pt x="243" y="53"/>
                    </a:lnTo>
                    <a:lnTo>
                      <a:pt x="268" y="50"/>
                    </a:lnTo>
                    <a:lnTo>
                      <a:pt x="284" y="33"/>
                    </a:lnTo>
                    <a:lnTo>
                      <a:pt x="303" y="64"/>
                    </a:lnTo>
                    <a:lnTo>
                      <a:pt x="379" y="59"/>
                    </a:lnTo>
                    <a:lnTo>
                      <a:pt x="414" y="92"/>
                    </a:lnTo>
                    <a:lnTo>
                      <a:pt x="527" y="84"/>
                    </a:lnTo>
                    <a:lnTo>
                      <a:pt x="544" y="67"/>
                    </a:lnTo>
                    <a:lnTo>
                      <a:pt x="587" y="95"/>
                    </a:lnTo>
                    <a:lnTo>
                      <a:pt x="631" y="120"/>
                    </a:lnTo>
                    <a:lnTo>
                      <a:pt x="653" y="109"/>
                    </a:lnTo>
                    <a:lnTo>
                      <a:pt x="666" y="95"/>
                    </a:lnTo>
                    <a:lnTo>
                      <a:pt x="703" y="103"/>
                    </a:lnTo>
                    <a:lnTo>
                      <a:pt x="678" y="84"/>
                    </a:lnTo>
                    <a:lnTo>
                      <a:pt x="655" y="86"/>
                    </a:lnTo>
                    <a:lnTo>
                      <a:pt x="620" y="92"/>
                    </a:lnTo>
                    <a:lnTo>
                      <a:pt x="602" y="64"/>
                    </a:lnTo>
                    <a:lnTo>
                      <a:pt x="583" y="50"/>
                    </a:lnTo>
                    <a:lnTo>
                      <a:pt x="583" y="28"/>
                    </a:lnTo>
                    <a:lnTo>
                      <a:pt x="589" y="3"/>
                    </a:lnTo>
                    <a:lnTo>
                      <a:pt x="604" y="0"/>
                    </a:lnTo>
                    <a:lnTo>
                      <a:pt x="626" y="22"/>
                    </a:lnTo>
                    <a:lnTo>
                      <a:pt x="631" y="11"/>
                    </a:lnTo>
                    <a:lnTo>
                      <a:pt x="649" y="0"/>
                    </a:lnTo>
                    <a:lnTo>
                      <a:pt x="670" y="17"/>
                    </a:lnTo>
                    <a:lnTo>
                      <a:pt x="682" y="3"/>
                    </a:lnTo>
                    <a:lnTo>
                      <a:pt x="694" y="25"/>
                    </a:lnTo>
                    <a:lnTo>
                      <a:pt x="696" y="39"/>
                    </a:lnTo>
                    <a:lnTo>
                      <a:pt x="727" y="59"/>
                    </a:lnTo>
                    <a:lnTo>
                      <a:pt x="715" y="75"/>
                    </a:lnTo>
                    <a:lnTo>
                      <a:pt x="715" y="98"/>
                    </a:lnTo>
                    <a:lnTo>
                      <a:pt x="767" y="103"/>
                    </a:lnTo>
                    <a:lnTo>
                      <a:pt x="781" y="75"/>
                    </a:lnTo>
                    <a:lnTo>
                      <a:pt x="771" y="61"/>
                    </a:lnTo>
                    <a:lnTo>
                      <a:pt x="748" y="64"/>
                    </a:lnTo>
                    <a:lnTo>
                      <a:pt x="754" y="33"/>
                    </a:lnTo>
                    <a:lnTo>
                      <a:pt x="801" y="50"/>
                    </a:lnTo>
                    <a:lnTo>
                      <a:pt x="810" y="72"/>
                    </a:lnTo>
                    <a:lnTo>
                      <a:pt x="849" y="72"/>
                    </a:lnTo>
                    <a:lnTo>
                      <a:pt x="884" y="100"/>
                    </a:lnTo>
                    <a:lnTo>
                      <a:pt x="903" y="95"/>
                    </a:lnTo>
                    <a:lnTo>
                      <a:pt x="925" y="120"/>
                    </a:lnTo>
                    <a:lnTo>
                      <a:pt x="903" y="153"/>
                    </a:lnTo>
                    <a:lnTo>
                      <a:pt x="886" y="128"/>
                    </a:lnTo>
                    <a:lnTo>
                      <a:pt x="874" y="137"/>
                    </a:lnTo>
                    <a:lnTo>
                      <a:pt x="859" y="156"/>
                    </a:lnTo>
                    <a:lnTo>
                      <a:pt x="834" y="173"/>
                    </a:lnTo>
                    <a:lnTo>
                      <a:pt x="847" y="198"/>
                    </a:lnTo>
                    <a:lnTo>
                      <a:pt x="824" y="201"/>
                    </a:lnTo>
                    <a:lnTo>
                      <a:pt x="804" y="234"/>
                    </a:lnTo>
                    <a:lnTo>
                      <a:pt x="785" y="276"/>
                    </a:lnTo>
                    <a:lnTo>
                      <a:pt x="814" y="312"/>
                    </a:lnTo>
                    <a:lnTo>
                      <a:pt x="837" y="354"/>
                    </a:lnTo>
                    <a:lnTo>
                      <a:pt x="878" y="359"/>
                    </a:lnTo>
                    <a:lnTo>
                      <a:pt x="917" y="354"/>
                    </a:lnTo>
                    <a:lnTo>
                      <a:pt x="935" y="376"/>
                    </a:lnTo>
                    <a:lnTo>
                      <a:pt x="927" y="387"/>
                    </a:lnTo>
                    <a:lnTo>
                      <a:pt x="915" y="410"/>
                    </a:lnTo>
                    <a:lnTo>
                      <a:pt x="933" y="449"/>
                    </a:lnTo>
                    <a:lnTo>
                      <a:pt x="938" y="476"/>
                    </a:lnTo>
                    <a:lnTo>
                      <a:pt x="960" y="490"/>
                    </a:lnTo>
                    <a:lnTo>
                      <a:pt x="989" y="465"/>
                    </a:lnTo>
                    <a:lnTo>
                      <a:pt x="981" y="429"/>
                    </a:lnTo>
                    <a:lnTo>
                      <a:pt x="956" y="398"/>
                    </a:lnTo>
                    <a:lnTo>
                      <a:pt x="985" y="362"/>
                    </a:lnTo>
                    <a:lnTo>
                      <a:pt x="960" y="301"/>
                    </a:lnTo>
                    <a:lnTo>
                      <a:pt x="937" y="276"/>
                    </a:lnTo>
                    <a:lnTo>
                      <a:pt x="956" y="254"/>
                    </a:lnTo>
                    <a:lnTo>
                      <a:pt x="952" y="220"/>
                    </a:lnTo>
                    <a:lnTo>
                      <a:pt x="966" y="201"/>
                    </a:lnTo>
                    <a:lnTo>
                      <a:pt x="989" y="220"/>
                    </a:lnTo>
                    <a:lnTo>
                      <a:pt x="1043" y="293"/>
                    </a:lnTo>
                    <a:lnTo>
                      <a:pt x="1076" y="304"/>
                    </a:lnTo>
                    <a:lnTo>
                      <a:pt x="1086" y="284"/>
                    </a:lnTo>
                    <a:lnTo>
                      <a:pt x="1078" y="245"/>
                    </a:lnTo>
                    <a:lnTo>
                      <a:pt x="1098" y="251"/>
                    </a:lnTo>
                    <a:lnTo>
                      <a:pt x="1131" y="295"/>
                    </a:lnTo>
                    <a:lnTo>
                      <a:pt x="1137" y="320"/>
                    </a:lnTo>
                    <a:lnTo>
                      <a:pt x="1156" y="337"/>
                    </a:lnTo>
                    <a:lnTo>
                      <a:pt x="1195" y="357"/>
                    </a:lnTo>
                    <a:lnTo>
                      <a:pt x="1214" y="393"/>
                    </a:lnTo>
                    <a:lnTo>
                      <a:pt x="1244" y="418"/>
                    </a:lnTo>
                    <a:lnTo>
                      <a:pt x="1259" y="426"/>
                    </a:lnTo>
                    <a:lnTo>
                      <a:pt x="1261" y="449"/>
                    </a:lnTo>
                    <a:lnTo>
                      <a:pt x="1238" y="462"/>
                    </a:lnTo>
                    <a:lnTo>
                      <a:pt x="1224" y="446"/>
                    </a:lnTo>
                    <a:lnTo>
                      <a:pt x="1212" y="449"/>
                    </a:lnTo>
                    <a:lnTo>
                      <a:pt x="1209" y="485"/>
                    </a:lnTo>
                    <a:lnTo>
                      <a:pt x="1189" y="493"/>
                    </a:lnTo>
                    <a:lnTo>
                      <a:pt x="1168" y="474"/>
                    </a:lnTo>
                    <a:lnTo>
                      <a:pt x="1123" y="474"/>
                    </a:lnTo>
                    <a:lnTo>
                      <a:pt x="1117" y="515"/>
                    </a:lnTo>
                    <a:lnTo>
                      <a:pt x="1129" y="540"/>
                    </a:lnTo>
                    <a:lnTo>
                      <a:pt x="1146" y="527"/>
                    </a:lnTo>
                    <a:lnTo>
                      <a:pt x="1164" y="521"/>
                    </a:lnTo>
                    <a:lnTo>
                      <a:pt x="1181" y="535"/>
                    </a:lnTo>
                    <a:lnTo>
                      <a:pt x="1158" y="566"/>
                    </a:lnTo>
                    <a:lnTo>
                      <a:pt x="1181" y="593"/>
                    </a:lnTo>
                    <a:lnTo>
                      <a:pt x="1212" y="602"/>
                    </a:lnTo>
                    <a:lnTo>
                      <a:pt x="1209" y="618"/>
                    </a:lnTo>
                    <a:lnTo>
                      <a:pt x="1197" y="621"/>
                    </a:lnTo>
                    <a:lnTo>
                      <a:pt x="1168" y="716"/>
                    </a:lnTo>
                    <a:lnTo>
                      <a:pt x="1170" y="655"/>
                    </a:lnTo>
                    <a:lnTo>
                      <a:pt x="1183" y="624"/>
                    </a:lnTo>
                    <a:lnTo>
                      <a:pt x="1168" y="610"/>
                    </a:lnTo>
                    <a:lnTo>
                      <a:pt x="1150" y="630"/>
                    </a:lnTo>
                    <a:lnTo>
                      <a:pt x="1160" y="646"/>
                    </a:lnTo>
                    <a:lnTo>
                      <a:pt x="1146" y="657"/>
                    </a:lnTo>
                    <a:lnTo>
                      <a:pt x="1133" y="671"/>
                    </a:lnTo>
                    <a:lnTo>
                      <a:pt x="1135" y="713"/>
                    </a:lnTo>
                    <a:lnTo>
                      <a:pt x="1115" y="727"/>
                    </a:lnTo>
                    <a:lnTo>
                      <a:pt x="1088" y="730"/>
                    </a:lnTo>
                    <a:lnTo>
                      <a:pt x="1098" y="752"/>
                    </a:lnTo>
                    <a:lnTo>
                      <a:pt x="1088" y="777"/>
                    </a:lnTo>
                    <a:lnTo>
                      <a:pt x="1098" y="797"/>
                    </a:lnTo>
                    <a:lnTo>
                      <a:pt x="1082" y="839"/>
                    </a:lnTo>
                    <a:lnTo>
                      <a:pt x="1076" y="878"/>
                    </a:lnTo>
                    <a:lnTo>
                      <a:pt x="1053" y="900"/>
                    </a:lnTo>
                    <a:lnTo>
                      <a:pt x="1024" y="961"/>
                    </a:lnTo>
                    <a:lnTo>
                      <a:pt x="1020" y="1003"/>
                    </a:lnTo>
                    <a:lnTo>
                      <a:pt x="1030" y="1036"/>
                    </a:lnTo>
                    <a:lnTo>
                      <a:pt x="1043" y="1078"/>
                    </a:lnTo>
                    <a:lnTo>
                      <a:pt x="1051" y="1123"/>
                    </a:lnTo>
                    <a:lnTo>
                      <a:pt x="1038" y="1142"/>
                    </a:lnTo>
                    <a:lnTo>
                      <a:pt x="1020" y="1128"/>
                    </a:lnTo>
                    <a:lnTo>
                      <a:pt x="1024" y="1106"/>
                    </a:lnTo>
                    <a:lnTo>
                      <a:pt x="1014" y="1056"/>
                    </a:lnTo>
                    <a:lnTo>
                      <a:pt x="1003" y="1048"/>
                    </a:lnTo>
                    <a:lnTo>
                      <a:pt x="995" y="1017"/>
                    </a:lnTo>
                    <a:lnTo>
                      <a:pt x="979" y="1017"/>
                    </a:lnTo>
                    <a:lnTo>
                      <a:pt x="962" y="1000"/>
                    </a:lnTo>
                    <a:lnTo>
                      <a:pt x="942" y="1006"/>
                    </a:lnTo>
                    <a:lnTo>
                      <a:pt x="925" y="995"/>
                    </a:lnTo>
                    <a:lnTo>
                      <a:pt x="903" y="1009"/>
                    </a:lnTo>
                    <a:lnTo>
                      <a:pt x="865" y="997"/>
                    </a:lnTo>
                    <a:lnTo>
                      <a:pt x="890" y="1034"/>
                    </a:lnTo>
                    <a:lnTo>
                      <a:pt x="859" y="1031"/>
                    </a:lnTo>
                    <a:lnTo>
                      <a:pt x="837" y="1003"/>
                    </a:lnTo>
                    <a:lnTo>
                      <a:pt x="799" y="1003"/>
                    </a:lnTo>
                    <a:lnTo>
                      <a:pt x="804" y="1048"/>
                    </a:lnTo>
                    <a:lnTo>
                      <a:pt x="775" y="1034"/>
                    </a:lnTo>
                    <a:lnTo>
                      <a:pt x="760" y="1078"/>
                    </a:lnTo>
                    <a:lnTo>
                      <a:pt x="771" y="1098"/>
                    </a:lnTo>
                    <a:lnTo>
                      <a:pt x="760" y="1151"/>
                    </a:lnTo>
                    <a:lnTo>
                      <a:pt x="773" y="1212"/>
                    </a:lnTo>
                    <a:lnTo>
                      <a:pt x="789" y="1254"/>
                    </a:lnTo>
                    <a:lnTo>
                      <a:pt x="806" y="1293"/>
                    </a:lnTo>
                    <a:lnTo>
                      <a:pt x="859" y="1290"/>
                    </a:lnTo>
                    <a:lnTo>
                      <a:pt x="880" y="1282"/>
                    </a:lnTo>
                    <a:lnTo>
                      <a:pt x="884" y="1254"/>
                    </a:lnTo>
                    <a:lnTo>
                      <a:pt x="872" y="1231"/>
                    </a:lnTo>
                    <a:lnTo>
                      <a:pt x="874" y="1212"/>
                    </a:lnTo>
                    <a:lnTo>
                      <a:pt x="907" y="1217"/>
                    </a:lnTo>
                    <a:lnTo>
                      <a:pt x="940" y="1206"/>
                    </a:lnTo>
                    <a:lnTo>
                      <a:pt x="940" y="1231"/>
                    </a:lnTo>
                    <a:lnTo>
                      <a:pt x="931" y="1268"/>
                    </a:lnTo>
                    <a:lnTo>
                      <a:pt x="915" y="1295"/>
                    </a:lnTo>
                    <a:lnTo>
                      <a:pt x="911" y="1334"/>
                    </a:lnTo>
                    <a:lnTo>
                      <a:pt x="933" y="1351"/>
                    </a:lnTo>
                    <a:lnTo>
                      <a:pt x="962" y="1346"/>
                    </a:lnTo>
                    <a:lnTo>
                      <a:pt x="979" y="1360"/>
                    </a:lnTo>
                    <a:lnTo>
                      <a:pt x="995" y="1354"/>
                    </a:lnTo>
                    <a:lnTo>
                      <a:pt x="1001" y="1379"/>
                    </a:lnTo>
                    <a:lnTo>
                      <a:pt x="987" y="1415"/>
                    </a:lnTo>
                    <a:lnTo>
                      <a:pt x="999" y="1438"/>
                    </a:lnTo>
                    <a:lnTo>
                      <a:pt x="1001" y="1482"/>
                    </a:lnTo>
                    <a:lnTo>
                      <a:pt x="1020" y="1513"/>
                    </a:lnTo>
                    <a:lnTo>
                      <a:pt x="1045" y="1521"/>
                    </a:lnTo>
                    <a:lnTo>
                      <a:pt x="1063" y="1513"/>
                    </a:lnTo>
                    <a:lnTo>
                      <a:pt x="1071" y="1516"/>
                    </a:lnTo>
                    <a:lnTo>
                      <a:pt x="1104" y="1516"/>
                    </a:lnTo>
                    <a:lnTo>
                      <a:pt x="1133" y="1518"/>
                    </a:lnTo>
                    <a:lnTo>
                      <a:pt x="1141" y="1499"/>
                    </a:lnTo>
                    <a:lnTo>
                      <a:pt x="1115" y="1532"/>
                    </a:lnTo>
                    <a:lnTo>
                      <a:pt x="1098" y="1529"/>
                    </a:lnTo>
                    <a:lnTo>
                      <a:pt x="1080" y="1532"/>
                    </a:lnTo>
                    <a:lnTo>
                      <a:pt x="1045" y="1549"/>
                    </a:lnTo>
                    <a:lnTo>
                      <a:pt x="1016" y="1527"/>
                    </a:lnTo>
                    <a:lnTo>
                      <a:pt x="989" y="1513"/>
                    </a:lnTo>
                    <a:lnTo>
                      <a:pt x="977" y="1516"/>
                    </a:lnTo>
                    <a:lnTo>
                      <a:pt x="979" y="1496"/>
                    </a:lnTo>
                    <a:lnTo>
                      <a:pt x="977" y="1465"/>
                    </a:lnTo>
                    <a:lnTo>
                      <a:pt x="954" y="1438"/>
                    </a:lnTo>
                    <a:lnTo>
                      <a:pt x="905" y="1421"/>
                    </a:lnTo>
                    <a:lnTo>
                      <a:pt x="898" y="1410"/>
                    </a:lnTo>
                    <a:lnTo>
                      <a:pt x="884" y="1412"/>
                    </a:lnTo>
                    <a:lnTo>
                      <a:pt x="870" y="1399"/>
                    </a:lnTo>
                    <a:lnTo>
                      <a:pt x="853" y="1385"/>
                    </a:lnTo>
                    <a:lnTo>
                      <a:pt x="830" y="1346"/>
                    </a:lnTo>
                    <a:lnTo>
                      <a:pt x="802" y="1334"/>
                    </a:lnTo>
                    <a:lnTo>
                      <a:pt x="787" y="1360"/>
                    </a:lnTo>
                    <a:lnTo>
                      <a:pt x="769" y="1340"/>
                    </a:lnTo>
                    <a:lnTo>
                      <a:pt x="748" y="1340"/>
                    </a:lnTo>
                    <a:lnTo>
                      <a:pt x="705" y="1326"/>
                    </a:lnTo>
                    <a:lnTo>
                      <a:pt x="628" y="1259"/>
                    </a:lnTo>
                    <a:lnTo>
                      <a:pt x="622" y="1190"/>
                    </a:lnTo>
                    <a:lnTo>
                      <a:pt x="614" y="1162"/>
                    </a:lnTo>
                    <a:lnTo>
                      <a:pt x="600" y="1142"/>
                    </a:lnTo>
                    <a:lnTo>
                      <a:pt x="583" y="1103"/>
                    </a:lnTo>
                    <a:lnTo>
                      <a:pt x="501" y="970"/>
                    </a:lnTo>
                    <a:lnTo>
                      <a:pt x="501" y="1020"/>
                    </a:lnTo>
                    <a:lnTo>
                      <a:pt x="552" y="1109"/>
                    </a:lnTo>
                    <a:lnTo>
                      <a:pt x="573" y="1184"/>
                    </a:lnTo>
                    <a:lnTo>
                      <a:pt x="542" y="1167"/>
                    </a:lnTo>
                    <a:lnTo>
                      <a:pt x="536" y="1123"/>
                    </a:lnTo>
                    <a:lnTo>
                      <a:pt x="495" y="1095"/>
                    </a:lnTo>
                    <a:lnTo>
                      <a:pt x="519" y="1078"/>
                    </a:lnTo>
                    <a:lnTo>
                      <a:pt x="464" y="1031"/>
                    </a:lnTo>
                    <a:lnTo>
                      <a:pt x="486" y="1003"/>
                    </a:lnTo>
                    <a:lnTo>
                      <a:pt x="466" y="947"/>
                    </a:lnTo>
                    <a:lnTo>
                      <a:pt x="400" y="830"/>
                    </a:lnTo>
                    <a:lnTo>
                      <a:pt x="392" y="763"/>
                    </a:lnTo>
                    <a:lnTo>
                      <a:pt x="396" y="713"/>
                    </a:lnTo>
                    <a:lnTo>
                      <a:pt x="414" y="657"/>
                    </a:lnTo>
                    <a:lnTo>
                      <a:pt x="414" y="602"/>
                    </a:lnTo>
                    <a:lnTo>
                      <a:pt x="400" y="568"/>
                    </a:lnTo>
                    <a:lnTo>
                      <a:pt x="437" y="557"/>
                    </a:lnTo>
                    <a:lnTo>
                      <a:pt x="392" y="490"/>
                    </a:lnTo>
                    <a:lnTo>
                      <a:pt x="394" y="460"/>
                    </a:lnTo>
                    <a:lnTo>
                      <a:pt x="375" y="418"/>
                    </a:lnTo>
                    <a:lnTo>
                      <a:pt x="383" y="393"/>
                    </a:lnTo>
                    <a:lnTo>
                      <a:pt x="369" y="379"/>
                    </a:lnTo>
                    <a:lnTo>
                      <a:pt x="367" y="351"/>
                    </a:lnTo>
                    <a:lnTo>
                      <a:pt x="354" y="329"/>
                    </a:lnTo>
                    <a:lnTo>
                      <a:pt x="369" y="309"/>
                    </a:lnTo>
                    <a:lnTo>
                      <a:pt x="348" y="295"/>
                    </a:lnTo>
                    <a:lnTo>
                      <a:pt x="330" y="315"/>
                    </a:lnTo>
                    <a:lnTo>
                      <a:pt x="305" y="276"/>
                    </a:lnTo>
                    <a:lnTo>
                      <a:pt x="278" y="265"/>
                    </a:lnTo>
                    <a:lnTo>
                      <a:pt x="239" y="265"/>
                    </a:lnTo>
                    <a:lnTo>
                      <a:pt x="214" y="301"/>
                    </a:lnTo>
                    <a:lnTo>
                      <a:pt x="202" y="290"/>
                    </a:lnTo>
                    <a:lnTo>
                      <a:pt x="223" y="242"/>
                    </a:lnTo>
                    <a:lnTo>
                      <a:pt x="204" y="251"/>
                    </a:lnTo>
                    <a:lnTo>
                      <a:pt x="165" y="301"/>
                    </a:lnTo>
                    <a:lnTo>
                      <a:pt x="124" y="345"/>
                    </a:lnTo>
                    <a:lnTo>
                      <a:pt x="87" y="357"/>
                    </a:lnTo>
                    <a:lnTo>
                      <a:pt x="25" y="401"/>
                    </a:lnTo>
                    <a:lnTo>
                      <a:pt x="0" y="398"/>
                    </a:lnTo>
                  </a:path>
                </a:pathLst>
              </a:custGeom>
              <a:solidFill>
                <a:srgbClr val="A2C1FE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 b="1">
                  <a:solidFill>
                    <a:srgbClr val="000000"/>
                  </a:solidFill>
                  <a:latin typeface="Times New Roman Cyr" charset="-52"/>
                </a:endParaRPr>
              </a:p>
            </p:txBody>
          </p:sp>
          <p:sp>
            <p:nvSpPr>
              <p:cNvPr id="8" name="Freeform 44"/>
              <p:cNvSpPr>
                <a:spLocks/>
              </p:cNvSpPr>
              <p:nvPr/>
            </p:nvSpPr>
            <p:spPr bwMode="auto">
              <a:xfrm>
                <a:off x="1000" y="505"/>
                <a:ext cx="428" cy="408"/>
              </a:xfrm>
              <a:custGeom>
                <a:avLst/>
                <a:gdLst/>
                <a:ahLst/>
                <a:cxnLst>
                  <a:cxn ang="0">
                    <a:pos x="0" y="84"/>
                  </a:cxn>
                  <a:cxn ang="0">
                    <a:pos x="10" y="53"/>
                  </a:cxn>
                  <a:cxn ang="0">
                    <a:pos x="10" y="31"/>
                  </a:cxn>
                  <a:cxn ang="0">
                    <a:pos x="25" y="0"/>
                  </a:cxn>
                  <a:cxn ang="0">
                    <a:pos x="103" y="20"/>
                  </a:cxn>
                  <a:cxn ang="0">
                    <a:pos x="236" y="56"/>
                  </a:cxn>
                  <a:cxn ang="0">
                    <a:pos x="289" y="86"/>
                  </a:cxn>
                  <a:cxn ang="0">
                    <a:pos x="358" y="114"/>
                  </a:cxn>
                  <a:cxn ang="0">
                    <a:pos x="393" y="167"/>
                  </a:cxn>
                  <a:cxn ang="0">
                    <a:pos x="428" y="192"/>
                  </a:cxn>
                  <a:cxn ang="0">
                    <a:pos x="414" y="212"/>
                  </a:cxn>
                  <a:cxn ang="0">
                    <a:pos x="414" y="237"/>
                  </a:cxn>
                  <a:cxn ang="0">
                    <a:pos x="401" y="243"/>
                  </a:cxn>
                  <a:cxn ang="0">
                    <a:pos x="389" y="265"/>
                  </a:cxn>
                  <a:cxn ang="0">
                    <a:pos x="401" y="287"/>
                  </a:cxn>
                  <a:cxn ang="0">
                    <a:pos x="399" y="304"/>
                  </a:cxn>
                  <a:cxn ang="0">
                    <a:pos x="385" y="326"/>
                  </a:cxn>
                  <a:cxn ang="0">
                    <a:pos x="387" y="348"/>
                  </a:cxn>
                  <a:cxn ang="0">
                    <a:pos x="411" y="371"/>
                  </a:cxn>
                  <a:cxn ang="0">
                    <a:pos x="413" y="393"/>
                  </a:cxn>
                  <a:cxn ang="0">
                    <a:pos x="407" y="404"/>
                  </a:cxn>
                  <a:cxn ang="0">
                    <a:pos x="383" y="407"/>
                  </a:cxn>
                  <a:cxn ang="0">
                    <a:pos x="366" y="396"/>
                  </a:cxn>
                  <a:cxn ang="0">
                    <a:pos x="347" y="368"/>
                  </a:cxn>
                  <a:cxn ang="0">
                    <a:pos x="339" y="368"/>
                  </a:cxn>
                  <a:cxn ang="0">
                    <a:pos x="329" y="357"/>
                  </a:cxn>
                  <a:cxn ang="0">
                    <a:pos x="320" y="323"/>
                  </a:cxn>
                  <a:cxn ang="0">
                    <a:pos x="308" y="312"/>
                  </a:cxn>
                  <a:cxn ang="0">
                    <a:pos x="283" y="295"/>
                  </a:cxn>
                  <a:cxn ang="0">
                    <a:pos x="261" y="284"/>
                  </a:cxn>
                  <a:cxn ang="0">
                    <a:pos x="230" y="254"/>
                  </a:cxn>
                  <a:cxn ang="0">
                    <a:pos x="217" y="231"/>
                  </a:cxn>
                  <a:cxn ang="0">
                    <a:pos x="219" y="215"/>
                  </a:cxn>
                  <a:cxn ang="0">
                    <a:pos x="232" y="201"/>
                  </a:cxn>
                  <a:cxn ang="0">
                    <a:pos x="221" y="184"/>
                  </a:cxn>
                  <a:cxn ang="0">
                    <a:pos x="209" y="192"/>
                  </a:cxn>
                  <a:cxn ang="0">
                    <a:pos x="190" y="167"/>
                  </a:cxn>
                  <a:cxn ang="0">
                    <a:pos x="186" y="181"/>
                  </a:cxn>
                  <a:cxn ang="0">
                    <a:pos x="168" y="181"/>
                  </a:cxn>
                  <a:cxn ang="0">
                    <a:pos x="165" y="170"/>
                  </a:cxn>
                  <a:cxn ang="0">
                    <a:pos x="165" y="151"/>
                  </a:cxn>
                  <a:cxn ang="0">
                    <a:pos x="157" y="139"/>
                  </a:cxn>
                  <a:cxn ang="0">
                    <a:pos x="145" y="142"/>
                  </a:cxn>
                  <a:cxn ang="0">
                    <a:pos x="130" y="112"/>
                  </a:cxn>
                  <a:cxn ang="0">
                    <a:pos x="118" y="109"/>
                  </a:cxn>
                  <a:cxn ang="0">
                    <a:pos x="101" y="95"/>
                  </a:cxn>
                  <a:cxn ang="0">
                    <a:pos x="64" y="98"/>
                  </a:cxn>
                  <a:cxn ang="0">
                    <a:pos x="27" y="95"/>
                  </a:cxn>
                  <a:cxn ang="0">
                    <a:pos x="0" y="84"/>
                  </a:cxn>
                </a:cxnLst>
                <a:rect l="0" t="0" r="r" b="b"/>
                <a:pathLst>
                  <a:path w="429" h="408">
                    <a:moveTo>
                      <a:pt x="0" y="84"/>
                    </a:moveTo>
                    <a:lnTo>
                      <a:pt x="10" y="53"/>
                    </a:lnTo>
                    <a:lnTo>
                      <a:pt x="10" y="31"/>
                    </a:lnTo>
                    <a:lnTo>
                      <a:pt x="25" y="0"/>
                    </a:lnTo>
                    <a:lnTo>
                      <a:pt x="103" y="20"/>
                    </a:lnTo>
                    <a:lnTo>
                      <a:pt x="236" y="56"/>
                    </a:lnTo>
                    <a:lnTo>
                      <a:pt x="289" y="86"/>
                    </a:lnTo>
                    <a:lnTo>
                      <a:pt x="358" y="114"/>
                    </a:lnTo>
                    <a:lnTo>
                      <a:pt x="393" y="167"/>
                    </a:lnTo>
                    <a:lnTo>
                      <a:pt x="428" y="192"/>
                    </a:lnTo>
                    <a:lnTo>
                      <a:pt x="414" y="212"/>
                    </a:lnTo>
                    <a:lnTo>
                      <a:pt x="414" y="237"/>
                    </a:lnTo>
                    <a:lnTo>
                      <a:pt x="401" y="243"/>
                    </a:lnTo>
                    <a:lnTo>
                      <a:pt x="389" y="265"/>
                    </a:lnTo>
                    <a:lnTo>
                      <a:pt x="401" y="287"/>
                    </a:lnTo>
                    <a:lnTo>
                      <a:pt x="399" y="304"/>
                    </a:lnTo>
                    <a:lnTo>
                      <a:pt x="385" y="326"/>
                    </a:lnTo>
                    <a:lnTo>
                      <a:pt x="387" y="348"/>
                    </a:lnTo>
                    <a:lnTo>
                      <a:pt x="411" y="371"/>
                    </a:lnTo>
                    <a:lnTo>
                      <a:pt x="413" y="393"/>
                    </a:lnTo>
                    <a:lnTo>
                      <a:pt x="407" y="404"/>
                    </a:lnTo>
                    <a:lnTo>
                      <a:pt x="383" y="407"/>
                    </a:lnTo>
                    <a:lnTo>
                      <a:pt x="366" y="396"/>
                    </a:lnTo>
                    <a:lnTo>
                      <a:pt x="347" y="368"/>
                    </a:lnTo>
                    <a:lnTo>
                      <a:pt x="339" y="368"/>
                    </a:lnTo>
                    <a:lnTo>
                      <a:pt x="329" y="357"/>
                    </a:lnTo>
                    <a:lnTo>
                      <a:pt x="320" y="323"/>
                    </a:lnTo>
                    <a:lnTo>
                      <a:pt x="308" y="312"/>
                    </a:lnTo>
                    <a:lnTo>
                      <a:pt x="283" y="295"/>
                    </a:lnTo>
                    <a:lnTo>
                      <a:pt x="261" y="284"/>
                    </a:lnTo>
                    <a:lnTo>
                      <a:pt x="230" y="254"/>
                    </a:lnTo>
                    <a:lnTo>
                      <a:pt x="217" y="231"/>
                    </a:lnTo>
                    <a:lnTo>
                      <a:pt x="219" y="215"/>
                    </a:lnTo>
                    <a:lnTo>
                      <a:pt x="232" y="201"/>
                    </a:lnTo>
                    <a:lnTo>
                      <a:pt x="221" y="184"/>
                    </a:lnTo>
                    <a:lnTo>
                      <a:pt x="209" y="192"/>
                    </a:lnTo>
                    <a:lnTo>
                      <a:pt x="190" y="167"/>
                    </a:lnTo>
                    <a:lnTo>
                      <a:pt x="186" y="181"/>
                    </a:lnTo>
                    <a:lnTo>
                      <a:pt x="168" y="181"/>
                    </a:lnTo>
                    <a:lnTo>
                      <a:pt x="165" y="170"/>
                    </a:lnTo>
                    <a:lnTo>
                      <a:pt x="165" y="151"/>
                    </a:lnTo>
                    <a:lnTo>
                      <a:pt x="157" y="139"/>
                    </a:lnTo>
                    <a:lnTo>
                      <a:pt x="145" y="142"/>
                    </a:lnTo>
                    <a:lnTo>
                      <a:pt x="130" y="112"/>
                    </a:lnTo>
                    <a:lnTo>
                      <a:pt x="118" y="109"/>
                    </a:lnTo>
                    <a:lnTo>
                      <a:pt x="101" y="95"/>
                    </a:lnTo>
                    <a:lnTo>
                      <a:pt x="64" y="98"/>
                    </a:lnTo>
                    <a:lnTo>
                      <a:pt x="27" y="95"/>
                    </a:lnTo>
                    <a:lnTo>
                      <a:pt x="0" y="84"/>
                    </a:lnTo>
                  </a:path>
                </a:pathLst>
              </a:custGeom>
              <a:solidFill>
                <a:srgbClr val="A2C1FE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 b="1">
                  <a:solidFill>
                    <a:srgbClr val="000000"/>
                  </a:solidFill>
                  <a:latin typeface="Times New Roman Cyr" charset="-52"/>
                </a:endParaRPr>
              </a:p>
            </p:txBody>
          </p:sp>
          <p:sp>
            <p:nvSpPr>
              <p:cNvPr id="9" name="Freeform 45"/>
              <p:cNvSpPr>
                <a:spLocks/>
              </p:cNvSpPr>
              <p:nvPr/>
            </p:nvSpPr>
            <p:spPr bwMode="auto">
              <a:xfrm>
                <a:off x="914" y="649"/>
                <a:ext cx="275" cy="210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0" y="17"/>
                  </a:cxn>
                  <a:cxn ang="0">
                    <a:pos x="0" y="36"/>
                  </a:cxn>
                  <a:cxn ang="0">
                    <a:pos x="19" y="56"/>
                  </a:cxn>
                  <a:cxn ang="0">
                    <a:pos x="31" y="50"/>
                  </a:cxn>
                  <a:cxn ang="0">
                    <a:pos x="35" y="59"/>
                  </a:cxn>
                  <a:cxn ang="0">
                    <a:pos x="46" y="61"/>
                  </a:cxn>
                  <a:cxn ang="0">
                    <a:pos x="54" y="47"/>
                  </a:cxn>
                  <a:cxn ang="0">
                    <a:pos x="81" y="50"/>
                  </a:cxn>
                  <a:cxn ang="0">
                    <a:pos x="85" y="64"/>
                  </a:cxn>
                  <a:cxn ang="0">
                    <a:pos x="94" y="70"/>
                  </a:cxn>
                  <a:cxn ang="0">
                    <a:pos x="117" y="67"/>
                  </a:cxn>
                  <a:cxn ang="0">
                    <a:pos x="125" y="75"/>
                  </a:cxn>
                  <a:cxn ang="0">
                    <a:pos x="137" y="84"/>
                  </a:cxn>
                  <a:cxn ang="0">
                    <a:pos x="146" y="100"/>
                  </a:cxn>
                  <a:cxn ang="0">
                    <a:pos x="146" y="123"/>
                  </a:cxn>
                  <a:cxn ang="0">
                    <a:pos x="138" y="128"/>
                  </a:cxn>
                  <a:cxn ang="0">
                    <a:pos x="142" y="137"/>
                  </a:cxn>
                  <a:cxn ang="0">
                    <a:pos x="131" y="150"/>
                  </a:cxn>
                  <a:cxn ang="0">
                    <a:pos x="131" y="170"/>
                  </a:cxn>
                  <a:cxn ang="0">
                    <a:pos x="148" y="173"/>
                  </a:cxn>
                  <a:cxn ang="0">
                    <a:pos x="158" y="167"/>
                  </a:cxn>
                  <a:cxn ang="0">
                    <a:pos x="161" y="159"/>
                  </a:cxn>
                  <a:cxn ang="0">
                    <a:pos x="167" y="167"/>
                  </a:cxn>
                  <a:cxn ang="0">
                    <a:pos x="177" y="162"/>
                  </a:cxn>
                  <a:cxn ang="0">
                    <a:pos x="198" y="173"/>
                  </a:cxn>
                  <a:cxn ang="0">
                    <a:pos x="211" y="192"/>
                  </a:cxn>
                  <a:cxn ang="0">
                    <a:pos x="215" y="192"/>
                  </a:cxn>
                  <a:cxn ang="0">
                    <a:pos x="217" y="203"/>
                  </a:cxn>
                  <a:cxn ang="0">
                    <a:pos x="231" y="209"/>
                  </a:cxn>
                  <a:cxn ang="0">
                    <a:pos x="246" y="209"/>
                  </a:cxn>
                  <a:cxn ang="0">
                    <a:pos x="236" y="198"/>
                  </a:cxn>
                  <a:cxn ang="0">
                    <a:pos x="240" y="187"/>
                  </a:cxn>
                  <a:cxn ang="0">
                    <a:pos x="252" y="198"/>
                  </a:cxn>
                  <a:cxn ang="0">
                    <a:pos x="265" y="201"/>
                  </a:cxn>
                  <a:cxn ang="0">
                    <a:pos x="267" y="184"/>
                  </a:cxn>
                  <a:cxn ang="0">
                    <a:pos x="254" y="170"/>
                  </a:cxn>
                  <a:cxn ang="0">
                    <a:pos x="244" y="170"/>
                  </a:cxn>
                  <a:cxn ang="0">
                    <a:pos x="231" y="156"/>
                  </a:cxn>
                  <a:cxn ang="0">
                    <a:pos x="244" y="156"/>
                  </a:cxn>
                  <a:cxn ang="0">
                    <a:pos x="254" y="164"/>
                  </a:cxn>
                  <a:cxn ang="0">
                    <a:pos x="273" y="164"/>
                  </a:cxn>
                  <a:cxn ang="0">
                    <a:pos x="269" y="148"/>
                  </a:cxn>
                  <a:cxn ang="0">
                    <a:pos x="252" y="131"/>
                  </a:cxn>
                  <a:cxn ang="0">
                    <a:pos x="240" y="128"/>
                  </a:cxn>
                  <a:cxn ang="0">
                    <a:pos x="223" y="109"/>
                  </a:cxn>
                  <a:cxn ang="0">
                    <a:pos x="202" y="103"/>
                  </a:cxn>
                  <a:cxn ang="0">
                    <a:pos x="185" y="95"/>
                  </a:cxn>
                  <a:cxn ang="0">
                    <a:pos x="171" y="70"/>
                  </a:cxn>
                  <a:cxn ang="0">
                    <a:pos x="161" y="39"/>
                  </a:cxn>
                  <a:cxn ang="0">
                    <a:pos x="148" y="39"/>
                  </a:cxn>
                  <a:cxn ang="0">
                    <a:pos x="144" y="31"/>
                  </a:cxn>
                  <a:cxn ang="0">
                    <a:pos x="137" y="33"/>
                  </a:cxn>
                  <a:cxn ang="0">
                    <a:pos x="123" y="20"/>
                  </a:cxn>
                  <a:cxn ang="0">
                    <a:pos x="100" y="14"/>
                  </a:cxn>
                  <a:cxn ang="0">
                    <a:pos x="90" y="22"/>
                  </a:cxn>
                  <a:cxn ang="0">
                    <a:pos x="69" y="14"/>
                  </a:cxn>
                  <a:cxn ang="0">
                    <a:pos x="56" y="14"/>
                  </a:cxn>
                  <a:cxn ang="0">
                    <a:pos x="50" y="3"/>
                  </a:cxn>
                  <a:cxn ang="0">
                    <a:pos x="44" y="0"/>
                  </a:cxn>
                  <a:cxn ang="0">
                    <a:pos x="35" y="3"/>
                  </a:cxn>
                  <a:cxn ang="0">
                    <a:pos x="10" y="0"/>
                  </a:cxn>
                </a:cxnLst>
                <a:rect l="0" t="0" r="r" b="b"/>
                <a:pathLst>
                  <a:path w="274" h="210">
                    <a:moveTo>
                      <a:pt x="10" y="0"/>
                    </a:moveTo>
                    <a:lnTo>
                      <a:pt x="0" y="17"/>
                    </a:lnTo>
                    <a:lnTo>
                      <a:pt x="0" y="36"/>
                    </a:lnTo>
                    <a:lnTo>
                      <a:pt x="19" y="56"/>
                    </a:lnTo>
                    <a:lnTo>
                      <a:pt x="31" y="50"/>
                    </a:lnTo>
                    <a:lnTo>
                      <a:pt x="35" y="59"/>
                    </a:lnTo>
                    <a:lnTo>
                      <a:pt x="46" y="61"/>
                    </a:lnTo>
                    <a:lnTo>
                      <a:pt x="54" y="47"/>
                    </a:lnTo>
                    <a:lnTo>
                      <a:pt x="81" y="50"/>
                    </a:lnTo>
                    <a:lnTo>
                      <a:pt x="85" y="64"/>
                    </a:lnTo>
                    <a:lnTo>
                      <a:pt x="94" y="70"/>
                    </a:lnTo>
                    <a:lnTo>
                      <a:pt x="117" y="67"/>
                    </a:lnTo>
                    <a:lnTo>
                      <a:pt x="125" y="75"/>
                    </a:lnTo>
                    <a:lnTo>
                      <a:pt x="137" y="84"/>
                    </a:lnTo>
                    <a:lnTo>
                      <a:pt x="146" y="100"/>
                    </a:lnTo>
                    <a:lnTo>
                      <a:pt x="146" y="123"/>
                    </a:lnTo>
                    <a:lnTo>
                      <a:pt x="138" y="128"/>
                    </a:lnTo>
                    <a:lnTo>
                      <a:pt x="142" y="137"/>
                    </a:lnTo>
                    <a:lnTo>
                      <a:pt x="131" y="150"/>
                    </a:lnTo>
                    <a:lnTo>
                      <a:pt x="131" y="170"/>
                    </a:lnTo>
                    <a:lnTo>
                      <a:pt x="148" y="173"/>
                    </a:lnTo>
                    <a:lnTo>
                      <a:pt x="158" y="167"/>
                    </a:lnTo>
                    <a:lnTo>
                      <a:pt x="161" y="159"/>
                    </a:lnTo>
                    <a:lnTo>
                      <a:pt x="167" y="167"/>
                    </a:lnTo>
                    <a:lnTo>
                      <a:pt x="177" y="162"/>
                    </a:lnTo>
                    <a:lnTo>
                      <a:pt x="198" y="173"/>
                    </a:lnTo>
                    <a:lnTo>
                      <a:pt x="211" y="192"/>
                    </a:lnTo>
                    <a:lnTo>
                      <a:pt x="215" y="192"/>
                    </a:lnTo>
                    <a:lnTo>
                      <a:pt x="217" y="203"/>
                    </a:lnTo>
                    <a:lnTo>
                      <a:pt x="231" y="209"/>
                    </a:lnTo>
                    <a:lnTo>
                      <a:pt x="246" y="209"/>
                    </a:lnTo>
                    <a:lnTo>
                      <a:pt x="236" y="198"/>
                    </a:lnTo>
                    <a:lnTo>
                      <a:pt x="240" y="187"/>
                    </a:lnTo>
                    <a:lnTo>
                      <a:pt x="252" y="198"/>
                    </a:lnTo>
                    <a:lnTo>
                      <a:pt x="265" y="201"/>
                    </a:lnTo>
                    <a:lnTo>
                      <a:pt x="267" y="184"/>
                    </a:lnTo>
                    <a:lnTo>
                      <a:pt x="254" y="170"/>
                    </a:lnTo>
                    <a:lnTo>
                      <a:pt x="244" y="170"/>
                    </a:lnTo>
                    <a:lnTo>
                      <a:pt x="231" y="156"/>
                    </a:lnTo>
                    <a:lnTo>
                      <a:pt x="244" y="156"/>
                    </a:lnTo>
                    <a:lnTo>
                      <a:pt x="254" y="164"/>
                    </a:lnTo>
                    <a:lnTo>
                      <a:pt x="273" y="164"/>
                    </a:lnTo>
                    <a:lnTo>
                      <a:pt x="269" y="148"/>
                    </a:lnTo>
                    <a:lnTo>
                      <a:pt x="252" y="131"/>
                    </a:lnTo>
                    <a:lnTo>
                      <a:pt x="240" y="128"/>
                    </a:lnTo>
                    <a:lnTo>
                      <a:pt x="223" y="109"/>
                    </a:lnTo>
                    <a:lnTo>
                      <a:pt x="202" y="103"/>
                    </a:lnTo>
                    <a:lnTo>
                      <a:pt x="185" y="95"/>
                    </a:lnTo>
                    <a:lnTo>
                      <a:pt x="171" y="70"/>
                    </a:lnTo>
                    <a:lnTo>
                      <a:pt x="161" y="39"/>
                    </a:lnTo>
                    <a:lnTo>
                      <a:pt x="148" y="39"/>
                    </a:lnTo>
                    <a:lnTo>
                      <a:pt x="144" y="31"/>
                    </a:lnTo>
                    <a:lnTo>
                      <a:pt x="137" y="33"/>
                    </a:lnTo>
                    <a:lnTo>
                      <a:pt x="123" y="20"/>
                    </a:lnTo>
                    <a:lnTo>
                      <a:pt x="100" y="14"/>
                    </a:lnTo>
                    <a:lnTo>
                      <a:pt x="90" y="22"/>
                    </a:lnTo>
                    <a:lnTo>
                      <a:pt x="69" y="14"/>
                    </a:lnTo>
                    <a:lnTo>
                      <a:pt x="56" y="14"/>
                    </a:lnTo>
                    <a:lnTo>
                      <a:pt x="50" y="3"/>
                    </a:lnTo>
                    <a:lnTo>
                      <a:pt x="44" y="0"/>
                    </a:lnTo>
                    <a:lnTo>
                      <a:pt x="35" y="3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A2C1FE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 b="1">
                  <a:solidFill>
                    <a:srgbClr val="000000"/>
                  </a:solidFill>
                  <a:latin typeface="Times New Roman Cyr" charset="-52"/>
                </a:endParaRPr>
              </a:p>
            </p:txBody>
          </p:sp>
          <p:sp>
            <p:nvSpPr>
              <p:cNvPr id="10" name="Freeform 46"/>
              <p:cNvSpPr>
                <a:spLocks/>
              </p:cNvSpPr>
              <p:nvPr/>
            </p:nvSpPr>
            <p:spPr bwMode="auto">
              <a:xfrm>
                <a:off x="1070" y="1815"/>
                <a:ext cx="195" cy="99"/>
              </a:xfrm>
              <a:custGeom>
                <a:avLst/>
                <a:gdLst/>
                <a:ahLst/>
                <a:cxnLst>
                  <a:cxn ang="0">
                    <a:pos x="0" y="49"/>
                  </a:cxn>
                  <a:cxn ang="0">
                    <a:pos x="17" y="20"/>
                  </a:cxn>
                  <a:cxn ang="0">
                    <a:pos x="25" y="20"/>
                  </a:cxn>
                  <a:cxn ang="0">
                    <a:pos x="38" y="6"/>
                  </a:cxn>
                  <a:cxn ang="0">
                    <a:pos x="54" y="6"/>
                  </a:cxn>
                  <a:cxn ang="0">
                    <a:pos x="58" y="3"/>
                  </a:cxn>
                  <a:cxn ang="0">
                    <a:pos x="63" y="0"/>
                  </a:cxn>
                  <a:cxn ang="0">
                    <a:pos x="83" y="17"/>
                  </a:cxn>
                  <a:cxn ang="0">
                    <a:pos x="88" y="29"/>
                  </a:cxn>
                  <a:cxn ang="0">
                    <a:pos x="92" y="23"/>
                  </a:cxn>
                  <a:cxn ang="0">
                    <a:pos x="108" y="34"/>
                  </a:cxn>
                  <a:cxn ang="0">
                    <a:pos x="117" y="34"/>
                  </a:cxn>
                  <a:cxn ang="0">
                    <a:pos x="125" y="43"/>
                  </a:cxn>
                  <a:cxn ang="0">
                    <a:pos x="138" y="49"/>
                  </a:cxn>
                  <a:cxn ang="0">
                    <a:pos x="138" y="63"/>
                  </a:cxn>
                  <a:cxn ang="0">
                    <a:pos x="163" y="63"/>
                  </a:cxn>
                  <a:cxn ang="0">
                    <a:pos x="169" y="77"/>
                  </a:cxn>
                  <a:cxn ang="0">
                    <a:pos x="184" y="77"/>
                  </a:cxn>
                  <a:cxn ang="0">
                    <a:pos x="194" y="94"/>
                  </a:cxn>
                  <a:cxn ang="0">
                    <a:pos x="188" y="97"/>
                  </a:cxn>
                  <a:cxn ang="0">
                    <a:pos x="184" y="91"/>
                  </a:cxn>
                  <a:cxn ang="0">
                    <a:pos x="182" y="88"/>
                  </a:cxn>
                  <a:cxn ang="0">
                    <a:pos x="169" y="91"/>
                  </a:cxn>
                  <a:cxn ang="0">
                    <a:pos x="165" y="94"/>
                  </a:cxn>
                  <a:cxn ang="0">
                    <a:pos x="154" y="97"/>
                  </a:cxn>
                  <a:cxn ang="0">
                    <a:pos x="136" y="97"/>
                  </a:cxn>
                  <a:cxn ang="0">
                    <a:pos x="125" y="97"/>
                  </a:cxn>
                  <a:cxn ang="0">
                    <a:pos x="125" y="88"/>
                  </a:cxn>
                  <a:cxn ang="0">
                    <a:pos x="108" y="66"/>
                  </a:cxn>
                  <a:cxn ang="0">
                    <a:pos x="108" y="51"/>
                  </a:cxn>
                  <a:cxn ang="0">
                    <a:pos x="88" y="51"/>
                  </a:cxn>
                  <a:cxn ang="0">
                    <a:pos x="81" y="43"/>
                  </a:cxn>
                  <a:cxn ang="0">
                    <a:pos x="75" y="51"/>
                  </a:cxn>
                  <a:cxn ang="0">
                    <a:pos x="69" y="40"/>
                  </a:cxn>
                  <a:cxn ang="0">
                    <a:pos x="63" y="40"/>
                  </a:cxn>
                  <a:cxn ang="0">
                    <a:pos x="63" y="26"/>
                  </a:cxn>
                  <a:cxn ang="0">
                    <a:pos x="58" y="20"/>
                  </a:cxn>
                  <a:cxn ang="0">
                    <a:pos x="40" y="23"/>
                  </a:cxn>
                  <a:cxn ang="0">
                    <a:pos x="29" y="40"/>
                  </a:cxn>
                  <a:cxn ang="0">
                    <a:pos x="15" y="43"/>
                  </a:cxn>
                  <a:cxn ang="0">
                    <a:pos x="0" y="49"/>
                  </a:cxn>
                </a:cxnLst>
                <a:rect l="0" t="0" r="r" b="b"/>
                <a:pathLst>
                  <a:path w="195" h="98">
                    <a:moveTo>
                      <a:pt x="0" y="49"/>
                    </a:moveTo>
                    <a:lnTo>
                      <a:pt x="17" y="20"/>
                    </a:lnTo>
                    <a:lnTo>
                      <a:pt x="25" y="20"/>
                    </a:lnTo>
                    <a:lnTo>
                      <a:pt x="38" y="6"/>
                    </a:lnTo>
                    <a:lnTo>
                      <a:pt x="54" y="6"/>
                    </a:lnTo>
                    <a:lnTo>
                      <a:pt x="58" y="3"/>
                    </a:lnTo>
                    <a:lnTo>
                      <a:pt x="63" y="0"/>
                    </a:lnTo>
                    <a:lnTo>
                      <a:pt x="83" y="17"/>
                    </a:lnTo>
                    <a:lnTo>
                      <a:pt x="88" y="29"/>
                    </a:lnTo>
                    <a:lnTo>
                      <a:pt x="92" y="23"/>
                    </a:lnTo>
                    <a:lnTo>
                      <a:pt x="108" y="34"/>
                    </a:lnTo>
                    <a:lnTo>
                      <a:pt x="117" y="34"/>
                    </a:lnTo>
                    <a:lnTo>
                      <a:pt x="125" y="43"/>
                    </a:lnTo>
                    <a:lnTo>
                      <a:pt x="138" y="49"/>
                    </a:lnTo>
                    <a:lnTo>
                      <a:pt x="138" y="63"/>
                    </a:lnTo>
                    <a:lnTo>
                      <a:pt x="163" y="63"/>
                    </a:lnTo>
                    <a:lnTo>
                      <a:pt x="169" y="77"/>
                    </a:lnTo>
                    <a:lnTo>
                      <a:pt x="184" y="77"/>
                    </a:lnTo>
                    <a:lnTo>
                      <a:pt x="194" y="94"/>
                    </a:lnTo>
                    <a:lnTo>
                      <a:pt x="188" y="97"/>
                    </a:lnTo>
                    <a:lnTo>
                      <a:pt x="184" y="91"/>
                    </a:lnTo>
                    <a:lnTo>
                      <a:pt x="182" y="88"/>
                    </a:lnTo>
                    <a:lnTo>
                      <a:pt x="169" y="91"/>
                    </a:lnTo>
                    <a:lnTo>
                      <a:pt x="165" y="94"/>
                    </a:lnTo>
                    <a:lnTo>
                      <a:pt x="154" y="97"/>
                    </a:lnTo>
                    <a:lnTo>
                      <a:pt x="136" y="97"/>
                    </a:lnTo>
                    <a:lnTo>
                      <a:pt x="125" y="97"/>
                    </a:lnTo>
                    <a:lnTo>
                      <a:pt x="125" y="88"/>
                    </a:lnTo>
                    <a:lnTo>
                      <a:pt x="108" y="66"/>
                    </a:lnTo>
                    <a:lnTo>
                      <a:pt x="108" y="51"/>
                    </a:lnTo>
                    <a:lnTo>
                      <a:pt x="88" y="51"/>
                    </a:lnTo>
                    <a:lnTo>
                      <a:pt x="81" y="43"/>
                    </a:lnTo>
                    <a:lnTo>
                      <a:pt x="75" y="51"/>
                    </a:lnTo>
                    <a:lnTo>
                      <a:pt x="69" y="40"/>
                    </a:lnTo>
                    <a:lnTo>
                      <a:pt x="63" y="40"/>
                    </a:lnTo>
                    <a:lnTo>
                      <a:pt x="63" y="26"/>
                    </a:lnTo>
                    <a:lnTo>
                      <a:pt x="58" y="20"/>
                    </a:lnTo>
                    <a:lnTo>
                      <a:pt x="40" y="23"/>
                    </a:lnTo>
                    <a:lnTo>
                      <a:pt x="29" y="40"/>
                    </a:lnTo>
                    <a:lnTo>
                      <a:pt x="15" y="43"/>
                    </a:lnTo>
                    <a:lnTo>
                      <a:pt x="0" y="49"/>
                    </a:lnTo>
                  </a:path>
                </a:pathLst>
              </a:custGeom>
              <a:solidFill>
                <a:srgbClr val="A2C1FE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 b="1">
                  <a:solidFill>
                    <a:srgbClr val="000000"/>
                  </a:solidFill>
                  <a:latin typeface="Times New Roman Cyr" charset="-52"/>
                </a:endParaRPr>
              </a:p>
            </p:txBody>
          </p:sp>
          <p:sp>
            <p:nvSpPr>
              <p:cNvPr id="11" name="Freeform 47"/>
              <p:cNvSpPr>
                <a:spLocks/>
              </p:cNvSpPr>
              <p:nvPr/>
            </p:nvSpPr>
            <p:spPr bwMode="auto">
              <a:xfrm>
                <a:off x="1240" y="1885"/>
                <a:ext cx="130" cy="83"/>
              </a:xfrm>
              <a:custGeom>
                <a:avLst/>
                <a:gdLst/>
                <a:ahLst/>
                <a:cxnLst>
                  <a:cxn ang="0">
                    <a:pos x="0" y="62"/>
                  </a:cxn>
                  <a:cxn ang="0">
                    <a:pos x="12" y="65"/>
                  </a:cxn>
                  <a:cxn ang="0">
                    <a:pos x="40" y="62"/>
                  </a:cxn>
                  <a:cxn ang="0">
                    <a:pos x="52" y="79"/>
                  </a:cxn>
                  <a:cxn ang="0">
                    <a:pos x="68" y="82"/>
                  </a:cxn>
                  <a:cxn ang="0">
                    <a:pos x="76" y="62"/>
                  </a:cxn>
                  <a:cxn ang="0">
                    <a:pos x="72" y="57"/>
                  </a:cxn>
                  <a:cxn ang="0">
                    <a:pos x="80" y="48"/>
                  </a:cxn>
                  <a:cxn ang="0">
                    <a:pos x="96" y="62"/>
                  </a:cxn>
                  <a:cxn ang="0">
                    <a:pos x="108" y="62"/>
                  </a:cxn>
                  <a:cxn ang="0">
                    <a:pos x="108" y="54"/>
                  </a:cxn>
                  <a:cxn ang="0">
                    <a:pos x="116" y="54"/>
                  </a:cxn>
                  <a:cxn ang="0">
                    <a:pos x="128" y="40"/>
                  </a:cxn>
                  <a:cxn ang="0">
                    <a:pos x="120" y="37"/>
                  </a:cxn>
                  <a:cxn ang="0">
                    <a:pos x="120" y="23"/>
                  </a:cxn>
                  <a:cxn ang="0">
                    <a:pos x="120" y="11"/>
                  </a:cxn>
                  <a:cxn ang="0">
                    <a:pos x="102" y="8"/>
                  </a:cxn>
                  <a:cxn ang="0">
                    <a:pos x="88" y="11"/>
                  </a:cxn>
                  <a:cxn ang="0">
                    <a:pos x="76" y="11"/>
                  </a:cxn>
                  <a:cxn ang="0">
                    <a:pos x="58" y="8"/>
                  </a:cxn>
                  <a:cxn ang="0">
                    <a:pos x="44" y="0"/>
                  </a:cxn>
                  <a:cxn ang="0">
                    <a:pos x="40" y="8"/>
                  </a:cxn>
                  <a:cxn ang="0">
                    <a:pos x="38" y="25"/>
                  </a:cxn>
                  <a:cxn ang="0">
                    <a:pos x="24" y="25"/>
                  </a:cxn>
                  <a:cxn ang="0">
                    <a:pos x="20" y="40"/>
                  </a:cxn>
                  <a:cxn ang="0">
                    <a:pos x="12" y="45"/>
                  </a:cxn>
                  <a:cxn ang="0">
                    <a:pos x="0" y="62"/>
                  </a:cxn>
                </a:cxnLst>
                <a:rect l="0" t="0" r="r" b="b"/>
                <a:pathLst>
                  <a:path w="129" h="83">
                    <a:moveTo>
                      <a:pt x="0" y="62"/>
                    </a:moveTo>
                    <a:lnTo>
                      <a:pt x="12" y="65"/>
                    </a:lnTo>
                    <a:lnTo>
                      <a:pt x="40" y="62"/>
                    </a:lnTo>
                    <a:lnTo>
                      <a:pt x="52" y="79"/>
                    </a:lnTo>
                    <a:lnTo>
                      <a:pt x="68" y="82"/>
                    </a:lnTo>
                    <a:lnTo>
                      <a:pt x="76" y="62"/>
                    </a:lnTo>
                    <a:lnTo>
                      <a:pt x="72" y="57"/>
                    </a:lnTo>
                    <a:lnTo>
                      <a:pt x="80" y="48"/>
                    </a:lnTo>
                    <a:lnTo>
                      <a:pt x="96" y="62"/>
                    </a:lnTo>
                    <a:lnTo>
                      <a:pt x="108" y="62"/>
                    </a:lnTo>
                    <a:lnTo>
                      <a:pt x="108" y="54"/>
                    </a:lnTo>
                    <a:lnTo>
                      <a:pt x="116" y="54"/>
                    </a:lnTo>
                    <a:lnTo>
                      <a:pt x="128" y="40"/>
                    </a:lnTo>
                    <a:lnTo>
                      <a:pt x="120" y="37"/>
                    </a:lnTo>
                    <a:lnTo>
                      <a:pt x="120" y="23"/>
                    </a:lnTo>
                    <a:lnTo>
                      <a:pt x="120" y="11"/>
                    </a:lnTo>
                    <a:lnTo>
                      <a:pt x="102" y="8"/>
                    </a:lnTo>
                    <a:lnTo>
                      <a:pt x="88" y="11"/>
                    </a:lnTo>
                    <a:lnTo>
                      <a:pt x="76" y="11"/>
                    </a:lnTo>
                    <a:lnTo>
                      <a:pt x="58" y="8"/>
                    </a:lnTo>
                    <a:lnTo>
                      <a:pt x="44" y="0"/>
                    </a:lnTo>
                    <a:lnTo>
                      <a:pt x="40" y="8"/>
                    </a:lnTo>
                    <a:lnTo>
                      <a:pt x="38" y="25"/>
                    </a:lnTo>
                    <a:lnTo>
                      <a:pt x="24" y="25"/>
                    </a:lnTo>
                    <a:lnTo>
                      <a:pt x="20" y="40"/>
                    </a:lnTo>
                    <a:lnTo>
                      <a:pt x="12" y="45"/>
                    </a:lnTo>
                    <a:lnTo>
                      <a:pt x="0" y="62"/>
                    </a:lnTo>
                  </a:path>
                </a:pathLst>
              </a:custGeom>
              <a:solidFill>
                <a:srgbClr val="A2C1FE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 b="1">
                  <a:solidFill>
                    <a:srgbClr val="000000"/>
                  </a:solidFill>
                  <a:latin typeface="Times New Roman Cyr" charset="-52"/>
                </a:endParaRPr>
              </a:p>
            </p:txBody>
          </p:sp>
          <p:sp>
            <p:nvSpPr>
              <p:cNvPr id="12" name="Freeform 48"/>
              <p:cNvSpPr>
                <a:spLocks/>
              </p:cNvSpPr>
              <p:nvPr/>
            </p:nvSpPr>
            <p:spPr bwMode="auto">
              <a:xfrm>
                <a:off x="1161" y="2118"/>
                <a:ext cx="802" cy="1698"/>
              </a:xfrm>
              <a:custGeom>
                <a:avLst/>
                <a:gdLst/>
                <a:ahLst/>
                <a:cxnLst>
                  <a:cxn ang="0">
                    <a:pos x="92" y="28"/>
                  </a:cxn>
                  <a:cxn ang="0">
                    <a:pos x="152" y="3"/>
                  </a:cxn>
                  <a:cxn ang="0">
                    <a:pos x="127" y="59"/>
                  </a:cxn>
                  <a:cxn ang="0">
                    <a:pos x="152" y="56"/>
                  </a:cxn>
                  <a:cxn ang="0">
                    <a:pos x="177" y="53"/>
                  </a:cxn>
                  <a:cxn ang="0">
                    <a:pos x="212" y="73"/>
                  </a:cxn>
                  <a:cxn ang="0">
                    <a:pos x="322" y="103"/>
                  </a:cxn>
                  <a:cxn ang="0">
                    <a:pos x="372" y="134"/>
                  </a:cxn>
                  <a:cxn ang="0">
                    <a:pos x="437" y="151"/>
                  </a:cxn>
                  <a:cxn ang="0">
                    <a:pos x="530" y="234"/>
                  </a:cxn>
                  <a:cxn ang="0">
                    <a:pos x="581" y="338"/>
                  </a:cxn>
                  <a:cxn ang="0">
                    <a:pos x="780" y="424"/>
                  </a:cxn>
                  <a:cxn ang="0">
                    <a:pos x="782" y="567"/>
                  </a:cxn>
                  <a:cxn ang="0">
                    <a:pos x="731" y="642"/>
                  </a:cxn>
                  <a:cxn ang="0">
                    <a:pos x="723" y="751"/>
                  </a:cxn>
                  <a:cxn ang="0">
                    <a:pos x="694" y="798"/>
                  </a:cxn>
                  <a:cxn ang="0">
                    <a:pos x="647" y="879"/>
                  </a:cxn>
                  <a:cxn ang="0">
                    <a:pos x="579" y="907"/>
                  </a:cxn>
                  <a:cxn ang="0">
                    <a:pos x="544" y="991"/>
                  </a:cxn>
                  <a:cxn ang="0">
                    <a:pos x="536" y="1061"/>
                  </a:cxn>
                  <a:cxn ang="0">
                    <a:pos x="481" y="1125"/>
                  </a:cxn>
                  <a:cxn ang="0">
                    <a:pos x="448" y="1175"/>
                  </a:cxn>
                  <a:cxn ang="0">
                    <a:pos x="427" y="1200"/>
                  </a:cxn>
                  <a:cxn ang="0">
                    <a:pos x="415" y="1267"/>
                  </a:cxn>
                  <a:cxn ang="0">
                    <a:pos x="361" y="1295"/>
                  </a:cxn>
                  <a:cxn ang="0">
                    <a:pos x="318" y="1323"/>
                  </a:cxn>
                  <a:cxn ang="0">
                    <a:pos x="316" y="1387"/>
                  </a:cxn>
                  <a:cxn ang="0">
                    <a:pos x="275" y="1437"/>
                  </a:cxn>
                  <a:cxn ang="0">
                    <a:pos x="300" y="1482"/>
                  </a:cxn>
                  <a:cxn ang="0">
                    <a:pos x="259" y="1524"/>
                  </a:cxn>
                  <a:cxn ang="0">
                    <a:pos x="238" y="1597"/>
                  </a:cxn>
                  <a:cxn ang="0">
                    <a:pos x="292" y="1697"/>
                  </a:cxn>
                  <a:cxn ang="0">
                    <a:pos x="228" y="1647"/>
                  </a:cxn>
                  <a:cxn ang="0">
                    <a:pos x="187" y="1557"/>
                  </a:cxn>
                  <a:cxn ang="0">
                    <a:pos x="183" y="1323"/>
                  </a:cxn>
                  <a:cxn ang="0">
                    <a:pos x="177" y="1223"/>
                  </a:cxn>
                  <a:cxn ang="0">
                    <a:pos x="181" y="1114"/>
                  </a:cxn>
                  <a:cxn ang="0">
                    <a:pos x="189" y="1027"/>
                  </a:cxn>
                  <a:cxn ang="0">
                    <a:pos x="185" y="888"/>
                  </a:cxn>
                  <a:cxn ang="0">
                    <a:pos x="191" y="773"/>
                  </a:cxn>
                  <a:cxn ang="0">
                    <a:pos x="144" y="695"/>
                  </a:cxn>
                  <a:cxn ang="0">
                    <a:pos x="72" y="634"/>
                  </a:cxn>
                  <a:cxn ang="0">
                    <a:pos x="47" y="539"/>
                  </a:cxn>
                  <a:cxn ang="0">
                    <a:pos x="14" y="486"/>
                  </a:cxn>
                  <a:cxn ang="0">
                    <a:pos x="16" y="396"/>
                  </a:cxn>
                  <a:cxn ang="0">
                    <a:pos x="8" y="310"/>
                  </a:cxn>
                  <a:cxn ang="0">
                    <a:pos x="58" y="140"/>
                  </a:cxn>
                </a:cxnLst>
                <a:rect l="0" t="0" r="r" b="b"/>
                <a:pathLst>
                  <a:path w="802" h="1698">
                    <a:moveTo>
                      <a:pt x="62" y="75"/>
                    </a:moveTo>
                    <a:lnTo>
                      <a:pt x="72" y="56"/>
                    </a:lnTo>
                    <a:lnTo>
                      <a:pt x="92" y="28"/>
                    </a:lnTo>
                    <a:lnTo>
                      <a:pt x="121" y="11"/>
                    </a:lnTo>
                    <a:lnTo>
                      <a:pt x="136" y="0"/>
                    </a:lnTo>
                    <a:lnTo>
                      <a:pt x="152" y="3"/>
                    </a:lnTo>
                    <a:lnTo>
                      <a:pt x="148" y="17"/>
                    </a:lnTo>
                    <a:lnTo>
                      <a:pt x="131" y="31"/>
                    </a:lnTo>
                    <a:lnTo>
                      <a:pt x="127" y="59"/>
                    </a:lnTo>
                    <a:lnTo>
                      <a:pt x="131" y="81"/>
                    </a:lnTo>
                    <a:lnTo>
                      <a:pt x="146" y="81"/>
                    </a:lnTo>
                    <a:lnTo>
                      <a:pt x="152" y="56"/>
                    </a:lnTo>
                    <a:lnTo>
                      <a:pt x="156" y="31"/>
                    </a:lnTo>
                    <a:lnTo>
                      <a:pt x="166" y="39"/>
                    </a:lnTo>
                    <a:lnTo>
                      <a:pt x="177" y="53"/>
                    </a:lnTo>
                    <a:lnTo>
                      <a:pt x="197" y="47"/>
                    </a:lnTo>
                    <a:lnTo>
                      <a:pt x="209" y="59"/>
                    </a:lnTo>
                    <a:lnTo>
                      <a:pt x="212" y="73"/>
                    </a:lnTo>
                    <a:lnTo>
                      <a:pt x="242" y="67"/>
                    </a:lnTo>
                    <a:lnTo>
                      <a:pt x="300" y="59"/>
                    </a:lnTo>
                    <a:lnTo>
                      <a:pt x="322" y="103"/>
                    </a:lnTo>
                    <a:lnTo>
                      <a:pt x="359" y="126"/>
                    </a:lnTo>
                    <a:lnTo>
                      <a:pt x="357" y="145"/>
                    </a:lnTo>
                    <a:lnTo>
                      <a:pt x="372" y="134"/>
                    </a:lnTo>
                    <a:lnTo>
                      <a:pt x="390" y="134"/>
                    </a:lnTo>
                    <a:lnTo>
                      <a:pt x="411" y="154"/>
                    </a:lnTo>
                    <a:lnTo>
                      <a:pt x="437" y="151"/>
                    </a:lnTo>
                    <a:lnTo>
                      <a:pt x="458" y="154"/>
                    </a:lnTo>
                    <a:lnTo>
                      <a:pt x="493" y="190"/>
                    </a:lnTo>
                    <a:lnTo>
                      <a:pt x="530" y="234"/>
                    </a:lnTo>
                    <a:lnTo>
                      <a:pt x="546" y="285"/>
                    </a:lnTo>
                    <a:lnTo>
                      <a:pt x="536" y="324"/>
                    </a:lnTo>
                    <a:lnTo>
                      <a:pt x="581" y="338"/>
                    </a:lnTo>
                    <a:lnTo>
                      <a:pt x="655" y="357"/>
                    </a:lnTo>
                    <a:lnTo>
                      <a:pt x="731" y="380"/>
                    </a:lnTo>
                    <a:lnTo>
                      <a:pt x="780" y="424"/>
                    </a:lnTo>
                    <a:lnTo>
                      <a:pt x="801" y="466"/>
                    </a:lnTo>
                    <a:lnTo>
                      <a:pt x="801" y="519"/>
                    </a:lnTo>
                    <a:lnTo>
                      <a:pt x="782" y="567"/>
                    </a:lnTo>
                    <a:lnTo>
                      <a:pt x="760" y="592"/>
                    </a:lnTo>
                    <a:lnTo>
                      <a:pt x="746" y="608"/>
                    </a:lnTo>
                    <a:lnTo>
                      <a:pt x="731" y="642"/>
                    </a:lnTo>
                    <a:lnTo>
                      <a:pt x="729" y="673"/>
                    </a:lnTo>
                    <a:lnTo>
                      <a:pt x="731" y="712"/>
                    </a:lnTo>
                    <a:lnTo>
                      <a:pt x="723" y="751"/>
                    </a:lnTo>
                    <a:lnTo>
                      <a:pt x="711" y="759"/>
                    </a:lnTo>
                    <a:lnTo>
                      <a:pt x="707" y="782"/>
                    </a:lnTo>
                    <a:lnTo>
                      <a:pt x="694" y="798"/>
                    </a:lnTo>
                    <a:lnTo>
                      <a:pt x="692" y="818"/>
                    </a:lnTo>
                    <a:lnTo>
                      <a:pt x="674" y="840"/>
                    </a:lnTo>
                    <a:lnTo>
                      <a:pt x="647" y="879"/>
                    </a:lnTo>
                    <a:lnTo>
                      <a:pt x="624" y="890"/>
                    </a:lnTo>
                    <a:lnTo>
                      <a:pt x="608" y="888"/>
                    </a:lnTo>
                    <a:lnTo>
                      <a:pt x="579" y="907"/>
                    </a:lnTo>
                    <a:lnTo>
                      <a:pt x="550" y="952"/>
                    </a:lnTo>
                    <a:lnTo>
                      <a:pt x="544" y="969"/>
                    </a:lnTo>
                    <a:lnTo>
                      <a:pt x="544" y="991"/>
                    </a:lnTo>
                    <a:lnTo>
                      <a:pt x="550" y="1016"/>
                    </a:lnTo>
                    <a:lnTo>
                      <a:pt x="536" y="1041"/>
                    </a:lnTo>
                    <a:lnTo>
                      <a:pt x="536" y="1061"/>
                    </a:lnTo>
                    <a:lnTo>
                      <a:pt x="513" y="1083"/>
                    </a:lnTo>
                    <a:lnTo>
                      <a:pt x="495" y="1100"/>
                    </a:lnTo>
                    <a:lnTo>
                      <a:pt x="481" y="1125"/>
                    </a:lnTo>
                    <a:lnTo>
                      <a:pt x="476" y="1150"/>
                    </a:lnTo>
                    <a:lnTo>
                      <a:pt x="456" y="1181"/>
                    </a:lnTo>
                    <a:lnTo>
                      <a:pt x="448" y="1175"/>
                    </a:lnTo>
                    <a:lnTo>
                      <a:pt x="433" y="1175"/>
                    </a:lnTo>
                    <a:lnTo>
                      <a:pt x="413" y="1186"/>
                    </a:lnTo>
                    <a:lnTo>
                      <a:pt x="427" y="1200"/>
                    </a:lnTo>
                    <a:lnTo>
                      <a:pt x="427" y="1228"/>
                    </a:lnTo>
                    <a:lnTo>
                      <a:pt x="425" y="1250"/>
                    </a:lnTo>
                    <a:lnTo>
                      <a:pt x="415" y="1267"/>
                    </a:lnTo>
                    <a:lnTo>
                      <a:pt x="390" y="1270"/>
                    </a:lnTo>
                    <a:lnTo>
                      <a:pt x="370" y="1278"/>
                    </a:lnTo>
                    <a:lnTo>
                      <a:pt x="361" y="1295"/>
                    </a:lnTo>
                    <a:lnTo>
                      <a:pt x="361" y="1323"/>
                    </a:lnTo>
                    <a:lnTo>
                      <a:pt x="337" y="1326"/>
                    </a:lnTo>
                    <a:lnTo>
                      <a:pt x="318" y="1323"/>
                    </a:lnTo>
                    <a:lnTo>
                      <a:pt x="312" y="1334"/>
                    </a:lnTo>
                    <a:lnTo>
                      <a:pt x="322" y="1345"/>
                    </a:lnTo>
                    <a:lnTo>
                      <a:pt x="316" y="1387"/>
                    </a:lnTo>
                    <a:lnTo>
                      <a:pt x="308" y="1423"/>
                    </a:lnTo>
                    <a:lnTo>
                      <a:pt x="283" y="1423"/>
                    </a:lnTo>
                    <a:lnTo>
                      <a:pt x="275" y="1437"/>
                    </a:lnTo>
                    <a:lnTo>
                      <a:pt x="277" y="1465"/>
                    </a:lnTo>
                    <a:lnTo>
                      <a:pt x="290" y="1465"/>
                    </a:lnTo>
                    <a:lnTo>
                      <a:pt x="300" y="1482"/>
                    </a:lnTo>
                    <a:lnTo>
                      <a:pt x="294" y="1510"/>
                    </a:lnTo>
                    <a:lnTo>
                      <a:pt x="281" y="1513"/>
                    </a:lnTo>
                    <a:lnTo>
                      <a:pt x="259" y="1524"/>
                    </a:lnTo>
                    <a:lnTo>
                      <a:pt x="253" y="1546"/>
                    </a:lnTo>
                    <a:lnTo>
                      <a:pt x="251" y="1580"/>
                    </a:lnTo>
                    <a:lnTo>
                      <a:pt x="238" y="1597"/>
                    </a:lnTo>
                    <a:lnTo>
                      <a:pt x="286" y="1652"/>
                    </a:lnTo>
                    <a:lnTo>
                      <a:pt x="300" y="1680"/>
                    </a:lnTo>
                    <a:lnTo>
                      <a:pt x="292" y="1697"/>
                    </a:lnTo>
                    <a:lnTo>
                      <a:pt x="271" y="1686"/>
                    </a:lnTo>
                    <a:lnTo>
                      <a:pt x="253" y="1664"/>
                    </a:lnTo>
                    <a:lnTo>
                      <a:pt x="228" y="1647"/>
                    </a:lnTo>
                    <a:lnTo>
                      <a:pt x="205" y="1619"/>
                    </a:lnTo>
                    <a:lnTo>
                      <a:pt x="189" y="1585"/>
                    </a:lnTo>
                    <a:lnTo>
                      <a:pt x="187" y="1557"/>
                    </a:lnTo>
                    <a:lnTo>
                      <a:pt x="191" y="1535"/>
                    </a:lnTo>
                    <a:lnTo>
                      <a:pt x="189" y="1354"/>
                    </a:lnTo>
                    <a:lnTo>
                      <a:pt x="183" y="1323"/>
                    </a:lnTo>
                    <a:lnTo>
                      <a:pt x="166" y="1289"/>
                    </a:lnTo>
                    <a:lnTo>
                      <a:pt x="166" y="1259"/>
                    </a:lnTo>
                    <a:lnTo>
                      <a:pt x="177" y="1223"/>
                    </a:lnTo>
                    <a:lnTo>
                      <a:pt x="187" y="1178"/>
                    </a:lnTo>
                    <a:lnTo>
                      <a:pt x="183" y="1133"/>
                    </a:lnTo>
                    <a:lnTo>
                      <a:pt x="181" y="1114"/>
                    </a:lnTo>
                    <a:lnTo>
                      <a:pt x="179" y="1089"/>
                    </a:lnTo>
                    <a:lnTo>
                      <a:pt x="185" y="1077"/>
                    </a:lnTo>
                    <a:lnTo>
                      <a:pt x="189" y="1027"/>
                    </a:lnTo>
                    <a:lnTo>
                      <a:pt x="185" y="1002"/>
                    </a:lnTo>
                    <a:lnTo>
                      <a:pt x="193" y="941"/>
                    </a:lnTo>
                    <a:lnTo>
                      <a:pt x="185" y="888"/>
                    </a:lnTo>
                    <a:lnTo>
                      <a:pt x="191" y="860"/>
                    </a:lnTo>
                    <a:lnTo>
                      <a:pt x="201" y="807"/>
                    </a:lnTo>
                    <a:lnTo>
                      <a:pt x="191" y="773"/>
                    </a:lnTo>
                    <a:lnTo>
                      <a:pt x="172" y="748"/>
                    </a:lnTo>
                    <a:lnTo>
                      <a:pt x="166" y="720"/>
                    </a:lnTo>
                    <a:lnTo>
                      <a:pt x="144" y="695"/>
                    </a:lnTo>
                    <a:lnTo>
                      <a:pt x="121" y="678"/>
                    </a:lnTo>
                    <a:lnTo>
                      <a:pt x="88" y="670"/>
                    </a:lnTo>
                    <a:lnTo>
                      <a:pt x="72" y="634"/>
                    </a:lnTo>
                    <a:lnTo>
                      <a:pt x="51" y="597"/>
                    </a:lnTo>
                    <a:lnTo>
                      <a:pt x="49" y="567"/>
                    </a:lnTo>
                    <a:lnTo>
                      <a:pt x="47" y="539"/>
                    </a:lnTo>
                    <a:lnTo>
                      <a:pt x="41" y="519"/>
                    </a:lnTo>
                    <a:lnTo>
                      <a:pt x="29" y="497"/>
                    </a:lnTo>
                    <a:lnTo>
                      <a:pt x="14" y="486"/>
                    </a:lnTo>
                    <a:lnTo>
                      <a:pt x="2" y="463"/>
                    </a:lnTo>
                    <a:lnTo>
                      <a:pt x="16" y="444"/>
                    </a:lnTo>
                    <a:lnTo>
                      <a:pt x="16" y="396"/>
                    </a:lnTo>
                    <a:lnTo>
                      <a:pt x="8" y="371"/>
                    </a:lnTo>
                    <a:lnTo>
                      <a:pt x="0" y="346"/>
                    </a:lnTo>
                    <a:lnTo>
                      <a:pt x="8" y="310"/>
                    </a:lnTo>
                    <a:lnTo>
                      <a:pt x="39" y="220"/>
                    </a:lnTo>
                    <a:lnTo>
                      <a:pt x="41" y="181"/>
                    </a:lnTo>
                    <a:lnTo>
                      <a:pt x="58" y="140"/>
                    </a:lnTo>
                    <a:lnTo>
                      <a:pt x="58" y="117"/>
                    </a:lnTo>
                    <a:lnTo>
                      <a:pt x="62" y="75"/>
                    </a:lnTo>
                  </a:path>
                </a:pathLst>
              </a:custGeom>
              <a:solidFill>
                <a:srgbClr val="A2C1FE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 b="1">
                  <a:solidFill>
                    <a:srgbClr val="000000"/>
                  </a:solidFill>
                  <a:latin typeface="Times New Roman Cyr" charset="-52"/>
                </a:endParaRPr>
              </a:p>
            </p:txBody>
          </p:sp>
        </p:grpSp>
      </p:grpSp>
      <p:sp>
        <p:nvSpPr>
          <p:cNvPr id="42" name="Rectangle 51"/>
          <p:cNvSpPr>
            <a:spLocks noChangeArrowheads="1"/>
          </p:cNvSpPr>
          <p:nvPr userDrawn="1"/>
        </p:nvSpPr>
        <p:spPr bwMode="auto">
          <a:xfrm>
            <a:off x="322385" y="6375400"/>
            <a:ext cx="10650415" cy="30480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2400" b="1">
              <a:solidFill>
                <a:srgbClr val="000000"/>
              </a:solidFill>
              <a:latin typeface="Times New Roman Cyr" charset="-52"/>
            </a:endParaRPr>
          </a:p>
        </p:txBody>
      </p:sp>
      <p:sp>
        <p:nvSpPr>
          <p:cNvPr id="43" name="Rectangle 52"/>
          <p:cNvSpPr>
            <a:spLocks noChangeArrowheads="1"/>
          </p:cNvSpPr>
          <p:nvPr userDrawn="1"/>
        </p:nvSpPr>
        <p:spPr bwMode="auto">
          <a:xfrm>
            <a:off x="281354" y="6324600"/>
            <a:ext cx="10628923" cy="304800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2400" b="1">
              <a:solidFill>
                <a:srgbClr val="000000"/>
              </a:solidFill>
              <a:latin typeface="Times New Roman Cyr" charset="-52"/>
            </a:endParaRPr>
          </a:p>
        </p:txBody>
      </p:sp>
      <p:sp>
        <p:nvSpPr>
          <p:cNvPr id="34865" name="Rectangle 49"/>
          <p:cNvSpPr>
            <a:spLocks noGrp="1" noChangeArrowheads="1"/>
          </p:cNvSpPr>
          <p:nvPr>
            <p:ph type="ctrTitle"/>
          </p:nvPr>
        </p:nvSpPr>
        <p:spPr>
          <a:xfrm>
            <a:off x="844061" y="2286000"/>
            <a:ext cx="9566031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4866" name="Rectangle 50"/>
          <p:cNvSpPr>
            <a:spLocks noGrp="1" noChangeArrowheads="1"/>
          </p:cNvSpPr>
          <p:nvPr>
            <p:ph type="subTitle" idx="1"/>
          </p:nvPr>
        </p:nvSpPr>
        <p:spPr>
          <a:xfrm>
            <a:off x="1688123" y="3886200"/>
            <a:ext cx="787790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91373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C64DB680-59F4-47CA-9A30-D1A78C5725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109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247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247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957CE574-E18D-4281-ADB9-BB07373D6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320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44061" y="1600200"/>
            <a:ext cx="4689231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720861" y="1600200"/>
            <a:ext cx="4689231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9ADF714-31C1-42BF-8F42-C871D6ED8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201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75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75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693" y="1535113"/>
            <a:ext cx="538870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693" y="2174875"/>
            <a:ext cx="53887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7BEE85D4-3E0D-45D1-A0D6-85DEBC01A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62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C4AAEF8-58F9-470E-8637-D0B01D2705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7293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4E37280-7A9B-4B3E-AE44-42EAB4DA7D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8892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24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7385" y="273051"/>
            <a:ext cx="681501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1435101"/>
            <a:ext cx="401124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5053ADE-C256-4AF8-9EB0-24D0D26F7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47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526B-F241-47B9-ADC3-CF0DB3744D1A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C569-63F7-4B8A-91A6-ED8F31179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604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554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554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554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FD772492-CE29-42E5-BA46-7E182BD7A6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5251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6C491BF2-C539-4B2B-A9A9-1A16F0752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499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018584" y="762000"/>
            <a:ext cx="2391508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44061" y="762000"/>
            <a:ext cx="6986954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83C6CDE9-F7B3-4913-B8D0-F20F6FAF4C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57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526B-F241-47B9-ADC3-CF0DB3744D1A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C569-63F7-4B8A-91A6-ED8F31179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145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526B-F241-47B9-ADC3-CF0DB3744D1A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C569-63F7-4B8A-91A6-ED8F31179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902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526B-F241-47B9-ADC3-CF0DB3744D1A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C569-63F7-4B8A-91A6-ED8F31179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83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526B-F241-47B9-ADC3-CF0DB3744D1A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C569-63F7-4B8A-91A6-ED8F31179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785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526B-F241-47B9-ADC3-CF0DB3744D1A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C569-63F7-4B8A-91A6-ED8F31179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901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526B-F241-47B9-ADC3-CF0DB3744D1A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C569-63F7-4B8A-91A6-ED8F31179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109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526B-F241-47B9-ADC3-CF0DB3744D1A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C569-63F7-4B8A-91A6-ED8F31179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046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0526B-F241-47B9-ADC3-CF0DB3744D1A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6C569-63F7-4B8A-91A6-ED8F31179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578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 userDrawn="1"/>
        </p:nvSpPr>
        <p:spPr bwMode="auto">
          <a:xfrm>
            <a:off x="322385" y="6375400"/>
            <a:ext cx="10650415" cy="30480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2400" b="1">
              <a:solidFill>
                <a:srgbClr val="000000"/>
              </a:solidFill>
              <a:latin typeface="Times New Roman Cyr" charset="-52"/>
            </a:endParaRPr>
          </a:p>
        </p:txBody>
      </p:sp>
      <p:sp>
        <p:nvSpPr>
          <p:cNvPr id="1030" name="Rectangle 6"/>
          <p:cNvSpPr>
            <a:spLocks noChangeArrowheads="1"/>
          </p:cNvSpPr>
          <p:nvPr userDrawn="1"/>
        </p:nvSpPr>
        <p:spPr bwMode="auto">
          <a:xfrm>
            <a:off x="281354" y="6324600"/>
            <a:ext cx="10628923" cy="304800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2400" b="1">
              <a:solidFill>
                <a:srgbClr val="000000"/>
              </a:solidFill>
              <a:latin typeface="Times New Roman Cyr" charset="-52"/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65477" y="6362700"/>
            <a:ext cx="234461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3333CC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/>
              <a:t>1-</a:t>
            </a:r>
            <a:fld id="{74E2FA8C-3B8C-4C84-9A62-85BF3E1E7EA9}" type="slidenum">
              <a:rPr lang="en-US" b="1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b="1"/>
          </a:p>
        </p:txBody>
      </p:sp>
      <p:sp>
        <p:nvSpPr>
          <p:cNvPr id="5125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844061" y="762000"/>
            <a:ext cx="9566031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844061" y="1600200"/>
            <a:ext cx="9566031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3954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3333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3333CC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3333CC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3333CC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3333CC"/>
          </a:solidFill>
          <a:latin typeface="Trebuchet MS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3333CC"/>
          </a:solidFill>
          <a:latin typeface="Trebuchet MS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3333CC"/>
          </a:solidFill>
          <a:latin typeface="Trebuchet MS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3333CC"/>
          </a:solidFill>
          <a:latin typeface="Trebuchet MS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3333CC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•"/>
        <a:defRPr sz="2800">
          <a:solidFill>
            <a:srgbClr val="3333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mservices.ru/wp-content/uploads/2016/07/Gantt-Chart.png" TargetMode="Externa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0277" y="1828800"/>
            <a:ext cx="10316308" cy="1143000"/>
          </a:xfrm>
          <a:noFill/>
        </p:spPr>
        <p:txBody>
          <a:bodyPr lIns="90487" tIns="44450" rIns="90487" bIns="44450" anchor="b"/>
          <a:lstStyle/>
          <a:p>
            <a:r>
              <a:rPr lang="ru-RU" b="1" dirty="0"/>
              <a:t>Управление проектированием информационных систем</a:t>
            </a:r>
            <a:br>
              <a:rPr lang="ru-RU" b="1" dirty="0"/>
            </a:br>
            <a:r>
              <a:rPr lang="ru-RU" b="1" dirty="0"/>
              <a:t>Лекция 6</a:t>
            </a:r>
            <a:br>
              <a:rPr lang="ru-RU" b="1" dirty="0"/>
            </a:br>
            <a:r>
              <a:rPr lang="ru-RU" b="1" dirty="0"/>
              <a:t>Методы управления проектами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01301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1481"/>
            <a:ext cx="9144000" cy="776832"/>
          </a:xfrm>
        </p:spPr>
        <p:txBody>
          <a:bodyPr>
            <a:normAutofit fontScale="90000"/>
          </a:bodyPr>
          <a:lstStyle/>
          <a:p>
            <a:r>
              <a:rPr lang="ru-RU" sz="4400" b="1" dirty="0"/>
              <a:t>Kanban</a:t>
            </a:r>
            <a:br>
              <a:rPr lang="ru-RU" sz="2800" dirty="0"/>
            </a:br>
            <a:endParaRPr lang="ru-RU" sz="2800" dirty="0"/>
          </a:p>
        </p:txBody>
      </p:sp>
      <p:pic>
        <p:nvPicPr>
          <p:cNvPr id="4" name="Рисунок 7" descr="Топ-7 методов управления проектами: Agile, Scrum, Kanban, PRINCE2 и другие"/>
          <p:cNvPicPr/>
          <p:nvPr/>
        </p:nvPicPr>
        <p:blipFill rotWithShape="1">
          <a:blip r:embed="rId2" cstate="print"/>
          <a:srcRect t="11570" r="817"/>
          <a:stretch/>
        </p:blipFill>
        <p:spPr bwMode="auto">
          <a:xfrm>
            <a:off x="2517554" y="958313"/>
            <a:ext cx="7776819" cy="55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215950" y="542166"/>
            <a:ext cx="1310910" cy="3155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дзаголовок 6">
            <a:extLst>
              <a:ext uri="{FF2B5EF4-FFF2-40B4-BE49-F238E27FC236}">
                <a16:creationId xmlns:a16="http://schemas.microsoft.com/office/drawing/2014/main" id="{04D6B6A8-7A8A-49D9-CC4B-D3237C847D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097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69338"/>
            <a:ext cx="9144000" cy="776835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6 сигм (Six Sigma)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2620" y="1328176"/>
            <a:ext cx="9144000" cy="165576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Компания Motorola, наряду с Toyota, также внесла вклад в развитие мирового проектного управления. Инженер этой компании Bill Smith создал концепцию 6 сигм в 1986 году. Это более структурированная версия Lean нежели Kanban, в которую добавлено больше планирования для экономии ресурсов, повышения качества, также снижения количества брака и проблем</a:t>
            </a:r>
          </a:p>
        </p:txBody>
      </p:sp>
      <p:pic>
        <p:nvPicPr>
          <p:cNvPr id="4" name="Рисунок 8" descr="Топ-7 методов управления проектами: Agile, Scrum, Kanban, PRINCE2, 6 сигм и другие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6513" y="2983937"/>
            <a:ext cx="6639653" cy="359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596276" y="3042605"/>
            <a:ext cx="1213805" cy="5421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538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16059"/>
            <a:ext cx="9144000" cy="536504"/>
          </a:xfrm>
        </p:spPr>
        <p:txBody>
          <a:bodyPr>
            <a:normAutofit/>
          </a:bodyPr>
          <a:lstStyle/>
          <a:p>
            <a:r>
              <a:rPr lang="en-US" sz="2800" dirty="0"/>
              <a:t>PRINCE2</a:t>
            </a:r>
            <a:endParaRPr lang="ru-RU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4669" y="883126"/>
            <a:ext cx="11636347" cy="1655762"/>
          </a:xfrm>
        </p:spPr>
        <p:txBody>
          <a:bodyPr>
            <a:noAutofit/>
          </a:bodyPr>
          <a:lstStyle/>
          <a:p>
            <a:pPr algn="just"/>
            <a:r>
              <a:rPr lang="ru-RU" sz="1800" dirty="0"/>
              <a:t>НАСА – не единственная государственная организация, которая внесла вклад в развитие проектного управления. Британское Правительство давно оценило эффективность проектного управления, и в 1989 году был создан свод знаний и лучших практик британского проектного управления PRINCE2. Название произошло от акронима «</a:t>
            </a:r>
            <a:r>
              <a:rPr lang="ru-RU" sz="1800" b="1" dirty="0"/>
              <a:t>PR</a:t>
            </a:r>
            <a:r>
              <a:rPr lang="ru-RU" sz="1800" dirty="0"/>
              <a:t>ojects </a:t>
            </a:r>
            <a:r>
              <a:rPr lang="ru-RU" sz="1800" b="1" dirty="0"/>
              <a:t>IN</a:t>
            </a:r>
            <a:r>
              <a:rPr lang="ru-RU" sz="1800" dirty="0"/>
              <a:t> </a:t>
            </a:r>
            <a:r>
              <a:rPr lang="ru-RU" sz="1800" b="1" dirty="0"/>
              <a:t>C</a:t>
            </a:r>
            <a:r>
              <a:rPr lang="ru-RU" sz="1800" dirty="0"/>
              <a:t>ontrolled </a:t>
            </a:r>
            <a:r>
              <a:rPr lang="ru-RU" sz="1800" b="1" dirty="0"/>
              <a:t>E</a:t>
            </a:r>
            <a:r>
              <a:rPr lang="ru-RU" sz="1800" dirty="0"/>
              <a:t>nvironments version </a:t>
            </a:r>
            <a:r>
              <a:rPr lang="ru-RU" sz="1800" b="1" dirty="0"/>
              <a:t>2</a:t>
            </a:r>
            <a:r>
              <a:rPr lang="ru-RU" sz="1800" dirty="0"/>
              <a:t>», что переводится как «Проекты в контролируемой среде версия 2». В отличие от гибких методов, PRINCE2 не использует итеративный подход к проекту. Если сравнивать PRINCE2 другими продуктами, то его можно сравнить с гибридом классического подхода к проектному управлению и концентрации на качестве из 6 сигм.</a:t>
            </a:r>
          </a:p>
          <a:p>
            <a:pPr algn="just"/>
            <a:endParaRPr lang="ru-RU" sz="1800" dirty="0"/>
          </a:p>
        </p:txBody>
      </p:sp>
      <p:pic>
        <p:nvPicPr>
          <p:cNvPr id="4" name="Рисунок 9" descr="Топ-7 методов управления проектами: Agile, Scrum, Kanban, PRINCE2 и другие"/>
          <p:cNvPicPr/>
          <p:nvPr/>
        </p:nvPicPr>
        <p:blipFill rotWithShape="1">
          <a:blip r:embed="rId2" cstate="print"/>
          <a:srcRect t="16173" r="780"/>
          <a:stretch/>
        </p:blipFill>
        <p:spPr bwMode="auto">
          <a:xfrm>
            <a:off x="1321699" y="3569109"/>
            <a:ext cx="9474120" cy="3072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2303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0E8CFF4B-4286-4A2E-9659-301EDA7D3645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1224455" y="119062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b="1" dirty="0"/>
              <a:t>Условия работы над проектом</a:t>
            </a:r>
            <a:endParaRPr lang="en-US" sz="3200" b="1" dirty="0"/>
          </a:p>
        </p:txBody>
      </p:sp>
      <p:sp>
        <p:nvSpPr>
          <p:cNvPr id="9220" name="Freeform 9"/>
          <p:cNvSpPr>
            <a:spLocks/>
          </p:cNvSpPr>
          <p:nvPr/>
        </p:nvSpPr>
        <p:spPr bwMode="auto">
          <a:xfrm>
            <a:off x="5129213" y="1444625"/>
            <a:ext cx="2544762" cy="2889250"/>
          </a:xfrm>
          <a:custGeom>
            <a:avLst/>
            <a:gdLst>
              <a:gd name="T0" fmla="*/ 633 w 1603"/>
              <a:gd name="T1" fmla="*/ 242 h 1820"/>
              <a:gd name="T2" fmla="*/ 691 w 1603"/>
              <a:gd name="T3" fmla="*/ 253 h 1820"/>
              <a:gd name="T4" fmla="*/ 736 w 1603"/>
              <a:gd name="T5" fmla="*/ 263 h 1820"/>
              <a:gd name="T6" fmla="*/ 784 w 1603"/>
              <a:gd name="T7" fmla="*/ 276 h 1820"/>
              <a:gd name="T8" fmla="*/ 831 w 1603"/>
              <a:gd name="T9" fmla="*/ 290 h 1820"/>
              <a:gd name="T10" fmla="*/ 886 w 1603"/>
              <a:gd name="T11" fmla="*/ 310 h 1820"/>
              <a:gd name="T12" fmla="*/ 939 w 1603"/>
              <a:gd name="T13" fmla="*/ 331 h 1820"/>
              <a:gd name="T14" fmla="*/ 990 w 1603"/>
              <a:gd name="T15" fmla="*/ 354 h 1820"/>
              <a:gd name="T16" fmla="*/ 1034 w 1603"/>
              <a:gd name="T17" fmla="*/ 379 h 1820"/>
              <a:gd name="T18" fmla="*/ 1077 w 1603"/>
              <a:gd name="T19" fmla="*/ 404 h 1820"/>
              <a:gd name="T20" fmla="*/ 1126 w 1603"/>
              <a:gd name="T21" fmla="*/ 436 h 1820"/>
              <a:gd name="T22" fmla="*/ 1169 w 1603"/>
              <a:gd name="T23" fmla="*/ 464 h 1820"/>
              <a:gd name="T24" fmla="*/ 1236 w 1603"/>
              <a:gd name="T25" fmla="*/ 518 h 1820"/>
              <a:gd name="T26" fmla="*/ 1294 w 1603"/>
              <a:gd name="T27" fmla="*/ 572 h 1820"/>
              <a:gd name="T28" fmla="*/ 1341 w 1603"/>
              <a:gd name="T29" fmla="*/ 622 h 1820"/>
              <a:gd name="T30" fmla="*/ 1389 w 1603"/>
              <a:gd name="T31" fmla="*/ 680 h 1820"/>
              <a:gd name="T32" fmla="*/ 1435 w 1603"/>
              <a:gd name="T33" fmla="*/ 743 h 1820"/>
              <a:gd name="T34" fmla="*/ 1474 w 1603"/>
              <a:gd name="T35" fmla="*/ 805 h 1820"/>
              <a:gd name="T36" fmla="*/ 1509 w 1603"/>
              <a:gd name="T37" fmla="*/ 874 h 1820"/>
              <a:gd name="T38" fmla="*/ 1538 w 1603"/>
              <a:gd name="T39" fmla="*/ 948 h 1820"/>
              <a:gd name="T40" fmla="*/ 1569 w 1603"/>
              <a:gd name="T41" fmla="*/ 1039 h 1820"/>
              <a:gd name="T42" fmla="*/ 1587 w 1603"/>
              <a:gd name="T43" fmla="*/ 1128 h 1820"/>
              <a:gd name="T44" fmla="*/ 1602 w 1603"/>
              <a:gd name="T45" fmla="*/ 1245 h 1820"/>
              <a:gd name="T46" fmla="*/ 1602 w 1603"/>
              <a:gd name="T47" fmla="*/ 1344 h 1820"/>
              <a:gd name="T48" fmla="*/ 1591 w 1603"/>
              <a:gd name="T49" fmla="*/ 1435 h 1820"/>
              <a:gd name="T50" fmla="*/ 1573 w 1603"/>
              <a:gd name="T51" fmla="*/ 1528 h 1820"/>
              <a:gd name="T52" fmla="*/ 1541 w 1603"/>
              <a:gd name="T53" fmla="*/ 1632 h 1820"/>
              <a:gd name="T54" fmla="*/ 1502 w 1603"/>
              <a:gd name="T55" fmla="*/ 1727 h 1820"/>
              <a:gd name="T56" fmla="*/ 1441 w 1603"/>
              <a:gd name="T57" fmla="*/ 1820 h 1820"/>
              <a:gd name="T58" fmla="*/ 995 w 1603"/>
              <a:gd name="T59" fmla="*/ 1527 h 1820"/>
              <a:gd name="T60" fmla="*/ 1024 w 1603"/>
              <a:gd name="T61" fmla="*/ 1453 h 1820"/>
              <a:gd name="T62" fmla="*/ 1042 w 1603"/>
              <a:gd name="T63" fmla="*/ 1382 h 1820"/>
              <a:gd name="T64" fmla="*/ 1048 w 1603"/>
              <a:gd name="T65" fmla="*/ 1315 h 1820"/>
              <a:gd name="T66" fmla="*/ 1046 w 1603"/>
              <a:gd name="T67" fmla="*/ 1239 h 1820"/>
              <a:gd name="T68" fmla="*/ 1031 w 1603"/>
              <a:gd name="T69" fmla="*/ 1155 h 1820"/>
              <a:gd name="T70" fmla="*/ 1003 w 1603"/>
              <a:gd name="T71" fmla="*/ 1080 h 1820"/>
              <a:gd name="T72" fmla="*/ 968 w 1603"/>
              <a:gd name="T73" fmla="*/ 1013 h 1820"/>
              <a:gd name="T74" fmla="*/ 934 w 1603"/>
              <a:gd name="T75" fmla="*/ 967 h 1820"/>
              <a:gd name="T76" fmla="*/ 897 w 1603"/>
              <a:gd name="T77" fmla="*/ 925 h 1820"/>
              <a:gd name="T78" fmla="*/ 857 w 1603"/>
              <a:gd name="T79" fmla="*/ 887 h 1820"/>
              <a:gd name="T80" fmla="*/ 815 w 1603"/>
              <a:gd name="T81" fmla="*/ 852 h 1820"/>
              <a:gd name="T82" fmla="*/ 762 w 1603"/>
              <a:gd name="T83" fmla="*/ 819 h 1820"/>
              <a:gd name="T84" fmla="*/ 717 w 1603"/>
              <a:gd name="T85" fmla="*/ 794 h 1820"/>
              <a:gd name="T86" fmla="*/ 659 w 1603"/>
              <a:gd name="T87" fmla="*/ 768 h 1820"/>
              <a:gd name="T88" fmla="*/ 612 w 1603"/>
              <a:gd name="T89" fmla="*/ 753 h 1820"/>
              <a:gd name="T90" fmla="*/ 541 w 1603"/>
              <a:gd name="T91" fmla="*/ 740 h 1820"/>
              <a:gd name="T92" fmla="*/ 471 w 1603"/>
              <a:gd name="T93" fmla="*/ 734 h 1820"/>
              <a:gd name="T94" fmla="*/ 451 w 1603"/>
              <a:gd name="T95" fmla="*/ 999 h 1820"/>
              <a:gd name="T96" fmla="*/ 450 w 1603"/>
              <a:gd name="T97" fmla="*/ 0 h 1820"/>
              <a:gd name="T98" fmla="*/ 474 w 1603"/>
              <a:gd name="T99" fmla="*/ 229 h 1820"/>
              <a:gd name="T100" fmla="*/ 546 w 1603"/>
              <a:gd name="T101" fmla="*/ 232 h 1820"/>
              <a:gd name="T102" fmla="*/ 611 w 1603"/>
              <a:gd name="T103" fmla="*/ 239 h 182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603"/>
              <a:gd name="T157" fmla="*/ 0 h 1820"/>
              <a:gd name="T158" fmla="*/ 1603 w 1603"/>
              <a:gd name="T159" fmla="*/ 1820 h 1820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603" h="1820">
                <a:moveTo>
                  <a:pt x="611" y="239"/>
                </a:moveTo>
                <a:lnTo>
                  <a:pt x="633" y="242"/>
                </a:lnTo>
                <a:lnTo>
                  <a:pt x="662" y="246"/>
                </a:lnTo>
                <a:lnTo>
                  <a:pt x="691" y="253"/>
                </a:lnTo>
                <a:lnTo>
                  <a:pt x="712" y="257"/>
                </a:lnTo>
                <a:lnTo>
                  <a:pt x="736" y="263"/>
                </a:lnTo>
                <a:lnTo>
                  <a:pt x="759" y="270"/>
                </a:lnTo>
                <a:lnTo>
                  <a:pt x="784" y="276"/>
                </a:lnTo>
                <a:lnTo>
                  <a:pt x="806" y="282"/>
                </a:lnTo>
                <a:lnTo>
                  <a:pt x="831" y="290"/>
                </a:lnTo>
                <a:lnTo>
                  <a:pt x="861" y="302"/>
                </a:lnTo>
                <a:lnTo>
                  <a:pt x="886" y="310"/>
                </a:lnTo>
                <a:lnTo>
                  <a:pt x="911" y="320"/>
                </a:lnTo>
                <a:lnTo>
                  <a:pt x="939" y="331"/>
                </a:lnTo>
                <a:lnTo>
                  <a:pt x="965" y="343"/>
                </a:lnTo>
                <a:lnTo>
                  <a:pt x="990" y="354"/>
                </a:lnTo>
                <a:lnTo>
                  <a:pt x="1013" y="368"/>
                </a:lnTo>
                <a:lnTo>
                  <a:pt x="1034" y="379"/>
                </a:lnTo>
                <a:lnTo>
                  <a:pt x="1054" y="392"/>
                </a:lnTo>
                <a:lnTo>
                  <a:pt x="1077" y="404"/>
                </a:lnTo>
                <a:lnTo>
                  <a:pt x="1103" y="420"/>
                </a:lnTo>
                <a:lnTo>
                  <a:pt x="1126" y="436"/>
                </a:lnTo>
                <a:lnTo>
                  <a:pt x="1148" y="451"/>
                </a:lnTo>
                <a:lnTo>
                  <a:pt x="1169" y="464"/>
                </a:lnTo>
                <a:lnTo>
                  <a:pt x="1202" y="490"/>
                </a:lnTo>
                <a:lnTo>
                  <a:pt x="1236" y="518"/>
                </a:lnTo>
                <a:lnTo>
                  <a:pt x="1263" y="540"/>
                </a:lnTo>
                <a:lnTo>
                  <a:pt x="1294" y="572"/>
                </a:lnTo>
                <a:lnTo>
                  <a:pt x="1316" y="596"/>
                </a:lnTo>
                <a:lnTo>
                  <a:pt x="1341" y="622"/>
                </a:lnTo>
                <a:lnTo>
                  <a:pt x="1368" y="652"/>
                </a:lnTo>
                <a:lnTo>
                  <a:pt x="1389" y="680"/>
                </a:lnTo>
                <a:lnTo>
                  <a:pt x="1411" y="712"/>
                </a:lnTo>
                <a:lnTo>
                  <a:pt x="1435" y="743"/>
                </a:lnTo>
                <a:lnTo>
                  <a:pt x="1454" y="776"/>
                </a:lnTo>
                <a:lnTo>
                  <a:pt x="1474" y="805"/>
                </a:lnTo>
                <a:lnTo>
                  <a:pt x="1492" y="840"/>
                </a:lnTo>
                <a:lnTo>
                  <a:pt x="1509" y="874"/>
                </a:lnTo>
                <a:lnTo>
                  <a:pt x="1524" y="909"/>
                </a:lnTo>
                <a:lnTo>
                  <a:pt x="1538" y="948"/>
                </a:lnTo>
                <a:lnTo>
                  <a:pt x="1556" y="995"/>
                </a:lnTo>
                <a:lnTo>
                  <a:pt x="1569" y="1039"/>
                </a:lnTo>
                <a:lnTo>
                  <a:pt x="1581" y="1084"/>
                </a:lnTo>
                <a:lnTo>
                  <a:pt x="1587" y="1128"/>
                </a:lnTo>
                <a:lnTo>
                  <a:pt x="1595" y="1180"/>
                </a:lnTo>
                <a:lnTo>
                  <a:pt x="1602" y="1245"/>
                </a:lnTo>
                <a:lnTo>
                  <a:pt x="1603" y="1295"/>
                </a:lnTo>
                <a:lnTo>
                  <a:pt x="1602" y="1344"/>
                </a:lnTo>
                <a:lnTo>
                  <a:pt x="1597" y="1391"/>
                </a:lnTo>
                <a:lnTo>
                  <a:pt x="1591" y="1435"/>
                </a:lnTo>
                <a:lnTo>
                  <a:pt x="1584" y="1481"/>
                </a:lnTo>
                <a:lnTo>
                  <a:pt x="1573" y="1528"/>
                </a:lnTo>
                <a:lnTo>
                  <a:pt x="1559" y="1579"/>
                </a:lnTo>
                <a:lnTo>
                  <a:pt x="1541" y="1632"/>
                </a:lnTo>
                <a:lnTo>
                  <a:pt x="1522" y="1680"/>
                </a:lnTo>
                <a:lnTo>
                  <a:pt x="1502" y="1727"/>
                </a:lnTo>
                <a:lnTo>
                  <a:pt x="1471" y="1774"/>
                </a:lnTo>
                <a:lnTo>
                  <a:pt x="1441" y="1820"/>
                </a:lnTo>
                <a:lnTo>
                  <a:pt x="969" y="1573"/>
                </a:lnTo>
                <a:lnTo>
                  <a:pt x="995" y="1527"/>
                </a:lnTo>
                <a:lnTo>
                  <a:pt x="1012" y="1492"/>
                </a:lnTo>
                <a:lnTo>
                  <a:pt x="1024" y="1453"/>
                </a:lnTo>
                <a:lnTo>
                  <a:pt x="1035" y="1416"/>
                </a:lnTo>
                <a:lnTo>
                  <a:pt x="1042" y="1382"/>
                </a:lnTo>
                <a:lnTo>
                  <a:pt x="1045" y="1348"/>
                </a:lnTo>
                <a:lnTo>
                  <a:pt x="1048" y="1315"/>
                </a:lnTo>
                <a:lnTo>
                  <a:pt x="1048" y="1279"/>
                </a:lnTo>
                <a:lnTo>
                  <a:pt x="1046" y="1239"/>
                </a:lnTo>
                <a:lnTo>
                  <a:pt x="1040" y="1199"/>
                </a:lnTo>
                <a:lnTo>
                  <a:pt x="1031" y="1155"/>
                </a:lnTo>
                <a:lnTo>
                  <a:pt x="1020" y="1120"/>
                </a:lnTo>
                <a:lnTo>
                  <a:pt x="1003" y="1080"/>
                </a:lnTo>
                <a:lnTo>
                  <a:pt x="987" y="1046"/>
                </a:lnTo>
                <a:lnTo>
                  <a:pt x="968" y="1013"/>
                </a:lnTo>
                <a:lnTo>
                  <a:pt x="951" y="988"/>
                </a:lnTo>
                <a:lnTo>
                  <a:pt x="934" y="967"/>
                </a:lnTo>
                <a:lnTo>
                  <a:pt x="917" y="946"/>
                </a:lnTo>
                <a:lnTo>
                  <a:pt x="897" y="925"/>
                </a:lnTo>
                <a:lnTo>
                  <a:pt x="875" y="903"/>
                </a:lnTo>
                <a:lnTo>
                  <a:pt x="857" y="887"/>
                </a:lnTo>
                <a:lnTo>
                  <a:pt x="836" y="869"/>
                </a:lnTo>
                <a:lnTo>
                  <a:pt x="815" y="852"/>
                </a:lnTo>
                <a:lnTo>
                  <a:pt x="791" y="836"/>
                </a:lnTo>
                <a:lnTo>
                  <a:pt x="762" y="819"/>
                </a:lnTo>
                <a:lnTo>
                  <a:pt x="737" y="804"/>
                </a:lnTo>
                <a:lnTo>
                  <a:pt x="717" y="794"/>
                </a:lnTo>
                <a:lnTo>
                  <a:pt x="686" y="777"/>
                </a:lnTo>
                <a:lnTo>
                  <a:pt x="659" y="768"/>
                </a:lnTo>
                <a:lnTo>
                  <a:pt x="636" y="761"/>
                </a:lnTo>
                <a:lnTo>
                  <a:pt x="612" y="753"/>
                </a:lnTo>
                <a:lnTo>
                  <a:pt x="575" y="745"/>
                </a:lnTo>
                <a:lnTo>
                  <a:pt x="541" y="740"/>
                </a:lnTo>
                <a:lnTo>
                  <a:pt x="506" y="736"/>
                </a:lnTo>
                <a:lnTo>
                  <a:pt x="471" y="734"/>
                </a:lnTo>
                <a:lnTo>
                  <a:pt x="451" y="733"/>
                </a:lnTo>
                <a:lnTo>
                  <a:pt x="451" y="999"/>
                </a:lnTo>
                <a:lnTo>
                  <a:pt x="0" y="506"/>
                </a:lnTo>
                <a:lnTo>
                  <a:pt x="450" y="0"/>
                </a:lnTo>
                <a:lnTo>
                  <a:pt x="450" y="228"/>
                </a:lnTo>
                <a:lnTo>
                  <a:pt x="474" y="229"/>
                </a:lnTo>
                <a:lnTo>
                  <a:pt x="510" y="230"/>
                </a:lnTo>
                <a:lnTo>
                  <a:pt x="546" y="232"/>
                </a:lnTo>
                <a:lnTo>
                  <a:pt x="581" y="235"/>
                </a:lnTo>
                <a:lnTo>
                  <a:pt x="611" y="239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1" name="Freeform 10"/>
          <p:cNvSpPr>
            <a:spLocks/>
          </p:cNvSpPr>
          <p:nvPr/>
        </p:nvSpPr>
        <p:spPr bwMode="auto">
          <a:xfrm>
            <a:off x="4391026" y="3570288"/>
            <a:ext cx="3375025" cy="1604962"/>
          </a:xfrm>
          <a:custGeom>
            <a:avLst/>
            <a:gdLst>
              <a:gd name="T0" fmla="*/ 1090 w 2126"/>
              <a:gd name="T1" fmla="*/ 995 h 1011"/>
              <a:gd name="T2" fmla="*/ 1149 w 2126"/>
              <a:gd name="T3" fmla="*/ 985 h 1011"/>
              <a:gd name="T4" fmla="*/ 1194 w 2126"/>
              <a:gd name="T5" fmla="*/ 975 h 1011"/>
              <a:gd name="T6" fmla="*/ 1243 w 2126"/>
              <a:gd name="T7" fmla="*/ 963 h 1011"/>
              <a:gd name="T8" fmla="*/ 1289 w 2126"/>
              <a:gd name="T9" fmla="*/ 948 h 1011"/>
              <a:gd name="T10" fmla="*/ 1345 w 2126"/>
              <a:gd name="T11" fmla="*/ 928 h 1011"/>
              <a:gd name="T12" fmla="*/ 1397 w 2126"/>
              <a:gd name="T13" fmla="*/ 907 h 1011"/>
              <a:gd name="T14" fmla="*/ 1449 w 2126"/>
              <a:gd name="T15" fmla="*/ 884 h 1011"/>
              <a:gd name="T16" fmla="*/ 1491 w 2126"/>
              <a:gd name="T17" fmla="*/ 860 h 1011"/>
              <a:gd name="T18" fmla="*/ 1535 w 2126"/>
              <a:gd name="T19" fmla="*/ 834 h 1011"/>
              <a:gd name="T20" fmla="*/ 1584 w 2126"/>
              <a:gd name="T21" fmla="*/ 804 h 1011"/>
              <a:gd name="T22" fmla="*/ 1625 w 2126"/>
              <a:gd name="T23" fmla="*/ 775 h 1011"/>
              <a:gd name="T24" fmla="*/ 1690 w 2126"/>
              <a:gd name="T25" fmla="*/ 727 h 1011"/>
              <a:gd name="T26" fmla="*/ 1752 w 2126"/>
              <a:gd name="T27" fmla="*/ 667 h 1011"/>
              <a:gd name="T28" fmla="*/ 1798 w 2126"/>
              <a:gd name="T29" fmla="*/ 617 h 1011"/>
              <a:gd name="T30" fmla="*/ 1848 w 2126"/>
              <a:gd name="T31" fmla="*/ 560 h 1011"/>
              <a:gd name="T32" fmla="*/ 1897 w 2126"/>
              <a:gd name="T33" fmla="*/ 494 h 1011"/>
              <a:gd name="T34" fmla="*/ 1902 w 2126"/>
              <a:gd name="T35" fmla="*/ 0 h 1011"/>
              <a:gd name="T36" fmla="*/ 1419 w 2126"/>
              <a:gd name="T37" fmla="*/ 242 h 1011"/>
              <a:gd name="T38" fmla="*/ 1377 w 2126"/>
              <a:gd name="T39" fmla="*/ 292 h 1011"/>
              <a:gd name="T40" fmla="*/ 1333 w 2126"/>
              <a:gd name="T41" fmla="*/ 337 h 1011"/>
              <a:gd name="T42" fmla="*/ 1295 w 2126"/>
              <a:gd name="T43" fmla="*/ 372 h 1011"/>
              <a:gd name="T44" fmla="*/ 1249 w 2126"/>
              <a:gd name="T45" fmla="*/ 404 h 1011"/>
              <a:gd name="T46" fmla="*/ 1195 w 2126"/>
              <a:gd name="T47" fmla="*/ 436 h 1011"/>
              <a:gd name="T48" fmla="*/ 1144 w 2126"/>
              <a:gd name="T49" fmla="*/ 462 h 1011"/>
              <a:gd name="T50" fmla="*/ 1094 w 2126"/>
              <a:gd name="T51" fmla="*/ 479 h 1011"/>
              <a:gd name="T52" fmla="*/ 1034 w 2126"/>
              <a:gd name="T53" fmla="*/ 495 h 1011"/>
              <a:gd name="T54" fmla="*/ 964 w 2126"/>
              <a:gd name="T55" fmla="*/ 503 h 1011"/>
              <a:gd name="T56" fmla="*/ 843 w 2126"/>
              <a:gd name="T57" fmla="*/ 506 h 1011"/>
              <a:gd name="T58" fmla="*/ 743 w 2126"/>
              <a:gd name="T59" fmla="*/ 490 h 1011"/>
              <a:gd name="T60" fmla="*/ 639 w 2126"/>
              <a:gd name="T61" fmla="*/ 457 h 1011"/>
              <a:gd name="T62" fmla="*/ 547 w 2126"/>
              <a:gd name="T63" fmla="*/ 409 h 1011"/>
              <a:gd name="T64" fmla="*/ 0 w 2126"/>
              <a:gd name="T65" fmla="*/ 638 h 1011"/>
              <a:gd name="T66" fmla="*/ 50 w 2126"/>
              <a:gd name="T67" fmla="*/ 686 h 1011"/>
              <a:gd name="T68" fmla="*/ 98 w 2126"/>
              <a:gd name="T69" fmla="*/ 729 h 1011"/>
              <a:gd name="T70" fmla="*/ 152 w 2126"/>
              <a:gd name="T71" fmla="*/ 772 h 1011"/>
              <a:gd name="T72" fmla="*/ 206 w 2126"/>
              <a:gd name="T73" fmla="*/ 808 h 1011"/>
              <a:gd name="T74" fmla="*/ 265 w 2126"/>
              <a:gd name="T75" fmla="*/ 844 h 1011"/>
              <a:gd name="T76" fmla="*/ 324 w 2126"/>
              <a:gd name="T77" fmla="*/ 876 h 1011"/>
              <a:gd name="T78" fmla="*/ 379 w 2126"/>
              <a:gd name="T79" fmla="*/ 903 h 1011"/>
              <a:gd name="T80" fmla="*/ 449 w 2126"/>
              <a:gd name="T81" fmla="*/ 931 h 1011"/>
              <a:gd name="T82" fmla="*/ 518 w 2126"/>
              <a:gd name="T83" fmla="*/ 954 h 1011"/>
              <a:gd name="T84" fmla="*/ 578 w 2126"/>
              <a:gd name="T85" fmla="*/ 973 h 1011"/>
              <a:gd name="T86" fmla="*/ 642 w 2126"/>
              <a:gd name="T87" fmla="*/ 987 h 1011"/>
              <a:gd name="T88" fmla="*/ 715 w 2126"/>
              <a:gd name="T89" fmla="*/ 1000 h 1011"/>
              <a:gd name="T90" fmla="*/ 792 w 2126"/>
              <a:gd name="T91" fmla="*/ 1007 h 1011"/>
              <a:gd name="T92" fmla="*/ 861 w 2126"/>
              <a:gd name="T93" fmla="*/ 1011 h 1011"/>
              <a:gd name="T94" fmla="*/ 933 w 2126"/>
              <a:gd name="T95" fmla="*/ 1009 h 1011"/>
              <a:gd name="T96" fmla="*/ 1005 w 2126"/>
              <a:gd name="T97" fmla="*/ 1006 h 1011"/>
              <a:gd name="T98" fmla="*/ 1068 w 2126"/>
              <a:gd name="T99" fmla="*/ 998 h 1011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126"/>
              <a:gd name="T151" fmla="*/ 0 h 1011"/>
              <a:gd name="T152" fmla="*/ 2126 w 2126"/>
              <a:gd name="T153" fmla="*/ 1011 h 1011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126" h="1011">
                <a:moveTo>
                  <a:pt x="1068" y="998"/>
                </a:moveTo>
                <a:lnTo>
                  <a:pt x="1090" y="995"/>
                </a:lnTo>
                <a:lnTo>
                  <a:pt x="1120" y="991"/>
                </a:lnTo>
                <a:lnTo>
                  <a:pt x="1149" y="985"/>
                </a:lnTo>
                <a:lnTo>
                  <a:pt x="1170" y="981"/>
                </a:lnTo>
                <a:lnTo>
                  <a:pt x="1194" y="975"/>
                </a:lnTo>
                <a:lnTo>
                  <a:pt x="1218" y="969"/>
                </a:lnTo>
                <a:lnTo>
                  <a:pt x="1243" y="963"/>
                </a:lnTo>
                <a:lnTo>
                  <a:pt x="1265" y="957"/>
                </a:lnTo>
                <a:lnTo>
                  <a:pt x="1289" y="948"/>
                </a:lnTo>
                <a:lnTo>
                  <a:pt x="1319" y="938"/>
                </a:lnTo>
                <a:lnTo>
                  <a:pt x="1345" y="928"/>
                </a:lnTo>
                <a:lnTo>
                  <a:pt x="1369" y="918"/>
                </a:lnTo>
                <a:lnTo>
                  <a:pt x="1397" y="907"/>
                </a:lnTo>
                <a:lnTo>
                  <a:pt x="1424" y="895"/>
                </a:lnTo>
                <a:lnTo>
                  <a:pt x="1449" y="884"/>
                </a:lnTo>
                <a:lnTo>
                  <a:pt x="1471" y="871"/>
                </a:lnTo>
                <a:lnTo>
                  <a:pt x="1491" y="860"/>
                </a:lnTo>
                <a:lnTo>
                  <a:pt x="1512" y="847"/>
                </a:lnTo>
                <a:lnTo>
                  <a:pt x="1535" y="834"/>
                </a:lnTo>
                <a:lnTo>
                  <a:pt x="1561" y="819"/>
                </a:lnTo>
                <a:lnTo>
                  <a:pt x="1584" y="804"/>
                </a:lnTo>
                <a:lnTo>
                  <a:pt x="1606" y="788"/>
                </a:lnTo>
                <a:lnTo>
                  <a:pt x="1625" y="775"/>
                </a:lnTo>
                <a:lnTo>
                  <a:pt x="1659" y="751"/>
                </a:lnTo>
                <a:lnTo>
                  <a:pt x="1690" y="727"/>
                </a:lnTo>
                <a:lnTo>
                  <a:pt x="1720" y="699"/>
                </a:lnTo>
                <a:lnTo>
                  <a:pt x="1752" y="667"/>
                </a:lnTo>
                <a:lnTo>
                  <a:pt x="1774" y="644"/>
                </a:lnTo>
                <a:lnTo>
                  <a:pt x="1798" y="617"/>
                </a:lnTo>
                <a:lnTo>
                  <a:pt x="1825" y="589"/>
                </a:lnTo>
                <a:lnTo>
                  <a:pt x="1848" y="560"/>
                </a:lnTo>
                <a:lnTo>
                  <a:pt x="1870" y="529"/>
                </a:lnTo>
                <a:lnTo>
                  <a:pt x="1897" y="494"/>
                </a:lnTo>
                <a:lnTo>
                  <a:pt x="2126" y="615"/>
                </a:lnTo>
                <a:lnTo>
                  <a:pt x="1902" y="0"/>
                </a:lnTo>
                <a:lnTo>
                  <a:pt x="1174" y="116"/>
                </a:lnTo>
                <a:lnTo>
                  <a:pt x="1419" y="242"/>
                </a:lnTo>
                <a:lnTo>
                  <a:pt x="1399" y="268"/>
                </a:lnTo>
                <a:lnTo>
                  <a:pt x="1377" y="292"/>
                </a:lnTo>
                <a:lnTo>
                  <a:pt x="1355" y="315"/>
                </a:lnTo>
                <a:lnTo>
                  <a:pt x="1333" y="337"/>
                </a:lnTo>
                <a:lnTo>
                  <a:pt x="1315" y="353"/>
                </a:lnTo>
                <a:lnTo>
                  <a:pt x="1295" y="372"/>
                </a:lnTo>
                <a:lnTo>
                  <a:pt x="1273" y="387"/>
                </a:lnTo>
                <a:lnTo>
                  <a:pt x="1249" y="404"/>
                </a:lnTo>
                <a:lnTo>
                  <a:pt x="1220" y="421"/>
                </a:lnTo>
                <a:lnTo>
                  <a:pt x="1195" y="436"/>
                </a:lnTo>
                <a:lnTo>
                  <a:pt x="1174" y="447"/>
                </a:lnTo>
                <a:lnTo>
                  <a:pt x="1144" y="462"/>
                </a:lnTo>
                <a:lnTo>
                  <a:pt x="1117" y="472"/>
                </a:lnTo>
                <a:lnTo>
                  <a:pt x="1094" y="479"/>
                </a:lnTo>
                <a:lnTo>
                  <a:pt x="1070" y="486"/>
                </a:lnTo>
                <a:lnTo>
                  <a:pt x="1034" y="495"/>
                </a:lnTo>
                <a:lnTo>
                  <a:pt x="999" y="500"/>
                </a:lnTo>
                <a:lnTo>
                  <a:pt x="964" y="503"/>
                </a:lnTo>
                <a:lnTo>
                  <a:pt x="911" y="505"/>
                </a:lnTo>
                <a:lnTo>
                  <a:pt x="843" y="506"/>
                </a:lnTo>
                <a:lnTo>
                  <a:pt x="791" y="500"/>
                </a:lnTo>
                <a:lnTo>
                  <a:pt x="743" y="490"/>
                </a:lnTo>
                <a:lnTo>
                  <a:pt x="688" y="475"/>
                </a:lnTo>
                <a:lnTo>
                  <a:pt x="639" y="457"/>
                </a:lnTo>
                <a:lnTo>
                  <a:pt x="591" y="435"/>
                </a:lnTo>
                <a:lnTo>
                  <a:pt x="547" y="409"/>
                </a:lnTo>
                <a:lnTo>
                  <a:pt x="504" y="375"/>
                </a:lnTo>
                <a:lnTo>
                  <a:pt x="0" y="638"/>
                </a:lnTo>
                <a:lnTo>
                  <a:pt x="20" y="660"/>
                </a:lnTo>
                <a:lnTo>
                  <a:pt x="50" y="686"/>
                </a:lnTo>
                <a:lnTo>
                  <a:pt x="74" y="708"/>
                </a:lnTo>
                <a:lnTo>
                  <a:pt x="98" y="729"/>
                </a:lnTo>
                <a:lnTo>
                  <a:pt x="123" y="750"/>
                </a:lnTo>
                <a:lnTo>
                  <a:pt x="152" y="772"/>
                </a:lnTo>
                <a:lnTo>
                  <a:pt x="179" y="790"/>
                </a:lnTo>
                <a:lnTo>
                  <a:pt x="206" y="808"/>
                </a:lnTo>
                <a:lnTo>
                  <a:pt x="236" y="826"/>
                </a:lnTo>
                <a:lnTo>
                  <a:pt x="265" y="844"/>
                </a:lnTo>
                <a:lnTo>
                  <a:pt x="296" y="862"/>
                </a:lnTo>
                <a:lnTo>
                  <a:pt x="324" y="876"/>
                </a:lnTo>
                <a:lnTo>
                  <a:pt x="352" y="891"/>
                </a:lnTo>
                <a:lnTo>
                  <a:pt x="379" y="903"/>
                </a:lnTo>
                <a:lnTo>
                  <a:pt x="415" y="918"/>
                </a:lnTo>
                <a:lnTo>
                  <a:pt x="449" y="931"/>
                </a:lnTo>
                <a:lnTo>
                  <a:pt x="488" y="945"/>
                </a:lnTo>
                <a:lnTo>
                  <a:pt x="518" y="954"/>
                </a:lnTo>
                <a:lnTo>
                  <a:pt x="546" y="964"/>
                </a:lnTo>
                <a:lnTo>
                  <a:pt x="578" y="973"/>
                </a:lnTo>
                <a:lnTo>
                  <a:pt x="610" y="981"/>
                </a:lnTo>
                <a:lnTo>
                  <a:pt x="642" y="987"/>
                </a:lnTo>
                <a:lnTo>
                  <a:pt x="678" y="994"/>
                </a:lnTo>
                <a:lnTo>
                  <a:pt x="715" y="1000"/>
                </a:lnTo>
                <a:lnTo>
                  <a:pt x="753" y="1004"/>
                </a:lnTo>
                <a:lnTo>
                  <a:pt x="792" y="1007"/>
                </a:lnTo>
                <a:lnTo>
                  <a:pt x="821" y="1008"/>
                </a:lnTo>
                <a:lnTo>
                  <a:pt x="861" y="1011"/>
                </a:lnTo>
                <a:lnTo>
                  <a:pt x="901" y="1011"/>
                </a:lnTo>
                <a:lnTo>
                  <a:pt x="933" y="1009"/>
                </a:lnTo>
                <a:lnTo>
                  <a:pt x="967" y="1008"/>
                </a:lnTo>
                <a:lnTo>
                  <a:pt x="1005" y="1006"/>
                </a:lnTo>
                <a:lnTo>
                  <a:pt x="1039" y="1002"/>
                </a:lnTo>
                <a:lnTo>
                  <a:pt x="1068" y="998"/>
                </a:lnTo>
                <a:close/>
              </a:path>
            </a:pathLst>
          </a:custGeom>
          <a:solidFill>
            <a:srgbClr val="0000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2" name="Freeform 11"/>
          <p:cNvSpPr>
            <a:spLocks/>
          </p:cNvSpPr>
          <p:nvPr/>
        </p:nvSpPr>
        <p:spPr bwMode="auto">
          <a:xfrm>
            <a:off x="3808414" y="1831976"/>
            <a:ext cx="1711325" cy="2862263"/>
          </a:xfrm>
          <a:custGeom>
            <a:avLst/>
            <a:gdLst>
              <a:gd name="T0" fmla="*/ 1055 w 1078"/>
              <a:gd name="T1" fmla="*/ 4 h 1803"/>
              <a:gd name="T2" fmla="*/ 1000 w 1078"/>
              <a:gd name="T3" fmla="*/ 13 h 1803"/>
              <a:gd name="T4" fmla="*/ 953 w 1078"/>
              <a:gd name="T5" fmla="*/ 24 h 1803"/>
              <a:gd name="T6" fmla="*/ 905 w 1078"/>
              <a:gd name="T7" fmla="*/ 37 h 1803"/>
              <a:gd name="T8" fmla="*/ 858 w 1078"/>
              <a:gd name="T9" fmla="*/ 52 h 1803"/>
              <a:gd name="T10" fmla="*/ 804 w 1078"/>
              <a:gd name="T11" fmla="*/ 72 h 1803"/>
              <a:gd name="T12" fmla="*/ 752 w 1078"/>
              <a:gd name="T13" fmla="*/ 93 h 1803"/>
              <a:gd name="T14" fmla="*/ 701 w 1078"/>
              <a:gd name="T15" fmla="*/ 116 h 1803"/>
              <a:gd name="T16" fmla="*/ 657 w 1078"/>
              <a:gd name="T17" fmla="*/ 140 h 1803"/>
              <a:gd name="T18" fmla="*/ 613 w 1078"/>
              <a:gd name="T19" fmla="*/ 165 h 1803"/>
              <a:gd name="T20" fmla="*/ 564 w 1078"/>
              <a:gd name="T21" fmla="*/ 197 h 1803"/>
              <a:gd name="T22" fmla="*/ 521 w 1078"/>
              <a:gd name="T23" fmla="*/ 226 h 1803"/>
              <a:gd name="T24" fmla="*/ 453 w 1078"/>
              <a:gd name="T25" fmla="*/ 281 h 1803"/>
              <a:gd name="T26" fmla="*/ 395 w 1078"/>
              <a:gd name="T27" fmla="*/ 335 h 1803"/>
              <a:gd name="T28" fmla="*/ 348 w 1078"/>
              <a:gd name="T29" fmla="*/ 385 h 1803"/>
              <a:gd name="T30" fmla="*/ 300 w 1078"/>
              <a:gd name="T31" fmla="*/ 442 h 1803"/>
              <a:gd name="T32" fmla="*/ 256 w 1078"/>
              <a:gd name="T33" fmla="*/ 505 h 1803"/>
              <a:gd name="T34" fmla="*/ 215 w 1078"/>
              <a:gd name="T35" fmla="*/ 566 h 1803"/>
              <a:gd name="T36" fmla="*/ 181 w 1078"/>
              <a:gd name="T37" fmla="*/ 636 h 1803"/>
              <a:gd name="T38" fmla="*/ 152 w 1078"/>
              <a:gd name="T39" fmla="*/ 709 h 1803"/>
              <a:gd name="T40" fmla="*/ 122 w 1078"/>
              <a:gd name="T41" fmla="*/ 801 h 1803"/>
              <a:gd name="T42" fmla="*/ 103 w 1078"/>
              <a:gd name="T43" fmla="*/ 890 h 1803"/>
              <a:gd name="T44" fmla="*/ 89 w 1078"/>
              <a:gd name="T45" fmla="*/ 1006 h 1803"/>
              <a:gd name="T46" fmla="*/ 89 w 1078"/>
              <a:gd name="T47" fmla="*/ 1106 h 1803"/>
              <a:gd name="T48" fmla="*/ 100 w 1078"/>
              <a:gd name="T49" fmla="*/ 1197 h 1803"/>
              <a:gd name="T50" fmla="*/ 117 w 1078"/>
              <a:gd name="T51" fmla="*/ 1291 h 1803"/>
              <a:gd name="T52" fmla="*/ 150 w 1078"/>
              <a:gd name="T53" fmla="*/ 1393 h 1803"/>
              <a:gd name="T54" fmla="*/ 189 w 1078"/>
              <a:gd name="T55" fmla="*/ 1489 h 1803"/>
              <a:gd name="T56" fmla="*/ 242 w 1078"/>
              <a:gd name="T57" fmla="*/ 1579 h 1803"/>
              <a:gd name="T58" fmla="*/ 740 w 1078"/>
              <a:gd name="T59" fmla="*/ 1803 h 1803"/>
              <a:gd name="T60" fmla="*/ 727 w 1078"/>
              <a:gd name="T61" fmla="*/ 1326 h 1803"/>
              <a:gd name="T62" fmla="*/ 682 w 1078"/>
              <a:gd name="T63" fmla="*/ 1251 h 1803"/>
              <a:gd name="T64" fmla="*/ 655 w 1078"/>
              <a:gd name="T65" fmla="*/ 1178 h 1803"/>
              <a:gd name="T66" fmla="*/ 646 w 1078"/>
              <a:gd name="T67" fmla="*/ 1109 h 1803"/>
              <a:gd name="T68" fmla="*/ 642 w 1078"/>
              <a:gd name="T69" fmla="*/ 1041 h 1803"/>
              <a:gd name="T70" fmla="*/ 649 w 1078"/>
              <a:gd name="T71" fmla="*/ 960 h 1803"/>
              <a:gd name="T72" fmla="*/ 670 w 1078"/>
              <a:gd name="T73" fmla="*/ 881 h 1803"/>
              <a:gd name="T74" fmla="*/ 702 w 1078"/>
              <a:gd name="T75" fmla="*/ 807 h 1803"/>
              <a:gd name="T76" fmla="*/ 740 w 1078"/>
              <a:gd name="T77" fmla="*/ 749 h 1803"/>
              <a:gd name="T78" fmla="*/ 774 w 1078"/>
              <a:gd name="T79" fmla="*/ 707 h 1803"/>
              <a:gd name="T80" fmla="*/ 814 w 1078"/>
              <a:gd name="T81" fmla="*/ 664 h 1803"/>
              <a:gd name="T82" fmla="*/ 853 w 1078"/>
              <a:gd name="T83" fmla="*/ 629 h 1803"/>
              <a:gd name="T84" fmla="*/ 898 w 1078"/>
              <a:gd name="T85" fmla="*/ 597 h 1803"/>
              <a:gd name="T86" fmla="*/ 952 w 1078"/>
              <a:gd name="T87" fmla="*/ 565 h 1803"/>
              <a:gd name="T88" fmla="*/ 1003 w 1078"/>
              <a:gd name="T89" fmla="*/ 539 h 1803"/>
              <a:gd name="T90" fmla="*/ 1078 w 1078"/>
              <a:gd name="T91" fmla="*/ 516 h 1803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1078"/>
              <a:gd name="T139" fmla="*/ 0 h 1803"/>
              <a:gd name="T140" fmla="*/ 1078 w 1078"/>
              <a:gd name="T141" fmla="*/ 1803 h 1803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1078" h="1803">
                <a:moveTo>
                  <a:pt x="1078" y="0"/>
                </a:moveTo>
                <a:lnTo>
                  <a:pt x="1055" y="4"/>
                </a:lnTo>
                <a:lnTo>
                  <a:pt x="1032" y="7"/>
                </a:lnTo>
                <a:lnTo>
                  <a:pt x="1000" y="13"/>
                </a:lnTo>
                <a:lnTo>
                  <a:pt x="977" y="18"/>
                </a:lnTo>
                <a:lnTo>
                  <a:pt x="953" y="24"/>
                </a:lnTo>
                <a:lnTo>
                  <a:pt x="930" y="31"/>
                </a:lnTo>
                <a:lnTo>
                  <a:pt x="905" y="37"/>
                </a:lnTo>
                <a:lnTo>
                  <a:pt x="882" y="43"/>
                </a:lnTo>
                <a:lnTo>
                  <a:pt x="858" y="52"/>
                </a:lnTo>
                <a:lnTo>
                  <a:pt x="828" y="62"/>
                </a:lnTo>
                <a:lnTo>
                  <a:pt x="804" y="72"/>
                </a:lnTo>
                <a:lnTo>
                  <a:pt x="779" y="82"/>
                </a:lnTo>
                <a:lnTo>
                  <a:pt x="752" y="93"/>
                </a:lnTo>
                <a:lnTo>
                  <a:pt x="725" y="105"/>
                </a:lnTo>
                <a:lnTo>
                  <a:pt x="701" y="116"/>
                </a:lnTo>
                <a:lnTo>
                  <a:pt x="677" y="129"/>
                </a:lnTo>
                <a:lnTo>
                  <a:pt x="657" y="140"/>
                </a:lnTo>
                <a:lnTo>
                  <a:pt x="636" y="153"/>
                </a:lnTo>
                <a:lnTo>
                  <a:pt x="613" y="165"/>
                </a:lnTo>
                <a:lnTo>
                  <a:pt x="587" y="181"/>
                </a:lnTo>
                <a:lnTo>
                  <a:pt x="564" y="197"/>
                </a:lnTo>
                <a:lnTo>
                  <a:pt x="542" y="213"/>
                </a:lnTo>
                <a:lnTo>
                  <a:pt x="521" y="226"/>
                </a:lnTo>
                <a:lnTo>
                  <a:pt x="487" y="251"/>
                </a:lnTo>
                <a:lnTo>
                  <a:pt x="453" y="281"/>
                </a:lnTo>
                <a:lnTo>
                  <a:pt x="426" y="303"/>
                </a:lnTo>
                <a:lnTo>
                  <a:pt x="395" y="335"/>
                </a:lnTo>
                <a:lnTo>
                  <a:pt x="373" y="358"/>
                </a:lnTo>
                <a:lnTo>
                  <a:pt x="348" y="385"/>
                </a:lnTo>
                <a:lnTo>
                  <a:pt x="322" y="414"/>
                </a:lnTo>
                <a:lnTo>
                  <a:pt x="300" y="442"/>
                </a:lnTo>
                <a:lnTo>
                  <a:pt x="278" y="474"/>
                </a:lnTo>
                <a:lnTo>
                  <a:pt x="256" y="505"/>
                </a:lnTo>
                <a:lnTo>
                  <a:pt x="234" y="538"/>
                </a:lnTo>
                <a:lnTo>
                  <a:pt x="215" y="566"/>
                </a:lnTo>
                <a:lnTo>
                  <a:pt x="198" y="601"/>
                </a:lnTo>
                <a:lnTo>
                  <a:pt x="181" y="636"/>
                </a:lnTo>
                <a:lnTo>
                  <a:pt x="167" y="671"/>
                </a:lnTo>
                <a:lnTo>
                  <a:pt x="152" y="709"/>
                </a:lnTo>
                <a:lnTo>
                  <a:pt x="134" y="757"/>
                </a:lnTo>
                <a:lnTo>
                  <a:pt x="122" y="801"/>
                </a:lnTo>
                <a:lnTo>
                  <a:pt x="109" y="846"/>
                </a:lnTo>
                <a:lnTo>
                  <a:pt x="103" y="890"/>
                </a:lnTo>
                <a:lnTo>
                  <a:pt x="95" y="942"/>
                </a:lnTo>
                <a:lnTo>
                  <a:pt x="89" y="1006"/>
                </a:lnTo>
                <a:lnTo>
                  <a:pt x="88" y="1056"/>
                </a:lnTo>
                <a:lnTo>
                  <a:pt x="89" y="1106"/>
                </a:lnTo>
                <a:lnTo>
                  <a:pt x="94" y="1153"/>
                </a:lnTo>
                <a:lnTo>
                  <a:pt x="100" y="1197"/>
                </a:lnTo>
                <a:lnTo>
                  <a:pt x="106" y="1243"/>
                </a:lnTo>
                <a:lnTo>
                  <a:pt x="117" y="1291"/>
                </a:lnTo>
                <a:lnTo>
                  <a:pt x="131" y="1341"/>
                </a:lnTo>
                <a:lnTo>
                  <a:pt x="150" y="1393"/>
                </a:lnTo>
                <a:lnTo>
                  <a:pt x="168" y="1442"/>
                </a:lnTo>
                <a:lnTo>
                  <a:pt x="189" y="1489"/>
                </a:lnTo>
                <a:lnTo>
                  <a:pt x="213" y="1535"/>
                </a:lnTo>
                <a:lnTo>
                  <a:pt x="242" y="1579"/>
                </a:lnTo>
                <a:lnTo>
                  <a:pt x="0" y="1704"/>
                </a:lnTo>
                <a:lnTo>
                  <a:pt x="740" y="1803"/>
                </a:lnTo>
                <a:lnTo>
                  <a:pt x="1011" y="1188"/>
                </a:lnTo>
                <a:lnTo>
                  <a:pt x="727" y="1326"/>
                </a:lnTo>
                <a:lnTo>
                  <a:pt x="699" y="1286"/>
                </a:lnTo>
                <a:lnTo>
                  <a:pt x="682" y="1251"/>
                </a:lnTo>
                <a:lnTo>
                  <a:pt x="666" y="1215"/>
                </a:lnTo>
                <a:lnTo>
                  <a:pt x="655" y="1178"/>
                </a:lnTo>
                <a:lnTo>
                  <a:pt x="648" y="1143"/>
                </a:lnTo>
                <a:lnTo>
                  <a:pt x="646" y="1109"/>
                </a:lnTo>
                <a:lnTo>
                  <a:pt x="642" y="1075"/>
                </a:lnTo>
                <a:lnTo>
                  <a:pt x="642" y="1041"/>
                </a:lnTo>
                <a:lnTo>
                  <a:pt x="644" y="1000"/>
                </a:lnTo>
                <a:lnTo>
                  <a:pt x="649" y="960"/>
                </a:lnTo>
                <a:lnTo>
                  <a:pt x="659" y="916"/>
                </a:lnTo>
                <a:lnTo>
                  <a:pt x="670" y="881"/>
                </a:lnTo>
                <a:lnTo>
                  <a:pt x="687" y="842"/>
                </a:lnTo>
                <a:lnTo>
                  <a:pt x="702" y="807"/>
                </a:lnTo>
                <a:lnTo>
                  <a:pt x="722" y="774"/>
                </a:lnTo>
                <a:lnTo>
                  <a:pt x="740" y="749"/>
                </a:lnTo>
                <a:lnTo>
                  <a:pt x="757" y="728"/>
                </a:lnTo>
                <a:lnTo>
                  <a:pt x="774" y="707"/>
                </a:lnTo>
                <a:lnTo>
                  <a:pt x="793" y="686"/>
                </a:lnTo>
                <a:lnTo>
                  <a:pt x="814" y="664"/>
                </a:lnTo>
                <a:lnTo>
                  <a:pt x="832" y="649"/>
                </a:lnTo>
                <a:lnTo>
                  <a:pt x="853" y="629"/>
                </a:lnTo>
                <a:lnTo>
                  <a:pt x="874" y="614"/>
                </a:lnTo>
                <a:lnTo>
                  <a:pt x="898" y="597"/>
                </a:lnTo>
                <a:lnTo>
                  <a:pt x="927" y="579"/>
                </a:lnTo>
                <a:lnTo>
                  <a:pt x="952" y="565"/>
                </a:lnTo>
                <a:lnTo>
                  <a:pt x="972" y="554"/>
                </a:lnTo>
                <a:lnTo>
                  <a:pt x="1003" y="539"/>
                </a:lnTo>
                <a:lnTo>
                  <a:pt x="1032" y="528"/>
                </a:lnTo>
                <a:lnTo>
                  <a:pt x="1078" y="516"/>
                </a:lnTo>
                <a:lnTo>
                  <a:pt x="1078" y="0"/>
                </a:lnTo>
                <a:close/>
              </a:path>
            </a:pathLst>
          </a:custGeom>
          <a:solidFill>
            <a:srgbClr val="00CC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3" name="Freeform 12"/>
          <p:cNvSpPr>
            <a:spLocks/>
          </p:cNvSpPr>
          <p:nvPr/>
        </p:nvSpPr>
        <p:spPr bwMode="auto">
          <a:xfrm>
            <a:off x="5129213" y="1444625"/>
            <a:ext cx="2544762" cy="2590800"/>
          </a:xfrm>
          <a:custGeom>
            <a:avLst/>
            <a:gdLst>
              <a:gd name="T0" fmla="*/ 633 w 1603"/>
              <a:gd name="T1" fmla="*/ 242 h 1632"/>
              <a:gd name="T2" fmla="*/ 691 w 1603"/>
              <a:gd name="T3" fmla="*/ 253 h 1632"/>
              <a:gd name="T4" fmla="*/ 736 w 1603"/>
              <a:gd name="T5" fmla="*/ 263 h 1632"/>
              <a:gd name="T6" fmla="*/ 784 w 1603"/>
              <a:gd name="T7" fmla="*/ 276 h 1632"/>
              <a:gd name="T8" fmla="*/ 831 w 1603"/>
              <a:gd name="T9" fmla="*/ 290 h 1632"/>
              <a:gd name="T10" fmla="*/ 886 w 1603"/>
              <a:gd name="T11" fmla="*/ 310 h 1632"/>
              <a:gd name="T12" fmla="*/ 939 w 1603"/>
              <a:gd name="T13" fmla="*/ 331 h 1632"/>
              <a:gd name="T14" fmla="*/ 990 w 1603"/>
              <a:gd name="T15" fmla="*/ 354 h 1632"/>
              <a:gd name="T16" fmla="*/ 1034 w 1603"/>
              <a:gd name="T17" fmla="*/ 379 h 1632"/>
              <a:gd name="T18" fmla="*/ 1077 w 1603"/>
              <a:gd name="T19" fmla="*/ 404 h 1632"/>
              <a:gd name="T20" fmla="*/ 1126 w 1603"/>
              <a:gd name="T21" fmla="*/ 435 h 1632"/>
              <a:gd name="T22" fmla="*/ 1169 w 1603"/>
              <a:gd name="T23" fmla="*/ 464 h 1632"/>
              <a:gd name="T24" fmla="*/ 1236 w 1603"/>
              <a:gd name="T25" fmla="*/ 518 h 1632"/>
              <a:gd name="T26" fmla="*/ 1294 w 1603"/>
              <a:gd name="T27" fmla="*/ 572 h 1632"/>
              <a:gd name="T28" fmla="*/ 1341 w 1603"/>
              <a:gd name="T29" fmla="*/ 622 h 1632"/>
              <a:gd name="T30" fmla="*/ 1389 w 1603"/>
              <a:gd name="T31" fmla="*/ 680 h 1632"/>
              <a:gd name="T32" fmla="*/ 1435 w 1603"/>
              <a:gd name="T33" fmla="*/ 743 h 1632"/>
              <a:gd name="T34" fmla="*/ 1474 w 1603"/>
              <a:gd name="T35" fmla="*/ 805 h 1632"/>
              <a:gd name="T36" fmla="*/ 1509 w 1603"/>
              <a:gd name="T37" fmla="*/ 874 h 1632"/>
              <a:gd name="T38" fmla="*/ 1538 w 1603"/>
              <a:gd name="T39" fmla="*/ 948 h 1632"/>
              <a:gd name="T40" fmla="*/ 1569 w 1603"/>
              <a:gd name="T41" fmla="*/ 1039 h 1632"/>
              <a:gd name="T42" fmla="*/ 1587 w 1603"/>
              <a:gd name="T43" fmla="*/ 1128 h 1632"/>
              <a:gd name="T44" fmla="*/ 1602 w 1603"/>
              <a:gd name="T45" fmla="*/ 1244 h 1632"/>
              <a:gd name="T46" fmla="*/ 1602 w 1603"/>
              <a:gd name="T47" fmla="*/ 1343 h 1632"/>
              <a:gd name="T48" fmla="*/ 1591 w 1603"/>
              <a:gd name="T49" fmla="*/ 1435 h 1632"/>
              <a:gd name="T50" fmla="*/ 1573 w 1603"/>
              <a:gd name="T51" fmla="*/ 1528 h 1632"/>
              <a:gd name="T52" fmla="*/ 1541 w 1603"/>
              <a:gd name="T53" fmla="*/ 1632 h 1632"/>
              <a:gd name="T54" fmla="*/ 1036 w 1603"/>
              <a:gd name="T55" fmla="*/ 1398 h 1632"/>
              <a:gd name="T56" fmla="*/ 1048 w 1603"/>
              <a:gd name="T57" fmla="*/ 1313 h 1632"/>
              <a:gd name="T58" fmla="*/ 1046 w 1603"/>
              <a:gd name="T59" fmla="*/ 1237 h 1632"/>
              <a:gd name="T60" fmla="*/ 1031 w 1603"/>
              <a:gd name="T61" fmla="*/ 1155 h 1632"/>
              <a:gd name="T62" fmla="*/ 1003 w 1603"/>
              <a:gd name="T63" fmla="*/ 1080 h 1632"/>
              <a:gd name="T64" fmla="*/ 968 w 1603"/>
              <a:gd name="T65" fmla="*/ 1013 h 1632"/>
              <a:gd name="T66" fmla="*/ 934 w 1603"/>
              <a:gd name="T67" fmla="*/ 967 h 1632"/>
              <a:gd name="T68" fmla="*/ 897 w 1603"/>
              <a:gd name="T69" fmla="*/ 925 h 1632"/>
              <a:gd name="T70" fmla="*/ 857 w 1603"/>
              <a:gd name="T71" fmla="*/ 887 h 1632"/>
              <a:gd name="T72" fmla="*/ 815 w 1603"/>
              <a:gd name="T73" fmla="*/ 852 h 1632"/>
              <a:gd name="T74" fmla="*/ 762 w 1603"/>
              <a:gd name="T75" fmla="*/ 819 h 1632"/>
              <a:gd name="T76" fmla="*/ 717 w 1603"/>
              <a:gd name="T77" fmla="*/ 794 h 1632"/>
              <a:gd name="T78" fmla="*/ 659 w 1603"/>
              <a:gd name="T79" fmla="*/ 768 h 1632"/>
              <a:gd name="T80" fmla="*/ 612 w 1603"/>
              <a:gd name="T81" fmla="*/ 753 h 1632"/>
              <a:gd name="T82" fmla="*/ 541 w 1603"/>
              <a:gd name="T83" fmla="*/ 740 h 1632"/>
              <a:gd name="T84" fmla="*/ 471 w 1603"/>
              <a:gd name="T85" fmla="*/ 734 h 1632"/>
              <a:gd name="T86" fmla="*/ 451 w 1603"/>
              <a:gd name="T87" fmla="*/ 999 h 1632"/>
              <a:gd name="T88" fmla="*/ 450 w 1603"/>
              <a:gd name="T89" fmla="*/ 0 h 1632"/>
              <a:gd name="T90" fmla="*/ 474 w 1603"/>
              <a:gd name="T91" fmla="*/ 229 h 1632"/>
              <a:gd name="T92" fmla="*/ 546 w 1603"/>
              <a:gd name="T93" fmla="*/ 232 h 1632"/>
              <a:gd name="T94" fmla="*/ 611 w 1603"/>
              <a:gd name="T95" fmla="*/ 239 h 163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603"/>
              <a:gd name="T145" fmla="*/ 0 h 1632"/>
              <a:gd name="T146" fmla="*/ 1603 w 1603"/>
              <a:gd name="T147" fmla="*/ 1632 h 1632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603" h="1632">
                <a:moveTo>
                  <a:pt x="611" y="239"/>
                </a:moveTo>
                <a:lnTo>
                  <a:pt x="633" y="242"/>
                </a:lnTo>
                <a:lnTo>
                  <a:pt x="662" y="246"/>
                </a:lnTo>
                <a:lnTo>
                  <a:pt x="691" y="253"/>
                </a:lnTo>
                <a:lnTo>
                  <a:pt x="712" y="257"/>
                </a:lnTo>
                <a:lnTo>
                  <a:pt x="736" y="263"/>
                </a:lnTo>
                <a:lnTo>
                  <a:pt x="759" y="270"/>
                </a:lnTo>
                <a:lnTo>
                  <a:pt x="784" y="276"/>
                </a:lnTo>
                <a:lnTo>
                  <a:pt x="806" y="282"/>
                </a:lnTo>
                <a:lnTo>
                  <a:pt x="831" y="290"/>
                </a:lnTo>
                <a:lnTo>
                  <a:pt x="861" y="302"/>
                </a:lnTo>
                <a:lnTo>
                  <a:pt x="886" y="310"/>
                </a:lnTo>
                <a:lnTo>
                  <a:pt x="911" y="320"/>
                </a:lnTo>
                <a:lnTo>
                  <a:pt x="939" y="331"/>
                </a:lnTo>
                <a:lnTo>
                  <a:pt x="965" y="343"/>
                </a:lnTo>
                <a:lnTo>
                  <a:pt x="990" y="354"/>
                </a:lnTo>
                <a:lnTo>
                  <a:pt x="1013" y="368"/>
                </a:lnTo>
                <a:lnTo>
                  <a:pt x="1034" y="379"/>
                </a:lnTo>
                <a:lnTo>
                  <a:pt x="1054" y="392"/>
                </a:lnTo>
                <a:lnTo>
                  <a:pt x="1077" y="404"/>
                </a:lnTo>
                <a:lnTo>
                  <a:pt x="1103" y="419"/>
                </a:lnTo>
                <a:lnTo>
                  <a:pt x="1126" y="435"/>
                </a:lnTo>
                <a:lnTo>
                  <a:pt x="1148" y="450"/>
                </a:lnTo>
                <a:lnTo>
                  <a:pt x="1169" y="464"/>
                </a:lnTo>
                <a:lnTo>
                  <a:pt x="1202" y="490"/>
                </a:lnTo>
                <a:lnTo>
                  <a:pt x="1236" y="518"/>
                </a:lnTo>
                <a:lnTo>
                  <a:pt x="1263" y="540"/>
                </a:lnTo>
                <a:lnTo>
                  <a:pt x="1294" y="572"/>
                </a:lnTo>
                <a:lnTo>
                  <a:pt x="1316" y="596"/>
                </a:lnTo>
                <a:lnTo>
                  <a:pt x="1341" y="622"/>
                </a:lnTo>
                <a:lnTo>
                  <a:pt x="1368" y="652"/>
                </a:lnTo>
                <a:lnTo>
                  <a:pt x="1389" y="680"/>
                </a:lnTo>
                <a:lnTo>
                  <a:pt x="1411" y="712"/>
                </a:lnTo>
                <a:lnTo>
                  <a:pt x="1435" y="743"/>
                </a:lnTo>
                <a:lnTo>
                  <a:pt x="1454" y="776"/>
                </a:lnTo>
                <a:lnTo>
                  <a:pt x="1474" y="805"/>
                </a:lnTo>
                <a:lnTo>
                  <a:pt x="1492" y="840"/>
                </a:lnTo>
                <a:lnTo>
                  <a:pt x="1509" y="874"/>
                </a:lnTo>
                <a:lnTo>
                  <a:pt x="1524" y="909"/>
                </a:lnTo>
                <a:lnTo>
                  <a:pt x="1538" y="948"/>
                </a:lnTo>
                <a:lnTo>
                  <a:pt x="1556" y="995"/>
                </a:lnTo>
                <a:lnTo>
                  <a:pt x="1569" y="1039"/>
                </a:lnTo>
                <a:lnTo>
                  <a:pt x="1581" y="1084"/>
                </a:lnTo>
                <a:lnTo>
                  <a:pt x="1587" y="1128"/>
                </a:lnTo>
                <a:lnTo>
                  <a:pt x="1595" y="1180"/>
                </a:lnTo>
                <a:lnTo>
                  <a:pt x="1602" y="1244"/>
                </a:lnTo>
                <a:lnTo>
                  <a:pt x="1603" y="1294"/>
                </a:lnTo>
                <a:lnTo>
                  <a:pt x="1602" y="1343"/>
                </a:lnTo>
                <a:lnTo>
                  <a:pt x="1597" y="1391"/>
                </a:lnTo>
                <a:lnTo>
                  <a:pt x="1591" y="1435"/>
                </a:lnTo>
                <a:lnTo>
                  <a:pt x="1584" y="1481"/>
                </a:lnTo>
                <a:lnTo>
                  <a:pt x="1573" y="1528"/>
                </a:lnTo>
                <a:lnTo>
                  <a:pt x="1559" y="1579"/>
                </a:lnTo>
                <a:lnTo>
                  <a:pt x="1541" y="1632"/>
                </a:lnTo>
                <a:lnTo>
                  <a:pt x="1436" y="1337"/>
                </a:lnTo>
                <a:lnTo>
                  <a:pt x="1036" y="1398"/>
                </a:lnTo>
                <a:lnTo>
                  <a:pt x="1045" y="1346"/>
                </a:lnTo>
                <a:lnTo>
                  <a:pt x="1048" y="1313"/>
                </a:lnTo>
                <a:lnTo>
                  <a:pt x="1048" y="1278"/>
                </a:lnTo>
                <a:lnTo>
                  <a:pt x="1046" y="1237"/>
                </a:lnTo>
                <a:lnTo>
                  <a:pt x="1040" y="1199"/>
                </a:lnTo>
                <a:lnTo>
                  <a:pt x="1031" y="1155"/>
                </a:lnTo>
                <a:lnTo>
                  <a:pt x="1020" y="1120"/>
                </a:lnTo>
                <a:lnTo>
                  <a:pt x="1003" y="1080"/>
                </a:lnTo>
                <a:lnTo>
                  <a:pt x="987" y="1046"/>
                </a:lnTo>
                <a:lnTo>
                  <a:pt x="968" y="1013"/>
                </a:lnTo>
                <a:lnTo>
                  <a:pt x="951" y="988"/>
                </a:lnTo>
                <a:lnTo>
                  <a:pt x="934" y="967"/>
                </a:lnTo>
                <a:lnTo>
                  <a:pt x="917" y="946"/>
                </a:lnTo>
                <a:lnTo>
                  <a:pt x="897" y="925"/>
                </a:lnTo>
                <a:lnTo>
                  <a:pt x="875" y="903"/>
                </a:lnTo>
                <a:lnTo>
                  <a:pt x="857" y="887"/>
                </a:lnTo>
                <a:lnTo>
                  <a:pt x="836" y="869"/>
                </a:lnTo>
                <a:lnTo>
                  <a:pt x="815" y="852"/>
                </a:lnTo>
                <a:lnTo>
                  <a:pt x="791" y="836"/>
                </a:lnTo>
                <a:lnTo>
                  <a:pt x="762" y="819"/>
                </a:lnTo>
                <a:lnTo>
                  <a:pt x="737" y="804"/>
                </a:lnTo>
                <a:lnTo>
                  <a:pt x="717" y="794"/>
                </a:lnTo>
                <a:lnTo>
                  <a:pt x="686" y="777"/>
                </a:lnTo>
                <a:lnTo>
                  <a:pt x="659" y="768"/>
                </a:lnTo>
                <a:lnTo>
                  <a:pt x="636" y="761"/>
                </a:lnTo>
                <a:lnTo>
                  <a:pt x="612" y="753"/>
                </a:lnTo>
                <a:lnTo>
                  <a:pt x="575" y="745"/>
                </a:lnTo>
                <a:lnTo>
                  <a:pt x="541" y="740"/>
                </a:lnTo>
                <a:lnTo>
                  <a:pt x="506" y="736"/>
                </a:lnTo>
                <a:lnTo>
                  <a:pt x="471" y="734"/>
                </a:lnTo>
                <a:lnTo>
                  <a:pt x="451" y="733"/>
                </a:lnTo>
                <a:lnTo>
                  <a:pt x="451" y="999"/>
                </a:lnTo>
                <a:lnTo>
                  <a:pt x="0" y="506"/>
                </a:lnTo>
                <a:lnTo>
                  <a:pt x="450" y="0"/>
                </a:lnTo>
                <a:lnTo>
                  <a:pt x="450" y="228"/>
                </a:lnTo>
                <a:lnTo>
                  <a:pt x="474" y="229"/>
                </a:lnTo>
                <a:lnTo>
                  <a:pt x="510" y="230"/>
                </a:lnTo>
                <a:lnTo>
                  <a:pt x="546" y="232"/>
                </a:lnTo>
                <a:lnTo>
                  <a:pt x="581" y="235"/>
                </a:lnTo>
                <a:lnTo>
                  <a:pt x="611" y="239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4" name="AutoShape 4"/>
          <p:cNvSpPr>
            <a:spLocks noChangeArrowheads="1"/>
          </p:cNvSpPr>
          <p:nvPr/>
        </p:nvSpPr>
        <p:spPr bwMode="auto">
          <a:xfrm>
            <a:off x="7772400" y="990600"/>
            <a:ext cx="3276600" cy="2057400"/>
          </a:xfrm>
          <a:prstGeom prst="irregularSeal2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Arial Black" pitchFamily="34" charset="0"/>
              </a:rPr>
              <a:t>Качество</a:t>
            </a:r>
            <a:endParaRPr lang="en-US">
              <a:latin typeface="Arial Black" pitchFamily="34" charset="0"/>
            </a:endParaRPr>
          </a:p>
        </p:txBody>
      </p:sp>
      <p:pic>
        <p:nvPicPr>
          <p:cNvPr id="9225" name="Picture 5" descr="cash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828800"/>
            <a:ext cx="2895600" cy="124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6" name="Text Box 6"/>
          <p:cNvSpPr txBox="1">
            <a:spLocks noChangeArrowheads="1"/>
          </p:cNvSpPr>
          <p:nvPr/>
        </p:nvSpPr>
        <p:spPr bwMode="auto">
          <a:xfrm>
            <a:off x="1447800" y="2971801"/>
            <a:ext cx="243840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latin typeface="Arial" pitchFamily="34" charset="0"/>
              </a:rPr>
              <a:t>Ресурсы (возобновляемые)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9227" name="Freeform 13"/>
          <p:cNvSpPr>
            <a:spLocks/>
          </p:cNvSpPr>
          <p:nvPr/>
        </p:nvSpPr>
        <p:spPr bwMode="auto">
          <a:xfrm>
            <a:off x="8437564" y="4533901"/>
            <a:ext cx="1423987" cy="1425575"/>
          </a:xfrm>
          <a:custGeom>
            <a:avLst/>
            <a:gdLst>
              <a:gd name="T0" fmla="*/ 991 w 1796"/>
              <a:gd name="T1" fmla="*/ 1790 h 1795"/>
              <a:gd name="T2" fmla="*/ 1165 w 1796"/>
              <a:gd name="T3" fmla="*/ 1754 h 1795"/>
              <a:gd name="T4" fmla="*/ 1327 w 1796"/>
              <a:gd name="T5" fmla="*/ 1686 h 1795"/>
              <a:gd name="T6" fmla="*/ 1469 w 1796"/>
              <a:gd name="T7" fmla="*/ 1589 h 1795"/>
              <a:gd name="T8" fmla="*/ 1591 w 1796"/>
              <a:gd name="T9" fmla="*/ 1468 h 1795"/>
              <a:gd name="T10" fmla="*/ 1688 w 1796"/>
              <a:gd name="T11" fmla="*/ 1325 h 1795"/>
              <a:gd name="T12" fmla="*/ 1756 w 1796"/>
              <a:gd name="T13" fmla="*/ 1163 h 1795"/>
              <a:gd name="T14" fmla="*/ 1791 w 1796"/>
              <a:gd name="T15" fmla="*/ 987 h 1795"/>
              <a:gd name="T16" fmla="*/ 1791 w 1796"/>
              <a:gd name="T17" fmla="*/ 804 h 1795"/>
              <a:gd name="T18" fmla="*/ 1756 w 1796"/>
              <a:gd name="T19" fmla="*/ 630 h 1795"/>
              <a:gd name="T20" fmla="*/ 1688 w 1796"/>
              <a:gd name="T21" fmla="*/ 468 h 1795"/>
              <a:gd name="T22" fmla="*/ 1591 w 1796"/>
              <a:gd name="T23" fmla="*/ 326 h 1795"/>
              <a:gd name="T24" fmla="*/ 1469 w 1796"/>
              <a:gd name="T25" fmla="*/ 204 h 1795"/>
              <a:gd name="T26" fmla="*/ 1327 w 1796"/>
              <a:gd name="T27" fmla="*/ 108 h 1795"/>
              <a:gd name="T28" fmla="*/ 1165 w 1796"/>
              <a:gd name="T29" fmla="*/ 39 h 1795"/>
              <a:gd name="T30" fmla="*/ 991 w 1796"/>
              <a:gd name="T31" fmla="*/ 4 h 1795"/>
              <a:gd name="T32" fmla="*/ 808 w 1796"/>
              <a:gd name="T33" fmla="*/ 4 h 1795"/>
              <a:gd name="T34" fmla="*/ 632 w 1796"/>
              <a:gd name="T35" fmla="*/ 39 h 1795"/>
              <a:gd name="T36" fmla="*/ 470 w 1796"/>
              <a:gd name="T37" fmla="*/ 108 h 1795"/>
              <a:gd name="T38" fmla="*/ 327 w 1796"/>
              <a:gd name="T39" fmla="*/ 204 h 1795"/>
              <a:gd name="T40" fmla="*/ 206 w 1796"/>
              <a:gd name="T41" fmla="*/ 326 h 1795"/>
              <a:gd name="T42" fmla="*/ 109 w 1796"/>
              <a:gd name="T43" fmla="*/ 468 h 1795"/>
              <a:gd name="T44" fmla="*/ 41 w 1796"/>
              <a:gd name="T45" fmla="*/ 630 h 1795"/>
              <a:gd name="T46" fmla="*/ 5 w 1796"/>
              <a:gd name="T47" fmla="*/ 804 h 1795"/>
              <a:gd name="T48" fmla="*/ 5 w 1796"/>
              <a:gd name="T49" fmla="*/ 987 h 1795"/>
              <a:gd name="T50" fmla="*/ 41 w 1796"/>
              <a:gd name="T51" fmla="*/ 1163 h 1795"/>
              <a:gd name="T52" fmla="*/ 109 w 1796"/>
              <a:gd name="T53" fmla="*/ 1325 h 1795"/>
              <a:gd name="T54" fmla="*/ 206 w 1796"/>
              <a:gd name="T55" fmla="*/ 1468 h 1795"/>
              <a:gd name="T56" fmla="*/ 327 w 1796"/>
              <a:gd name="T57" fmla="*/ 1589 h 1795"/>
              <a:gd name="T58" fmla="*/ 470 w 1796"/>
              <a:gd name="T59" fmla="*/ 1686 h 1795"/>
              <a:gd name="T60" fmla="*/ 632 w 1796"/>
              <a:gd name="T61" fmla="*/ 1754 h 1795"/>
              <a:gd name="T62" fmla="*/ 808 w 1796"/>
              <a:gd name="T63" fmla="*/ 1790 h 179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796"/>
              <a:gd name="T97" fmla="*/ 0 h 1795"/>
              <a:gd name="T98" fmla="*/ 1796 w 1796"/>
              <a:gd name="T99" fmla="*/ 1795 h 1795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796" h="1795">
                <a:moveTo>
                  <a:pt x="900" y="1795"/>
                </a:moveTo>
                <a:lnTo>
                  <a:pt x="991" y="1790"/>
                </a:lnTo>
                <a:lnTo>
                  <a:pt x="1080" y="1776"/>
                </a:lnTo>
                <a:lnTo>
                  <a:pt x="1165" y="1754"/>
                </a:lnTo>
                <a:lnTo>
                  <a:pt x="1248" y="1725"/>
                </a:lnTo>
                <a:lnTo>
                  <a:pt x="1327" y="1686"/>
                </a:lnTo>
                <a:lnTo>
                  <a:pt x="1400" y="1641"/>
                </a:lnTo>
                <a:lnTo>
                  <a:pt x="1469" y="1589"/>
                </a:lnTo>
                <a:lnTo>
                  <a:pt x="1533" y="1531"/>
                </a:lnTo>
                <a:lnTo>
                  <a:pt x="1591" y="1468"/>
                </a:lnTo>
                <a:lnTo>
                  <a:pt x="1643" y="1398"/>
                </a:lnTo>
                <a:lnTo>
                  <a:pt x="1688" y="1325"/>
                </a:lnTo>
                <a:lnTo>
                  <a:pt x="1726" y="1245"/>
                </a:lnTo>
                <a:lnTo>
                  <a:pt x="1756" y="1163"/>
                </a:lnTo>
                <a:lnTo>
                  <a:pt x="1778" y="1077"/>
                </a:lnTo>
                <a:lnTo>
                  <a:pt x="1791" y="987"/>
                </a:lnTo>
                <a:lnTo>
                  <a:pt x="1796" y="896"/>
                </a:lnTo>
                <a:lnTo>
                  <a:pt x="1791" y="804"/>
                </a:lnTo>
                <a:lnTo>
                  <a:pt x="1778" y="716"/>
                </a:lnTo>
                <a:lnTo>
                  <a:pt x="1756" y="630"/>
                </a:lnTo>
                <a:lnTo>
                  <a:pt x="1726" y="548"/>
                </a:lnTo>
                <a:lnTo>
                  <a:pt x="1688" y="468"/>
                </a:lnTo>
                <a:lnTo>
                  <a:pt x="1643" y="395"/>
                </a:lnTo>
                <a:lnTo>
                  <a:pt x="1591" y="326"/>
                </a:lnTo>
                <a:lnTo>
                  <a:pt x="1533" y="262"/>
                </a:lnTo>
                <a:lnTo>
                  <a:pt x="1469" y="204"/>
                </a:lnTo>
                <a:lnTo>
                  <a:pt x="1400" y="152"/>
                </a:lnTo>
                <a:lnTo>
                  <a:pt x="1327" y="108"/>
                </a:lnTo>
                <a:lnTo>
                  <a:pt x="1248" y="70"/>
                </a:lnTo>
                <a:lnTo>
                  <a:pt x="1165" y="39"/>
                </a:lnTo>
                <a:lnTo>
                  <a:pt x="1080" y="18"/>
                </a:lnTo>
                <a:lnTo>
                  <a:pt x="991" y="4"/>
                </a:lnTo>
                <a:lnTo>
                  <a:pt x="900" y="0"/>
                </a:lnTo>
                <a:lnTo>
                  <a:pt x="808" y="4"/>
                </a:lnTo>
                <a:lnTo>
                  <a:pt x="718" y="18"/>
                </a:lnTo>
                <a:lnTo>
                  <a:pt x="632" y="39"/>
                </a:lnTo>
                <a:lnTo>
                  <a:pt x="550" y="70"/>
                </a:lnTo>
                <a:lnTo>
                  <a:pt x="470" y="108"/>
                </a:lnTo>
                <a:lnTo>
                  <a:pt x="397" y="152"/>
                </a:lnTo>
                <a:lnTo>
                  <a:pt x="327" y="204"/>
                </a:lnTo>
                <a:lnTo>
                  <a:pt x="264" y="262"/>
                </a:lnTo>
                <a:lnTo>
                  <a:pt x="206" y="326"/>
                </a:lnTo>
                <a:lnTo>
                  <a:pt x="154" y="395"/>
                </a:lnTo>
                <a:lnTo>
                  <a:pt x="109" y="468"/>
                </a:lnTo>
                <a:lnTo>
                  <a:pt x="70" y="548"/>
                </a:lnTo>
                <a:lnTo>
                  <a:pt x="41" y="630"/>
                </a:lnTo>
                <a:lnTo>
                  <a:pt x="18" y="716"/>
                </a:lnTo>
                <a:lnTo>
                  <a:pt x="5" y="804"/>
                </a:lnTo>
                <a:lnTo>
                  <a:pt x="0" y="896"/>
                </a:lnTo>
                <a:lnTo>
                  <a:pt x="5" y="987"/>
                </a:lnTo>
                <a:lnTo>
                  <a:pt x="18" y="1077"/>
                </a:lnTo>
                <a:lnTo>
                  <a:pt x="41" y="1163"/>
                </a:lnTo>
                <a:lnTo>
                  <a:pt x="70" y="1245"/>
                </a:lnTo>
                <a:lnTo>
                  <a:pt x="109" y="1325"/>
                </a:lnTo>
                <a:lnTo>
                  <a:pt x="154" y="1398"/>
                </a:lnTo>
                <a:lnTo>
                  <a:pt x="206" y="1468"/>
                </a:lnTo>
                <a:lnTo>
                  <a:pt x="264" y="1531"/>
                </a:lnTo>
                <a:lnTo>
                  <a:pt x="327" y="1589"/>
                </a:lnTo>
                <a:lnTo>
                  <a:pt x="397" y="1641"/>
                </a:lnTo>
                <a:lnTo>
                  <a:pt x="470" y="1686"/>
                </a:lnTo>
                <a:lnTo>
                  <a:pt x="550" y="1725"/>
                </a:lnTo>
                <a:lnTo>
                  <a:pt x="632" y="1754"/>
                </a:lnTo>
                <a:lnTo>
                  <a:pt x="718" y="1776"/>
                </a:lnTo>
                <a:lnTo>
                  <a:pt x="808" y="1790"/>
                </a:lnTo>
                <a:lnTo>
                  <a:pt x="900" y="1795"/>
                </a:lnTo>
                <a:close/>
              </a:path>
            </a:pathLst>
          </a:custGeom>
          <a:solidFill>
            <a:srgbClr val="0000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8" name="Freeform 14"/>
          <p:cNvSpPr>
            <a:spLocks/>
          </p:cNvSpPr>
          <p:nvPr/>
        </p:nvSpPr>
        <p:spPr bwMode="auto">
          <a:xfrm>
            <a:off x="8572501" y="4670426"/>
            <a:ext cx="1154113" cy="1152525"/>
          </a:xfrm>
          <a:custGeom>
            <a:avLst/>
            <a:gdLst>
              <a:gd name="T0" fmla="*/ 803 w 1454"/>
              <a:gd name="T1" fmla="*/ 1450 h 1453"/>
              <a:gd name="T2" fmla="*/ 944 w 1454"/>
              <a:gd name="T3" fmla="*/ 1421 h 1453"/>
              <a:gd name="T4" fmla="*/ 1074 w 1454"/>
              <a:gd name="T5" fmla="*/ 1366 h 1453"/>
              <a:gd name="T6" fmla="*/ 1190 w 1454"/>
              <a:gd name="T7" fmla="*/ 1286 h 1453"/>
              <a:gd name="T8" fmla="*/ 1287 w 1454"/>
              <a:gd name="T9" fmla="*/ 1189 h 1453"/>
              <a:gd name="T10" fmla="*/ 1367 w 1454"/>
              <a:gd name="T11" fmla="*/ 1073 h 1453"/>
              <a:gd name="T12" fmla="*/ 1422 w 1454"/>
              <a:gd name="T13" fmla="*/ 941 h 1453"/>
              <a:gd name="T14" fmla="*/ 1451 w 1454"/>
              <a:gd name="T15" fmla="*/ 799 h 1453"/>
              <a:gd name="T16" fmla="*/ 1451 w 1454"/>
              <a:gd name="T17" fmla="*/ 650 h 1453"/>
              <a:gd name="T18" fmla="*/ 1422 w 1454"/>
              <a:gd name="T19" fmla="*/ 509 h 1453"/>
              <a:gd name="T20" fmla="*/ 1367 w 1454"/>
              <a:gd name="T21" fmla="*/ 380 h 1453"/>
              <a:gd name="T22" fmla="*/ 1287 w 1454"/>
              <a:gd name="T23" fmla="*/ 264 h 1453"/>
              <a:gd name="T24" fmla="*/ 1190 w 1454"/>
              <a:gd name="T25" fmla="*/ 166 h 1453"/>
              <a:gd name="T26" fmla="*/ 1074 w 1454"/>
              <a:gd name="T27" fmla="*/ 87 h 1453"/>
              <a:gd name="T28" fmla="*/ 944 w 1454"/>
              <a:gd name="T29" fmla="*/ 32 h 1453"/>
              <a:gd name="T30" fmla="*/ 803 w 1454"/>
              <a:gd name="T31" fmla="*/ 3 h 1453"/>
              <a:gd name="T32" fmla="*/ 654 w 1454"/>
              <a:gd name="T33" fmla="*/ 3 h 1453"/>
              <a:gd name="T34" fmla="*/ 512 w 1454"/>
              <a:gd name="T35" fmla="*/ 32 h 1453"/>
              <a:gd name="T36" fmla="*/ 382 w 1454"/>
              <a:gd name="T37" fmla="*/ 87 h 1453"/>
              <a:gd name="T38" fmla="*/ 266 w 1454"/>
              <a:gd name="T39" fmla="*/ 166 h 1453"/>
              <a:gd name="T40" fmla="*/ 167 w 1454"/>
              <a:gd name="T41" fmla="*/ 264 h 1453"/>
              <a:gd name="T42" fmla="*/ 89 w 1454"/>
              <a:gd name="T43" fmla="*/ 380 h 1453"/>
              <a:gd name="T44" fmla="*/ 32 w 1454"/>
              <a:gd name="T45" fmla="*/ 509 h 1453"/>
              <a:gd name="T46" fmla="*/ 3 w 1454"/>
              <a:gd name="T47" fmla="*/ 650 h 1453"/>
              <a:gd name="T48" fmla="*/ 3 w 1454"/>
              <a:gd name="T49" fmla="*/ 799 h 1453"/>
              <a:gd name="T50" fmla="*/ 32 w 1454"/>
              <a:gd name="T51" fmla="*/ 941 h 1453"/>
              <a:gd name="T52" fmla="*/ 89 w 1454"/>
              <a:gd name="T53" fmla="*/ 1073 h 1453"/>
              <a:gd name="T54" fmla="*/ 167 w 1454"/>
              <a:gd name="T55" fmla="*/ 1189 h 1453"/>
              <a:gd name="T56" fmla="*/ 266 w 1454"/>
              <a:gd name="T57" fmla="*/ 1286 h 1453"/>
              <a:gd name="T58" fmla="*/ 382 w 1454"/>
              <a:gd name="T59" fmla="*/ 1366 h 1453"/>
              <a:gd name="T60" fmla="*/ 512 w 1454"/>
              <a:gd name="T61" fmla="*/ 1421 h 1453"/>
              <a:gd name="T62" fmla="*/ 654 w 1454"/>
              <a:gd name="T63" fmla="*/ 1450 h 1453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454"/>
              <a:gd name="T97" fmla="*/ 0 h 1453"/>
              <a:gd name="T98" fmla="*/ 1454 w 1454"/>
              <a:gd name="T99" fmla="*/ 1453 h 1453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454" h="1453">
                <a:moveTo>
                  <a:pt x="729" y="1453"/>
                </a:moveTo>
                <a:lnTo>
                  <a:pt x="803" y="1450"/>
                </a:lnTo>
                <a:lnTo>
                  <a:pt x="875" y="1438"/>
                </a:lnTo>
                <a:lnTo>
                  <a:pt x="944" y="1421"/>
                </a:lnTo>
                <a:lnTo>
                  <a:pt x="1011" y="1396"/>
                </a:lnTo>
                <a:lnTo>
                  <a:pt x="1074" y="1366"/>
                </a:lnTo>
                <a:lnTo>
                  <a:pt x="1133" y="1329"/>
                </a:lnTo>
                <a:lnTo>
                  <a:pt x="1190" y="1286"/>
                </a:lnTo>
                <a:lnTo>
                  <a:pt x="1242" y="1239"/>
                </a:lnTo>
                <a:lnTo>
                  <a:pt x="1287" y="1189"/>
                </a:lnTo>
                <a:lnTo>
                  <a:pt x="1330" y="1132"/>
                </a:lnTo>
                <a:lnTo>
                  <a:pt x="1367" y="1073"/>
                </a:lnTo>
                <a:lnTo>
                  <a:pt x="1397" y="1009"/>
                </a:lnTo>
                <a:lnTo>
                  <a:pt x="1422" y="941"/>
                </a:lnTo>
                <a:lnTo>
                  <a:pt x="1439" y="871"/>
                </a:lnTo>
                <a:lnTo>
                  <a:pt x="1451" y="799"/>
                </a:lnTo>
                <a:lnTo>
                  <a:pt x="1454" y="725"/>
                </a:lnTo>
                <a:lnTo>
                  <a:pt x="1451" y="650"/>
                </a:lnTo>
                <a:lnTo>
                  <a:pt x="1439" y="578"/>
                </a:lnTo>
                <a:lnTo>
                  <a:pt x="1422" y="509"/>
                </a:lnTo>
                <a:lnTo>
                  <a:pt x="1397" y="442"/>
                </a:lnTo>
                <a:lnTo>
                  <a:pt x="1367" y="380"/>
                </a:lnTo>
                <a:lnTo>
                  <a:pt x="1330" y="320"/>
                </a:lnTo>
                <a:lnTo>
                  <a:pt x="1287" y="264"/>
                </a:lnTo>
                <a:lnTo>
                  <a:pt x="1242" y="212"/>
                </a:lnTo>
                <a:lnTo>
                  <a:pt x="1190" y="166"/>
                </a:lnTo>
                <a:lnTo>
                  <a:pt x="1133" y="123"/>
                </a:lnTo>
                <a:lnTo>
                  <a:pt x="1074" y="87"/>
                </a:lnTo>
                <a:lnTo>
                  <a:pt x="1011" y="56"/>
                </a:lnTo>
                <a:lnTo>
                  <a:pt x="944" y="32"/>
                </a:lnTo>
                <a:lnTo>
                  <a:pt x="875" y="15"/>
                </a:lnTo>
                <a:lnTo>
                  <a:pt x="803" y="3"/>
                </a:lnTo>
                <a:lnTo>
                  <a:pt x="729" y="0"/>
                </a:lnTo>
                <a:lnTo>
                  <a:pt x="654" y="3"/>
                </a:lnTo>
                <a:lnTo>
                  <a:pt x="582" y="15"/>
                </a:lnTo>
                <a:lnTo>
                  <a:pt x="512" y="32"/>
                </a:lnTo>
                <a:lnTo>
                  <a:pt x="446" y="56"/>
                </a:lnTo>
                <a:lnTo>
                  <a:pt x="382" y="87"/>
                </a:lnTo>
                <a:lnTo>
                  <a:pt x="321" y="123"/>
                </a:lnTo>
                <a:lnTo>
                  <a:pt x="266" y="166"/>
                </a:lnTo>
                <a:lnTo>
                  <a:pt x="214" y="212"/>
                </a:lnTo>
                <a:lnTo>
                  <a:pt x="167" y="264"/>
                </a:lnTo>
                <a:lnTo>
                  <a:pt x="125" y="320"/>
                </a:lnTo>
                <a:lnTo>
                  <a:pt x="89" y="380"/>
                </a:lnTo>
                <a:lnTo>
                  <a:pt x="58" y="442"/>
                </a:lnTo>
                <a:lnTo>
                  <a:pt x="32" y="509"/>
                </a:lnTo>
                <a:lnTo>
                  <a:pt x="15" y="578"/>
                </a:lnTo>
                <a:lnTo>
                  <a:pt x="3" y="650"/>
                </a:lnTo>
                <a:lnTo>
                  <a:pt x="0" y="725"/>
                </a:lnTo>
                <a:lnTo>
                  <a:pt x="3" y="799"/>
                </a:lnTo>
                <a:lnTo>
                  <a:pt x="15" y="871"/>
                </a:lnTo>
                <a:lnTo>
                  <a:pt x="32" y="941"/>
                </a:lnTo>
                <a:lnTo>
                  <a:pt x="58" y="1009"/>
                </a:lnTo>
                <a:lnTo>
                  <a:pt x="89" y="1073"/>
                </a:lnTo>
                <a:lnTo>
                  <a:pt x="125" y="1132"/>
                </a:lnTo>
                <a:lnTo>
                  <a:pt x="167" y="1189"/>
                </a:lnTo>
                <a:lnTo>
                  <a:pt x="214" y="1239"/>
                </a:lnTo>
                <a:lnTo>
                  <a:pt x="266" y="1286"/>
                </a:lnTo>
                <a:lnTo>
                  <a:pt x="321" y="1329"/>
                </a:lnTo>
                <a:lnTo>
                  <a:pt x="382" y="1366"/>
                </a:lnTo>
                <a:lnTo>
                  <a:pt x="446" y="1396"/>
                </a:lnTo>
                <a:lnTo>
                  <a:pt x="512" y="1421"/>
                </a:lnTo>
                <a:lnTo>
                  <a:pt x="582" y="1438"/>
                </a:lnTo>
                <a:lnTo>
                  <a:pt x="654" y="1450"/>
                </a:lnTo>
                <a:lnTo>
                  <a:pt x="729" y="145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9" name="Freeform 15"/>
          <p:cNvSpPr>
            <a:spLocks/>
          </p:cNvSpPr>
          <p:nvPr/>
        </p:nvSpPr>
        <p:spPr bwMode="auto">
          <a:xfrm>
            <a:off x="9063038" y="4784726"/>
            <a:ext cx="44450" cy="87313"/>
          </a:xfrm>
          <a:custGeom>
            <a:avLst/>
            <a:gdLst>
              <a:gd name="T0" fmla="*/ 57 w 57"/>
              <a:gd name="T1" fmla="*/ 0 h 112"/>
              <a:gd name="T2" fmla="*/ 41 w 57"/>
              <a:gd name="T3" fmla="*/ 112 h 112"/>
              <a:gd name="T4" fmla="*/ 0 w 57"/>
              <a:gd name="T5" fmla="*/ 8 h 112"/>
              <a:gd name="T6" fmla="*/ 57 w 57"/>
              <a:gd name="T7" fmla="*/ 0 h 112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112"/>
              <a:gd name="T14" fmla="*/ 57 w 57"/>
              <a:gd name="T15" fmla="*/ 112 h 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112">
                <a:moveTo>
                  <a:pt x="57" y="0"/>
                </a:moveTo>
                <a:lnTo>
                  <a:pt x="41" y="112"/>
                </a:lnTo>
                <a:lnTo>
                  <a:pt x="0" y="8"/>
                </a:lnTo>
                <a:lnTo>
                  <a:pt x="57" y="0"/>
                </a:lnTo>
                <a:close/>
              </a:path>
            </a:pathLst>
          </a:custGeom>
          <a:solidFill>
            <a:srgbClr val="19BFE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30" name="Freeform 16"/>
          <p:cNvSpPr>
            <a:spLocks/>
          </p:cNvSpPr>
          <p:nvPr/>
        </p:nvSpPr>
        <p:spPr bwMode="auto">
          <a:xfrm>
            <a:off x="8945564" y="4810125"/>
            <a:ext cx="53975" cy="88900"/>
          </a:xfrm>
          <a:custGeom>
            <a:avLst/>
            <a:gdLst>
              <a:gd name="T0" fmla="*/ 52 w 68"/>
              <a:gd name="T1" fmla="*/ 0 h 111"/>
              <a:gd name="T2" fmla="*/ 68 w 68"/>
              <a:gd name="T3" fmla="*/ 111 h 111"/>
              <a:gd name="T4" fmla="*/ 0 w 68"/>
              <a:gd name="T5" fmla="*/ 23 h 111"/>
              <a:gd name="T6" fmla="*/ 52 w 68"/>
              <a:gd name="T7" fmla="*/ 0 h 111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111"/>
              <a:gd name="T14" fmla="*/ 68 w 68"/>
              <a:gd name="T15" fmla="*/ 111 h 11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111">
                <a:moveTo>
                  <a:pt x="52" y="0"/>
                </a:moveTo>
                <a:lnTo>
                  <a:pt x="68" y="111"/>
                </a:lnTo>
                <a:lnTo>
                  <a:pt x="0" y="23"/>
                </a:lnTo>
                <a:lnTo>
                  <a:pt x="52" y="0"/>
                </a:lnTo>
                <a:close/>
              </a:path>
            </a:pathLst>
          </a:custGeom>
          <a:solidFill>
            <a:srgbClr val="19BFE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31" name="Freeform 17"/>
          <p:cNvSpPr>
            <a:spLocks/>
          </p:cNvSpPr>
          <p:nvPr/>
        </p:nvSpPr>
        <p:spPr bwMode="auto">
          <a:xfrm>
            <a:off x="8845551" y="4867275"/>
            <a:ext cx="68263" cy="82550"/>
          </a:xfrm>
          <a:custGeom>
            <a:avLst/>
            <a:gdLst>
              <a:gd name="T0" fmla="*/ 44 w 87"/>
              <a:gd name="T1" fmla="*/ 0 h 104"/>
              <a:gd name="T2" fmla="*/ 87 w 87"/>
              <a:gd name="T3" fmla="*/ 104 h 104"/>
              <a:gd name="T4" fmla="*/ 0 w 87"/>
              <a:gd name="T5" fmla="*/ 36 h 104"/>
              <a:gd name="T6" fmla="*/ 44 w 87"/>
              <a:gd name="T7" fmla="*/ 0 h 104"/>
              <a:gd name="T8" fmla="*/ 0 60000 65536"/>
              <a:gd name="T9" fmla="*/ 0 60000 65536"/>
              <a:gd name="T10" fmla="*/ 0 60000 65536"/>
              <a:gd name="T11" fmla="*/ 0 60000 65536"/>
              <a:gd name="T12" fmla="*/ 0 w 87"/>
              <a:gd name="T13" fmla="*/ 0 h 104"/>
              <a:gd name="T14" fmla="*/ 87 w 87"/>
              <a:gd name="T15" fmla="*/ 104 h 10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7" h="104">
                <a:moveTo>
                  <a:pt x="44" y="0"/>
                </a:moveTo>
                <a:lnTo>
                  <a:pt x="87" y="104"/>
                </a:lnTo>
                <a:lnTo>
                  <a:pt x="0" y="36"/>
                </a:lnTo>
                <a:lnTo>
                  <a:pt x="44" y="0"/>
                </a:lnTo>
                <a:close/>
              </a:path>
            </a:pathLst>
          </a:custGeom>
          <a:solidFill>
            <a:srgbClr val="19BFE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32" name="Freeform 18"/>
          <p:cNvSpPr>
            <a:spLocks/>
          </p:cNvSpPr>
          <p:nvPr/>
        </p:nvSpPr>
        <p:spPr bwMode="auto">
          <a:xfrm>
            <a:off x="8764588" y="4951413"/>
            <a:ext cx="80962" cy="69850"/>
          </a:xfrm>
          <a:custGeom>
            <a:avLst/>
            <a:gdLst>
              <a:gd name="T0" fmla="*/ 34 w 103"/>
              <a:gd name="T1" fmla="*/ 0 h 88"/>
              <a:gd name="T2" fmla="*/ 103 w 103"/>
              <a:gd name="T3" fmla="*/ 88 h 88"/>
              <a:gd name="T4" fmla="*/ 0 w 103"/>
              <a:gd name="T5" fmla="*/ 44 h 88"/>
              <a:gd name="T6" fmla="*/ 34 w 103"/>
              <a:gd name="T7" fmla="*/ 0 h 88"/>
              <a:gd name="T8" fmla="*/ 0 60000 65536"/>
              <a:gd name="T9" fmla="*/ 0 60000 65536"/>
              <a:gd name="T10" fmla="*/ 0 60000 65536"/>
              <a:gd name="T11" fmla="*/ 0 60000 65536"/>
              <a:gd name="T12" fmla="*/ 0 w 103"/>
              <a:gd name="T13" fmla="*/ 0 h 88"/>
              <a:gd name="T14" fmla="*/ 103 w 103"/>
              <a:gd name="T15" fmla="*/ 88 h 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3" h="88">
                <a:moveTo>
                  <a:pt x="34" y="0"/>
                </a:moveTo>
                <a:lnTo>
                  <a:pt x="103" y="88"/>
                </a:lnTo>
                <a:lnTo>
                  <a:pt x="0" y="44"/>
                </a:lnTo>
                <a:lnTo>
                  <a:pt x="34" y="0"/>
                </a:lnTo>
                <a:close/>
              </a:path>
            </a:pathLst>
          </a:custGeom>
          <a:solidFill>
            <a:srgbClr val="19BFE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33" name="Freeform 19"/>
          <p:cNvSpPr>
            <a:spLocks/>
          </p:cNvSpPr>
          <p:nvPr/>
        </p:nvSpPr>
        <p:spPr bwMode="auto">
          <a:xfrm>
            <a:off x="8709026" y="5054600"/>
            <a:ext cx="87313" cy="52388"/>
          </a:xfrm>
          <a:custGeom>
            <a:avLst/>
            <a:gdLst>
              <a:gd name="T0" fmla="*/ 20 w 110"/>
              <a:gd name="T1" fmla="*/ 0 h 67"/>
              <a:gd name="T2" fmla="*/ 110 w 110"/>
              <a:gd name="T3" fmla="*/ 67 h 67"/>
              <a:gd name="T4" fmla="*/ 0 w 110"/>
              <a:gd name="T5" fmla="*/ 50 h 67"/>
              <a:gd name="T6" fmla="*/ 20 w 110"/>
              <a:gd name="T7" fmla="*/ 0 h 67"/>
              <a:gd name="T8" fmla="*/ 0 60000 65536"/>
              <a:gd name="T9" fmla="*/ 0 60000 65536"/>
              <a:gd name="T10" fmla="*/ 0 60000 65536"/>
              <a:gd name="T11" fmla="*/ 0 60000 65536"/>
              <a:gd name="T12" fmla="*/ 0 w 110"/>
              <a:gd name="T13" fmla="*/ 0 h 67"/>
              <a:gd name="T14" fmla="*/ 110 w 110"/>
              <a:gd name="T15" fmla="*/ 67 h 6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0" h="67">
                <a:moveTo>
                  <a:pt x="20" y="0"/>
                </a:moveTo>
                <a:lnTo>
                  <a:pt x="110" y="67"/>
                </a:lnTo>
                <a:lnTo>
                  <a:pt x="0" y="50"/>
                </a:lnTo>
                <a:lnTo>
                  <a:pt x="20" y="0"/>
                </a:lnTo>
                <a:close/>
              </a:path>
            </a:pathLst>
          </a:custGeom>
          <a:solidFill>
            <a:srgbClr val="19BFE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34" name="Freeform 20"/>
          <p:cNvSpPr>
            <a:spLocks/>
          </p:cNvSpPr>
          <p:nvPr/>
        </p:nvSpPr>
        <p:spPr bwMode="auto">
          <a:xfrm>
            <a:off x="8683625" y="5168900"/>
            <a:ext cx="88900" cy="46038"/>
          </a:xfrm>
          <a:custGeom>
            <a:avLst/>
            <a:gdLst>
              <a:gd name="T0" fmla="*/ 7 w 111"/>
              <a:gd name="T1" fmla="*/ 0 h 56"/>
              <a:gd name="T2" fmla="*/ 111 w 111"/>
              <a:gd name="T3" fmla="*/ 42 h 56"/>
              <a:gd name="T4" fmla="*/ 0 w 111"/>
              <a:gd name="T5" fmla="*/ 56 h 56"/>
              <a:gd name="T6" fmla="*/ 7 w 111"/>
              <a:gd name="T7" fmla="*/ 0 h 56"/>
              <a:gd name="T8" fmla="*/ 0 60000 65536"/>
              <a:gd name="T9" fmla="*/ 0 60000 65536"/>
              <a:gd name="T10" fmla="*/ 0 60000 65536"/>
              <a:gd name="T11" fmla="*/ 0 60000 65536"/>
              <a:gd name="T12" fmla="*/ 0 w 111"/>
              <a:gd name="T13" fmla="*/ 0 h 56"/>
              <a:gd name="T14" fmla="*/ 111 w 111"/>
              <a:gd name="T15" fmla="*/ 56 h 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1" h="56">
                <a:moveTo>
                  <a:pt x="7" y="0"/>
                </a:moveTo>
                <a:lnTo>
                  <a:pt x="111" y="42"/>
                </a:lnTo>
                <a:lnTo>
                  <a:pt x="0" y="56"/>
                </a:lnTo>
                <a:lnTo>
                  <a:pt x="7" y="0"/>
                </a:lnTo>
                <a:close/>
              </a:path>
            </a:pathLst>
          </a:custGeom>
          <a:solidFill>
            <a:srgbClr val="19BFE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35" name="Freeform 21"/>
          <p:cNvSpPr>
            <a:spLocks/>
          </p:cNvSpPr>
          <p:nvPr/>
        </p:nvSpPr>
        <p:spPr bwMode="auto">
          <a:xfrm>
            <a:off x="8685213" y="5291138"/>
            <a:ext cx="88900" cy="44450"/>
          </a:xfrm>
          <a:custGeom>
            <a:avLst/>
            <a:gdLst>
              <a:gd name="T0" fmla="*/ 0 w 112"/>
              <a:gd name="T1" fmla="*/ 0 h 55"/>
              <a:gd name="T2" fmla="*/ 112 w 112"/>
              <a:gd name="T3" fmla="*/ 13 h 55"/>
              <a:gd name="T4" fmla="*/ 8 w 112"/>
              <a:gd name="T5" fmla="*/ 55 h 55"/>
              <a:gd name="T6" fmla="*/ 0 w 112"/>
              <a:gd name="T7" fmla="*/ 0 h 55"/>
              <a:gd name="T8" fmla="*/ 0 60000 65536"/>
              <a:gd name="T9" fmla="*/ 0 60000 65536"/>
              <a:gd name="T10" fmla="*/ 0 60000 65536"/>
              <a:gd name="T11" fmla="*/ 0 60000 65536"/>
              <a:gd name="T12" fmla="*/ 0 w 112"/>
              <a:gd name="T13" fmla="*/ 0 h 55"/>
              <a:gd name="T14" fmla="*/ 112 w 112"/>
              <a:gd name="T15" fmla="*/ 55 h 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2" h="55">
                <a:moveTo>
                  <a:pt x="0" y="0"/>
                </a:moveTo>
                <a:lnTo>
                  <a:pt x="112" y="13"/>
                </a:lnTo>
                <a:lnTo>
                  <a:pt x="8" y="55"/>
                </a:lnTo>
                <a:lnTo>
                  <a:pt x="0" y="0"/>
                </a:lnTo>
                <a:close/>
              </a:path>
            </a:pathLst>
          </a:custGeom>
          <a:solidFill>
            <a:srgbClr val="19BFE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36" name="Freeform 22"/>
          <p:cNvSpPr>
            <a:spLocks/>
          </p:cNvSpPr>
          <p:nvPr/>
        </p:nvSpPr>
        <p:spPr bwMode="auto">
          <a:xfrm>
            <a:off x="8713788" y="5399089"/>
            <a:ext cx="87312" cy="52387"/>
          </a:xfrm>
          <a:custGeom>
            <a:avLst/>
            <a:gdLst>
              <a:gd name="T0" fmla="*/ 0 w 112"/>
              <a:gd name="T1" fmla="*/ 15 h 67"/>
              <a:gd name="T2" fmla="*/ 112 w 112"/>
              <a:gd name="T3" fmla="*/ 0 h 67"/>
              <a:gd name="T4" fmla="*/ 22 w 112"/>
              <a:gd name="T5" fmla="*/ 67 h 67"/>
              <a:gd name="T6" fmla="*/ 0 w 112"/>
              <a:gd name="T7" fmla="*/ 15 h 67"/>
              <a:gd name="T8" fmla="*/ 0 60000 65536"/>
              <a:gd name="T9" fmla="*/ 0 60000 65536"/>
              <a:gd name="T10" fmla="*/ 0 60000 65536"/>
              <a:gd name="T11" fmla="*/ 0 60000 65536"/>
              <a:gd name="T12" fmla="*/ 0 w 112"/>
              <a:gd name="T13" fmla="*/ 0 h 67"/>
              <a:gd name="T14" fmla="*/ 112 w 112"/>
              <a:gd name="T15" fmla="*/ 67 h 6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2" h="67">
                <a:moveTo>
                  <a:pt x="0" y="15"/>
                </a:moveTo>
                <a:lnTo>
                  <a:pt x="112" y="0"/>
                </a:lnTo>
                <a:lnTo>
                  <a:pt x="22" y="67"/>
                </a:lnTo>
                <a:lnTo>
                  <a:pt x="0" y="15"/>
                </a:lnTo>
                <a:close/>
              </a:path>
            </a:pathLst>
          </a:custGeom>
          <a:solidFill>
            <a:srgbClr val="19BFE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37" name="Freeform 23"/>
          <p:cNvSpPr>
            <a:spLocks/>
          </p:cNvSpPr>
          <p:nvPr/>
        </p:nvSpPr>
        <p:spPr bwMode="auto">
          <a:xfrm>
            <a:off x="8770938" y="5484813"/>
            <a:ext cx="80962" cy="68262"/>
          </a:xfrm>
          <a:custGeom>
            <a:avLst/>
            <a:gdLst>
              <a:gd name="T0" fmla="*/ 0 w 104"/>
              <a:gd name="T1" fmla="*/ 43 h 87"/>
              <a:gd name="T2" fmla="*/ 104 w 104"/>
              <a:gd name="T3" fmla="*/ 0 h 87"/>
              <a:gd name="T4" fmla="*/ 35 w 104"/>
              <a:gd name="T5" fmla="*/ 87 h 87"/>
              <a:gd name="T6" fmla="*/ 0 w 104"/>
              <a:gd name="T7" fmla="*/ 43 h 87"/>
              <a:gd name="T8" fmla="*/ 0 60000 65536"/>
              <a:gd name="T9" fmla="*/ 0 60000 65536"/>
              <a:gd name="T10" fmla="*/ 0 60000 65536"/>
              <a:gd name="T11" fmla="*/ 0 60000 65536"/>
              <a:gd name="T12" fmla="*/ 0 w 104"/>
              <a:gd name="T13" fmla="*/ 0 h 87"/>
              <a:gd name="T14" fmla="*/ 104 w 104"/>
              <a:gd name="T15" fmla="*/ 87 h 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4" h="87">
                <a:moveTo>
                  <a:pt x="0" y="43"/>
                </a:moveTo>
                <a:lnTo>
                  <a:pt x="104" y="0"/>
                </a:lnTo>
                <a:lnTo>
                  <a:pt x="35" y="87"/>
                </a:lnTo>
                <a:lnTo>
                  <a:pt x="0" y="43"/>
                </a:lnTo>
                <a:close/>
              </a:path>
            </a:pathLst>
          </a:custGeom>
          <a:solidFill>
            <a:srgbClr val="19BFE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38" name="Freeform 24"/>
          <p:cNvSpPr>
            <a:spLocks/>
          </p:cNvSpPr>
          <p:nvPr/>
        </p:nvSpPr>
        <p:spPr bwMode="auto">
          <a:xfrm>
            <a:off x="8851901" y="5553076"/>
            <a:ext cx="73025" cy="80963"/>
          </a:xfrm>
          <a:custGeom>
            <a:avLst/>
            <a:gdLst>
              <a:gd name="T0" fmla="*/ 0 w 90"/>
              <a:gd name="T1" fmla="*/ 68 h 101"/>
              <a:gd name="T2" fmla="*/ 90 w 90"/>
              <a:gd name="T3" fmla="*/ 0 h 101"/>
              <a:gd name="T4" fmla="*/ 46 w 90"/>
              <a:gd name="T5" fmla="*/ 101 h 101"/>
              <a:gd name="T6" fmla="*/ 0 w 90"/>
              <a:gd name="T7" fmla="*/ 68 h 101"/>
              <a:gd name="T8" fmla="*/ 0 60000 65536"/>
              <a:gd name="T9" fmla="*/ 0 60000 65536"/>
              <a:gd name="T10" fmla="*/ 0 60000 65536"/>
              <a:gd name="T11" fmla="*/ 0 60000 65536"/>
              <a:gd name="T12" fmla="*/ 0 w 90"/>
              <a:gd name="T13" fmla="*/ 0 h 101"/>
              <a:gd name="T14" fmla="*/ 90 w 90"/>
              <a:gd name="T15" fmla="*/ 101 h 10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0" h="101">
                <a:moveTo>
                  <a:pt x="0" y="68"/>
                </a:moveTo>
                <a:lnTo>
                  <a:pt x="90" y="0"/>
                </a:lnTo>
                <a:lnTo>
                  <a:pt x="46" y="101"/>
                </a:lnTo>
                <a:lnTo>
                  <a:pt x="0" y="68"/>
                </a:lnTo>
                <a:close/>
              </a:path>
            </a:pathLst>
          </a:custGeom>
          <a:solidFill>
            <a:srgbClr val="19BFE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39" name="Freeform 25"/>
          <p:cNvSpPr>
            <a:spLocks/>
          </p:cNvSpPr>
          <p:nvPr/>
        </p:nvSpPr>
        <p:spPr bwMode="auto">
          <a:xfrm>
            <a:off x="8955088" y="5600701"/>
            <a:ext cx="55562" cy="87313"/>
          </a:xfrm>
          <a:custGeom>
            <a:avLst/>
            <a:gdLst>
              <a:gd name="T0" fmla="*/ 0 w 68"/>
              <a:gd name="T1" fmla="*/ 90 h 110"/>
              <a:gd name="T2" fmla="*/ 68 w 68"/>
              <a:gd name="T3" fmla="*/ 0 h 110"/>
              <a:gd name="T4" fmla="*/ 53 w 68"/>
              <a:gd name="T5" fmla="*/ 110 h 110"/>
              <a:gd name="T6" fmla="*/ 0 w 68"/>
              <a:gd name="T7" fmla="*/ 90 h 110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110"/>
              <a:gd name="T14" fmla="*/ 68 w 68"/>
              <a:gd name="T15" fmla="*/ 110 h 1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110">
                <a:moveTo>
                  <a:pt x="0" y="90"/>
                </a:moveTo>
                <a:lnTo>
                  <a:pt x="68" y="0"/>
                </a:lnTo>
                <a:lnTo>
                  <a:pt x="53" y="110"/>
                </a:lnTo>
                <a:lnTo>
                  <a:pt x="0" y="90"/>
                </a:lnTo>
                <a:close/>
              </a:path>
            </a:pathLst>
          </a:custGeom>
          <a:solidFill>
            <a:srgbClr val="19BFE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40" name="Freeform 26"/>
          <p:cNvSpPr>
            <a:spLocks/>
          </p:cNvSpPr>
          <p:nvPr/>
        </p:nvSpPr>
        <p:spPr bwMode="auto">
          <a:xfrm>
            <a:off x="9072563" y="5624513"/>
            <a:ext cx="44450" cy="88900"/>
          </a:xfrm>
          <a:custGeom>
            <a:avLst/>
            <a:gdLst>
              <a:gd name="T0" fmla="*/ 0 w 55"/>
              <a:gd name="T1" fmla="*/ 104 h 112"/>
              <a:gd name="T2" fmla="*/ 43 w 55"/>
              <a:gd name="T3" fmla="*/ 0 h 112"/>
              <a:gd name="T4" fmla="*/ 55 w 55"/>
              <a:gd name="T5" fmla="*/ 112 h 112"/>
              <a:gd name="T6" fmla="*/ 0 w 55"/>
              <a:gd name="T7" fmla="*/ 104 h 112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112"/>
              <a:gd name="T14" fmla="*/ 55 w 55"/>
              <a:gd name="T15" fmla="*/ 112 h 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112">
                <a:moveTo>
                  <a:pt x="0" y="104"/>
                </a:moveTo>
                <a:lnTo>
                  <a:pt x="43" y="0"/>
                </a:lnTo>
                <a:lnTo>
                  <a:pt x="55" y="112"/>
                </a:lnTo>
                <a:lnTo>
                  <a:pt x="0" y="104"/>
                </a:lnTo>
                <a:close/>
              </a:path>
            </a:pathLst>
          </a:custGeom>
          <a:solidFill>
            <a:srgbClr val="19BFE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41" name="Freeform 27"/>
          <p:cNvSpPr>
            <a:spLocks/>
          </p:cNvSpPr>
          <p:nvPr/>
        </p:nvSpPr>
        <p:spPr bwMode="auto">
          <a:xfrm>
            <a:off x="9194800" y="5622925"/>
            <a:ext cx="44450" cy="88900"/>
          </a:xfrm>
          <a:custGeom>
            <a:avLst/>
            <a:gdLst>
              <a:gd name="T0" fmla="*/ 0 w 56"/>
              <a:gd name="T1" fmla="*/ 111 h 111"/>
              <a:gd name="T2" fmla="*/ 15 w 56"/>
              <a:gd name="T3" fmla="*/ 0 h 111"/>
              <a:gd name="T4" fmla="*/ 56 w 56"/>
              <a:gd name="T5" fmla="*/ 104 h 111"/>
              <a:gd name="T6" fmla="*/ 0 w 56"/>
              <a:gd name="T7" fmla="*/ 111 h 111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111"/>
              <a:gd name="T14" fmla="*/ 56 w 56"/>
              <a:gd name="T15" fmla="*/ 111 h 11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111">
                <a:moveTo>
                  <a:pt x="0" y="111"/>
                </a:moveTo>
                <a:lnTo>
                  <a:pt x="15" y="0"/>
                </a:lnTo>
                <a:lnTo>
                  <a:pt x="56" y="104"/>
                </a:lnTo>
                <a:lnTo>
                  <a:pt x="0" y="111"/>
                </a:lnTo>
                <a:close/>
              </a:path>
            </a:pathLst>
          </a:custGeom>
          <a:solidFill>
            <a:srgbClr val="19BFE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42" name="Freeform 28"/>
          <p:cNvSpPr>
            <a:spLocks/>
          </p:cNvSpPr>
          <p:nvPr/>
        </p:nvSpPr>
        <p:spPr bwMode="auto">
          <a:xfrm>
            <a:off x="9301164" y="5597526"/>
            <a:ext cx="52387" cy="87313"/>
          </a:xfrm>
          <a:custGeom>
            <a:avLst/>
            <a:gdLst>
              <a:gd name="T0" fmla="*/ 14 w 66"/>
              <a:gd name="T1" fmla="*/ 110 h 110"/>
              <a:gd name="T2" fmla="*/ 0 w 66"/>
              <a:gd name="T3" fmla="*/ 0 h 110"/>
              <a:gd name="T4" fmla="*/ 66 w 66"/>
              <a:gd name="T5" fmla="*/ 89 h 110"/>
              <a:gd name="T6" fmla="*/ 14 w 66"/>
              <a:gd name="T7" fmla="*/ 110 h 110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110"/>
              <a:gd name="T14" fmla="*/ 66 w 66"/>
              <a:gd name="T15" fmla="*/ 110 h 1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110">
                <a:moveTo>
                  <a:pt x="14" y="110"/>
                </a:moveTo>
                <a:lnTo>
                  <a:pt x="0" y="0"/>
                </a:lnTo>
                <a:lnTo>
                  <a:pt x="66" y="89"/>
                </a:lnTo>
                <a:lnTo>
                  <a:pt x="14" y="110"/>
                </a:lnTo>
                <a:close/>
              </a:path>
            </a:pathLst>
          </a:custGeom>
          <a:solidFill>
            <a:srgbClr val="19BFE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43" name="Freeform 29"/>
          <p:cNvSpPr>
            <a:spLocks/>
          </p:cNvSpPr>
          <p:nvPr/>
        </p:nvSpPr>
        <p:spPr bwMode="auto">
          <a:xfrm>
            <a:off x="9385300" y="5545138"/>
            <a:ext cx="69850" cy="82550"/>
          </a:xfrm>
          <a:custGeom>
            <a:avLst/>
            <a:gdLst>
              <a:gd name="T0" fmla="*/ 43 w 87"/>
              <a:gd name="T1" fmla="*/ 104 h 104"/>
              <a:gd name="T2" fmla="*/ 0 w 87"/>
              <a:gd name="T3" fmla="*/ 0 h 104"/>
              <a:gd name="T4" fmla="*/ 87 w 87"/>
              <a:gd name="T5" fmla="*/ 70 h 104"/>
              <a:gd name="T6" fmla="*/ 43 w 87"/>
              <a:gd name="T7" fmla="*/ 104 h 104"/>
              <a:gd name="T8" fmla="*/ 0 60000 65536"/>
              <a:gd name="T9" fmla="*/ 0 60000 65536"/>
              <a:gd name="T10" fmla="*/ 0 60000 65536"/>
              <a:gd name="T11" fmla="*/ 0 60000 65536"/>
              <a:gd name="T12" fmla="*/ 0 w 87"/>
              <a:gd name="T13" fmla="*/ 0 h 104"/>
              <a:gd name="T14" fmla="*/ 87 w 87"/>
              <a:gd name="T15" fmla="*/ 104 h 10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7" h="104">
                <a:moveTo>
                  <a:pt x="43" y="104"/>
                </a:moveTo>
                <a:lnTo>
                  <a:pt x="0" y="0"/>
                </a:lnTo>
                <a:lnTo>
                  <a:pt x="87" y="70"/>
                </a:lnTo>
                <a:lnTo>
                  <a:pt x="43" y="104"/>
                </a:lnTo>
                <a:close/>
              </a:path>
            </a:pathLst>
          </a:custGeom>
          <a:solidFill>
            <a:srgbClr val="19BFE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44" name="Freeform 30"/>
          <p:cNvSpPr>
            <a:spLocks/>
          </p:cNvSpPr>
          <p:nvPr/>
        </p:nvSpPr>
        <p:spPr bwMode="auto">
          <a:xfrm>
            <a:off x="9455151" y="5475288"/>
            <a:ext cx="80963" cy="69850"/>
          </a:xfrm>
          <a:custGeom>
            <a:avLst/>
            <a:gdLst>
              <a:gd name="T0" fmla="*/ 69 w 102"/>
              <a:gd name="T1" fmla="*/ 89 h 89"/>
              <a:gd name="T2" fmla="*/ 0 w 102"/>
              <a:gd name="T3" fmla="*/ 0 h 89"/>
              <a:gd name="T4" fmla="*/ 102 w 102"/>
              <a:gd name="T5" fmla="*/ 43 h 89"/>
              <a:gd name="T6" fmla="*/ 69 w 102"/>
              <a:gd name="T7" fmla="*/ 89 h 89"/>
              <a:gd name="T8" fmla="*/ 0 60000 65536"/>
              <a:gd name="T9" fmla="*/ 0 60000 65536"/>
              <a:gd name="T10" fmla="*/ 0 60000 65536"/>
              <a:gd name="T11" fmla="*/ 0 60000 65536"/>
              <a:gd name="T12" fmla="*/ 0 w 102"/>
              <a:gd name="T13" fmla="*/ 0 h 89"/>
              <a:gd name="T14" fmla="*/ 102 w 102"/>
              <a:gd name="T15" fmla="*/ 89 h 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2" h="89">
                <a:moveTo>
                  <a:pt x="69" y="89"/>
                </a:moveTo>
                <a:lnTo>
                  <a:pt x="0" y="0"/>
                </a:lnTo>
                <a:lnTo>
                  <a:pt x="102" y="43"/>
                </a:lnTo>
                <a:lnTo>
                  <a:pt x="69" y="89"/>
                </a:lnTo>
                <a:close/>
              </a:path>
            </a:pathLst>
          </a:custGeom>
          <a:solidFill>
            <a:srgbClr val="19BFE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45" name="Freeform 31"/>
          <p:cNvSpPr>
            <a:spLocks/>
          </p:cNvSpPr>
          <p:nvPr/>
        </p:nvSpPr>
        <p:spPr bwMode="auto">
          <a:xfrm>
            <a:off x="9502776" y="5387976"/>
            <a:ext cx="87313" cy="53975"/>
          </a:xfrm>
          <a:custGeom>
            <a:avLst/>
            <a:gdLst>
              <a:gd name="T0" fmla="*/ 89 w 110"/>
              <a:gd name="T1" fmla="*/ 69 h 69"/>
              <a:gd name="T2" fmla="*/ 0 w 110"/>
              <a:gd name="T3" fmla="*/ 0 h 69"/>
              <a:gd name="T4" fmla="*/ 110 w 110"/>
              <a:gd name="T5" fmla="*/ 16 h 69"/>
              <a:gd name="T6" fmla="*/ 89 w 110"/>
              <a:gd name="T7" fmla="*/ 69 h 69"/>
              <a:gd name="T8" fmla="*/ 0 60000 65536"/>
              <a:gd name="T9" fmla="*/ 0 60000 65536"/>
              <a:gd name="T10" fmla="*/ 0 60000 65536"/>
              <a:gd name="T11" fmla="*/ 0 60000 65536"/>
              <a:gd name="T12" fmla="*/ 0 w 110"/>
              <a:gd name="T13" fmla="*/ 0 h 69"/>
              <a:gd name="T14" fmla="*/ 110 w 110"/>
              <a:gd name="T15" fmla="*/ 69 h 6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0" h="69">
                <a:moveTo>
                  <a:pt x="89" y="69"/>
                </a:moveTo>
                <a:lnTo>
                  <a:pt x="0" y="0"/>
                </a:lnTo>
                <a:lnTo>
                  <a:pt x="110" y="16"/>
                </a:lnTo>
                <a:lnTo>
                  <a:pt x="89" y="69"/>
                </a:lnTo>
                <a:close/>
              </a:path>
            </a:pathLst>
          </a:custGeom>
          <a:solidFill>
            <a:srgbClr val="19BFE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46" name="Freeform 32"/>
          <p:cNvSpPr>
            <a:spLocks/>
          </p:cNvSpPr>
          <p:nvPr/>
        </p:nvSpPr>
        <p:spPr bwMode="auto">
          <a:xfrm>
            <a:off x="9528176" y="5280025"/>
            <a:ext cx="87313" cy="46038"/>
          </a:xfrm>
          <a:custGeom>
            <a:avLst/>
            <a:gdLst>
              <a:gd name="T0" fmla="*/ 104 w 110"/>
              <a:gd name="T1" fmla="*/ 56 h 56"/>
              <a:gd name="T2" fmla="*/ 0 w 110"/>
              <a:gd name="T3" fmla="*/ 12 h 56"/>
              <a:gd name="T4" fmla="*/ 110 w 110"/>
              <a:gd name="T5" fmla="*/ 0 h 56"/>
              <a:gd name="T6" fmla="*/ 104 w 110"/>
              <a:gd name="T7" fmla="*/ 56 h 56"/>
              <a:gd name="T8" fmla="*/ 0 60000 65536"/>
              <a:gd name="T9" fmla="*/ 0 60000 65536"/>
              <a:gd name="T10" fmla="*/ 0 60000 65536"/>
              <a:gd name="T11" fmla="*/ 0 60000 65536"/>
              <a:gd name="T12" fmla="*/ 0 w 110"/>
              <a:gd name="T13" fmla="*/ 0 h 56"/>
              <a:gd name="T14" fmla="*/ 110 w 110"/>
              <a:gd name="T15" fmla="*/ 56 h 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0" h="56">
                <a:moveTo>
                  <a:pt x="104" y="56"/>
                </a:moveTo>
                <a:lnTo>
                  <a:pt x="0" y="12"/>
                </a:lnTo>
                <a:lnTo>
                  <a:pt x="110" y="0"/>
                </a:lnTo>
                <a:lnTo>
                  <a:pt x="104" y="56"/>
                </a:lnTo>
                <a:close/>
              </a:path>
            </a:pathLst>
          </a:custGeom>
          <a:solidFill>
            <a:srgbClr val="19BFE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47" name="Freeform 33"/>
          <p:cNvSpPr>
            <a:spLocks/>
          </p:cNvSpPr>
          <p:nvPr/>
        </p:nvSpPr>
        <p:spPr bwMode="auto">
          <a:xfrm>
            <a:off x="9526588" y="5157789"/>
            <a:ext cx="87312" cy="46037"/>
          </a:xfrm>
          <a:custGeom>
            <a:avLst/>
            <a:gdLst>
              <a:gd name="T0" fmla="*/ 110 w 110"/>
              <a:gd name="T1" fmla="*/ 56 h 56"/>
              <a:gd name="T2" fmla="*/ 0 w 110"/>
              <a:gd name="T3" fmla="*/ 41 h 56"/>
              <a:gd name="T4" fmla="*/ 102 w 110"/>
              <a:gd name="T5" fmla="*/ 0 h 56"/>
              <a:gd name="T6" fmla="*/ 110 w 110"/>
              <a:gd name="T7" fmla="*/ 56 h 56"/>
              <a:gd name="T8" fmla="*/ 0 60000 65536"/>
              <a:gd name="T9" fmla="*/ 0 60000 65536"/>
              <a:gd name="T10" fmla="*/ 0 60000 65536"/>
              <a:gd name="T11" fmla="*/ 0 60000 65536"/>
              <a:gd name="T12" fmla="*/ 0 w 110"/>
              <a:gd name="T13" fmla="*/ 0 h 56"/>
              <a:gd name="T14" fmla="*/ 110 w 110"/>
              <a:gd name="T15" fmla="*/ 56 h 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0" h="56">
                <a:moveTo>
                  <a:pt x="110" y="56"/>
                </a:moveTo>
                <a:lnTo>
                  <a:pt x="0" y="41"/>
                </a:lnTo>
                <a:lnTo>
                  <a:pt x="102" y="0"/>
                </a:lnTo>
                <a:lnTo>
                  <a:pt x="110" y="56"/>
                </a:lnTo>
                <a:close/>
              </a:path>
            </a:pathLst>
          </a:custGeom>
          <a:solidFill>
            <a:srgbClr val="19BFE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48" name="Freeform 34"/>
          <p:cNvSpPr>
            <a:spLocks/>
          </p:cNvSpPr>
          <p:nvPr/>
        </p:nvSpPr>
        <p:spPr bwMode="auto">
          <a:xfrm>
            <a:off x="9498013" y="5045075"/>
            <a:ext cx="88900" cy="50800"/>
          </a:xfrm>
          <a:custGeom>
            <a:avLst/>
            <a:gdLst>
              <a:gd name="T0" fmla="*/ 111 w 111"/>
              <a:gd name="T1" fmla="*/ 51 h 64"/>
              <a:gd name="T2" fmla="*/ 0 w 111"/>
              <a:gd name="T3" fmla="*/ 64 h 64"/>
              <a:gd name="T4" fmla="*/ 88 w 111"/>
              <a:gd name="T5" fmla="*/ 0 h 64"/>
              <a:gd name="T6" fmla="*/ 111 w 111"/>
              <a:gd name="T7" fmla="*/ 51 h 64"/>
              <a:gd name="T8" fmla="*/ 0 60000 65536"/>
              <a:gd name="T9" fmla="*/ 0 60000 65536"/>
              <a:gd name="T10" fmla="*/ 0 60000 65536"/>
              <a:gd name="T11" fmla="*/ 0 60000 65536"/>
              <a:gd name="T12" fmla="*/ 0 w 111"/>
              <a:gd name="T13" fmla="*/ 0 h 64"/>
              <a:gd name="T14" fmla="*/ 111 w 111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1" h="64">
                <a:moveTo>
                  <a:pt x="111" y="51"/>
                </a:moveTo>
                <a:lnTo>
                  <a:pt x="0" y="64"/>
                </a:lnTo>
                <a:lnTo>
                  <a:pt x="88" y="0"/>
                </a:lnTo>
                <a:lnTo>
                  <a:pt x="111" y="51"/>
                </a:lnTo>
                <a:close/>
              </a:path>
            </a:pathLst>
          </a:custGeom>
          <a:solidFill>
            <a:srgbClr val="19BFE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49" name="Freeform 35"/>
          <p:cNvSpPr>
            <a:spLocks/>
          </p:cNvSpPr>
          <p:nvPr/>
        </p:nvSpPr>
        <p:spPr bwMode="auto">
          <a:xfrm>
            <a:off x="9447213" y="4943476"/>
            <a:ext cx="82550" cy="68263"/>
          </a:xfrm>
          <a:custGeom>
            <a:avLst/>
            <a:gdLst>
              <a:gd name="T0" fmla="*/ 104 w 104"/>
              <a:gd name="T1" fmla="*/ 44 h 87"/>
              <a:gd name="T2" fmla="*/ 0 w 104"/>
              <a:gd name="T3" fmla="*/ 87 h 87"/>
              <a:gd name="T4" fmla="*/ 68 w 104"/>
              <a:gd name="T5" fmla="*/ 0 h 87"/>
              <a:gd name="T6" fmla="*/ 104 w 104"/>
              <a:gd name="T7" fmla="*/ 44 h 87"/>
              <a:gd name="T8" fmla="*/ 0 60000 65536"/>
              <a:gd name="T9" fmla="*/ 0 60000 65536"/>
              <a:gd name="T10" fmla="*/ 0 60000 65536"/>
              <a:gd name="T11" fmla="*/ 0 60000 65536"/>
              <a:gd name="T12" fmla="*/ 0 w 104"/>
              <a:gd name="T13" fmla="*/ 0 h 87"/>
              <a:gd name="T14" fmla="*/ 104 w 104"/>
              <a:gd name="T15" fmla="*/ 87 h 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4" h="87">
                <a:moveTo>
                  <a:pt x="104" y="44"/>
                </a:moveTo>
                <a:lnTo>
                  <a:pt x="0" y="87"/>
                </a:lnTo>
                <a:lnTo>
                  <a:pt x="68" y="0"/>
                </a:lnTo>
                <a:lnTo>
                  <a:pt x="104" y="44"/>
                </a:lnTo>
                <a:close/>
              </a:path>
            </a:pathLst>
          </a:custGeom>
          <a:solidFill>
            <a:srgbClr val="19BFE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50" name="Freeform 36"/>
          <p:cNvSpPr>
            <a:spLocks/>
          </p:cNvSpPr>
          <p:nvPr/>
        </p:nvSpPr>
        <p:spPr bwMode="auto">
          <a:xfrm>
            <a:off x="9375775" y="4860925"/>
            <a:ext cx="71438" cy="82550"/>
          </a:xfrm>
          <a:custGeom>
            <a:avLst/>
            <a:gdLst>
              <a:gd name="T0" fmla="*/ 88 w 88"/>
              <a:gd name="T1" fmla="*/ 33 h 102"/>
              <a:gd name="T2" fmla="*/ 0 w 88"/>
              <a:gd name="T3" fmla="*/ 102 h 102"/>
              <a:gd name="T4" fmla="*/ 44 w 88"/>
              <a:gd name="T5" fmla="*/ 0 h 102"/>
              <a:gd name="T6" fmla="*/ 88 w 88"/>
              <a:gd name="T7" fmla="*/ 33 h 102"/>
              <a:gd name="T8" fmla="*/ 0 60000 65536"/>
              <a:gd name="T9" fmla="*/ 0 60000 65536"/>
              <a:gd name="T10" fmla="*/ 0 60000 65536"/>
              <a:gd name="T11" fmla="*/ 0 60000 65536"/>
              <a:gd name="T12" fmla="*/ 0 w 88"/>
              <a:gd name="T13" fmla="*/ 0 h 102"/>
              <a:gd name="T14" fmla="*/ 88 w 88"/>
              <a:gd name="T15" fmla="*/ 102 h 1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8" h="102">
                <a:moveTo>
                  <a:pt x="88" y="33"/>
                </a:moveTo>
                <a:lnTo>
                  <a:pt x="0" y="102"/>
                </a:lnTo>
                <a:lnTo>
                  <a:pt x="44" y="0"/>
                </a:lnTo>
                <a:lnTo>
                  <a:pt x="88" y="33"/>
                </a:lnTo>
                <a:close/>
              </a:path>
            </a:pathLst>
          </a:custGeom>
          <a:solidFill>
            <a:srgbClr val="19BFE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51" name="Freeform 37"/>
          <p:cNvSpPr>
            <a:spLocks/>
          </p:cNvSpPr>
          <p:nvPr/>
        </p:nvSpPr>
        <p:spPr bwMode="auto">
          <a:xfrm>
            <a:off x="9288463" y="4806951"/>
            <a:ext cx="55562" cy="87313"/>
          </a:xfrm>
          <a:custGeom>
            <a:avLst/>
            <a:gdLst>
              <a:gd name="T0" fmla="*/ 68 w 68"/>
              <a:gd name="T1" fmla="*/ 21 h 110"/>
              <a:gd name="T2" fmla="*/ 0 w 68"/>
              <a:gd name="T3" fmla="*/ 110 h 110"/>
              <a:gd name="T4" fmla="*/ 16 w 68"/>
              <a:gd name="T5" fmla="*/ 0 h 110"/>
              <a:gd name="T6" fmla="*/ 68 w 68"/>
              <a:gd name="T7" fmla="*/ 21 h 110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110"/>
              <a:gd name="T14" fmla="*/ 68 w 68"/>
              <a:gd name="T15" fmla="*/ 110 h 1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110">
                <a:moveTo>
                  <a:pt x="68" y="21"/>
                </a:moveTo>
                <a:lnTo>
                  <a:pt x="0" y="110"/>
                </a:lnTo>
                <a:lnTo>
                  <a:pt x="16" y="0"/>
                </a:lnTo>
                <a:lnTo>
                  <a:pt x="68" y="21"/>
                </a:lnTo>
                <a:close/>
              </a:path>
            </a:pathLst>
          </a:custGeom>
          <a:solidFill>
            <a:srgbClr val="19BFE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52" name="Freeform 38"/>
          <p:cNvSpPr>
            <a:spLocks/>
          </p:cNvSpPr>
          <p:nvPr/>
        </p:nvSpPr>
        <p:spPr bwMode="auto">
          <a:xfrm>
            <a:off x="9183688" y="4783138"/>
            <a:ext cx="44450" cy="87312"/>
          </a:xfrm>
          <a:custGeom>
            <a:avLst/>
            <a:gdLst>
              <a:gd name="T0" fmla="*/ 56 w 56"/>
              <a:gd name="T1" fmla="*/ 6 h 109"/>
              <a:gd name="T2" fmla="*/ 14 w 56"/>
              <a:gd name="T3" fmla="*/ 109 h 109"/>
              <a:gd name="T4" fmla="*/ 0 w 56"/>
              <a:gd name="T5" fmla="*/ 0 h 109"/>
              <a:gd name="T6" fmla="*/ 56 w 56"/>
              <a:gd name="T7" fmla="*/ 6 h 109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109"/>
              <a:gd name="T14" fmla="*/ 56 w 56"/>
              <a:gd name="T15" fmla="*/ 109 h 10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109">
                <a:moveTo>
                  <a:pt x="56" y="6"/>
                </a:moveTo>
                <a:lnTo>
                  <a:pt x="14" y="109"/>
                </a:lnTo>
                <a:lnTo>
                  <a:pt x="0" y="0"/>
                </a:lnTo>
                <a:lnTo>
                  <a:pt x="56" y="6"/>
                </a:lnTo>
                <a:close/>
              </a:path>
            </a:pathLst>
          </a:custGeom>
          <a:solidFill>
            <a:srgbClr val="19BFE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53" name="Freeform 39"/>
          <p:cNvSpPr>
            <a:spLocks/>
          </p:cNvSpPr>
          <p:nvPr/>
        </p:nvSpPr>
        <p:spPr bwMode="auto">
          <a:xfrm>
            <a:off x="9110664" y="4937126"/>
            <a:ext cx="79375" cy="328613"/>
          </a:xfrm>
          <a:custGeom>
            <a:avLst/>
            <a:gdLst>
              <a:gd name="T0" fmla="*/ 73 w 101"/>
              <a:gd name="T1" fmla="*/ 388 h 414"/>
              <a:gd name="T2" fmla="*/ 73 w 101"/>
              <a:gd name="T3" fmla="*/ 325 h 414"/>
              <a:gd name="T4" fmla="*/ 75 w 101"/>
              <a:gd name="T5" fmla="*/ 221 h 414"/>
              <a:gd name="T6" fmla="*/ 75 w 101"/>
              <a:gd name="T7" fmla="*/ 121 h 414"/>
              <a:gd name="T8" fmla="*/ 75 w 101"/>
              <a:gd name="T9" fmla="*/ 66 h 414"/>
              <a:gd name="T10" fmla="*/ 83 w 101"/>
              <a:gd name="T11" fmla="*/ 66 h 414"/>
              <a:gd name="T12" fmla="*/ 90 w 101"/>
              <a:gd name="T13" fmla="*/ 66 h 414"/>
              <a:gd name="T14" fmla="*/ 98 w 101"/>
              <a:gd name="T15" fmla="*/ 66 h 414"/>
              <a:gd name="T16" fmla="*/ 101 w 101"/>
              <a:gd name="T17" fmla="*/ 66 h 414"/>
              <a:gd name="T18" fmla="*/ 48 w 101"/>
              <a:gd name="T19" fmla="*/ 0 h 414"/>
              <a:gd name="T20" fmla="*/ 0 w 101"/>
              <a:gd name="T21" fmla="*/ 66 h 414"/>
              <a:gd name="T22" fmla="*/ 3 w 101"/>
              <a:gd name="T23" fmla="*/ 66 h 414"/>
              <a:gd name="T24" fmla="*/ 9 w 101"/>
              <a:gd name="T25" fmla="*/ 66 h 414"/>
              <a:gd name="T26" fmla="*/ 17 w 101"/>
              <a:gd name="T27" fmla="*/ 66 h 414"/>
              <a:gd name="T28" fmla="*/ 25 w 101"/>
              <a:gd name="T29" fmla="*/ 66 h 414"/>
              <a:gd name="T30" fmla="*/ 25 w 101"/>
              <a:gd name="T31" fmla="*/ 121 h 414"/>
              <a:gd name="T32" fmla="*/ 25 w 101"/>
              <a:gd name="T33" fmla="*/ 221 h 414"/>
              <a:gd name="T34" fmla="*/ 25 w 101"/>
              <a:gd name="T35" fmla="*/ 325 h 414"/>
              <a:gd name="T36" fmla="*/ 25 w 101"/>
              <a:gd name="T37" fmla="*/ 388 h 414"/>
              <a:gd name="T38" fmla="*/ 26 w 101"/>
              <a:gd name="T39" fmla="*/ 398 h 414"/>
              <a:gd name="T40" fmla="*/ 32 w 101"/>
              <a:gd name="T41" fmla="*/ 406 h 414"/>
              <a:gd name="T42" fmla="*/ 40 w 101"/>
              <a:gd name="T43" fmla="*/ 412 h 414"/>
              <a:gd name="T44" fmla="*/ 51 w 101"/>
              <a:gd name="T45" fmla="*/ 414 h 414"/>
              <a:gd name="T46" fmla="*/ 60 w 101"/>
              <a:gd name="T47" fmla="*/ 412 h 414"/>
              <a:gd name="T48" fmla="*/ 67 w 101"/>
              <a:gd name="T49" fmla="*/ 406 h 414"/>
              <a:gd name="T50" fmla="*/ 72 w 101"/>
              <a:gd name="T51" fmla="*/ 398 h 414"/>
              <a:gd name="T52" fmla="*/ 73 w 101"/>
              <a:gd name="T53" fmla="*/ 388 h 414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01"/>
              <a:gd name="T82" fmla="*/ 0 h 414"/>
              <a:gd name="T83" fmla="*/ 101 w 101"/>
              <a:gd name="T84" fmla="*/ 414 h 414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01" h="414">
                <a:moveTo>
                  <a:pt x="73" y="388"/>
                </a:moveTo>
                <a:lnTo>
                  <a:pt x="73" y="325"/>
                </a:lnTo>
                <a:lnTo>
                  <a:pt x="75" y="221"/>
                </a:lnTo>
                <a:lnTo>
                  <a:pt x="75" y="121"/>
                </a:lnTo>
                <a:lnTo>
                  <a:pt x="75" y="66"/>
                </a:lnTo>
                <a:lnTo>
                  <a:pt x="83" y="66"/>
                </a:lnTo>
                <a:lnTo>
                  <a:pt x="90" y="66"/>
                </a:lnTo>
                <a:lnTo>
                  <a:pt x="98" y="66"/>
                </a:lnTo>
                <a:lnTo>
                  <a:pt x="101" y="66"/>
                </a:lnTo>
                <a:lnTo>
                  <a:pt x="48" y="0"/>
                </a:lnTo>
                <a:lnTo>
                  <a:pt x="0" y="66"/>
                </a:lnTo>
                <a:lnTo>
                  <a:pt x="3" y="66"/>
                </a:lnTo>
                <a:lnTo>
                  <a:pt x="9" y="66"/>
                </a:lnTo>
                <a:lnTo>
                  <a:pt x="17" y="66"/>
                </a:lnTo>
                <a:lnTo>
                  <a:pt x="25" y="66"/>
                </a:lnTo>
                <a:lnTo>
                  <a:pt x="25" y="121"/>
                </a:lnTo>
                <a:lnTo>
                  <a:pt x="25" y="221"/>
                </a:lnTo>
                <a:lnTo>
                  <a:pt x="25" y="325"/>
                </a:lnTo>
                <a:lnTo>
                  <a:pt x="25" y="388"/>
                </a:lnTo>
                <a:lnTo>
                  <a:pt x="26" y="398"/>
                </a:lnTo>
                <a:lnTo>
                  <a:pt x="32" y="406"/>
                </a:lnTo>
                <a:lnTo>
                  <a:pt x="40" y="412"/>
                </a:lnTo>
                <a:lnTo>
                  <a:pt x="51" y="414"/>
                </a:lnTo>
                <a:lnTo>
                  <a:pt x="60" y="412"/>
                </a:lnTo>
                <a:lnTo>
                  <a:pt x="67" y="406"/>
                </a:lnTo>
                <a:lnTo>
                  <a:pt x="72" y="398"/>
                </a:lnTo>
                <a:lnTo>
                  <a:pt x="73" y="388"/>
                </a:lnTo>
                <a:close/>
              </a:path>
            </a:pathLst>
          </a:custGeom>
          <a:solidFill>
            <a:srgbClr val="19BFE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54" name="Freeform 40"/>
          <p:cNvSpPr>
            <a:spLocks/>
          </p:cNvSpPr>
          <p:nvPr/>
        </p:nvSpPr>
        <p:spPr bwMode="auto">
          <a:xfrm>
            <a:off x="9128126" y="5203826"/>
            <a:ext cx="415925" cy="80963"/>
          </a:xfrm>
          <a:custGeom>
            <a:avLst/>
            <a:gdLst>
              <a:gd name="T0" fmla="*/ 26 w 523"/>
              <a:gd name="T1" fmla="*/ 28 h 103"/>
              <a:gd name="T2" fmla="*/ 36 w 523"/>
              <a:gd name="T3" fmla="*/ 28 h 103"/>
              <a:gd name="T4" fmla="*/ 55 w 523"/>
              <a:gd name="T5" fmla="*/ 28 h 103"/>
              <a:gd name="T6" fmla="*/ 77 w 523"/>
              <a:gd name="T7" fmla="*/ 28 h 103"/>
              <a:gd name="T8" fmla="*/ 106 w 523"/>
              <a:gd name="T9" fmla="*/ 28 h 103"/>
              <a:gd name="T10" fmla="*/ 139 w 523"/>
              <a:gd name="T11" fmla="*/ 28 h 103"/>
              <a:gd name="T12" fmla="*/ 174 w 523"/>
              <a:gd name="T13" fmla="*/ 28 h 103"/>
              <a:gd name="T14" fmla="*/ 210 w 523"/>
              <a:gd name="T15" fmla="*/ 28 h 103"/>
              <a:gd name="T16" fmla="*/ 248 w 523"/>
              <a:gd name="T17" fmla="*/ 28 h 103"/>
              <a:gd name="T18" fmla="*/ 285 w 523"/>
              <a:gd name="T19" fmla="*/ 28 h 103"/>
              <a:gd name="T20" fmla="*/ 322 w 523"/>
              <a:gd name="T21" fmla="*/ 28 h 103"/>
              <a:gd name="T22" fmla="*/ 355 w 523"/>
              <a:gd name="T23" fmla="*/ 28 h 103"/>
              <a:gd name="T24" fmla="*/ 386 w 523"/>
              <a:gd name="T25" fmla="*/ 28 h 103"/>
              <a:gd name="T26" fmla="*/ 413 w 523"/>
              <a:gd name="T27" fmla="*/ 28 h 103"/>
              <a:gd name="T28" fmla="*/ 435 w 523"/>
              <a:gd name="T29" fmla="*/ 28 h 103"/>
              <a:gd name="T30" fmla="*/ 450 w 523"/>
              <a:gd name="T31" fmla="*/ 28 h 103"/>
              <a:gd name="T32" fmla="*/ 458 w 523"/>
              <a:gd name="T33" fmla="*/ 28 h 103"/>
              <a:gd name="T34" fmla="*/ 458 w 523"/>
              <a:gd name="T35" fmla="*/ 20 h 103"/>
              <a:gd name="T36" fmla="*/ 458 w 523"/>
              <a:gd name="T37" fmla="*/ 11 h 103"/>
              <a:gd name="T38" fmla="*/ 458 w 523"/>
              <a:gd name="T39" fmla="*/ 3 h 103"/>
              <a:gd name="T40" fmla="*/ 458 w 523"/>
              <a:gd name="T41" fmla="*/ 0 h 103"/>
              <a:gd name="T42" fmla="*/ 523 w 523"/>
              <a:gd name="T43" fmla="*/ 54 h 103"/>
              <a:gd name="T44" fmla="*/ 458 w 523"/>
              <a:gd name="T45" fmla="*/ 103 h 103"/>
              <a:gd name="T46" fmla="*/ 458 w 523"/>
              <a:gd name="T47" fmla="*/ 99 h 103"/>
              <a:gd name="T48" fmla="*/ 458 w 523"/>
              <a:gd name="T49" fmla="*/ 93 h 103"/>
              <a:gd name="T50" fmla="*/ 458 w 523"/>
              <a:gd name="T51" fmla="*/ 86 h 103"/>
              <a:gd name="T52" fmla="*/ 458 w 523"/>
              <a:gd name="T53" fmla="*/ 78 h 103"/>
              <a:gd name="T54" fmla="*/ 450 w 523"/>
              <a:gd name="T55" fmla="*/ 78 h 103"/>
              <a:gd name="T56" fmla="*/ 435 w 523"/>
              <a:gd name="T57" fmla="*/ 78 h 103"/>
              <a:gd name="T58" fmla="*/ 413 w 523"/>
              <a:gd name="T59" fmla="*/ 78 h 103"/>
              <a:gd name="T60" fmla="*/ 386 w 523"/>
              <a:gd name="T61" fmla="*/ 78 h 103"/>
              <a:gd name="T62" fmla="*/ 355 w 523"/>
              <a:gd name="T63" fmla="*/ 78 h 103"/>
              <a:gd name="T64" fmla="*/ 322 w 523"/>
              <a:gd name="T65" fmla="*/ 78 h 103"/>
              <a:gd name="T66" fmla="*/ 285 w 523"/>
              <a:gd name="T67" fmla="*/ 78 h 103"/>
              <a:gd name="T68" fmla="*/ 248 w 523"/>
              <a:gd name="T69" fmla="*/ 78 h 103"/>
              <a:gd name="T70" fmla="*/ 210 w 523"/>
              <a:gd name="T71" fmla="*/ 78 h 103"/>
              <a:gd name="T72" fmla="*/ 174 w 523"/>
              <a:gd name="T73" fmla="*/ 78 h 103"/>
              <a:gd name="T74" fmla="*/ 139 w 523"/>
              <a:gd name="T75" fmla="*/ 78 h 103"/>
              <a:gd name="T76" fmla="*/ 106 w 523"/>
              <a:gd name="T77" fmla="*/ 78 h 103"/>
              <a:gd name="T78" fmla="*/ 77 w 523"/>
              <a:gd name="T79" fmla="*/ 78 h 103"/>
              <a:gd name="T80" fmla="*/ 55 w 523"/>
              <a:gd name="T81" fmla="*/ 78 h 103"/>
              <a:gd name="T82" fmla="*/ 36 w 523"/>
              <a:gd name="T83" fmla="*/ 78 h 103"/>
              <a:gd name="T84" fmla="*/ 26 w 523"/>
              <a:gd name="T85" fmla="*/ 78 h 103"/>
              <a:gd name="T86" fmla="*/ 16 w 523"/>
              <a:gd name="T87" fmla="*/ 77 h 103"/>
              <a:gd name="T88" fmla="*/ 7 w 523"/>
              <a:gd name="T89" fmla="*/ 70 h 103"/>
              <a:gd name="T90" fmla="*/ 1 w 523"/>
              <a:gd name="T91" fmla="*/ 61 h 103"/>
              <a:gd name="T92" fmla="*/ 0 w 523"/>
              <a:gd name="T93" fmla="*/ 52 h 103"/>
              <a:gd name="T94" fmla="*/ 1 w 523"/>
              <a:gd name="T95" fmla="*/ 41 h 103"/>
              <a:gd name="T96" fmla="*/ 7 w 523"/>
              <a:gd name="T97" fmla="*/ 34 h 103"/>
              <a:gd name="T98" fmla="*/ 16 w 523"/>
              <a:gd name="T99" fmla="*/ 29 h 103"/>
              <a:gd name="T100" fmla="*/ 26 w 523"/>
              <a:gd name="T101" fmla="*/ 28 h 103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523"/>
              <a:gd name="T154" fmla="*/ 0 h 103"/>
              <a:gd name="T155" fmla="*/ 523 w 523"/>
              <a:gd name="T156" fmla="*/ 103 h 103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523" h="103">
                <a:moveTo>
                  <a:pt x="26" y="28"/>
                </a:moveTo>
                <a:lnTo>
                  <a:pt x="36" y="28"/>
                </a:lnTo>
                <a:lnTo>
                  <a:pt x="55" y="28"/>
                </a:lnTo>
                <a:lnTo>
                  <a:pt x="77" y="28"/>
                </a:lnTo>
                <a:lnTo>
                  <a:pt x="106" y="28"/>
                </a:lnTo>
                <a:lnTo>
                  <a:pt x="139" y="28"/>
                </a:lnTo>
                <a:lnTo>
                  <a:pt x="174" y="28"/>
                </a:lnTo>
                <a:lnTo>
                  <a:pt x="210" y="28"/>
                </a:lnTo>
                <a:lnTo>
                  <a:pt x="248" y="28"/>
                </a:lnTo>
                <a:lnTo>
                  <a:pt x="285" y="28"/>
                </a:lnTo>
                <a:lnTo>
                  <a:pt x="322" y="28"/>
                </a:lnTo>
                <a:lnTo>
                  <a:pt x="355" y="28"/>
                </a:lnTo>
                <a:lnTo>
                  <a:pt x="386" y="28"/>
                </a:lnTo>
                <a:lnTo>
                  <a:pt x="413" y="28"/>
                </a:lnTo>
                <a:lnTo>
                  <a:pt x="435" y="28"/>
                </a:lnTo>
                <a:lnTo>
                  <a:pt x="450" y="28"/>
                </a:lnTo>
                <a:lnTo>
                  <a:pt x="458" y="28"/>
                </a:lnTo>
                <a:lnTo>
                  <a:pt x="458" y="20"/>
                </a:lnTo>
                <a:lnTo>
                  <a:pt x="458" y="11"/>
                </a:lnTo>
                <a:lnTo>
                  <a:pt x="458" y="3"/>
                </a:lnTo>
                <a:lnTo>
                  <a:pt x="458" y="0"/>
                </a:lnTo>
                <a:lnTo>
                  <a:pt x="523" y="54"/>
                </a:lnTo>
                <a:lnTo>
                  <a:pt x="458" y="103"/>
                </a:lnTo>
                <a:lnTo>
                  <a:pt x="458" y="99"/>
                </a:lnTo>
                <a:lnTo>
                  <a:pt x="458" y="93"/>
                </a:lnTo>
                <a:lnTo>
                  <a:pt x="458" y="86"/>
                </a:lnTo>
                <a:lnTo>
                  <a:pt x="458" y="78"/>
                </a:lnTo>
                <a:lnTo>
                  <a:pt x="450" y="78"/>
                </a:lnTo>
                <a:lnTo>
                  <a:pt x="435" y="78"/>
                </a:lnTo>
                <a:lnTo>
                  <a:pt x="413" y="78"/>
                </a:lnTo>
                <a:lnTo>
                  <a:pt x="386" y="78"/>
                </a:lnTo>
                <a:lnTo>
                  <a:pt x="355" y="78"/>
                </a:lnTo>
                <a:lnTo>
                  <a:pt x="322" y="78"/>
                </a:lnTo>
                <a:lnTo>
                  <a:pt x="285" y="78"/>
                </a:lnTo>
                <a:lnTo>
                  <a:pt x="248" y="78"/>
                </a:lnTo>
                <a:lnTo>
                  <a:pt x="210" y="78"/>
                </a:lnTo>
                <a:lnTo>
                  <a:pt x="174" y="78"/>
                </a:lnTo>
                <a:lnTo>
                  <a:pt x="139" y="78"/>
                </a:lnTo>
                <a:lnTo>
                  <a:pt x="106" y="78"/>
                </a:lnTo>
                <a:lnTo>
                  <a:pt x="77" y="78"/>
                </a:lnTo>
                <a:lnTo>
                  <a:pt x="55" y="78"/>
                </a:lnTo>
                <a:lnTo>
                  <a:pt x="36" y="78"/>
                </a:lnTo>
                <a:lnTo>
                  <a:pt x="26" y="78"/>
                </a:lnTo>
                <a:lnTo>
                  <a:pt x="16" y="77"/>
                </a:lnTo>
                <a:lnTo>
                  <a:pt x="7" y="70"/>
                </a:lnTo>
                <a:lnTo>
                  <a:pt x="1" y="61"/>
                </a:lnTo>
                <a:lnTo>
                  <a:pt x="0" y="52"/>
                </a:lnTo>
                <a:lnTo>
                  <a:pt x="1" y="41"/>
                </a:lnTo>
                <a:lnTo>
                  <a:pt x="7" y="34"/>
                </a:lnTo>
                <a:lnTo>
                  <a:pt x="16" y="29"/>
                </a:lnTo>
                <a:lnTo>
                  <a:pt x="26" y="28"/>
                </a:lnTo>
                <a:close/>
              </a:path>
            </a:pathLst>
          </a:custGeom>
          <a:solidFill>
            <a:srgbClr val="19BFE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55" name="Freeform 41"/>
          <p:cNvSpPr>
            <a:spLocks/>
          </p:cNvSpPr>
          <p:nvPr/>
        </p:nvSpPr>
        <p:spPr bwMode="auto">
          <a:xfrm>
            <a:off x="8551863" y="3886200"/>
            <a:ext cx="425450" cy="833438"/>
          </a:xfrm>
          <a:custGeom>
            <a:avLst/>
            <a:gdLst>
              <a:gd name="T0" fmla="*/ 174 w 536"/>
              <a:gd name="T1" fmla="*/ 0 h 1050"/>
              <a:gd name="T2" fmla="*/ 536 w 536"/>
              <a:gd name="T3" fmla="*/ 635 h 1050"/>
              <a:gd name="T4" fmla="*/ 249 w 536"/>
              <a:gd name="T5" fmla="*/ 527 h 1050"/>
              <a:gd name="T6" fmla="*/ 440 w 536"/>
              <a:gd name="T7" fmla="*/ 1050 h 1050"/>
              <a:gd name="T8" fmla="*/ 0 w 536"/>
              <a:gd name="T9" fmla="*/ 336 h 1050"/>
              <a:gd name="T10" fmla="*/ 303 w 536"/>
              <a:gd name="T11" fmla="*/ 447 h 1050"/>
              <a:gd name="T12" fmla="*/ 174 w 536"/>
              <a:gd name="T13" fmla="*/ 0 h 105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36"/>
              <a:gd name="T22" fmla="*/ 0 h 1050"/>
              <a:gd name="T23" fmla="*/ 536 w 536"/>
              <a:gd name="T24" fmla="*/ 1050 h 105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36" h="1050">
                <a:moveTo>
                  <a:pt x="174" y="0"/>
                </a:moveTo>
                <a:lnTo>
                  <a:pt x="536" y="635"/>
                </a:lnTo>
                <a:lnTo>
                  <a:pt x="249" y="527"/>
                </a:lnTo>
                <a:lnTo>
                  <a:pt x="440" y="1050"/>
                </a:lnTo>
                <a:lnTo>
                  <a:pt x="0" y="336"/>
                </a:lnTo>
                <a:lnTo>
                  <a:pt x="303" y="447"/>
                </a:lnTo>
                <a:lnTo>
                  <a:pt x="174" y="0"/>
                </a:lnTo>
                <a:close/>
              </a:path>
            </a:pathLst>
          </a:custGeom>
          <a:solidFill>
            <a:srgbClr val="0000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56" name="Freeform 42"/>
          <p:cNvSpPr>
            <a:spLocks/>
          </p:cNvSpPr>
          <p:nvPr/>
        </p:nvSpPr>
        <p:spPr bwMode="auto">
          <a:xfrm>
            <a:off x="9339264" y="3897314"/>
            <a:ext cx="333375" cy="998537"/>
          </a:xfrm>
          <a:custGeom>
            <a:avLst/>
            <a:gdLst>
              <a:gd name="T0" fmla="*/ 420 w 420"/>
              <a:gd name="T1" fmla="*/ 0 h 1258"/>
              <a:gd name="T2" fmla="*/ 373 w 420"/>
              <a:gd name="T3" fmla="*/ 894 h 1258"/>
              <a:gd name="T4" fmla="*/ 148 w 420"/>
              <a:gd name="T5" fmla="*/ 592 h 1258"/>
              <a:gd name="T6" fmla="*/ 0 w 420"/>
              <a:gd name="T7" fmla="*/ 1258 h 1258"/>
              <a:gd name="T8" fmla="*/ 19 w 420"/>
              <a:gd name="T9" fmla="*/ 232 h 1258"/>
              <a:gd name="T10" fmla="*/ 257 w 420"/>
              <a:gd name="T11" fmla="*/ 546 h 1258"/>
              <a:gd name="T12" fmla="*/ 420 w 420"/>
              <a:gd name="T13" fmla="*/ 0 h 125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20"/>
              <a:gd name="T22" fmla="*/ 0 h 1258"/>
              <a:gd name="T23" fmla="*/ 420 w 420"/>
              <a:gd name="T24" fmla="*/ 1258 h 125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20" h="1258">
                <a:moveTo>
                  <a:pt x="420" y="0"/>
                </a:moveTo>
                <a:lnTo>
                  <a:pt x="373" y="894"/>
                </a:lnTo>
                <a:lnTo>
                  <a:pt x="148" y="592"/>
                </a:lnTo>
                <a:lnTo>
                  <a:pt x="0" y="1258"/>
                </a:lnTo>
                <a:lnTo>
                  <a:pt x="19" y="232"/>
                </a:lnTo>
                <a:lnTo>
                  <a:pt x="257" y="546"/>
                </a:lnTo>
                <a:lnTo>
                  <a:pt x="420" y="0"/>
                </a:lnTo>
                <a:close/>
              </a:path>
            </a:pathLst>
          </a:custGeom>
          <a:solidFill>
            <a:srgbClr val="FF4C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57" name="Freeform 43"/>
          <p:cNvSpPr>
            <a:spLocks/>
          </p:cNvSpPr>
          <p:nvPr/>
        </p:nvSpPr>
        <p:spPr bwMode="auto">
          <a:xfrm>
            <a:off x="9528176" y="4359276"/>
            <a:ext cx="695325" cy="536575"/>
          </a:xfrm>
          <a:custGeom>
            <a:avLst/>
            <a:gdLst>
              <a:gd name="T0" fmla="*/ 877 w 877"/>
              <a:gd name="T1" fmla="*/ 37 h 677"/>
              <a:gd name="T2" fmla="*/ 422 w 877"/>
              <a:gd name="T3" fmla="*/ 611 h 677"/>
              <a:gd name="T4" fmla="*/ 414 w 877"/>
              <a:gd name="T5" fmla="*/ 304 h 677"/>
              <a:gd name="T6" fmla="*/ 0 w 877"/>
              <a:gd name="T7" fmla="*/ 677 h 677"/>
              <a:gd name="T8" fmla="*/ 500 w 877"/>
              <a:gd name="T9" fmla="*/ 0 h 677"/>
              <a:gd name="T10" fmla="*/ 509 w 877"/>
              <a:gd name="T11" fmla="*/ 324 h 677"/>
              <a:gd name="T12" fmla="*/ 877 w 877"/>
              <a:gd name="T13" fmla="*/ 37 h 67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77"/>
              <a:gd name="T22" fmla="*/ 0 h 677"/>
              <a:gd name="T23" fmla="*/ 877 w 877"/>
              <a:gd name="T24" fmla="*/ 677 h 67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77" h="677">
                <a:moveTo>
                  <a:pt x="877" y="37"/>
                </a:moveTo>
                <a:lnTo>
                  <a:pt x="422" y="611"/>
                </a:lnTo>
                <a:lnTo>
                  <a:pt x="414" y="304"/>
                </a:lnTo>
                <a:lnTo>
                  <a:pt x="0" y="677"/>
                </a:lnTo>
                <a:lnTo>
                  <a:pt x="500" y="0"/>
                </a:lnTo>
                <a:lnTo>
                  <a:pt x="509" y="324"/>
                </a:lnTo>
                <a:lnTo>
                  <a:pt x="877" y="37"/>
                </a:lnTo>
                <a:close/>
              </a:path>
            </a:pathLst>
          </a:custGeom>
          <a:solidFill>
            <a:srgbClr val="B200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58" name="Freeform 44"/>
          <p:cNvSpPr>
            <a:spLocks/>
          </p:cNvSpPr>
          <p:nvPr/>
        </p:nvSpPr>
        <p:spPr bwMode="auto">
          <a:xfrm>
            <a:off x="8229600" y="5494339"/>
            <a:ext cx="1944688" cy="566737"/>
          </a:xfrm>
          <a:custGeom>
            <a:avLst/>
            <a:gdLst>
              <a:gd name="T0" fmla="*/ 107 w 2449"/>
              <a:gd name="T1" fmla="*/ 288 h 714"/>
              <a:gd name="T2" fmla="*/ 252 w 2449"/>
              <a:gd name="T3" fmla="*/ 287 h 714"/>
              <a:gd name="T4" fmla="*/ 304 w 2449"/>
              <a:gd name="T5" fmla="*/ 386 h 714"/>
              <a:gd name="T6" fmla="*/ 351 w 2449"/>
              <a:gd name="T7" fmla="*/ 270 h 714"/>
              <a:gd name="T8" fmla="*/ 400 w 2449"/>
              <a:gd name="T9" fmla="*/ 467 h 714"/>
              <a:gd name="T10" fmla="*/ 461 w 2449"/>
              <a:gd name="T11" fmla="*/ 122 h 714"/>
              <a:gd name="T12" fmla="*/ 545 w 2449"/>
              <a:gd name="T13" fmla="*/ 210 h 714"/>
              <a:gd name="T14" fmla="*/ 637 w 2449"/>
              <a:gd name="T15" fmla="*/ 580 h 714"/>
              <a:gd name="T16" fmla="*/ 666 w 2449"/>
              <a:gd name="T17" fmla="*/ 346 h 714"/>
              <a:gd name="T18" fmla="*/ 718 w 2449"/>
              <a:gd name="T19" fmla="*/ 287 h 714"/>
              <a:gd name="T20" fmla="*/ 843 w 2449"/>
              <a:gd name="T21" fmla="*/ 287 h 714"/>
              <a:gd name="T22" fmla="*/ 999 w 2449"/>
              <a:gd name="T23" fmla="*/ 285 h 714"/>
              <a:gd name="T24" fmla="*/ 1051 w 2449"/>
              <a:gd name="T25" fmla="*/ 384 h 714"/>
              <a:gd name="T26" fmla="*/ 1096 w 2449"/>
              <a:gd name="T27" fmla="*/ 268 h 714"/>
              <a:gd name="T28" fmla="*/ 1147 w 2449"/>
              <a:gd name="T29" fmla="*/ 465 h 714"/>
              <a:gd name="T30" fmla="*/ 1208 w 2449"/>
              <a:gd name="T31" fmla="*/ 120 h 714"/>
              <a:gd name="T32" fmla="*/ 1292 w 2449"/>
              <a:gd name="T33" fmla="*/ 209 h 714"/>
              <a:gd name="T34" fmla="*/ 1380 w 2449"/>
              <a:gd name="T35" fmla="*/ 578 h 714"/>
              <a:gd name="T36" fmla="*/ 1409 w 2449"/>
              <a:gd name="T37" fmla="*/ 338 h 714"/>
              <a:gd name="T38" fmla="*/ 1464 w 2449"/>
              <a:gd name="T39" fmla="*/ 285 h 714"/>
              <a:gd name="T40" fmla="*/ 1590 w 2449"/>
              <a:gd name="T41" fmla="*/ 285 h 714"/>
              <a:gd name="T42" fmla="*/ 1744 w 2449"/>
              <a:gd name="T43" fmla="*/ 284 h 714"/>
              <a:gd name="T44" fmla="*/ 1796 w 2449"/>
              <a:gd name="T45" fmla="*/ 383 h 714"/>
              <a:gd name="T46" fmla="*/ 1842 w 2449"/>
              <a:gd name="T47" fmla="*/ 267 h 714"/>
              <a:gd name="T48" fmla="*/ 1890 w 2449"/>
              <a:gd name="T49" fmla="*/ 464 h 714"/>
              <a:gd name="T50" fmla="*/ 1952 w 2449"/>
              <a:gd name="T51" fmla="*/ 119 h 714"/>
              <a:gd name="T52" fmla="*/ 2037 w 2449"/>
              <a:gd name="T53" fmla="*/ 207 h 714"/>
              <a:gd name="T54" fmla="*/ 2127 w 2449"/>
              <a:gd name="T55" fmla="*/ 658 h 714"/>
              <a:gd name="T56" fmla="*/ 2156 w 2449"/>
              <a:gd name="T57" fmla="*/ 337 h 714"/>
              <a:gd name="T58" fmla="*/ 2208 w 2449"/>
              <a:gd name="T59" fmla="*/ 284 h 714"/>
              <a:gd name="T60" fmla="*/ 2436 w 2449"/>
              <a:gd name="T61" fmla="*/ 282 h 714"/>
              <a:gd name="T62" fmla="*/ 2370 w 2449"/>
              <a:gd name="T63" fmla="*/ 396 h 714"/>
              <a:gd name="T64" fmla="*/ 2193 w 2449"/>
              <a:gd name="T65" fmla="*/ 400 h 714"/>
              <a:gd name="T66" fmla="*/ 2164 w 2449"/>
              <a:gd name="T67" fmla="*/ 567 h 714"/>
              <a:gd name="T68" fmla="*/ 2104 w 2449"/>
              <a:gd name="T69" fmla="*/ 636 h 714"/>
              <a:gd name="T70" fmla="*/ 2002 w 2449"/>
              <a:gd name="T71" fmla="*/ 204 h 714"/>
              <a:gd name="T72" fmla="*/ 1935 w 2449"/>
              <a:gd name="T73" fmla="*/ 480 h 714"/>
              <a:gd name="T74" fmla="*/ 1877 w 2449"/>
              <a:gd name="T75" fmla="*/ 554 h 714"/>
              <a:gd name="T76" fmla="*/ 1831 w 2449"/>
              <a:gd name="T77" fmla="*/ 425 h 714"/>
              <a:gd name="T78" fmla="*/ 1779 w 2449"/>
              <a:gd name="T79" fmla="*/ 464 h 714"/>
              <a:gd name="T80" fmla="*/ 1719 w 2449"/>
              <a:gd name="T81" fmla="*/ 398 h 714"/>
              <a:gd name="T82" fmla="*/ 1556 w 2449"/>
              <a:gd name="T83" fmla="*/ 398 h 714"/>
              <a:gd name="T84" fmla="*/ 1454 w 2449"/>
              <a:gd name="T85" fmla="*/ 400 h 714"/>
              <a:gd name="T86" fmla="*/ 1417 w 2449"/>
              <a:gd name="T87" fmla="*/ 569 h 714"/>
              <a:gd name="T88" fmla="*/ 1359 w 2449"/>
              <a:gd name="T89" fmla="*/ 638 h 714"/>
              <a:gd name="T90" fmla="*/ 1257 w 2449"/>
              <a:gd name="T91" fmla="*/ 206 h 714"/>
              <a:gd name="T92" fmla="*/ 1191 w 2449"/>
              <a:gd name="T93" fmla="*/ 482 h 714"/>
              <a:gd name="T94" fmla="*/ 1133 w 2449"/>
              <a:gd name="T95" fmla="*/ 555 h 714"/>
              <a:gd name="T96" fmla="*/ 1087 w 2449"/>
              <a:gd name="T97" fmla="*/ 427 h 714"/>
              <a:gd name="T98" fmla="*/ 1035 w 2449"/>
              <a:gd name="T99" fmla="*/ 465 h 714"/>
              <a:gd name="T100" fmla="*/ 974 w 2449"/>
              <a:gd name="T101" fmla="*/ 400 h 714"/>
              <a:gd name="T102" fmla="*/ 811 w 2449"/>
              <a:gd name="T103" fmla="*/ 400 h 714"/>
              <a:gd name="T104" fmla="*/ 709 w 2449"/>
              <a:gd name="T105" fmla="*/ 401 h 714"/>
              <a:gd name="T106" fmla="*/ 673 w 2449"/>
              <a:gd name="T107" fmla="*/ 569 h 714"/>
              <a:gd name="T108" fmla="*/ 614 w 2449"/>
              <a:gd name="T109" fmla="*/ 639 h 714"/>
              <a:gd name="T110" fmla="*/ 512 w 2449"/>
              <a:gd name="T111" fmla="*/ 207 h 714"/>
              <a:gd name="T112" fmla="*/ 444 w 2449"/>
              <a:gd name="T113" fmla="*/ 484 h 714"/>
              <a:gd name="T114" fmla="*/ 386 w 2449"/>
              <a:gd name="T115" fmla="*/ 557 h 714"/>
              <a:gd name="T116" fmla="*/ 341 w 2449"/>
              <a:gd name="T117" fmla="*/ 429 h 714"/>
              <a:gd name="T118" fmla="*/ 289 w 2449"/>
              <a:gd name="T119" fmla="*/ 467 h 714"/>
              <a:gd name="T120" fmla="*/ 228 w 2449"/>
              <a:gd name="T121" fmla="*/ 401 h 714"/>
              <a:gd name="T122" fmla="*/ 64 w 2449"/>
              <a:gd name="T123" fmla="*/ 401 h 714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2449"/>
              <a:gd name="T187" fmla="*/ 0 h 714"/>
              <a:gd name="T188" fmla="*/ 2449 w 2449"/>
              <a:gd name="T189" fmla="*/ 714 h 714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2449" h="714">
                <a:moveTo>
                  <a:pt x="2" y="288"/>
                </a:moveTo>
                <a:lnTo>
                  <a:pt x="8" y="288"/>
                </a:lnTo>
                <a:lnTo>
                  <a:pt x="18" y="288"/>
                </a:lnTo>
                <a:lnTo>
                  <a:pt x="32" y="288"/>
                </a:lnTo>
                <a:lnTo>
                  <a:pt x="47" y="288"/>
                </a:lnTo>
                <a:lnTo>
                  <a:pt x="66" y="288"/>
                </a:lnTo>
                <a:lnTo>
                  <a:pt x="86" y="288"/>
                </a:lnTo>
                <a:lnTo>
                  <a:pt x="107" y="288"/>
                </a:lnTo>
                <a:lnTo>
                  <a:pt x="128" y="287"/>
                </a:lnTo>
                <a:lnTo>
                  <a:pt x="151" y="287"/>
                </a:lnTo>
                <a:lnTo>
                  <a:pt x="173" y="287"/>
                </a:lnTo>
                <a:lnTo>
                  <a:pt x="192" y="287"/>
                </a:lnTo>
                <a:lnTo>
                  <a:pt x="211" y="287"/>
                </a:lnTo>
                <a:lnTo>
                  <a:pt x="228" y="287"/>
                </a:lnTo>
                <a:lnTo>
                  <a:pt x="241" y="287"/>
                </a:lnTo>
                <a:lnTo>
                  <a:pt x="252" y="287"/>
                </a:lnTo>
                <a:lnTo>
                  <a:pt x="260" y="287"/>
                </a:lnTo>
                <a:lnTo>
                  <a:pt x="278" y="291"/>
                </a:lnTo>
                <a:lnTo>
                  <a:pt x="290" y="300"/>
                </a:lnTo>
                <a:lnTo>
                  <a:pt x="298" y="314"/>
                </a:lnTo>
                <a:lnTo>
                  <a:pt x="299" y="326"/>
                </a:lnTo>
                <a:lnTo>
                  <a:pt x="299" y="343"/>
                </a:lnTo>
                <a:lnTo>
                  <a:pt x="301" y="366"/>
                </a:lnTo>
                <a:lnTo>
                  <a:pt x="304" y="386"/>
                </a:lnTo>
                <a:lnTo>
                  <a:pt x="313" y="395"/>
                </a:lnTo>
                <a:lnTo>
                  <a:pt x="322" y="387"/>
                </a:lnTo>
                <a:lnTo>
                  <a:pt x="327" y="371"/>
                </a:lnTo>
                <a:lnTo>
                  <a:pt x="328" y="346"/>
                </a:lnTo>
                <a:lnTo>
                  <a:pt x="328" y="323"/>
                </a:lnTo>
                <a:lnTo>
                  <a:pt x="330" y="306"/>
                </a:lnTo>
                <a:lnTo>
                  <a:pt x="337" y="287"/>
                </a:lnTo>
                <a:lnTo>
                  <a:pt x="351" y="270"/>
                </a:lnTo>
                <a:lnTo>
                  <a:pt x="371" y="264"/>
                </a:lnTo>
                <a:lnTo>
                  <a:pt x="388" y="282"/>
                </a:lnTo>
                <a:lnTo>
                  <a:pt x="394" y="325"/>
                </a:lnTo>
                <a:lnTo>
                  <a:pt x="394" y="374"/>
                </a:lnTo>
                <a:lnTo>
                  <a:pt x="394" y="410"/>
                </a:lnTo>
                <a:lnTo>
                  <a:pt x="394" y="433"/>
                </a:lnTo>
                <a:lnTo>
                  <a:pt x="396" y="453"/>
                </a:lnTo>
                <a:lnTo>
                  <a:pt x="400" y="467"/>
                </a:lnTo>
                <a:lnTo>
                  <a:pt x="411" y="471"/>
                </a:lnTo>
                <a:lnTo>
                  <a:pt x="420" y="467"/>
                </a:lnTo>
                <a:lnTo>
                  <a:pt x="425" y="453"/>
                </a:lnTo>
                <a:lnTo>
                  <a:pt x="425" y="436"/>
                </a:lnTo>
                <a:lnTo>
                  <a:pt x="426" y="418"/>
                </a:lnTo>
                <a:lnTo>
                  <a:pt x="434" y="360"/>
                </a:lnTo>
                <a:lnTo>
                  <a:pt x="446" y="244"/>
                </a:lnTo>
                <a:lnTo>
                  <a:pt x="461" y="122"/>
                </a:lnTo>
                <a:lnTo>
                  <a:pt x="470" y="44"/>
                </a:lnTo>
                <a:lnTo>
                  <a:pt x="476" y="21"/>
                </a:lnTo>
                <a:lnTo>
                  <a:pt x="487" y="1"/>
                </a:lnTo>
                <a:lnTo>
                  <a:pt x="499" y="4"/>
                </a:lnTo>
                <a:lnTo>
                  <a:pt x="510" y="42"/>
                </a:lnTo>
                <a:lnTo>
                  <a:pt x="518" y="84"/>
                </a:lnTo>
                <a:lnTo>
                  <a:pt x="530" y="143"/>
                </a:lnTo>
                <a:lnTo>
                  <a:pt x="545" y="210"/>
                </a:lnTo>
                <a:lnTo>
                  <a:pt x="563" y="284"/>
                </a:lnTo>
                <a:lnTo>
                  <a:pt x="580" y="354"/>
                </a:lnTo>
                <a:lnTo>
                  <a:pt x="597" y="415"/>
                </a:lnTo>
                <a:lnTo>
                  <a:pt x="609" y="461"/>
                </a:lnTo>
                <a:lnTo>
                  <a:pt x="615" y="487"/>
                </a:lnTo>
                <a:lnTo>
                  <a:pt x="623" y="517"/>
                </a:lnTo>
                <a:lnTo>
                  <a:pt x="629" y="551"/>
                </a:lnTo>
                <a:lnTo>
                  <a:pt x="637" y="580"/>
                </a:lnTo>
                <a:lnTo>
                  <a:pt x="643" y="590"/>
                </a:lnTo>
                <a:lnTo>
                  <a:pt x="652" y="583"/>
                </a:lnTo>
                <a:lnTo>
                  <a:pt x="657" y="567"/>
                </a:lnTo>
                <a:lnTo>
                  <a:pt x="660" y="548"/>
                </a:lnTo>
                <a:lnTo>
                  <a:pt x="661" y="526"/>
                </a:lnTo>
                <a:lnTo>
                  <a:pt x="661" y="484"/>
                </a:lnTo>
                <a:lnTo>
                  <a:pt x="664" y="415"/>
                </a:lnTo>
                <a:lnTo>
                  <a:pt x="666" y="346"/>
                </a:lnTo>
                <a:lnTo>
                  <a:pt x="666" y="306"/>
                </a:lnTo>
                <a:lnTo>
                  <a:pt x="667" y="300"/>
                </a:lnTo>
                <a:lnTo>
                  <a:pt x="670" y="294"/>
                </a:lnTo>
                <a:lnTo>
                  <a:pt x="676" y="291"/>
                </a:lnTo>
                <a:lnTo>
                  <a:pt x="686" y="290"/>
                </a:lnTo>
                <a:lnTo>
                  <a:pt x="695" y="288"/>
                </a:lnTo>
                <a:lnTo>
                  <a:pt x="705" y="287"/>
                </a:lnTo>
                <a:lnTo>
                  <a:pt x="718" y="287"/>
                </a:lnTo>
                <a:lnTo>
                  <a:pt x="731" y="287"/>
                </a:lnTo>
                <a:lnTo>
                  <a:pt x="738" y="287"/>
                </a:lnTo>
                <a:lnTo>
                  <a:pt x="748" y="287"/>
                </a:lnTo>
                <a:lnTo>
                  <a:pt x="764" y="287"/>
                </a:lnTo>
                <a:lnTo>
                  <a:pt x="780" y="287"/>
                </a:lnTo>
                <a:lnTo>
                  <a:pt x="800" y="287"/>
                </a:lnTo>
                <a:lnTo>
                  <a:pt x="822" y="287"/>
                </a:lnTo>
                <a:lnTo>
                  <a:pt x="843" y="287"/>
                </a:lnTo>
                <a:lnTo>
                  <a:pt x="867" y="285"/>
                </a:lnTo>
                <a:lnTo>
                  <a:pt x="890" y="285"/>
                </a:lnTo>
                <a:lnTo>
                  <a:pt x="913" y="285"/>
                </a:lnTo>
                <a:lnTo>
                  <a:pt x="935" y="285"/>
                </a:lnTo>
                <a:lnTo>
                  <a:pt x="954" y="285"/>
                </a:lnTo>
                <a:lnTo>
                  <a:pt x="973" y="285"/>
                </a:lnTo>
                <a:lnTo>
                  <a:pt x="986" y="285"/>
                </a:lnTo>
                <a:lnTo>
                  <a:pt x="999" y="285"/>
                </a:lnTo>
                <a:lnTo>
                  <a:pt x="1006" y="285"/>
                </a:lnTo>
                <a:lnTo>
                  <a:pt x="1025" y="290"/>
                </a:lnTo>
                <a:lnTo>
                  <a:pt x="1037" y="299"/>
                </a:lnTo>
                <a:lnTo>
                  <a:pt x="1045" y="313"/>
                </a:lnTo>
                <a:lnTo>
                  <a:pt x="1046" y="325"/>
                </a:lnTo>
                <a:lnTo>
                  <a:pt x="1046" y="342"/>
                </a:lnTo>
                <a:lnTo>
                  <a:pt x="1046" y="364"/>
                </a:lnTo>
                <a:lnTo>
                  <a:pt x="1051" y="384"/>
                </a:lnTo>
                <a:lnTo>
                  <a:pt x="1060" y="393"/>
                </a:lnTo>
                <a:lnTo>
                  <a:pt x="1069" y="386"/>
                </a:lnTo>
                <a:lnTo>
                  <a:pt x="1074" y="369"/>
                </a:lnTo>
                <a:lnTo>
                  <a:pt x="1075" y="345"/>
                </a:lnTo>
                <a:lnTo>
                  <a:pt x="1075" y="322"/>
                </a:lnTo>
                <a:lnTo>
                  <a:pt x="1077" y="305"/>
                </a:lnTo>
                <a:lnTo>
                  <a:pt x="1084" y="285"/>
                </a:lnTo>
                <a:lnTo>
                  <a:pt x="1096" y="268"/>
                </a:lnTo>
                <a:lnTo>
                  <a:pt x="1116" y="262"/>
                </a:lnTo>
                <a:lnTo>
                  <a:pt x="1133" y="280"/>
                </a:lnTo>
                <a:lnTo>
                  <a:pt x="1141" y="323"/>
                </a:lnTo>
                <a:lnTo>
                  <a:pt x="1141" y="372"/>
                </a:lnTo>
                <a:lnTo>
                  <a:pt x="1141" y="409"/>
                </a:lnTo>
                <a:lnTo>
                  <a:pt x="1141" y="432"/>
                </a:lnTo>
                <a:lnTo>
                  <a:pt x="1142" y="451"/>
                </a:lnTo>
                <a:lnTo>
                  <a:pt x="1147" y="465"/>
                </a:lnTo>
                <a:lnTo>
                  <a:pt x="1158" y="470"/>
                </a:lnTo>
                <a:lnTo>
                  <a:pt x="1167" y="465"/>
                </a:lnTo>
                <a:lnTo>
                  <a:pt x="1171" y="451"/>
                </a:lnTo>
                <a:lnTo>
                  <a:pt x="1171" y="435"/>
                </a:lnTo>
                <a:lnTo>
                  <a:pt x="1173" y="416"/>
                </a:lnTo>
                <a:lnTo>
                  <a:pt x="1179" y="358"/>
                </a:lnTo>
                <a:lnTo>
                  <a:pt x="1193" y="242"/>
                </a:lnTo>
                <a:lnTo>
                  <a:pt x="1208" y="120"/>
                </a:lnTo>
                <a:lnTo>
                  <a:pt x="1217" y="44"/>
                </a:lnTo>
                <a:lnTo>
                  <a:pt x="1223" y="19"/>
                </a:lnTo>
                <a:lnTo>
                  <a:pt x="1234" y="1"/>
                </a:lnTo>
                <a:lnTo>
                  <a:pt x="1246" y="3"/>
                </a:lnTo>
                <a:lnTo>
                  <a:pt x="1257" y="41"/>
                </a:lnTo>
                <a:lnTo>
                  <a:pt x="1263" y="82"/>
                </a:lnTo>
                <a:lnTo>
                  <a:pt x="1275" y="142"/>
                </a:lnTo>
                <a:lnTo>
                  <a:pt x="1292" y="209"/>
                </a:lnTo>
                <a:lnTo>
                  <a:pt x="1309" y="282"/>
                </a:lnTo>
                <a:lnTo>
                  <a:pt x="1325" y="352"/>
                </a:lnTo>
                <a:lnTo>
                  <a:pt x="1342" y="413"/>
                </a:lnTo>
                <a:lnTo>
                  <a:pt x="1354" y="459"/>
                </a:lnTo>
                <a:lnTo>
                  <a:pt x="1361" y="485"/>
                </a:lnTo>
                <a:lnTo>
                  <a:pt x="1367" y="516"/>
                </a:lnTo>
                <a:lnTo>
                  <a:pt x="1374" y="549"/>
                </a:lnTo>
                <a:lnTo>
                  <a:pt x="1380" y="578"/>
                </a:lnTo>
                <a:lnTo>
                  <a:pt x="1388" y="589"/>
                </a:lnTo>
                <a:lnTo>
                  <a:pt x="1397" y="575"/>
                </a:lnTo>
                <a:lnTo>
                  <a:pt x="1402" y="545"/>
                </a:lnTo>
                <a:lnTo>
                  <a:pt x="1405" y="509"/>
                </a:lnTo>
                <a:lnTo>
                  <a:pt x="1405" y="482"/>
                </a:lnTo>
                <a:lnTo>
                  <a:pt x="1405" y="447"/>
                </a:lnTo>
                <a:lnTo>
                  <a:pt x="1408" y="392"/>
                </a:lnTo>
                <a:lnTo>
                  <a:pt x="1409" y="338"/>
                </a:lnTo>
                <a:lnTo>
                  <a:pt x="1409" y="306"/>
                </a:lnTo>
                <a:lnTo>
                  <a:pt x="1411" y="299"/>
                </a:lnTo>
                <a:lnTo>
                  <a:pt x="1416" y="294"/>
                </a:lnTo>
                <a:lnTo>
                  <a:pt x="1422" y="290"/>
                </a:lnTo>
                <a:lnTo>
                  <a:pt x="1429" y="288"/>
                </a:lnTo>
                <a:lnTo>
                  <a:pt x="1440" y="287"/>
                </a:lnTo>
                <a:lnTo>
                  <a:pt x="1451" y="285"/>
                </a:lnTo>
                <a:lnTo>
                  <a:pt x="1464" y="285"/>
                </a:lnTo>
                <a:lnTo>
                  <a:pt x="1478" y="285"/>
                </a:lnTo>
                <a:lnTo>
                  <a:pt x="1484" y="285"/>
                </a:lnTo>
                <a:lnTo>
                  <a:pt x="1495" y="285"/>
                </a:lnTo>
                <a:lnTo>
                  <a:pt x="1509" y="285"/>
                </a:lnTo>
                <a:lnTo>
                  <a:pt x="1527" y="285"/>
                </a:lnTo>
                <a:lnTo>
                  <a:pt x="1545" y="285"/>
                </a:lnTo>
                <a:lnTo>
                  <a:pt x="1567" y="285"/>
                </a:lnTo>
                <a:lnTo>
                  <a:pt x="1590" y="285"/>
                </a:lnTo>
                <a:lnTo>
                  <a:pt x="1613" y="284"/>
                </a:lnTo>
                <a:lnTo>
                  <a:pt x="1635" y="284"/>
                </a:lnTo>
                <a:lnTo>
                  <a:pt x="1658" y="284"/>
                </a:lnTo>
                <a:lnTo>
                  <a:pt x="1680" y="284"/>
                </a:lnTo>
                <a:lnTo>
                  <a:pt x="1700" y="284"/>
                </a:lnTo>
                <a:lnTo>
                  <a:pt x="1718" y="284"/>
                </a:lnTo>
                <a:lnTo>
                  <a:pt x="1732" y="284"/>
                </a:lnTo>
                <a:lnTo>
                  <a:pt x="1744" y="284"/>
                </a:lnTo>
                <a:lnTo>
                  <a:pt x="1752" y="284"/>
                </a:lnTo>
                <a:lnTo>
                  <a:pt x="1770" y="288"/>
                </a:lnTo>
                <a:lnTo>
                  <a:pt x="1782" y="297"/>
                </a:lnTo>
                <a:lnTo>
                  <a:pt x="1790" y="311"/>
                </a:lnTo>
                <a:lnTo>
                  <a:pt x="1791" y="323"/>
                </a:lnTo>
                <a:lnTo>
                  <a:pt x="1791" y="340"/>
                </a:lnTo>
                <a:lnTo>
                  <a:pt x="1791" y="363"/>
                </a:lnTo>
                <a:lnTo>
                  <a:pt x="1796" y="383"/>
                </a:lnTo>
                <a:lnTo>
                  <a:pt x="1803" y="392"/>
                </a:lnTo>
                <a:lnTo>
                  <a:pt x="1813" y="384"/>
                </a:lnTo>
                <a:lnTo>
                  <a:pt x="1819" y="367"/>
                </a:lnTo>
                <a:lnTo>
                  <a:pt x="1820" y="343"/>
                </a:lnTo>
                <a:lnTo>
                  <a:pt x="1820" y="320"/>
                </a:lnTo>
                <a:lnTo>
                  <a:pt x="1822" y="303"/>
                </a:lnTo>
                <a:lnTo>
                  <a:pt x="1829" y="284"/>
                </a:lnTo>
                <a:lnTo>
                  <a:pt x="1842" y="267"/>
                </a:lnTo>
                <a:lnTo>
                  <a:pt x="1861" y="261"/>
                </a:lnTo>
                <a:lnTo>
                  <a:pt x="1878" y="279"/>
                </a:lnTo>
                <a:lnTo>
                  <a:pt x="1886" y="322"/>
                </a:lnTo>
                <a:lnTo>
                  <a:pt x="1886" y="371"/>
                </a:lnTo>
                <a:lnTo>
                  <a:pt x="1886" y="407"/>
                </a:lnTo>
                <a:lnTo>
                  <a:pt x="1886" y="430"/>
                </a:lnTo>
                <a:lnTo>
                  <a:pt x="1887" y="450"/>
                </a:lnTo>
                <a:lnTo>
                  <a:pt x="1890" y="464"/>
                </a:lnTo>
                <a:lnTo>
                  <a:pt x="1901" y="468"/>
                </a:lnTo>
                <a:lnTo>
                  <a:pt x="1910" y="464"/>
                </a:lnTo>
                <a:lnTo>
                  <a:pt x="1915" y="450"/>
                </a:lnTo>
                <a:lnTo>
                  <a:pt x="1915" y="433"/>
                </a:lnTo>
                <a:lnTo>
                  <a:pt x="1916" y="415"/>
                </a:lnTo>
                <a:lnTo>
                  <a:pt x="1924" y="357"/>
                </a:lnTo>
                <a:lnTo>
                  <a:pt x="1936" y="241"/>
                </a:lnTo>
                <a:lnTo>
                  <a:pt x="1952" y="119"/>
                </a:lnTo>
                <a:lnTo>
                  <a:pt x="1961" y="42"/>
                </a:lnTo>
                <a:lnTo>
                  <a:pt x="1967" y="18"/>
                </a:lnTo>
                <a:lnTo>
                  <a:pt x="1978" y="0"/>
                </a:lnTo>
                <a:lnTo>
                  <a:pt x="1990" y="1"/>
                </a:lnTo>
                <a:lnTo>
                  <a:pt x="2000" y="39"/>
                </a:lnTo>
                <a:lnTo>
                  <a:pt x="2008" y="81"/>
                </a:lnTo>
                <a:lnTo>
                  <a:pt x="2020" y="140"/>
                </a:lnTo>
                <a:lnTo>
                  <a:pt x="2037" y="207"/>
                </a:lnTo>
                <a:lnTo>
                  <a:pt x="2054" y="280"/>
                </a:lnTo>
                <a:lnTo>
                  <a:pt x="2072" y="351"/>
                </a:lnTo>
                <a:lnTo>
                  <a:pt x="2087" y="412"/>
                </a:lnTo>
                <a:lnTo>
                  <a:pt x="2100" y="458"/>
                </a:lnTo>
                <a:lnTo>
                  <a:pt x="2106" y="484"/>
                </a:lnTo>
                <a:lnTo>
                  <a:pt x="2113" y="528"/>
                </a:lnTo>
                <a:lnTo>
                  <a:pt x="2121" y="596"/>
                </a:lnTo>
                <a:lnTo>
                  <a:pt x="2127" y="658"/>
                </a:lnTo>
                <a:lnTo>
                  <a:pt x="2135" y="685"/>
                </a:lnTo>
                <a:lnTo>
                  <a:pt x="2142" y="656"/>
                </a:lnTo>
                <a:lnTo>
                  <a:pt x="2149" y="592"/>
                </a:lnTo>
                <a:lnTo>
                  <a:pt x="2150" y="523"/>
                </a:lnTo>
                <a:lnTo>
                  <a:pt x="2152" y="480"/>
                </a:lnTo>
                <a:lnTo>
                  <a:pt x="2152" y="445"/>
                </a:lnTo>
                <a:lnTo>
                  <a:pt x="2155" y="390"/>
                </a:lnTo>
                <a:lnTo>
                  <a:pt x="2156" y="337"/>
                </a:lnTo>
                <a:lnTo>
                  <a:pt x="2156" y="305"/>
                </a:lnTo>
                <a:lnTo>
                  <a:pt x="2158" y="297"/>
                </a:lnTo>
                <a:lnTo>
                  <a:pt x="2161" y="293"/>
                </a:lnTo>
                <a:lnTo>
                  <a:pt x="2167" y="288"/>
                </a:lnTo>
                <a:lnTo>
                  <a:pt x="2176" y="287"/>
                </a:lnTo>
                <a:lnTo>
                  <a:pt x="2185" y="285"/>
                </a:lnTo>
                <a:lnTo>
                  <a:pt x="2196" y="284"/>
                </a:lnTo>
                <a:lnTo>
                  <a:pt x="2208" y="284"/>
                </a:lnTo>
                <a:lnTo>
                  <a:pt x="2222" y="284"/>
                </a:lnTo>
                <a:lnTo>
                  <a:pt x="2239" y="284"/>
                </a:lnTo>
                <a:lnTo>
                  <a:pt x="2266" y="284"/>
                </a:lnTo>
                <a:lnTo>
                  <a:pt x="2300" y="284"/>
                </a:lnTo>
                <a:lnTo>
                  <a:pt x="2339" y="282"/>
                </a:lnTo>
                <a:lnTo>
                  <a:pt x="2376" y="282"/>
                </a:lnTo>
                <a:lnTo>
                  <a:pt x="2410" y="282"/>
                </a:lnTo>
                <a:lnTo>
                  <a:pt x="2436" y="282"/>
                </a:lnTo>
                <a:lnTo>
                  <a:pt x="2448" y="282"/>
                </a:lnTo>
                <a:lnTo>
                  <a:pt x="2448" y="302"/>
                </a:lnTo>
                <a:lnTo>
                  <a:pt x="2449" y="338"/>
                </a:lnTo>
                <a:lnTo>
                  <a:pt x="2449" y="377"/>
                </a:lnTo>
                <a:lnTo>
                  <a:pt x="2449" y="396"/>
                </a:lnTo>
                <a:lnTo>
                  <a:pt x="2431" y="396"/>
                </a:lnTo>
                <a:lnTo>
                  <a:pt x="2404" y="396"/>
                </a:lnTo>
                <a:lnTo>
                  <a:pt x="2370" y="396"/>
                </a:lnTo>
                <a:lnTo>
                  <a:pt x="2333" y="396"/>
                </a:lnTo>
                <a:lnTo>
                  <a:pt x="2297" y="396"/>
                </a:lnTo>
                <a:lnTo>
                  <a:pt x="2265" y="396"/>
                </a:lnTo>
                <a:lnTo>
                  <a:pt x="2239" y="398"/>
                </a:lnTo>
                <a:lnTo>
                  <a:pt x="2222" y="398"/>
                </a:lnTo>
                <a:lnTo>
                  <a:pt x="2211" y="398"/>
                </a:lnTo>
                <a:lnTo>
                  <a:pt x="2202" y="398"/>
                </a:lnTo>
                <a:lnTo>
                  <a:pt x="2193" y="400"/>
                </a:lnTo>
                <a:lnTo>
                  <a:pt x="2185" y="401"/>
                </a:lnTo>
                <a:lnTo>
                  <a:pt x="2179" y="404"/>
                </a:lnTo>
                <a:lnTo>
                  <a:pt x="2175" y="407"/>
                </a:lnTo>
                <a:lnTo>
                  <a:pt x="2173" y="412"/>
                </a:lnTo>
                <a:lnTo>
                  <a:pt x="2171" y="418"/>
                </a:lnTo>
                <a:lnTo>
                  <a:pt x="2170" y="453"/>
                </a:lnTo>
                <a:lnTo>
                  <a:pt x="2167" y="509"/>
                </a:lnTo>
                <a:lnTo>
                  <a:pt x="2164" y="567"/>
                </a:lnTo>
                <a:lnTo>
                  <a:pt x="2162" y="604"/>
                </a:lnTo>
                <a:lnTo>
                  <a:pt x="2159" y="632"/>
                </a:lnTo>
                <a:lnTo>
                  <a:pt x="2153" y="667"/>
                </a:lnTo>
                <a:lnTo>
                  <a:pt x="2144" y="697"/>
                </a:lnTo>
                <a:lnTo>
                  <a:pt x="2135" y="711"/>
                </a:lnTo>
                <a:lnTo>
                  <a:pt x="2126" y="699"/>
                </a:lnTo>
                <a:lnTo>
                  <a:pt x="2115" y="671"/>
                </a:lnTo>
                <a:lnTo>
                  <a:pt x="2104" y="636"/>
                </a:lnTo>
                <a:lnTo>
                  <a:pt x="2097" y="607"/>
                </a:lnTo>
                <a:lnTo>
                  <a:pt x="2091" y="581"/>
                </a:lnTo>
                <a:lnTo>
                  <a:pt x="2078" y="535"/>
                </a:lnTo>
                <a:lnTo>
                  <a:pt x="2063" y="474"/>
                </a:lnTo>
                <a:lnTo>
                  <a:pt x="2046" y="404"/>
                </a:lnTo>
                <a:lnTo>
                  <a:pt x="2029" y="331"/>
                </a:lnTo>
                <a:lnTo>
                  <a:pt x="2014" y="264"/>
                </a:lnTo>
                <a:lnTo>
                  <a:pt x="2002" y="204"/>
                </a:lnTo>
                <a:lnTo>
                  <a:pt x="1994" y="163"/>
                </a:lnTo>
                <a:lnTo>
                  <a:pt x="1987" y="125"/>
                </a:lnTo>
                <a:lnTo>
                  <a:pt x="1979" y="122"/>
                </a:lnTo>
                <a:lnTo>
                  <a:pt x="1973" y="142"/>
                </a:lnTo>
                <a:lnTo>
                  <a:pt x="1970" y="164"/>
                </a:lnTo>
                <a:lnTo>
                  <a:pt x="1961" y="242"/>
                </a:lnTo>
                <a:lnTo>
                  <a:pt x="1947" y="364"/>
                </a:lnTo>
                <a:lnTo>
                  <a:pt x="1935" y="480"/>
                </a:lnTo>
                <a:lnTo>
                  <a:pt x="1929" y="538"/>
                </a:lnTo>
                <a:lnTo>
                  <a:pt x="1926" y="557"/>
                </a:lnTo>
                <a:lnTo>
                  <a:pt x="1921" y="574"/>
                </a:lnTo>
                <a:lnTo>
                  <a:pt x="1913" y="586"/>
                </a:lnTo>
                <a:lnTo>
                  <a:pt x="1901" y="592"/>
                </a:lnTo>
                <a:lnTo>
                  <a:pt x="1889" y="587"/>
                </a:lnTo>
                <a:lnTo>
                  <a:pt x="1881" y="574"/>
                </a:lnTo>
                <a:lnTo>
                  <a:pt x="1877" y="554"/>
                </a:lnTo>
                <a:lnTo>
                  <a:pt x="1875" y="531"/>
                </a:lnTo>
                <a:lnTo>
                  <a:pt x="1875" y="493"/>
                </a:lnTo>
                <a:lnTo>
                  <a:pt x="1874" y="441"/>
                </a:lnTo>
                <a:lnTo>
                  <a:pt x="1868" y="395"/>
                </a:lnTo>
                <a:lnTo>
                  <a:pt x="1857" y="375"/>
                </a:lnTo>
                <a:lnTo>
                  <a:pt x="1842" y="383"/>
                </a:lnTo>
                <a:lnTo>
                  <a:pt x="1834" y="403"/>
                </a:lnTo>
                <a:lnTo>
                  <a:pt x="1831" y="425"/>
                </a:lnTo>
                <a:lnTo>
                  <a:pt x="1831" y="444"/>
                </a:lnTo>
                <a:lnTo>
                  <a:pt x="1829" y="467"/>
                </a:lnTo>
                <a:lnTo>
                  <a:pt x="1823" y="491"/>
                </a:lnTo>
                <a:lnTo>
                  <a:pt x="1814" y="508"/>
                </a:lnTo>
                <a:lnTo>
                  <a:pt x="1803" y="516"/>
                </a:lnTo>
                <a:lnTo>
                  <a:pt x="1793" y="506"/>
                </a:lnTo>
                <a:lnTo>
                  <a:pt x="1785" y="487"/>
                </a:lnTo>
                <a:lnTo>
                  <a:pt x="1779" y="464"/>
                </a:lnTo>
                <a:lnTo>
                  <a:pt x="1777" y="447"/>
                </a:lnTo>
                <a:lnTo>
                  <a:pt x="1777" y="433"/>
                </a:lnTo>
                <a:lnTo>
                  <a:pt x="1776" y="416"/>
                </a:lnTo>
                <a:lnTo>
                  <a:pt x="1768" y="404"/>
                </a:lnTo>
                <a:lnTo>
                  <a:pt x="1752" y="398"/>
                </a:lnTo>
                <a:lnTo>
                  <a:pt x="1744" y="398"/>
                </a:lnTo>
                <a:lnTo>
                  <a:pt x="1733" y="398"/>
                </a:lnTo>
                <a:lnTo>
                  <a:pt x="1719" y="398"/>
                </a:lnTo>
                <a:lnTo>
                  <a:pt x="1703" y="398"/>
                </a:lnTo>
                <a:lnTo>
                  <a:pt x="1683" y="398"/>
                </a:lnTo>
                <a:lnTo>
                  <a:pt x="1663" y="398"/>
                </a:lnTo>
                <a:lnTo>
                  <a:pt x="1642" y="398"/>
                </a:lnTo>
                <a:lnTo>
                  <a:pt x="1619" y="398"/>
                </a:lnTo>
                <a:lnTo>
                  <a:pt x="1597" y="398"/>
                </a:lnTo>
                <a:lnTo>
                  <a:pt x="1576" y="398"/>
                </a:lnTo>
                <a:lnTo>
                  <a:pt x="1556" y="398"/>
                </a:lnTo>
                <a:lnTo>
                  <a:pt x="1538" y="398"/>
                </a:lnTo>
                <a:lnTo>
                  <a:pt x="1521" y="398"/>
                </a:lnTo>
                <a:lnTo>
                  <a:pt x="1507" y="398"/>
                </a:lnTo>
                <a:lnTo>
                  <a:pt x="1497" y="398"/>
                </a:lnTo>
                <a:lnTo>
                  <a:pt x="1490" y="398"/>
                </a:lnTo>
                <a:lnTo>
                  <a:pt x="1477" y="398"/>
                </a:lnTo>
                <a:lnTo>
                  <a:pt x="1464" y="398"/>
                </a:lnTo>
                <a:lnTo>
                  <a:pt x="1454" y="400"/>
                </a:lnTo>
                <a:lnTo>
                  <a:pt x="1445" y="401"/>
                </a:lnTo>
                <a:lnTo>
                  <a:pt x="1435" y="404"/>
                </a:lnTo>
                <a:lnTo>
                  <a:pt x="1429" y="407"/>
                </a:lnTo>
                <a:lnTo>
                  <a:pt x="1426" y="413"/>
                </a:lnTo>
                <a:lnTo>
                  <a:pt x="1425" y="419"/>
                </a:lnTo>
                <a:lnTo>
                  <a:pt x="1423" y="455"/>
                </a:lnTo>
                <a:lnTo>
                  <a:pt x="1420" y="511"/>
                </a:lnTo>
                <a:lnTo>
                  <a:pt x="1417" y="569"/>
                </a:lnTo>
                <a:lnTo>
                  <a:pt x="1416" y="606"/>
                </a:lnTo>
                <a:lnTo>
                  <a:pt x="1413" y="633"/>
                </a:lnTo>
                <a:lnTo>
                  <a:pt x="1406" y="668"/>
                </a:lnTo>
                <a:lnTo>
                  <a:pt x="1399" y="699"/>
                </a:lnTo>
                <a:lnTo>
                  <a:pt x="1388" y="712"/>
                </a:lnTo>
                <a:lnTo>
                  <a:pt x="1379" y="700"/>
                </a:lnTo>
                <a:lnTo>
                  <a:pt x="1370" y="673"/>
                </a:lnTo>
                <a:lnTo>
                  <a:pt x="1359" y="638"/>
                </a:lnTo>
                <a:lnTo>
                  <a:pt x="1350" y="609"/>
                </a:lnTo>
                <a:lnTo>
                  <a:pt x="1344" y="583"/>
                </a:lnTo>
                <a:lnTo>
                  <a:pt x="1332" y="537"/>
                </a:lnTo>
                <a:lnTo>
                  <a:pt x="1316" y="476"/>
                </a:lnTo>
                <a:lnTo>
                  <a:pt x="1300" y="406"/>
                </a:lnTo>
                <a:lnTo>
                  <a:pt x="1283" y="332"/>
                </a:lnTo>
                <a:lnTo>
                  <a:pt x="1267" y="265"/>
                </a:lnTo>
                <a:lnTo>
                  <a:pt x="1257" y="206"/>
                </a:lnTo>
                <a:lnTo>
                  <a:pt x="1249" y="164"/>
                </a:lnTo>
                <a:lnTo>
                  <a:pt x="1241" y="125"/>
                </a:lnTo>
                <a:lnTo>
                  <a:pt x="1235" y="123"/>
                </a:lnTo>
                <a:lnTo>
                  <a:pt x="1229" y="143"/>
                </a:lnTo>
                <a:lnTo>
                  <a:pt x="1226" y="166"/>
                </a:lnTo>
                <a:lnTo>
                  <a:pt x="1217" y="244"/>
                </a:lnTo>
                <a:lnTo>
                  <a:pt x="1203" y="366"/>
                </a:lnTo>
                <a:lnTo>
                  <a:pt x="1191" y="482"/>
                </a:lnTo>
                <a:lnTo>
                  <a:pt x="1185" y="540"/>
                </a:lnTo>
                <a:lnTo>
                  <a:pt x="1182" y="558"/>
                </a:lnTo>
                <a:lnTo>
                  <a:pt x="1177" y="575"/>
                </a:lnTo>
                <a:lnTo>
                  <a:pt x="1170" y="587"/>
                </a:lnTo>
                <a:lnTo>
                  <a:pt x="1158" y="592"/>
                </a:lnTo>
                <a:lnTo>
                  <a:pt x="1145" y="587"/>
                </a:lnTo>
                <a:lnTo>
                  <a:pt x="1138" y="574"/>
                </a:lnTo>
                <a:lnTo>
                  <a:pt x="1133" y="555"/>
                </a:lnTo>
                <a:lnTo>
                  <a:pt x="1130" y="532"/>
                </a:lnTo>
                <a:lnTo>
                  <a:pt x="1130" y="494"/>
                </a:lnTo>
                <a:lnTo>
                  <a:pt x="1128" y="442"/>
                </a:lnTo>
                <a:lnTo>
                  <a:pt x="1124" y="396"/>
                </a:lnTo>
                <a:lnTo>
                  <a:pt x="1112" y="377"/>
                </a:lnTo>
                <a:lnTo>
                  <a:pt x="1098" y="384"/>
                </a:lnTo>
                <a:lnTo>
                  <a:pt x="1090" y="404"/>
                </a:lnTo>
                <a:lnTo>
                  <a:pt x="1087" y="427"/>
                </a:lnTo>
                <a:lnTo>
                  <a:pt x="1087" y="445"/>
                </a:lnTo>
                <a:lnTo>
                  <a:pt x="1086" y="468"/>
                </a:lnTo>
                <a:lnTo>
                  <a:pt x="1080" y="493"/>
                </a:lnTo>
                <a:lnTo>
                  <a:pt x="1070" y="509"/>
                </a:lnTo>
                <a:lnTo>
                  <a:pt x="1060" y="517"/>
                </a:lnTo>
                <a:lnTo>
                  <a:pt x="1049" y="508"/>
                </a:lnTo>
                <a:lnTo>
                  <a:pt x="1041" y="488"/>
                </a:lnTo>
                <a:lnTo>
                  <a:pt x="1035" y="465"/>
                </a:lnTo>
                <a:lnTo>
                  <a:pt x="1034" y="448"/>
                </a:lnTo>
                <a:lnTo>
                  <a:pt x="1034" y="435"/>
                </a:lnTo>
                <a:lnTo>
                  <a:pt x="1031" y="418"/>
                </a:lnTo>
                <a:lnTo>
                  <a:pt x="1023" y="406"/>
                </a:lnTo>
                <a:lnTo>
                  <a:pt x="1006" y="400"/>
                </a:lnTo>
                <a:lnTo>
                  <a:pt x="999" y="400"/>
                </a:lnTo>
                <a:lnTo>
                  <a:pt x="988" y="400"/>
                </a:lnTo>
                <a:lnTo>
                  <a:pt x="974" y="400"/>
                </a:lnTo>
                <a:lnTo>
                  <a:pt x="957" y="400"/>
                </a:lnTo>
                <a:lnTo>
                  <a:pt x="938" y="400"/>
                </a:lnTo>
                <a:lnTo>
                  <a:pt x="918" y="400"/>
                </a:lnTo>
                <a:lnTo>
                  <a:pt x="896" y="400"/>
                </a:lnTo>
                <a:lnTo>
                  <a:pt x="875" y="400"/>
                </a:lnTo>
                <a:lnTo>
                  <a:pt x="852" y="400"/>
                </a:lnTo>
                <a:lnTo>
                  <a:pt x="831" y="400"/>
                </a:lnTo>
                <a:lnTo>
                  <a:pt x="811" y="400"/>
                </a:lnTo>
                <a:lnTo>
                  <a:pt x="793" y="400"/>
                </a:lnTo>
                <a:lnTo>
                  <a:pt x="777" y="400"/>
                </a:lnTo>
                <a:lnTo>
                  <a:pt x="764" y="400"/>
                </a:lnTo>
                <a:lnTo>
                  <a:pt x="753" y="400"/>
                </a:lnTo>
                <a:lnTo>
                  <a:pt x="747" y="400"/>
                </a:lnTo>
                <a:lnTo>
                  <a:pt x="733" y="400"/>
                </a:lnTo>
                <a:lnTo>
                  <a:pt x="721" y="400"/>
                </a:lnTo>
                <a:lnTo>
                  <a:pt x="709" y="401"/>
                </a:lnTo>
                <a:lnTo>
                  <a:pt x="699" y="403"/>
                </a:lnTo>
                <a:lnTo>
                  <a:pt x="690" y="404"/>
                </a:lnTo>
                <a:lnTo>
                  <a:pt x="684" y="409"/>
                </a:lnTo>
                <a:lnTo>
                  <a:pt x="681" y="413"/>
                </a:lnTo>
                <a:lnTo>
                  <a:pt x="680" y="421"/>
                </a:lnTo>
                <a:lnTo>
                  <a:pt x="678" y="455"/>
                </a:lnTo>
                <a:lnTo>
                  <a:pt x="676" y="511"/>
                </a:lnTo>
                <a:lnTo>
                  <a:pt x="673" y="569"/>
                </a:lnTo>
                <a:lnTo>
                  <a:pt x="672" y="607"/>
                </a:lnTo>
                <a:lnTo>
                  <a:pt x="669" y="635"/>
                </a:lnTo>
                <a:lnTo>
                  <a:pt x="663" y="670"/>
                </a:lnTo>
                <a:lnTo>
                  <a:pt x="654" y="700"/>
                </a:lnTo>
                <a:lnTo>
                  <a:pt x="644" y="714"/>
                </a:lnTo>
                <a:lnTo>
                  <a:pt x="635" y="702"/>
                </a:lnTo>
                <a:lnTo>
                  <a:pt x="625" y="674"/>
                </a:lnTo>
                <a:lnTo>
                  <a:pt x="614" y="639"/>
                </a:lnTo>
                <a:lnTo>
                  <a:pt x="605" y="610"/>
                </a:lnTo>
                <a:lnTo>
                  <a:pt x="599" y="584"/>
                </a:lnTo>
                <a:lnTo>
                  <a:pt x="588" y="538"/>
                </a:lnTo>
                <a:lnTo>
                  <a:pt x="573" y="477"/>
                </a:lnTo>
                <a:lnTo>
                  <a:pt x="556" y="407"/>
                </a:lnTo>
                <a:lnTo>
                  <a:pt x="539" y="334"/>
                </a:lnTo>
                <a:lnTo>
                  <a:pt x="524" y="267"/>
                </a:lnTo>
                <a:lnTo>
                  <a:pt x="512" y="207"/>
                </a:lnTo>
                <a:lnTo>
                  <a:pt x="504" y="166"/>
                </a:lnTo>
                <a:lnTo>
                  <a:pt x="496" y="126"/>
                </a:lnTo>
                <a:lnTo>
                  <a:pt x="489" y="125"/>
                </a:lnTo>
                <a:lnTo>
                  <a:pt x="483" y="145"/>
                </a:lnTo>
                <a:lnTo>
                  <a:pt x="479" y="168"/>
                </a:lnTo>
                <a:lnTo>
                  <a:pt x="470" y="245"/>
                </a:lnTo>
                <a:lnTo>
                  <a:pt x="457" y="367"/>
                </a:lnTo>
                <a:lnTo>
                  <a:pt x="444" y="484"/>
                </a:lnTo>
                <a:lnTo>
                  <a:pt x="438" y="542"/>
                </a:lnTo>
                <a:lnTo>
                  <a:pt x="435" y="560"/>
                </a:lnTo>
                <a:lnTo>
                  <a:pt x="431" y="577"/>
                </a:lnTo>
                <a:lnTo>
                  <a:pt x="423" y="589"/>
                </a:lnTo>
                <a:lnTo>
                  <a:pt x="411" y="593"/>
                </a:lnTo>
                <a:lnTo>
                  <a:pt x="399" y="589"/>
                </a:lnTo>
                <a:lnTo>
                  <a:pt x="391" y="575"/>
                </a:lnTo>
                <a:lnTo>
                  <a:pt x="386" y="557"/>
                </a:lnTo>
                <a:lnTo>
                  <a:pt x="385" y="534"/>
                </a:lnTo>
                <a:lnTo>
                  <a:pt x="385" y="496"/>
                </a:lnTo>
                <a:lnTo>
                  <a:pt x="383" y="444"/>
                </a:lnTo>
                <a:lnTo>
                  <a:pt x="377" y="398"/>
                </a:lnTo>
                <a:lnTo>
                  <a:pt x="365" y="378"/>
                </a:lnTo>
                <a:lnTo>
                  <a:pt x="351" y="386"/>
                </a:lnTo>
                <a:lnTo>
                  <a:pt x="344" y="406"/>
                </a:lnTo>
                <a:lnTo>
                  <a:pt x="341" y="429"/>
                </a:lnTo>
                <a:lnTo>
                  <a:pt x="341" y="447"/>
                </a:lnTo>
                <a:lnTo>
                  <a:pt x="339" y="470"/>
                </a:lnTo>
                <a:lnTo>
                  <a:pt x="333" y="494"/>
                </a:lnTo>
                <a:lnTo>
                  <a:pt x="324" y="511"/>
                </a:lnTo>
                <a:lnTo>
                  <a:pt x="313" y="519"/>
                </a:lnTo>
                <a:lnTo>
                  <a:pt x="302" y="509"/>
                </a:lnTo>
                <a:lnTo>
                  <a:pt x="295" y="490"/>
                </a:lnTo>
                <a:lnTo>
                  <a:pt x="289" y="467"/>
                </a:lnTo>
                <a:lnTo>
                  <a:pt x="287" y="450"/>
                </a:lnTo>
                <a:lnTo>
                  <a:pt x="287" y="436"/>
                </a:lnTo>
                <a:lnTo>
                  <a:pt x="286" y="419"/>
                </a:lnTo>
                <a:lnTo>
                  <a:pt x="278" y="407"/>
                </a:lnTo>
                <a:lnTo>
                  <a:pt x="261" y="401"/>
                </a:lnTo>
                <a:lnTo>
                  <a:pt x="253" y="401"/>
                </a:lnTo>
                <a:lnTo>
                  <a:pt x="243" y="401"/>
                </a:lnTo>
                <a:lnTo>
                  <a:pt x="228" y="401"/>
                </a:lnTo>
                <a:lnTo>
                  <a:pt x="211" y="401"/>
                </a:lnTo>
                <a:lnTo>
                  <a:pt x="192" y="401"/>
                </a:lnTo>
                <a:lnTo>
                  <a:pt x="173" y="401"/>
                </a:lnTo>
                <a:lnTo>
                  <a:pt x="150" y="401"/>
                </a:lnTo>
                <a:lnTo>
                  <a:pt x="128" y="401"/>
                </a:lnTo>
                <a:lnTo>
                  <a:pt x="107" y="401"/>
                </a:lnTo>
                <a:lnTo>
                  <a:pt x="86" y="401"/>
                </a:lnTo>
                <a:lnTo>
                  <a:pt x="64" y="401"/>
                </a:lnTo>
                <a:lnTo>
                  <a:pt x="46" y="401"/>
                </a:lnTo>
                <a:lnTo>
                  <a:pt x="31" y="401"/>
                </a:lnTo>
                <a:lnTo>
                  <a:pt x="17" y="401"/>
                </a:lnTo>
                <a:lnTo>
                  <a:pt x="6" y="401"/>
                </a:lnTo>
                <a:lnTo>
                  <a:pt x="0" y="401"/>
                </a:lnTo>
                <a:lnTo>
                  <a:pt x="2" y="288"/>
                </a:lnTo>
                <a:close/>
              </a:path>
            </a:pathLst>
          </a:custGeom>
          <a:solidFill>
            <a:srgbClr val="FF006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59" name="Text Box 8"/>
          <p:cNvSpPr txBox="1">
            <a:spLocks noChangeArrowheads="1"/>
          </p:cNvSpPr>
          <p:nvPr/>
        </p:nvSpPr>
        <p:spPr bwMode="auto">
          <a:xfrm>
            <a:off x="1981200" y="5334000"/>
            <a:ext cx="594360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Arial" pitchFamily="34" charset="0"/>
              </a:rPr>
              <a:t>Время – ресурс невозобновляемый!</a:t>
            </a:r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316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7E6DF7DA-74C8-4A88-81BE-9620FCB9E277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685800"/>
            <a:ext cx="8153400" cy="774700"/>
          </a:xfrm>
          <a:noFill/>
        </p:spPr>
        <p:txBody>
          <a:bodyPr/>
          <a:lstStyle/>
          <a:p>
            <a:r>
              <a:rPr lang="ru-RU" b="1"/>
              <a:t>Требования участников</a:t>
            </a:r>
            <a:endParaRPr lang="en-US" b="1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5029200" y="3810000"/>
          <a:ext cx="16002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3848040" imgH="5478120" progId="">
                  <p:embed/>
                </p:oleObj>
              </mc:Choice>
              <mc:Fallback>
                <p:oleObj name="Clip" r:id="rId2" imgW="3848040" imgH="5478120" progId="">
                  <p:embed/>
                  <p:pic>
                    <p:nvPicPr>
                      <p:cNvPr id="102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810000"/>
                        <a:ext cx="1600200" cy="182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6"/>
          <p:cNvSpPr txBox="1">
            <a:spLocks noChangeArrowheads="1"/>
          </p:cNvSpPr>
          <p:nvPr/>
        </p:nvSpPr>
        <p:spPr bwMode="auto">
          <a:xfrm>
            <a:off x="4724400" y="5715000"/>
            <a:ext cx="3505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Arial" pitchFamily="34" charset="0"/>
              </a:rPr>
              <a:t>Руководитель проекта</a:t>
            </a:r>
            <a:endParaRPr lang="en-US">
              <a:latin typeface="Arial" pitchFamily="34" charset="0"/>
            </a:endParaRPr>
          </a:p>
        </p:txBody>
      </p:sp>
      <p:sp>
        <p:nvSpPr>
          <p:cNvPr id="1030" name="Text Box 7"/>
          <p:cNvSpPr txBox="1">
            <a:spLocks noChangeArrowheads="1"/>
          </p:cNvSpPr>
          <p:nvPr/>
        </p:nvSpPr>
        <p:spPr bwMode="auto">
          <a:xfrm>
            <a:off x="7772400" y="1981201"/>
            <a:ext cx="2971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Arial" pitchFamily="34" charset="0"/>
              </a:rPr>
              <a:t>Функциональность, скорость работы, безопасность, надежность!</a:t>
            </a:r>
            <a:endParaRPr lang="en-US">
              <a:latin typeface="Arial" pitchFamily="34" charset="0"/>
            </a:endParaRPr>
          </a:p>
        </p:txBody>
      </p:sp>
      <p:sp>
        <p:nvSpPr>
          <p:cNvPr id="1031" name="Text Box 8"/>
          <p:cNvSpPr txBox="1">
            <a:spLocks noChangeArrowheads="1"/>
          </p:cNvSpPr>
          <p:nvPr/>
        </p:nvSpPr>
        <p:spPr bwMode="auto">
          <a:xfrm>
            <a:off x="1371600" y="3752850"/>
            <a:ext cx="32766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Arial" pitchFamily="34" charset="0"/>
              </a:rPr>
              <a:t>Новинки в функциональности, низкая стоимость, быстрый выход на рынок, быть на уровне конкурентов!</a:t>
            </a:r>
            <a:endParaRPr lang="en-US">
              <a:latin typeface="Arial" pitchFamily="34" charset="0"/>
            </a:endParaRPr>
          </a:p>
        </p:txBody>
      </p:sp>
      <p:sp>
        <p:nvSpPr>
          <p:cNvPr id="1032" name="Text Box 9"/>
          <p:cNvSpPr txBox="1">
            <a:spLocks noChangeArrowheads="1"/>
          </p:cNvSpPr>
          <p:nvPr/>
        </p:nvSpPr>
        <p:spPr bwMode="auto">
          <a:xfrm>
            <a:off x="5029200" y="1447800"/>
            <a:ext cx="2286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Arial" pitchFamily="34" charset="0"/>
              </a:rPr>
              <a:t>Возможность вносить изменения!</a:t>
            </a:r>
            <a:endParaRPr lang="en-US">
              <a:latin typeface="Arial" pitchFamily="34" charset="0"/>
            </a:endParaRPr>
          </a:p>
        </p:txBody>
      </p:sp>
      <p:sp>
        <p:nvSpPr>
          <p:cNvPr id="1033" name="Text Box 10"/>
          <p:cNvSpPr txBox="1">
            <a:spLocks noChangeArrowheads="1"/>
          </p:cNvSpPr>
          <p:nvPr/>
        </p:nvSpPr>
        <p:spPr bwMode="auto">
          <a:xfrm>
            <a:off x="1447800" y="2133601"/>
            <a:ext cx="2971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Arial" pitchFamily="34" charset="0"/>
              </a:rPr>
              <a:t>Низкая стоимость, занятость людей! </a:t>
            </a:r>
            <a:endParaRPr lang="en-US">
              <a:latin typeface="Arial" pitchFamily="34" charset="0"/>
            </a:endParaRPr>
          </a:p>
        </p:txBody>
      </p:sp>
      <p:sp>
        <p:nvSpPr>
          <p:cNvPr id="1034" name="Text Box 11"/>
          <p:cNvSpPr txBox="1">
            <a:spLocks noChangeArrowheads="1"/>
          </p:cNvSpPr>
          <p:nvPr/>
        </p:nvSpPr>
        <p:spPr bwMode="auto">
          <a:xfrm>
            <a:off x="7848600" y="4038601"/>
            <a:ext cx="2819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Arial" pitchFamily="34" charset="0"/>
              </a:rPr>
              <a:t>Низкая стоимость, поставка в срок, изменения не слишком часто!</a:t>
            </a:r>
            <a:endParaRPr lang="en-US">
              <a:latin typeface="Arial" pitchFamily="34" charset="0"/>
            </a:endParaRPr>
          </a:p>
        </p:txBody>
      </p:sp>
      <p:sp>
        <p:nvSpPr>
          <p:cNvPr id="1035" name="AutoShape 12"/>
          <p:cNvSpPr>
            <a:spLocks noChangeArrowheads="1"/>
          </p:cNvSpPr>
          <p:nvPr/>
        </p:nvSpPr>
        <p:spPr bwMode="auto">
          <a:xfrm rot="2573339">
            <a:off x="3810000" y="3200400"/>
            <a:ext cx="1676400" cy="381000"/>
          </a:xfrm>
          <a:prstGeom prst="rightArrow">
            <a:avLst>
              <a:gd name="adj1" fmla="val 50000"/>
              <a:gd name="adj2" fmla="val 11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6" name="AutoShape 13"/>
          <p:cNvSpPr>
            <a:spLocks noChangeArrowheads="1"/>
          </p:cNvSpPr>
          <p:nvPr/>
        </p:nvSpPr>
        <p:spPr bwMode="auto">
          <a:xfrm rot="8417176">
            <a:off x="6146801" y="2974975"/>
            <a:ext cx="1939925" cy="381000"/>
          </a:xfrm>
          <a:prstGeom prst="rightArrow">
            <a:avLst>
              <a:gd name="adj1" fmla="val 50000"/>
              <a:gd name="adj2" fmla="val 1272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7" name="AutoShape 14"/>
          <p:cNvSpPr>
            <a:spLocks noChangeArrowheads="1"/>
          </p:cNvSpPr>
          <p:nvPr/>
        </p:nvSpPr>
        <p:spPr bwMode="auto">
          <a:xfrm rot="10792542">
            <a:off x="6778625" y="4568825"/>
            <a:ext cx="992188" cy="381000"/>
          </a:xfrm>
          <a:prstGeom prst="rightArrow">
            <a:avLst>
              <a:gd name="adj1" fmla="val 50000"/>
              <a:gd name="adj2" fmla="val 6510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8" name="AutoShape 15"/>
          <p:cNvSpPr>
            <a:spLocks noChangeArrowheads="1"/>
          </p:cNvSpPr>
          <p:nvPr/>
        </p:nvSpPr>
        <p:spPr bwMode="auto">
          <a:xfrm>
            <a:off x="4114800" y="4648200"/>
            <a:ext cx="914400" cy="381000"/>
          </a:xfrm>
          <a:prstGeom prst="rightArrow">
            <a:avLst>
              <a:gd name="adj1" fmla="val 50000"/>
              <a:gd name="adj2" fmla="val 6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9" name="AutoShape 16"/>
          <p:cNvSpPr>
            <a:spLocks noChangeArrowheads="1"/>
          </p:cNvSpPr>
          <p:nvPr/>
        </p:nvSpPr>
        <p:spPr bwMode="auto">
          <a:xfrm>
            <a:off x="5638800" y="2819400"/>
            <a:ext cx="457200" cy="762000"/>
          </a:xfrm>
          <a:prstGeom prst="down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723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8CF5F7F0-C6F9-4446-8F7A-67AB170DB312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609600"/>
            <a:ext cx="8839200" cy="457200"/>
          </a:xfrm>
          <a:noFill/>
        </p:spPr>
        <p:txBody>
          <a:bodyPr vert="horz" lIns="90488" tIns="44450" rIns="90488" bIns="44450" rtlCol="0" anchor="ctr">
            <a:normAutofit fontScale="90000"/>
          </a:bodyPr>
          <a:lstStyle/>
          <a:p>
            <a:r>
              <a:rPr lang="en-US" b="1"/>
              <a:t>Институт технологии программирования</a:t>
            </a:r>
            <a:endParaRPr lang="en-US" b="1">
              <a:latin typeface="Times New Roman Cyr" charset="-52"/>
            </a:endParaRPr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2057401" y="1524000"/>
            <a:ext cx="8158163" cy="2224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buClr>
                <a:schemeClr val="hlink"/>
              </a:buClr>
              <a:buSzPct val="100000"/>
              <a:buFontTx/>
              <a:buChar char="•"/>
            </a:pPr>
            <a:r>
              <a:rPr lang="en-US" sz="2800" dirty="0">
                <a:solidFill>
                  <a:srgbClr val="3333CC"/>
                </a:solidFill>
                <a:latin typeface="Arial" pitchFamily="34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Arial" pitchFamily="34" charset="0"/>
              </a:rPr>
              <a:t>основан</a:t>
            </a:r>
            <a:r>
              <a:rPr lang="en-US" sz="2800" dirty="0">
                <a:solidFill>
                  <a:srgbClr val="3333CC"/>
                </a:solidFill>
                <a:latin typeface="Arial" pitchFamily="34" charset="0"/>
              </a:rPr>
              <a:t> в 1984 г.</a:t>
            </a:r>
          </a:p>
          <a:p>
            <a:pPr>
              <a:buClr>
                <a:schemeClr val="hlink"/>
              </a:buClr>
              <a:buSzPct val="100000"/>
              <a:buFontTx/>
              <a:buChar char="•"/>
            </a:pPr>
            <a:r>
              <a:rPr lang="en-US" sz="2800" dirty="0">
                <a:solidFill>
                  <a:srgbClr val="3333CC"/>
                </a:solidFill>
                <a:latin typeface="Arial" pitchFamily="34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Arial" pitchFamily="34" charset="0"/>
              </a:rPr>
              <a:t>научно-исслед.центр</a:t>
            </a:r>
            <a:r>
              <a:rPr lang="en-US" sz="2800" dirty="0">
                <a:solidFill>
                  <a:srgbClr val="3333CC"/>
                </a:solidFill>
                <a:latin typeface="Arial" pitchFamily="34" charset="0"/>
              </a:rPr>
              <a:t> с </a:t>
            </a:r>
            <a:r>
              <a:rPr lang="en-US" sz="2800" dirty="0" err="1">
                <a:solidFill>
                  <a:srgbClr val="3333CC"/>
                </a:solidFill>
                <a:latin typeface="Arial" pitchFamily="34" charset="0"/>
              </a:rPr>
              <a:t>государств.финансир</a:t>
            </a:r>
            <a:r>
              <a:rPr lang="en-US" sz="2800" dirty="0">
                <a:solidFill>
                  <a:srgbClr val="3333CC"/>
                </a:solidFill>
                <a:latin typeface="Arial" pitchFamily="34" charset="0"/>
              </a:rPr>
              <a:t>.</a:t>
            </a:r>
          </a:p>
          <a:p>
            <a:pPr>
              <a:buClr>
                <a:schemeClr val="hlink"/>
              </a:buClr>
              <a:buSzPct val="100000"/>
              <a:buFontTx/>
              <a:buChar char="•"/>
            </a:pPr>
            <a:r>
              <a:rPr lang="en-US" sz="2800" dirty="0">
                <a:solidFill>
                  <a:srgbClr val="3333CC"/>
                </a:solidFill>
                <a:latin typeface="Arial" pitchFamily="34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Arial" pitchFamily="34" charset="0"/>
              </a:rPr>
              <a:t>ориентирован</a:t>
            </a:r>
            <a:r>
              <a:rPr lang="en-US" sz="2800" dirty="0">
                <a:solidFill>
                  <a:srgbClr val="3333CC"/>
                </a:solidFill>
                <a:latin typeface="Arial" pitchFamily="34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Arial" pitchFamily="34" charset="0"/>
              </a:rPr>
              <a:t>на</a:t>
            </a:r>
            <a:r>
              <a:rPr lang="en-US" sz="2800" dirty="0">
                <a:solidFill>
                  <a:srgbClr val="3333CC"/>
                </a:solidFill>
                <a:latin typeface="Arial" pitchFamily="34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Arial" pitchFamily="34" charset="0"/>
              </a:rPr>
              <a:t>нужды</a:t>
            </a:r>
            <a:r>
              <a:rPr lang="en-US" sz="2800" dirty="0">
                <a:solidFill>
                  <a:srgbClr val="3333CC"/>
                </a:solidFill>
                <a:latin typeface="Arial" pitchFamily="34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Arial" pitchFamily="34" charset="0"/>
              </a:rPr>
              <a:t>Минобороны</a:t>
            </a:r>
            <a:endParaRPr lang="en-US" sz="2800" dirty="0">
              <a:solidFill>
                <a:srgbClr val="3333CC"/>
              </a:solidFill>
              <a:latin typeface="Arial" pitchFamily="34" charset="0"/>
            </a:endParaRPr>
          </a:p>
          <a:p>
            <a:pPr>
              <a:buClr>
                <a:schemeClr val="hlink"/>
              </a:buClr>
              <a:buSzPct val="100000"/>
              <a:buFontTx/>
              <a:buChar char="•"/>
            </a:pPr>
            <a:r>
              <a:rPr lang="en-US" sz="2800" dirty="0">
                <a:solidFill>
                  <a:srgbClr val="3333CC"/>
                </a:solidFill>
                <a:latin typeface="Arial" pitchFamily="34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Arial" pitchFamily="34" charset="0"/>
              </a:rPr>
              <a:t>связан</a:t>
            </a:r>
            <a:r>
              <a:rPr lang="en-US" sz="2800" dirty="0">
                <a:solidFill>
                  <a:srgbClr val="3333CC"/>
                </a:solidFill>
                <a:latin typeface="Arial" pitchFamily="34" charset="0"/>
              </a:rPr>
              <a:t> с </a:t>
            </a:r>
            <a:r>
              <a:rPr lang="en-US" sz="2800" dirty="0" err="1">
                <a:solidFill>
                  <a:srgbClr val="3333CC"/>
                </a:solidFill>
                <a:latin typeface="Arial" pitchFamily="34" charset="0"/>
              </a:rPr>
              <a:t>университетом</a:t>
            </a:r>
            <a:r>
              <a:rPr lang="en-US" sz="2800" dirty="0">
                <a:solidFill>
                  <a:srgbClr val="3333CC"/>
                </a:solidFill>
                <a:latin typeface="Arial" pitchFamily="34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Arial" pitchFamily="34" charset="0"/>
              </a:rPr>
              <a:t>Карнеги-Меллон</a:t>
            </a:r>
            <a:endParaRPr lang="en-US" sz="2800" dirty="0">
              <a:solidFill>
                <a:srgbClr val="3333CC"/>
              </a:solidFill>
              <a:latin typeface="Arial" pitchFamily="34" charset="0"/>
            </a:endParaRPr>
          </a:p>
          <a:p>
            <a:pPr>
              <a:buClr>
                <a:schemeClr val="hlink"/>
              </a:buClr>
              <a:buSzPct val="100000"/>
              <a:buFontTx/>
              <a:buChar char="•"/>
            </a:pPr>
            <a:r>
              <a:rPr lang="en-US" sz="2800" dirty="0">
                <a:solidFill>
                  <a:srgbClr val="3333CC"/>
                </a:solidFill>
                <a:latin typeface="Arial" pitchFamily="34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Arial" pitchFamily="34" charset="0"/>
              </a:rPr>
              <a:t>свел</a:t>
            </a:r>
            <a:r>
              <a:rPr lang="en-US" sz="2800" dirty="0">
                <a:solidFill>
                  <a:srgbClr val="3333CC"/>
                </a:solidFill>
                <a:latin typeface="Arial" pitchFamily="34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Arial" pitchFamily="34" charset="0"/>
              </a:rPr>
              <a:t>воедино</a:t>
            </a:r>
            <a:r>
              <a:rPr lang="en-US" sz="2800" dirty="0">
                <a:solidFill>
                  <a:srgbClr val="3333CC"/>
                </a:solidFill>
                <a:latin typeface="Arial" pitchFamily="34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Arial" pitchFamily="34" charset="0"/>
              </a:rPr>
              <a:t>специалистов</a:t>
            </a:r>
            <a:r>
              <a:rPr lang="en-US" sz="2800" dirty="0">
                <a:solidFill>
                  <a:srgbClr val="3333CC"/>
                </a:solidFill>
                <a:latin typeface="Arial" pitchFamily="34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Arial" pitchFamily="34" charset="0"/>
              </a:rPr>
              <a:t>по</a:t>
            </a:r>
            <a:r>
              <a:rPr lang="en-US" sz="2800" dirty="0">
                <a:solidFill>
                  <a:srgbClr val="3333CC"/>
                </a:solidFill>
                <a:latin typeface="Arial" pitchFamily="34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Arial" pitchFamily="34" charset="0"/>
              </a:rPr>
              <a:t>разработке</a:t>
            </a:r>
            <a:r>
              <a:rPr lang="en-US" sz="2800" dirty="0">
                <a:solidFill>
                  <a:srgbClr val="3333CC"/>
                </a:solidFill>
                <a:latin typeface="Arial" pitchFamily="34" charset="0"/>
              </a:rPr>
              <a:t> ПО</a:t>
            </a:r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1960563" y="3933825"/>
            <a:ext cx="8748712" cy="1797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sz="2800">
                <a:latin typeface="Arial" pitchFamily="34" charset="0"/>
              </a:rPr>
              <a:t>Стратегическая цель: обеспечить ведущие позиции </a:t>
            </a:r>
            <a:r>
              <a:rPr lang="ru-RU" sz="2800">
                <a:latin typeface="Arial" pitchFamily="34" charset="0"/>
              </a:rPr>
              <a:t>организациям США</a:t>
            </a:r>
            <a:r>
              <a:rPr lang="en-US" sz="2800">
                <a:latin typeface="Arial" pitchFamily="34" charset="0"/>
              </a:rPr>
              <a:t> в технологии программирования для улучшения качества систем, зависящих от программного обеспечения</a:t>
            </a:r>
          </a:p>
        </p:txBody>
      </p:sp>
    </p:spTree>
    <p:extLst>
      <p:ext uri="{BB962C8B-B14F-4D97-AF65-F5344CB8AC3E}">
        <p14:creationId xmlns:p14="http://schemas.microsoft.com/office/powerpoint/2010/main" val="1378889119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AB9626D8-464F-4BDB-9C04-2E8CE2876F31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Что дает модель CMM?</a:t>
            </a:r>
            <a:br>
              <a:rPr lang="en-US" b="1"/>
            </a:br>
            <a:endParaRPr lang="en-US" b="1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79410"/>
            <a:ext cx="10515600" cy="4351338"/>
          </a:xfrm>
        </p:spPr>
        <p:txBody>
          <a:bodyPr>
            <a:normAutofit/>
          </a:bodyPr>
          <a:lstStyle/>
          <a:p>
            <a:r>
              <a:rPr lang="en-US" sz="2000" dirty="0" err="1"/>
              <a:t>схему</a:t>
            </a:r>
            <a:r>
              <a:rPr lang="en-US" sz="2000" dirty="0"/>
              <a:t> </a:t>
            </a:r>
            <a:r>
              <a:rPr lang="en-US" sz="2000" dirty="0" err="1"/>
              <a:t>для</a:t>
            </a:r>
            <a:r>
              <a:rPr lang="en-US" sz="2000" dirty="0"/>
              <a:t> </a:t>
            </a:r>
            <a:r>
              <a:rPr lang="en-US" sz="2000" dirty="0" err="1"/>
              <a:t>непрерывного</a:t>
            </a:r>
            <a:r>
              <a:rPr lang="en-US" sz="2000" dirty="0"/>
              <a:t> </a:t>
            </a:r>
            <a:r>
              <a:rPr lang="en-US" sz="2000" dirty="0" err="1"/>
              <a:t>улучшения</a:t>
            </a:r>
            <a:r>
              <a:rPr lang="en-US" sz="2000" dirty="0"/>
              <a:t> </a:t>
            </a:r>
            <a:r>
              <a:rPr lang="en-US" sz="2000" dirty="0" err="1"/>
              <a:t>деятельности</a:t>
            </a:r>
            <a:r>
              <a:rPr lang="en-US" sz="2000" dirty="0"/>
              <a:t> </a:t>
            </a:r>
            <a:r>
              <a:rPr lang="en-US" sz="2000" dirty="0" err="1"/>
              <a:t>по</a:t>
            </a:r>
            <a:r>
              <a:rPr lang="en-US" sz="2000" dirty="0"/>
              <a:t> </a:t>
            </a:r>
            <a:r>
              <a:rPr lang="en-US" sz="2000" dirty="0" err="1"/>
              <a:t>созданию</a:t>
            </a:r>
            <a:r>
              <a:rPr lang="en-US" sz="2000" dirty="0"/>
              <a:t> ПО</a:t>
            </a:r>
          </a:p>
          <a:p>
            <a:pPr lvl="1"/>
            <a:r>
              <a:rPr lang="en-US" sz="2000" dirty="0" err="1"/>
              <a:t>задает</a:t>
            </a:r>
            <a:r>
              <a:rPr lang="en-US" sz="2000" dirty="0"/>
              <a:t> </a:t>
            </a:r>
            <a:r>
              <a:rPr lang="en-US" sz="2000" dirty="0" err="1"/>
              <a:t>базовые</a:t>
            </a:r>
            <a:r>
              <a:rPr lang="en-US" sz="2000" dirty="0"/>
              <a:t> </a:t>
            </a:r>
            <a:r>
              <a:rPr lang="en-US" sz="2000" dirty="0" err="1"/>
              <a:t>технологические</a:t>
            </a:r>
            <a:r>
              <a:rPr lang="en-US" sz="2000" dirty="0"/>
              <a:t> </a:t>
            </a:r>
            <a:r>
              <a:rPr lang="en-US" sz="2000" dirty="0" err="1"/>
              <a:t>действия</a:t>
            </a:r>
            <a:r>
              <a:rPr lang="en-US" sz="2000" dirty="0"/>
              <a:t> и </a:t>
            </a:r>
            <a:r>
              <a:rPr lang="en-US" sz="2000" dirty="0" err="1"/>
              <a:t>умения</a:t>
            </a:r>
            <a:r>
              <a:rPr lang="en-US" sz="2000" dirty="0"/>
              <a:t>, </a:t>
            </a:r>
            <a:r>
              <a:rPr lang="en-US" sz="2000" dirty="0" err="1"/>
              <a:t>которые</a:t>
            </a:r>
            <a:r>
              <a:rPr lang="en-US" sz="2000" dirty="0"/>
              <a:t> </a:t>
            </a:r>
            <a:r>
              <a:rPr lang="en-US" sz="2000" dirty="0" err="1"/>
              <a:t>нужны</a:t>
            </a:r>
            <a:r>
              <a:rPr lang="en-US" sz="2000" dirty="0"/>
              <a:t> </a:t>
            </a:r>
            <a:r>
              <a:rPr lang="en-US" sz="2000" dirty="0" err="1"/>
              <a:t>для</a:t>
            </a:r>
            <a:r>
              <a:rPr lang="en-US" sz="2000" dirty="0"/>
              <a:t> </a:t>
            </a:r>
            <a:r>
              <a:rPr lang="en-US" sz="2000" dirty="0" err="1"/>
              <a:t>управляемого</a:t>
            </a:r>
            <a:r>
              <a:rPr lang="en-US" sz="2000" dirty="0"/>
              <a:t>, </a:t>
            </a:r>
            <a:r>
              <a:rPr lang="en-US" sz="2000" dirty="0" err="1"/>
              <a:t>предсказуемого</a:t>
            </a:r>
            <a:r>
              <a:rPr lang="en-US" sz="2000" dirty="0"/>
              <a:t> и </a:t>
            </a:r>
            <a:r>
              <a:rPr lang="en-US" sz="2000" dirty="0" err="1"/>
              <a:t>совершенствуемого</a:t>
            </a:r>
            <a:r>
              <a:rPr lang="en-US" sz="2000" dirty="0"/>
              <a:t> </a:t>
            </a:r>
            <a:r>
              <a:rPr lang="en-US" sz="2000" dirty="0" err="1"/>
              <a:t>процесса</a:t>
            </a:r>
            <a:r>
              <a:rPr lang="en-US" sz="2000" dirty="0"/>
              <a:t> </a:t>
            </a:r>
            <a:r>
              <a:rPr lang="en-US" sz="2000" dirty="0" err="1"/>
              <a:t>по</a:t>
            </a:r>
            <a:r>
              <a:rPr lang="en-US" sz="2000" dirty="0"/>
              <a:t> </a:t>
            </a:r>
            <a:r>
              <a:rPr lang="en-US" sz="2000" dirty="0" err="1"/>
              <a:t>созданию</a:t>
            </a:r>
            <a:r>
              <a:rPr lang="en-US" sz="2000" dirty="0"/>
              <a:t> ПО</a:t>
            </a:r>
          </a:p>
          <a:p>
            <a:pPr lvl="1"/>
            <a:r>
              <a:rPr lang="en-US" sz="2000" dirty="0" err="1"/>
              <a:t>дает</a:t>
            </a:r>
            <a:r>
              <a:rPr lang="en-US" sz="2000" dirty="0"/>
              <a:t> </a:t>
            </a:r>
            <a:r>
              <a:rPr lang="en-US" sz="2000" dirty="0" err="1"/>
              <a:t>упорядоченность</a:t>
            </a:r>
            <a:r>
              <a:rPr lang="en-US" sz="2000" dirty="0"/>
              <a:t> </a:t>
            </a:r>
            <a:r>
              <a:rPr lang="en-US" sz="2000" dirty="0" err="1"/>
              <a:t>для</a:t>
            </a:r>
            <a:r>
              <a:rPr lang="en-US" sz="2000" dirty="0"/>
              <a:t> </a:t>
            </a:r>
            <a:r>
              <a:rPr lang="en-US" sz="2000" dirty="0" err="1"/>
              <a:t>улучшений</a:t>
            </a:r>
            <a:endParaRPr lang="en-US" sz="2000" dirty="0"/>
          </a:p>
        </p:txBody>
      </p:sp>
      <p:pic>
        <p:nvPicPr>
          <p:cNvPr id="2050" name="Picture 2" descr="Capability Maturity Model (Модель развития функциональных возможностей)  (CMM)">
            <a:extLst>
              <a:ext uri="{FF2B5EF4-FFF2-40B4-BE49-F238E27FC236}">
                <a16:creationId xmlns:a16="http://schemas.microsoft.com/office/drawing/2014/main" id="{A441C7F1-3CEB-5D36-64FF-9563C16FF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5837" y="2787445"/>
            <a:ext cx="5836903" cy="3934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9684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2784D030-C957-4692-9709-5038EAF926DA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Ограничения модели CMM</a:t>
            </a:r>
            <a:br>
              <a:rPr lang="en-US" b="1"/>
            </a:br>
            <a:endParaRPr lang="en-US" b="1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нацеленность только на ПО</a:t>
            </a:r>
          </a:p>
          <a:p>
            <a:r>
              <a:rPr lang="en-US"/>
              <a:t>не говорит, КАК выполнять (методы, технологии и процедуры не заданы)</a:t>
            </a:r>
          </a:p>
          <a:p>
            <a:r>
              <a:rPr lang="en-US"/>
              <a:t>не говорит об инструментарии</a:t>
            </a:r>
          </a:p>
          <a:p>
            <a:r>
              <a:rPr lang="en-US"/>
              <a:t>является дополнением к стандартам QSR, PDA и ISO 9000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542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993C633B-14F8-4E61-8317-434A0A9E63C3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Структура модели CMM</a:t>
            </a:r>
            <a:br>
              <a:rPr lang="en-US" b="1"/>
            </a:br>
            <a:endParaRPr lang="en-US" b="1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2446338" y="1346200"/>
            <a:ext cx="29591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>
                <a:latin typeface="Arial" pitchFamily="34" charset="0"/>
              </a:rPr>
              <a:t>Уровни зрелости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4510088" y="2336800"/>
            <a:ext cx="3948112" cy="482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>
                <a:latin typeface="Arial" pitchFamily="34" charset="0"/>
              </a:rPr>
              <a:t>Ключевые области процесса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6408738" y="3403600"/>
            <a:ext cx="2794000" cy="444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>
                <a:latin typeface="Arial" pitchFamily="34" charset="0"/>
              </a:rPr>
              <a:t>Общие черты</a:t>
            </a: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8224838" y="4394200"/>
            <a:ext cx="2628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>
                <a:latin typeface="Arial" pitchFamily="34" charset="0"/>
              </a:rPr>
              <a:t>Ключевые приемы</a:t>
            </a:r>
          </a:p>
        </p:txBody>
      </p:sp>
      <p:sp>
        <p:nvSpPr>
          <p:cNvPr id="13320" name="Oval 7"/>
          <p:cNvSpPr>
            <a:spLocks noChangeArrowheads="1"/>
          </p:cNvSpPr>
          <p:nvPr/>
        </p:nvSpPr>
        <p:spPr bwMode="auto">
          <a:xfrm>
            <a:off x="1703388" y="2565400"/>
            <a:ext cx="2051050" cy="596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Способности</a:t>
            </a:r>
            <a:endParaRPr lang="en-US"/>
          </a:p>
        </p:txBody>
      </p:sp>
      <p:sp>
        <p:nvSpPr>
          <p:cNvPr id="13321" name="Oval 8"/>
          <p:cNvSpPr>
            <a:spLocks noChangeArrowheads="1"/>
          </p:cNvSpPr>
          <p:nvPr/>
        </p:nvSpPr>
        <p:spPr bwMode="auto">
          <a:xfrm>
            <a:off x="2363788" y="3479800"/>
            <a:ext cx="2051050" cy="5207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Цели</a:t>
            </a:r>
            <a:endParaRPr lang="en-US">
              <a:latin typeface="Arial" pitchFamily="34" charset="0"/>
            </a:endParaRPr>
          </a:p>
        </p:txBody>
      </p:sp>
      <p:sp>
        <p:nvSpPr>
          <p:cNvPr id="13322" name="Oval 9"/>
          <p:cNvSpPr>
            <a:spLocks noChangeArrowheads="1"/>
          </p:cNvSpPr>
          <p:nvPr/>
        </p:nvSpPr>
        <p:spPr bwMode="auto">
          <a:xfrm>
            <a:off x="3354388" y="4394200"/>
            <a:ext cx="2628900" cy="5207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Реализации</a:t>
            </a:r>
            <a:endParaRPr lang="en-US">
              <a:latin typeface="Arial" pitchFamily="34" charset="0"/>
            </a:endParaRPr>
          </a:p>
        </p:txBody>
      </p:sp>
      <p:sp>
        <p:nvSpPr>
          <p:cNvPr id="13323" name="Oval 10"/>
          <p:cNvSpPr>
            <a:spLocks noChangeArrowheads="1"/>
          </p:cNvSpPr>
          <p:nvPr/>
        </p:nvSpPr>
        <p:spPr bwMode="auto">
          <a:xfrm>
            <a:off x="5005388" y="5308600"/>
            <a:ext cx="2546350" cy="5207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Деятельности</a:t>
            </a:r>
            <a:endParaRPr lang="en-US">
              <a:latin typeface="Arial" pitchFamily="34" charset="0"/>
            </a:endParaRPr>
          </a:p>
        </p:txBody>
      </p:sp>
      <p:sp>
        <p:nvSpPr>
          <p:cNvPr id="13324" name="Line 19"/>
          <p:cNvSpPr>
            <a:spLocks noChangeShapeType="1"/>
          </p:cNvSpPr>
          <p:nvPr/>
        </p:nvSpPr>
        <p:spPr bwMode="auto">
          <a:xfrm>
            <a:off x="4173538" y="1949450"/>
            <a:ext cx="288925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25" name="Rectangle 20"/>
          <p:cNvSpPr>
            <a:spLocks noChangeArrowheads="1"/>
          </p:cNvSpPr>
          <p:nvPr/>
        </p:nvSpPr>
        <p:spPr bwMode="auto">
          <a:xfrm>
            <a:off x="5899151" y="1752600"/>
            <a:ext cx="130651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Arial" pitchFamily="34" charset="0"/>
              </a:rPr>
              <a:t>содержат</a:t>
            </a:r>
          </a:p>
        </p:txBody>
      </p:sp>
      <p:sp>
        <p:nvSpPr>
          <p:cNvPr id="13326" name="Line 21"/>
          <p:cNvSpPr>
            <a:spLocks noChangeShapeType="1"/>
          </p:cNvSpPr>
          <p:nvPr/>
        </p:nvSpPr>
        <p:spPr bwMode="auto">
          <a:xfrm>
            <a:off x="6237288" y="2940050"/>
            <a:ext cx="239395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27" name="Rectangle 22"/>
          <p:cNvSpPr>
            <a:spLocks noChangeArrowheads="1"/>
          </p:cNvSpPr>
          <p:nvPr/>
        </p:nvSpPr>
        <p:spPr bwMode="auto">
          <a:xfrm>
            <a:off x="7880350" y="2971800"/>
            <a:ext cx="25336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Arial" pitchFamily="34" charset="0"/>
              </a:rPr>
              <a:t>организуются через</a:t>
            </a:r>
          </a:p>
        </p:txBody>
      </p:sp>
      <p:sp>
        <p:nvSpPr>
          <p:cNvPr id="13328" name="Line 23"/>
          <p:cNvSpPr>
            <a:spLocks noChangeShapeType="1"/>
          </p:cNvSpPr>
          <p:nvPr/>
        </p:nvSpPr>
        <p:spPr bwMode="auto">
          <a:xfrm>
            <a:off x="7310438" y="3854450"/>
            <a:ext cx="2971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29" name="Rectangle 24"/>
          <p:cNvSpPr>
            <a:spLocks noChangeArrowheads="1"/>
          </p:cNvSpPr>
          <p:nvPr/>
        </p:nvSpPr>
        <p:spPr bwMode="auto">
          <a:xfrm>
            <a:off x="9366251" y="3962400"/>
            <a:ext cx="130651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Arial" pitchFamily="34" charset="0"/>
              </a:rPr>
              <a:t>содержат</a:t>
            </a:r>
          </a:p>
        </p:txBody>
      </p:sp>
      <p:sp>
        <p:nvSpPr>
          <p:cNvPr id="13330" name="Rectangle 25"/>
          <p:cNvSpPr>
            <a:spLocks noChangeArrowheads="1"/>
          </p:cNvSpPr>
          <p:nvPr/>
        </p:nvSpPr>
        <p:spPr bwMode="auto">
          <a:xfrm>
            <a:off x="6724650" y="4876800"/>
            <a:ext cx="1493838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Arial" pitchFamily="34" charset="0"/>
              </a:rPr>
              <a:t>описывают</a:t>
            </a:r>
          </a:p>
        </p:txBody>
      </p:sp>
      <p:sp>
        <p:nvSpPr>
          <p:cNvPr id="13331" name="Arc 26"/>
          <p:cNvSpPr>
            <a:spLocks/>
          </p:cNvSpPr>
          <p:nvPr/>
        </p:nvSpPr>
        <p:spPr bwMode="auto">
          <a:xfrm>
            <a:off x="1863725" y="1570038"/>
            <a:ext cx="577850" cy="1143000"/>
          </a:xfrm>
          <a:custGeom>
            <a:avLst/>
            <a:gdLst>
              <a:gd name="T0" fmla="*/ 0 w 21600"/>
              <a:gd name="T1" fmla="*/ 1143000 h 21600"/>
              <a:gd name="T2" fmla="*/ 576272 w 21600"/>
              <a:gd name="T3" fmla="*/ 0 h 21600"/>
              <a:gd name="T4" fmla="*/ 577850 w 21600"/>
              <a:gd name="T5" fmla="*/ 11430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21600"/>
                </a:moveTo>
                <a:cubicBezTo>
                  <a:pt x="0" y="9693"/>
                  <a:pt x="9634" y="32"/>
                  <a:pt x="21541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93"/>
                  <a:pt x="9634" y="32"/>
                  <a:pt x="21541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32" name="Rectangle 27"/>
          <p:cNvSpPr>
            <a:spLocks noChangeArrowheads="1"/>
          </p:cNvSpPr>
          <p:nvPr/>
        </p:nvSpPr>
        <p:spPr bwMode="auto">
          <a:xfrm>
            <a:off x="1936750" y="1981200"/>
            <a:ext cx="1931988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Arial" pitchFamily="34" charset="0"/>
              </a:rPr>
              <a:t>характеризуют</a:t>
            </a:r>
          </a:p>
        </p:txBody>
      </p:sp>
      <p:sp>
        <p:nvSpPr>
          <p:cNvPr id="13333" name="Arc 28"/>
          <p:cNvSpPr>
            <a:spLocks/>
          </p:cNvSpPr>
          <p:nvPr/>
        </p:nvSpPr>
        <p:spPr bwMode="auto">
          <a:xfrm>
            <a:off x="3679825" y="2636838"/>
            <a:ext cx="825500" cy="914400"/>
          </a:xfrm>
          <a:custGeom>
            <a:avLst/>
            <a:gdLst>
              <a:gd name="T0" fmla="*/ 0 w 21600"/>
              <a:gd name="T1" fmla="*/ 914400 h 21600"/>
              <a:gd name="T2" fmla="*/ 823895 w 21600"/>
              <a:gd name="T3" fmla="*/ 0 h 21600"/>
              <a:gd name="T4" fmla="*/ 825500 w 21600"/>
              <a:gd name="T5" fmla="*/ 914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21600"/>
                </a:moveTo>
                <a:cubicBezTo>
                  <a:pt x="0" y="9687"/>
                  <a:pt x="9645" y="23"/>
                  <a:pt x="21558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87"/>
                  <a:pt x="9645" y="23"/>
                  <a:pt x="21558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34" name="Rectangle 29"/>
          <p:cNvSpPr>
            <a:spLocks noChangeArrowheads="1"/>
          </p:cNvSpPr>
          <p:nvPr/>
        </p:nvSpPr>
        <p:spPr bwMode="auto">
          <a:xfrm>
            <a:off x="3917951" y="2971800"/>
            <a:ext cx="13938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Arial" pitchFamily="34" charset="0"/>
              </a:rPr>
              <a:t>достигают</a:t>
            </a:r>
          </a:p>
        </p:txBody>
      </p:sp>
      <p:sp>
        <p:nvSpPr>
          <p:cNvPr id="13335" name="Arc 30"/>
          <p:cNvSpPr>
            <a:spLocks/>
          </p:cNvSpPr>
          <p:nvPr/>
        </p:nvSpPr>
        <p:spPr bwMode="auto">
          <a:xfrm>
            <a:off x="4505325" y="3627438"/>
            <a:ext cx="1898650" cy="762000"/>
          </a:xfrm>
          <a:custGeom>
            <a:avLst/>
            <a:gdLst>
              <a:gd name="T0" fmla="*/ 0 w 21600"/>
              <a:gd name="T1" fmla="*/ 762000 h 21600"/>
              <a:gd name="T2" fmla="*/ 1897068 w 21600"/>
              <a:gd name="T3" fmla="*/ 0 h 21600"/>
              <a:gd name="T4" fmla="*/ 1898650 w 21600"/>
              <a:gd name="T5" fmla="*/ 7620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21600"/>
                </a:moveTo>
                <a:cubicBezTo>
                  <a:pt x="0" y="9677"/>
                  <a:pt x="9659" y="9"/>
                  <a:pt x="21582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77"/>
                  <a:pt x="9659" y="9"/>
                  <a:pt x="21582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36" name="Rectangle 31"/>
          <p:cNvSpPr>
            <a:spLocks noChangeArrowheads="1"/>
          </p:cNvSpPr>
          <p:nvPr/>
        </p:nvSpPr>
        <p:spPr bwMode="auto">
          <a:xfrm>
            <a:off x="4991101" y="3962400"/>
            <a:ext cx="162401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Arial" pitchFamily="34" charset="0"/>
              </a:rPr>
              <a:t>определяют</a:t>
            </a:r>
          </a:p>
        </p:txBody>
      </p:sp>
      <p:sp>
        <p:nvSpPr>
          <p:cNvPr id="13337" name="Arc 32"/>
          <p:cNvSpPr>
            <a:spLocks/>
          </p:cNvSpPr>
          <p:nvPr/>
        </p:nvSpPr>
        <p:spPr bwMode="auto">
          <a:xfrm>
            <a:off x="6321425" y="4618038"/>
            <a:ext cx="1898650" cy="685800"/>
          </a:xfrm>
          <a:custGeom>
            <a:avLst/>
            <a:gdLst>
              <a:gd name="T0" fmla="*/ 0 w 21600"/>
              <a:gd name="T1" fmla="*/ 685800 h 21600"/>
              <a:gd name="T2" fmla="*/ 1897068 w 21600"/>
              <a:gd name="T3" fmla="*/ 0 h 21600"/>
              <a:gd name="T4" fmla="*/ 1898650 w 21600"/>
              <a:gd name="T5" fmla="*/ 6858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21600"/>
                </a:moveTo>
                <a:cubicBezTo>
                  <a:pt x="0" y="9677"/>
                  <a:pt x="9659" y="9"/>
                  <a:pt x="21582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77"/>
                  <a:pt x="9659" y="9"/>
                  <a:pt x="21582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656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CC628778-2D77-4827-834E-7C811A875676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Базовые понятия модели</a:t>
            </a:r>
            <a:r>
              <a:rPr lang="ru-RU" b="1"/>
              <a:t> </a:t>
            </a:r>
            <a:r>
              <a:rPr lang="en-US" b="1"/>
              <a:t>CMM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600200"/>
            <a:ext cx="8229600" cy="4648200"/>
          </a:xfrm>
        </p:spPr>
        <p:txBody>
          <a:bodyPr/>
          <a:lstStyle/>
          <a:p>
            <a:r>
              <a:rPr lang="en-US" b="1"/>
              <a:t>Уровни зрелости </a:t>
            </a:r>
            <a:r>
              <a:rPr lang="en-US"/>
              <a:t>- точно определенные эволюционные стадии на пути к зрелой организации-разработчику ПО</a:t>
            </a:r>
          </a:p>
          <a:p>
            <a:r>
              <a:rPr lang="en-US" b="1"/>
              <a:t>Ключевые области процесса (КОП) </a:t>
            </a:r>
            <a:r>
              <a:rPr lang="en-US"/>
              <a:t>- основные блоки при развитии способностей; предмет для улучшения процесса</a:t>
            </a:r>
          </a:p>
          <a:p>
            <a:r>
              <a:rPr lang="en-US" b="1"/>
              <a:t>Общие черты </a:t>
            </a:r>
            <a:r>
              <a:rPr lang="en-US"/>
              <a:t>- атрибуты эффективности, повторяемости и устойчивости КОП</a:t>
            </a:r>
          </a:p>
          <a:p>
            <a:r>
              <a:rPr lang="en-US" b="1"/>
              <a:t>Ключевые приемы </a:t>
            </a:r>
            <a:r>
              <a:rPr lang="en-US"/>
              <a:t>- главные методы КОП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862207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91752" y="2864580"/>
            <a:ext cx="5486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b="1" dirty="0"/>
              <a:t>Классический проектный менеджмент</a:t>
            </a:r>
            <a:endParaRPr lang="ru-RU" sz="2400" dirty="0"/>
          </a:p>
          <a:p>
            <a:pPr lvl="0"/>
            <a:r>
              <a:rPr lang="ru-RU" sz="2400" b="1" dirty="0"/>
              <a:t>Agile</a:t>
            </a:r>
            <a:endParaRPr lang="ru-RU" sz="2400" dirty="0"/>
          </a:p>
          <a:p>
            <a:pPr lvl="0"/>
            <a:r>
              <a:rPr lang="ru-RU" sz="2400" b="1" dirty="0"/>
              <a:t>Scrum</a:t>
            </a:r>
            <a:endParaRPr lang="ru-RU" sz="2400" dirty="0"/>
          </a:p>
          <a:p>
            <a:pPr lvl="0"/>
            <a:r>
              <a:rPr lang="ru-RU" sz="2400" b="1" dirty="0"/>
              <a:t>Lean</a:t>
            </a:r>
            <a:endParaRPr lang="ru-RU" sz="2400" dirty="0"/>
          </a:p>
          <a:p>
            <a:pPr lvl="0"/>
            <a:r>
              <a:rPr lang="ru-RU" sz="2400" b="1" dirty="0"/>
              <a:t>Kanban</a:t>
            </a:r>
            <a:endParaRPr lang="ru-RU" sz="2400" dirty="0"/>
          </a:p>
          <a:p>
            <a:pPr lvl="0"/>
            <a:r>
              <a:rPr lang="ru-RU" sz="2400" b="1" dirty="0"/>
              <a:t>Six Sigma</a:t>
            </a:r>
            <a:endParaRPr lang="ru-RU" sz="2400" dirty="0"/>
          </a:p>
          <a:p>
            <a:pPr lvl="0"/>
            <a:r>
              <a:rPr lang="ru-RU" sz="2400" b="1" dirty="0"/>
              <a:t>PRINCE2</a:t>
            </a:r>
            <a:endParaRPr lang="ru-RU" sz="2400" dirty="0"/>
          </a:p>
          <a:p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010237" y="614995"/>
            <a:ext cx="80402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/>
              <a:t>Популярные методы управления проектами: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75681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22682F4A-51E4-48A3-9216-70BED9D7C090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Концепция зрелости процесса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600200"/>
            <a:ext cx="8686800" cy="4648200"/>
          </a:xfrm>
        </p:spPr>
        <p:txBody>
          <a:bodyPr/>
          <a:lstStyle/>
          <a:p>
            <a:r>
              <a:rPr lang="en-US" b="1" dirty="0" err="1"/>
              <a:t>Способность</a:t>
            </a:r>
            <a:r>
              <a:rPr lang="en-US" b="1" dirty="0"/>
              <a:t> </a:t>
            </a:r>
            <a:r>
              <a:rPr lang="en-US" b="1" dirty="0" err="1"/>
              <a:t>процесса</a:t>
            </a:r>
            <a:r>
              <a:rPr lang="en-US" b="1" dirty="0"/>
              <a:t> -</a:t>
            </a:r>
            <a:r>
              <a:rPr lang="en-US" dirty="0"/>
              <a:t> </a:t>
            </a:r>
            <a:r>
              <a:rPr lang="en-US" dirty="0" err="1"/>
              <a:t>диапазон</a:t>
            </a:r>
            <a:r>
              <a:rPr lang="en-US" dirty="0"/>
              <a:t> </a:t>
            </a:r>
            <a:r>
              <a:rPr lang="en-US" dirty="0" err="1"/>
              <a:t>ожидаемых</a:t>
            </a:r>
            <a:r>
              <a:rPr lang="en-US" dirty="0"/>
              <a:t> </a:t>
            </a:r>
            <a:r>
              <a:rPr lang="en-US" dirty="0" err="1"/>
              <a:t>результатов</a:t>
            </a:r>
            <a:r>
              <a:rPr lang="en-US" dirty="0"/>
              <a:t>, </a:t>
            </a:r>
            <a:r>
              <a:rPr lang="en-US" dirty="0" err="1"/>
              <a:t>которых</a:t>
            </a:r>
            <a:r>
              <a:rPr lang="en-US" dirty="0"/>
              <a:t> </a:t>
            </a:r>
            <a:r>
              <a:rPr lang="en-US" dirty="0" err="1"/>
              <a:t>можно</a:t>
            </a:r>
            <a:r>
              <a:rPr lang="en-US" dirty="0"/>
              <a:t> </a:t>
            </a:r>
            <a:r>
              <a:rPr lang="en-US" dirty="0" err="1"/>
              <a:t>достичь</a:t>
            </a:r>
            <a:r>
              <a:rPr lang="en-US" dirty="0"/>
              <a:t>,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следовать</a:t>
            </a:r>
            <a:r>
              <a:rPr lang="en-US" dirty="0"/>
              <a:t> </a:t>
            </a:r>
            <a:r>
              <a:rPr lang="en-US" dirty="0" err="1"/>
              <a:t>процессу</a:t>
            </a:r>
            <a:endParaRPr lang="en-US" dirty="0"/>
          </a:p>
          <a:p>
            <a:r>
              <a:rPr lang="en-US" b="1" dirty="0" err="1"/>
              <a:t>Производительность</a:t>
            </a:r>
            <a:r>
              <a:rPr lang="en-US" b="1" dirty="0"/>
              <a:t> </a:t>
            </a:r>
            <a:r>
              <a:rPr lang="en-US" b="1" dirty="0" err="1"/>
              <a:t>процесса</a:t>
            </a:r>
            <a:r>
              <a:rPr lang="en-US" b="1" dirty="0"/>
              <a:t> - </a:t>
            </a:r>
            <a:r>
              <a:rPr lang="en-US" dirty="0" err="1"/>
              <a:t>мера</a:t>
            </a:r>
            <a:r>
              <a:rPr lang="en-US" dirty="0"/>
              <a:t> </a:t>
            </a:r>
            <a:r>
              <a:rPr lang="en-US" dirty="0" err="1"/>
              <a:t>факт</a:t>
            </a:r>
            <a:r>
              <a:rPr lang="ru-RU" dirty="0"/>
              <a:t>и</a:t>
            </a:r>
            <a:r>
              <a:rPr lang="en-US" dirty="0" err="1"/>
              <a:t>ческой</a:t>
            </a:r>
            <a:r>
              <a:rPr lang="en-US" dirty="0"/>
              <a:t> </a:t>
            </a:r>
            <a:r>
              <a:rPr lang="en-US" dirty="0" err="1"/>
              <a:t>результативности</a:t>
            </a:r>
            <a:r>
              <a:rPr lang="en-US" dirty="0"/>
              <a:t>, </a:t>
            </a:r>
            <a:r>
              <a:rPr lang="en-US" dirty="0" err="1"/>
              <a:t>достигнутой</a:t>
            </a:r>
            <a:r>
              <a:rPr lang="en-US" dirty="0"/>
              <a:t> </a:t>
            </a:r>
            <a:r>
              <a:rPr lang="en-US" dirty="0" err="1"/>
              <a:t>через</a:t>
            </a:r>
            <a:r>
              <a:rPr lang="en-US" dirty="0"/>
              <a:t> </a:t>
            </a:r>
            <a:r>
              <a:rPr lang="en-US" dirty="0" err="1"/>
              <a:t>следование</a:t>
            </a:r>
            <a:r>
              <a:rPr lang="en-US" dirty="0"/>
              <a:t> </a:t>
            </a:r>
            <a:r>
              <a:rPr lang="en-US" dirty="0" err="1"/>
              <a:t>процессу</a:t>
            </a:r>
            <a:endParaRPr lang="en-US" dirty="0"/>
          </a:p>
          <a:p>
            <a:r>
              <a:rPr lang="en-US" b="1" dirty="0" err="1"/>
              <a:t>Зрелость</a:t>
            </a:r>
            <a:r>
              <a:rPr lang="en-US" b="1" dirty="0"/>
              <a:t> </a:t>
            </a:r>
            <a:r>
              <a:rPr lang="en-US" b="1" dirty="0" err="1"/>
              <a:t>процесса</a:t>
            </a:r>
            <a:r>
              <a:rPr lang="en-US" b="1" dirty="0"/>
              <a:t> – </a:t>
            </a:r>
            <a:r>
              <a:rPr lang="en-US" dirty="0" err="1"/>
              <a:t>степень</a:t>
            </a:r>
            <a:r>
              <a:rPr lang="ru-RU" dirty="0"/>
              <a:t>,</a:t>
            </a:r>
            <a:r>
              <a:rPr lang="en-US" dirty="0"/>
              <a:t> в </a:t>
            </a:r>
            <a:r>
              <a:rPr lang="en-US" dirty="0" err="1"/>
              <a:t>какой</a:t>
            </a:r>
            <a:r>
              <a:rPr lang="en-US" dirty="0"/>
              <a:t> </a:t>
            </a:r>
            <a:r>
              <a:rPr lang="en-US" dirty="0" err="1"/>
              <a:t>данный</a:t>
            </a:r>
            <a:r>
              <a:rPr lang="en-US" dirty="0"/>
              <a:t> </a:t>
            </a:r>
            <a:r>
              <a:rPr lang="en-US" dirty="0" err="1"/>
              <a:t>процесс</a:t>
            </a:r>
            <a:r>
              <a:rPr lang="en-US" dirty="0"/>
              <a:t> </a:t>
            </a:r>
            <a:r>
              <a:rPr lang="en-US" dirty="0" err="1"/>
              <a:t>определен</a:t>
            </a:r>
            <a:r>
              <a:rPr lang="en-US" dirty="0"/>
              <a:t>, </a:t>
            </a:r>
            <a:r>
              <a:rPr lang="en-US" dirty="0" err="1"/>
              <a:t>управляется</a:t>
            </a:r>
            <a:r>
              <a:rPr lang="en-US" dirty="0"/>
              <a:t>, </a:t>
            </a:r>
            <a:r>
              <a:rPr lang="en-US" dirty="0" err="1"/>
              <a:t>измеряется</a:t>
            </a:r>
            <a:r>
              <a:rPr lang="en-US" dirty="0"/>
              <a:t>, </a:t>
            </a:r>
            <a:r>
              <a:rPr lang="en-US" dirty="0" err="1"/>
              <a:t>контролируется</a:t>
            </a:r>
            <a:r>
              <a:rPr lang="en-US" dirty="0"/>
              <a:t> и </a:t>
            </a:r>
            <a:r>
              <a:rPr lang="en-US" dirty="0" err="1"/>
              <a:t>осуществляется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826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6D28F6F0-20B7-4607-8C13-00BE1E78A83C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762000"/>
            <a:ext cx="4114800" cy="609600"/>
          </a:xfrm>
        </p:spPr>
        <p:txBody>
          <a:bodyPr>
            <a:normAutofit fontScale="90000"/>
          </a:bodyPr>
          <a:lstStyle/>
          <a:p>
            <a:r>
              <a:rPr lang="en-US" b="1"/>
              <a:t>Ключевые области процесса</a:t>
            </a: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1785938" y="5949950"/>
            <a:ext cx="221615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Начальный (1)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859088" y="4121150"/>
            <a:ext cx="3619500" cy="1816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</a:rPr>
              <a:t>Повторяемый (2)</a:t>
            </a:r>
          </a:p>
          <a:p>
            <a:pPr>
              <a:lnSpc>
                <a:spcPct val="80000"/>
              </a:lnSpc>
              <a:buSzPct val="100000"/>
              <a:buFontTx/>
              <a:buChar char="•"/>
            </a:pPr>
            <a:r>
              <a:rPr lang="en-US" sz="2000">
                <a:latin typeface="Times New Roman" pitchFamily="18" charset="0"/>
              </a:rPr>
              <a:t> упр</a:t>
            </a:r>
            <a:r>
              <a:rPr lang="ru-RU" sz="2000">
                <a:latin typeface="Times New Roman" pitchFamily="18" charset="0"/>
              </a:rPr>
              <a:t>авление </a:t>
            </a:r>
            <a:r>
              <a:rPr lang="en-US" sz="2000">
                <a:latin typeface="Times New Roman" pitchFamily="18" charset="0"/>
              </a:rPr>
              <a:t>конфигурацией</a:t>
            </a:r>
          </a:p>
          <a:p>
            <a:pPr>
              <a:lnSpc>
                <a:spcPct val="80000"/>
              </a:lnSpc>
              <a:buSzPct val="100000"/>
              <a:buFontTx/>
              <a:buChar char="•"/>
            </a:pPr>
            <a:r>
              <a:rPr lang="en-US" sz="2000">
                <a:latin typeface="Times New Roman" pitchFamily="18" charset="0"/>
              </a:rPr>
              <a:t> обеспеч</a:t>
            </a:r>
            <a:r>
              <a:rPr lang="ru-RU" sz="2000">
                <a:latin typeface="Times New Roman" pitchFamily="18" charset="0"/>
              </a:rPr>
              <a:t>ение </a:t>
            </a:r>
            <a:r>
              <a:rPr lang="en-US" sz="2000">
                <a:latin typeface="Times New Roman" pitchFamily="18" charset="0"/>
              </a:rPr>
              <a:t>качества</a:t>
            </a:r>
          </a:p>
          <a:p>
            <a:pPr>
              <a:lnSpc>
                <a:spcPct val="80000"/>
              </a:lnSpc>
              <a:buSzPct val="100000"/>
              <a:buFontTx/>
              <a:buChar char="•"/>
            </a:pPr>
            <a:r>
              <a:rPr lang="en-US" sz="2000">
                <a:latin typeface="Times New Roman" pitchFamily="18" charset="0"/>
              </a:rPr>
              <a:t> упр</a:t>
            </a:r>
            <a:r>
              <a:rPr lang="ru-RU" sz="2000">
                <a:latin typeface="Times New Roman" pitchFamily="18" charset="0"/>
              </a:rPr>
              <a:t>авление </a:t>
            </a:r>
            <a:r>
              <a:rPr lang="en-US" sz="2000">
                <a:latin typeface="Times New Roman" pitchFamily="18" charset="0"/>
              </a:rPr>
              <a:t>субподрядчиками</a:t>
            </a:r>
          </a:p>
          <a:p>
            <a:pPr>
              <a:lnSpc>
                <a:spcPct val="80000"/>
              </a:lnSpc>
              <a:buSzPct val="100000"/>
              <a:buFontTx/>
              <a:buChar char="•"/>
            </a:pPr>
            <a:r>
              <a:rPr lang="en-US" sz="2000">
                <a:latin typeface="Times New Roman" pitchFamily="18" charset="0"/>
              </a:rPr>
              <a:t> отслеживание проекта</a:t>
            </a:r>
          </a:p>
          <a:p>
            <a:pPr>
              <a:lnSpc>
                <a:spcPct val="80000"/>
              </a:lnSpc>
              <a:buSzPct val="100000"/>
              <a:buFontTx/>
              <a:buChar char="•"/>
            </a:pPr>
            <a:r>
              <a:rPr lang="en-US" sz="2000">
                <a:latin typeface="Times New Roman" pitchFamily="18" charset="0"/>
              </a:rPr>
              <a:t> планирование проекта</a:t>
            </a:r>
          </a:p>
          <a:p>
            <a:pPr>
              <a:lnSpc>
                <a:spcPct val="80000"/>
              </a:lnSpc>
              <a:buSzPct val="100000"/>
              <a:buFontTx/>
              <a:buChar char="•"/>
            </a:pPr>
            <a:r>
              <a:rPr lang="en-US" sz="2000">
                <a:latin typeface="Times New Roman" pitchFamily="18" charset="0"/>
              </a:rPr>
              <a:t> уп</a:t>
            </a:r>
            <a:r>
              <a:rPr lang="ru-RU" sz="2000">
                <a:latin typeface="Times New Roman" pitchFamily="18" charset="0"/>
              </a:rPr>
              <a:t>равление </a:t>
            </a:r>
            <a:r>
              <a:rPr lang="en-US" sz="2000">
                <a:latin typeface="Times New Roman" pitchFamily="18" charset="0"/>
              </a:rPr>
              <a:t>требованиями</a:t>
            </a:r>
            <a:endParaRPr lang="en-US"/>
          </a:p>
        </p:txBody>
      </p:sp>
      <p:sp>
        <p:nvSpPr>
          <p:cNvPr id="16390" name="Rectangle 7"/>
          <p:cNvSpPr>
            <a:spLocks noChangeArrowheads="1"/>
          </p:cNvSpPr>
          <p:nvPr/>
        </p:nvSpPr>
        <p:spPr bwMode="auto">
          <a:xfrm>
            <a:off x="4510088" y="2216150"/>
            <a:ext cx="3619500" cy="1892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</a:rPr>
              <a:t>Определенный (3)</a:t>
            </a:r>
          </a:p>
          <a:p>
            <a:pPr>
              <a:lnSpc>
                <a:spcPct val="80000"/>
              </a:lnSpc>
              <a:buSzPct val="100000"/>
              <a:buFontTx/>
              <a:buChar char="•"/>
            </a:pPr>
            <a:r>
              <a:rPr lang="en-US" sz="2000">
                <a:latin typeface="Times New Roman" pitchFamily="18" charset="0"/>
              </a:rPr>
              <a:t> товарищеские обзоры</a:t>
            </a:r>
          </a:p>
          <a:p>
            <a:pPr>
              <a:lnSpc>
                <a:spcPct val="80000"/>
              </a:lnSpc>
              <a:buSzPct val="100000"/>
              <a:buFontTx/>
              <a:buChar char="•"/>
            </a:pPr>
            <a:r>
              <a:rPr lang="en-US" sz="2000">
                <a:latin typeface="Times New Roman" pitchFamily="18" charset="0"/>
              </a:rPr>
              <a:t> межгрупповая координац</a:t>
            </a:r>
            <a:r>
              <a:rPr lang="ru-RU" sz="2000">
                <a:latin typeface="Times New Roman" pitchFamily="18" charset="0"/>
              </a:rPr>
              <a:t>ия</a:t>
            </a:r>
            <a:endParaRPr lang="en-US" sz="2000">
              <a:latin typeface="Times New Roman" pitchFamily="18" charset="0"/>
            </a:endParaRPr>
          </a:p>
          <a:p>
            <a:pPr>
              <a:lnSpc>
                <a:spcPct val="80000"/>
              </a:lnSpc>
              <a:buSzPct val="100000"/>
              <a:buFontTx/>
              <a:buChar char="•"/>
            </a:pPr>
            <a:r>
              <a:rPr lang="en-US" sz="2000">
                <a:latin typeface="Times New Roman" pitchFamily="18" charset="0"/>
              </a:rPr>
              <a:t> технологии производства</a:t>
            </a:r>
          </a:p>
          <a:p>
            <a:pPr>
              <a:lnSpc>
                <a:spcPct val="80000"/>
              </a:lnSpc>
              <a:buSzPct val="100000"/>
              <a:buFontTx/>
              <a:buChar char="•"/>
            </a:pPr>
            <a:r>
              <a:rPr lang="en-US" sz="2000">
                <a:latin typeface="Times New Roman" pitchFamily="18" charset="0"/>
              </a:rPr>
              <a:t> интеграц</a:t>
            </a:r>
            <a:r>
              <a:rPr lang="ru-RU" sz="2000">
                <a:latin typeface="Times New Roman" pitchFamily="18" charset="0"/>
              </a:rPr>
              <a:t>ионное </a:t>
            </a:r>
            <a:r>
              <a:rPr lang="en-US" sz="2000">
                <a:latin typeface="Times New Roman" pitchFamily="18" charset="0"/>
              </a:rPr>
              <a:t>управление</a:t>
            </a:r>
          </a:p>
          <a:p>
            <a:pPr>
              <a:lnSpc>
                <a:spcPct val="80000"/>
              </a:lnSpc>
              <a:buSzPct val="100000"/>
              <a:buFontTx/>
              <a:buChar char="•"/>
            </a:pPr>
            <a:r>
              <a:rPr lang="en-US" sz="2000">
                <a:latin typeface="Times New Roman" pitchFamily="18" charset="0"/>
              </a:rPr>
              <a:t> повышение квалификации</a:t>
            </a:r>
          </a:p>
          <a:p>
            <a:pPr>
              <a:lnSpc>
                <a:spcPct val="80000"/>
              </a:lnSpc>
              <a:buSzPct val="100000"/>
              <a:buFontTx/>
              <a:buChar char="•"/>
            </a:pPr>
            <a:r>
              <a:rPr lang="en-US" sz="2000">
                <a:latin typeface="Times New Roman" pitchFamily="18" charset="0"/>
              </a:rPr>
              <a:t> определение процесса</a:t>
            </a:r>
          </a:p>
          <a:p>
            <a:pPr>
              <a:lnSpc>
                <a:spcPct val="80000"/>
              </a:lnSpc>
              <a:buSzPct val="100000"/>
              <a:buFontTx/>
              <a:buChar char="•"/>
            </a:pPr>
            <a:r>
              <a:rPr lang="en-US" sz="2000">
                <a:latin typeface="Times New Roman" pitchFamily="18" charset="0"/>
              </a:rPr>
              <a:t> нацеленность процесса</a:t>
            </a:r>
            <a:endParaRPr lang="en-US"/>
          </a:p>
        </p:txBody>
      </p:sp>
      <p:sp>
        <p:nvSpPr>
          <p:cNvPr id="16391" name="Rectangle 9"/>
          <p:cNvSpPr>
            <a:spLocks noChangeArrowheads="1"/>
          </p:cNvSpPr>
          <p:nvPr/>
        </p:nvSpPr>
        <p:spPr bwMode="auto">
          <a:xfrm>
            <a:off x="6400800" y="1371600"/>
            <a:ext cx="3429000" cy="838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</a:rPr>
              <a:t>Управляемый (4)</a:t>
            </a:r>
          </a:p>
          <a:p>
            <a:pPr>
              <a:lnSpc>
                <a:spcPct val="80000"/>
              </a:lnSpc>
              <a:buSzPct val="100000"/>
              <a:buFontTx/>
              <a:buChar char="•"/>
            </a:pPr>
            <a:r>
              <a:rPr lang="en-US" sz="2000">
                <a:latin typeface="Times New Roman" pitchFamily="18" charset="0"/>
              </a:rPr>
              <a:t> упр</a:t>
            </a:r>
            <a:r>
              <a:rPr lang="ru-RU" sz="2000">
                <a:latin typeface="Times New Roman" pitchFamily="18" charset="0"/>
              </a:rPr>
              <a:t>авление </a:t>
            </a:r>
            <a:r>
              <a:rPr lang="en-US" sz="2000">
                <a:latin typeface="Times New Roman" pitchFamily="18" charset="0"/>
              </a:rPr>
              <a:t>качеством</a:t>
            </a:r>
          </a:p>
          <a:p>
            <a:pPr>
              <a:lnSpc>
                <a:spcPct val="80000"/>
              </a:lnSpc>
              <a:buSzPct val="100000"/>
              <a:buFontTx/>
              <a:buChar char="•"/>
            </a:pPr>
            <a:r>
              <a:rPr lang="en-US" sz="2000">
                <a:latin typeface="Times New Roman" pitchFamily="18" charset="0"/>
              </a:rPr>
              <a:t> количеств</a:t>
            </a:r>
            <a:r>
              <a:rPr lang="ru-RU" sz="2000">
                <a:latin typeface="Times New Roman" pitchFamily="18" charset="0"/>
              </a:rPr>
              <a:t>енное </a:t>
            </a:r>
            <a:r>
              <a:rPr lang="en-US" sz="2000">
                <a:latin typeface="Times New Roman" pitchFamily="18" charset="0"/>
              </a:rPr>
              <a:t>управл</a:t>
            </a:r>
            <a:r>
              <a:rPr lang="ru-RU" sz="2000">
                <a:latin typeface="Times New Roman" pitchFamily="18" charset="0"/>
              </a:rPr>
              <a:t>ение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16392" name="Rectangle 11"/>
          <p:cNvSpPr>
            <a:spLocks noChangeArrowheads="1"/>
          </p:cNvSpPr>
          <p:nvPr/>
        </p:nvSpPr>
        <p:spPr bwMode="auto">
          <a:xfrm>
            <a:off x="8059738" y="311150"/>
            <a:ext cx="2794000" cy="1054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</a:rPr>
              <a:t>Оптимизирующий (5)</a:t>
            </a:r>
          </a:p>
          <a:p>
            <a:pPr>
              <a:lnSpc>
                <a:spcPct val="80000"/>
              </a:lnSpc>
              <a:buSzPct val="100000"/>
              <a:buFontTx/>
              <a:buChar char="•"/>
            </a:pPr>
            <a:r>
              <a:rPr lang="en-US" sz="2000">
                <a:latin typeface="Times New Roman" pitchFamily="18" charset="0"/>
              </a:rPr>
              <a:t> упр.изм.процесса</a:t>
            </a:r>
          </a:p>
          <a:p>
            <a:pPr>
              <a:lnSpc>
                <a:spcPct val="80000"/>
              </a:lnSpc>
              <a:buSzPct val="100000"/>
              <a:buFontTx/>
              <a:buChar char="•"/>
            </a:pPr>
            <a:r>
              <a:rPr lang="en-US" sz="2000">
                <a:latin typeface="Times New Roman" pitchFamily="18" charset="0"/>
              </a:rPr>
              <a:t> упр.изм.технологий</a:t>
            </a:r>
          </a:p>
          <a:p>
            <a:pPr>
              <a:lnSpc>
                <a:spcPct val="80000"/>
              </a:lnSpc>
              <a:buSzPct val="100000"/>
              <a:buFontTx/>
              <a:buChar char="•"/>
            </a:pPr>
            <a:r>
              <a:rPr lang="en-US" sz="2000">
                <a:latin typeface="Times New Roman" pitchFamily="18" charset="0"/>
              </a:rPr>
              <a:t> предотвр.дефектов</a:t>
            </a:r>
            <a:endParaRPr lang="en-US"/>
          </a:p>
        </p:txBody>
      </p:sp>
      <p:sp>
        <p:nvSpPr>
          <p:cNvPr id="16393" name="Arc 13"/>
          <p:cNvSpPr>
            <a:spLocks/>
          </p:cNvSpPr>
          <p:nvPr/>
        </p:nvSpPr>
        <p:spPr bwMode="auto">
          <a:xfrm rot="10800000">
            <a:off x="3678238" y="2590800"/>
            <a:ext cx="825500" cy="1524000"/>
          </a:xfrm>
          <a:custGeom>
            <a:avLst/>
            <a:gdLst>
              <a:gd name="T0" fmla="*/ 825500 w 21600"/>
              <a:gd name="T1" fmla="*/ 0 h 21600"/>
              <a:gd name="T2" fmla="*/ 0 w 21600"/>
              <a:gd name="T3" fmla="*/ 1524000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394" name="Arc 14"/>
          <p:cNvSpPr>
            <a:spLocks/>
          </p:cNvSpPr>
          <p:nvPr/>
        </p:nvSpPr>
        <p:spPr bwMode="auto">
          <a:xfrm rot="10800000">
            <a:off x="2027238" y="4419600"/>
            <a:ext cx="825500" cy="1524000"/>
          </a:xfrm>
          <a:custGeom>
            <a:avLst/>
            <a:gdLst>
              <a:gd name="T0" fmla="*/ 825500 w 21600"/>
              <a:gd name="T1" fmla="*/ 0 h 21600"/>
              <a:gd name="T2" fmla="*/ 0 w 21600"/>
              <a:gd name="T3" fmla="*/ 1524000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395" name="Arc 15"/>
          <p:cNvSpPr>
            <a:spLocks/>
          </p:cNvSpPr>
          <p:nvPr/>
        </p:nvSpPr>
        <p:spPr bwMode="auto">
          <a:xfrm rot="10800000">
            <a:off x="4999038" y="1600200"/>
            <a:ext cx="1403350" cy="609600"/>
          </a:xfrm>
          <a:custGeom>
            <a:avLst/>
            <a:gdLst>
              <a:gd name="T0" fmla="*/ 1403350 w 21600"/>
              <a:gd name="T1" fmla="*/ 0 h 21600"/>
              <a:gd name="T2" fmla="*/ 0 w 21600"/>
              <a:gd name="T3" fmla="*/ 609600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396" name="Arc 16"/>
          <p:cNvSpPr>
            <a:spLocks/>
          </p:cNvSpPr>
          <p:nvPr/>
        </p:nvSpPr>
        <p:spPr bwMode="auto">
          <a:xfrm rot="10800000">
            <a:off x="6650038" y="762000"/>
            <a:ext cx="1403350" cy="609600"/>
          </a:xfrm>
          <a:custGeom>
            <a:avLst/>
            <a:gdLst>
              <a:gd name="T0" fmla="*/ 1403350 w 21600"/>
              <a:gd name="T1" fmla="*/ 0 h 21600"/>
              <a:gd name="T2" fmla="*/ 0 w 21600"/>
              <a:gd name="T3" fmla="*/ 609600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4055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169BD9B6-82C5-4382-988A-043B2979917D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3048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ru-RU" b="1"/>
              <a:t>Эволюция процесса</a:t>
            </a:r>
            <a:endParaRPr lang="en-US" b="1"/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1400175" y="755650"/>
            <a:ext cx="641350" cy="6985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Times New Roman" pitchFamily="18" charset="0"/>
              </a:rPr>
              <a:t>5</a:t>
            </a:r>
            <a:endParaRPr lang="en-US" sz="4000"/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1400175" y="2203450"/>
            <a:ext cx="641350" cy="6985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Times New Roman" pitchFamily="18" charset="0"/>
              </a:rPr>
              <a:t>4</a:t>
            </a:r>
            <a:endParaRPr lang="en-US" sz="4000"/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1400175" y="3270250"/>
            <a:ext cx="641350" cy="6985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Times New Roman" pitchFamily="18" charset="0"/>
              </a:rPr>
              <a:t>3</a:t>
            </a:r>
            <a:endParaRPr lang="en-US" sz="4000"/>
          </a:p>
        </p:txBody>
      </p:sp>
      <p:sp>
        <p:nvSpPr>
          <p:cNvPr id="17415" name="Rectangle 6"/>
          <p:cNvSpPr>
            <a:spLocks noChangeArrowheads="1"/>
          </p:cNvSpPr>
          <p:nvPr/>
        </p:nvSpPr>
        <p:spPr bwMode="auto">
          <a:xfrm>
            <a:off x="1400175" y="4337050"/>
            <a:ext cx="641350" cy="6985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Times New Roman" pitchFamily="18" charset="0"/>
              </a:rPr>
              <a:t>2</a:t>
            </a:r>
            <a:endParaRPr lang="en-US" sz="4000"/>
          </a:p>
        </p:txBody>
      </p:sp>
      <p:sp>
        <p:nvSpPr>
          <p:cNvPr id="17416" name="Rectangle 7"/>
          <p:cNvSpPr>
            <a:spLocks noChangeArrowheads="1"/>
          </p:cNvSpPr>
          <p:nvPr/>
        </p:nvSpPr>
        <p:spPr bwMode="auto">
          <a:xfrm>
            <a:off x="1400175" y="5403850"/>
            <a:ext cx="641350" cy="6985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Times New Roman" pitchFamily="18" charset="0"/>
              </a:rPr>
              <a:t>1</a:t>
            </a:r>
            <a:endParaRPr lang="en-US" sz="4000"/>
          </a:p>
        </p:txBody>
      </p:sp>
      <p:sp>
        <p:nvSpPr>
          <p:cNvPr id="17417" name="Freeform 8"/>
          <p:cNvSpPr>
            <a:spLocks/>
          </p:cNvSpPr>
          <p:nvPr/>
        </p:nvSpPr>
        <p:spPr bwMode="auto">
          <a:xfrm>
            <a:off x="7747001" y="5581650"/>
            <a:ext cx="2189163" cy="573088"/>
          </a:xfrm>
          <a:custGeom>
            <a:avLst/>
            <a:gdLst>
              <a:gd name="T0" fmla="*/ 0 w 1379"/>
              <a:gd name="T1" fmla="*/ 132 h 361"/>
              <a:gd name="T2" fmla="*/ 62 w 1379"/>
              <a:gd name="T3" fmla="*/ 135 h 361"/>
              <a:gd name="T4" fmla="*/ 111 w 1379"/>
              <a:gd name="T5" fmla="*/ 135 h 361"/>
              <a:gd name="T6" fmla="*/ 159 w 1379"/>
              <a:gd name="T7" fmla="*/ 135 h 361"/>
              <a:gd name="T8" fmla="*/ 208 w 1379"/>
              <a:gd name="T9" fmla="*/ 105 h 361"/>
              <a:gd name="T10" fmla="*/ 273 w 1379"/>
              <a:gd name="T11" fmla="*/ 75 h 361"/>
              <a:gd name="T12" fmla="*/ 322 w 1379"/>
              <a:gd name="T13" fmla="*/ 60 h 361"/>
              <a:gd name="T14" fmla="*/ 387 w 1379"/>
              <a:gd name="T15" fmla="*/ 60 h 361"/>
              <a:gd name="T16" fmla="*/ 436 w 1379"/>
              <a:gd name="T17" fmla="*/ 60 h 361"/>
              <a:gd name="T18" fmla="*/ 484 w 1379"/>
              <a:gd name="T19" fmla="*/ 75 h 361"/>
              <a:gd name="T20" fmla="*/ 533 w 1379"/>
              <a:gd name="T21" fmla="*/ 120 h 361"/>
              <a:gd name="T22" fmla="*/ 582 w 1379"/>
              <a:gd name="T23" fmla="*/ 120 h 361"/>
              <a:gd name="T24" fmla="*/ 647 w 1379"/>
              <a:gd name="T25" fmla="*/ 75 h 361"/>
              <a:gd name="T26" fmla="*/ 712 w 1379"/>
              <a:gd name="T27" fmla="*/ 30 h 361"/>
              <a:gd name="T28" fmla="*/ 761 w 1379"/>
              <a:gd name="T29" fmla="*/ 0 h 361"/>
              <a:gd name="T30" fmla="*/ 809 w 1379"/>
              <a:gd name="T31" fmla="*/ 0 h 361"/>
              <a:gd name="T32" fmla="*/ 858 w 1379"/>
              <a:gd name="T33" fmla="*/ 30 h 361"/>
              <a:gd name="T34" fmla="*/ 907 w 1379"/>
              <a:gd name="T35" fmla="*/ 45 h 361"/>
              <a:gd name="T36" fmla="*/ 956 w 1379"/>
              <a:gd name="T37" fmla="*/ 60 h 361"/>
              <a:gd name="T38" fmla="*/ 1004 w 1379"/>
              <a:gd name="T39" fmla="*/ 90 h 361"/>
              <a:gd name="T40" fmla="*/ 1053 w 1379"/>
              <a:gd name="T41" fmla="*/ 90 h 361"/>
              <a:gd name="T42" fmla="*/ 1102 w 1379"/>
              <a:gd name="T43" fmla="*/ 120 h 361"/>
              <a:gd name="T44" fmla="*/ 1151 w 1379"/>
              <a:gd name="T45" fmla="*/ 150 h 361"/>
              <a:gd name="T46" fmla="*/ 1199 w 1379"/>
              <a:gd name="T47" fmla="*/ 150 h 361"/>
              <a:gd name="T48" fmla="*/ 1248 w 1379"/>
              <a:gd name="T49" fmla="*/ 135 h 361"/>
              <a:gd name="T50" fmla="*/ 1297 w 1379"/>
              <a:gd name="T51" fmla="*/ 120 h 361"/>
              <a:gd name="T52" fmla="*/ 1346 w 1379"/>
              <a:gd name="T53" fmla="*/ 90 h 361"/>
              <a:gd name="T54" fmla="*/ 1378 w 1379"/>
              <a:gd name="T55" fmla="*/ 135 h 361"/>
              <a:gd name="T56" fmla="*/ 1378 w 1379"/>
              <a:gd name="T57" fmla="*/ 180 h 361"/>
              <a:gd name="T58" fmla="*/ 1378 w 1379"/>
              <a:gd name="T59" fmla="*/ 225 h 361"/>
              <a:gd name="T60" fmla="*/ 1378 w 1379"/>
              <a:gd name="T61" fmla="*/ 270 h 361"/>
              <a:gd name="T62" fmla="*/ 1329 w 1379"/>
              <a:gd name="T63" fmla="*/ 270 h 361"/>
              <a:gd name="T64" fmla="*/ 1281 w 1379"/>
              <a:gd name="T65" fmla="*/ 240 h 361"/>
              <a:gd name="T66" fmla="*/ 1232 w 1379"/>
              <a:gd name="T67" fmla="*/ 255 h 361"/>
              <a:gd name="T68" fmla="*/ 1183 w 1379"/>
              <a:gd name="T69" fmla="*/ 300 h 361"/>
              <a:gd name="T70" fmla="*/ 1134 w 1379"/>
              <a:gd name="T71" fmla="*/ 330 h 361"/>
              <a:gd name="T72" fmla="*/ 1086 w 1379"/>
              <a:gd name="T73" fmla="*/ 330 h 361"/>
              <a:gd name="T74" fmla="*/ 1037 w 1379"/>
              <a:gd name="T75" fmla="*/ 315 h 361"/>
              <a:gd name="T76" fmla="*/ 1004 w 1379"/>
              <a:gd name="T77" fmla="*/ 270 h 361"/>
              <a:gd name="T78" fmla="*/ 956 w 1379"/>
              <a:gd name="T79" fmla="*/ 255 h 361"/>
              <a:gd name="T80" fmla="*/ 891 w 1379"/>
              <a:gd name="T81" fmla="*/ 300 h 361"/>
              <a:gd name="T82" fmla="*/ 842 w 1379"/>
              <a:gd name="T83" fmla="*/ 315 h 361"/>
              <a:gd name="T84" fmla="*/ 777 w 1379"/>
              <a:gd name="T85" fmla="*/ 360 h 361"/>
              <a:gd name="T86" fmla="*/ 712 w 1379"/>
              <a:gd name="T87" fmla="*/ 360 h 361"/>
              <a:gd name="T88" fmla="*/ 663 w 1379"/>
              <a:gd name="T89" fmla="*/ 360 h 361"/>
              <a:gd name="T90" fmla="*/ 614 w 1379"/>
              <a:gd name="T91" fmla="*/ 345 h 361"/>
              <a:gd name="T92" fmla="*/ 566 w 1379"/>
              <a:gd name="T93" fmla="*/ 300 h 361"/>
              <a:gd name="T94" fmla="*/ 533 w 1379"/>
              <a:gd name="T95" fmla="*/ 255 h 361"/>
              <a:gd name="T96" fmla="*/ 484 w 1379"/>
              <a:gd name="T97" fmla="*/ 255 h 361"/>
              <a:gd name="T98" fmla="*/ 419 w 1379"/>
              <a:gd name="T99" fmla="*/ 255 h 361"/>
              <a:gd name="T100" fmla="*/ 371 w 1379"/>
              <a:gd name="T101" fmla="*/ 255 h 361"/>
              <a:gd name="T102" fmla="*/ 322 w 1379"/>
              <a:gd name="T103" fmla="*/ 255 h 361"/>
              <a:gd name="T104" fmla="*/ 273 w 1379"/>
              <a:gd name="T105" fmla="*/ 285 h 361"/>
              <a:gd name="T106" fmla="*/ 224 w 1379"/>
              <a:gd name="T107" fmla="*/ 300 h 361"/>
              <a:gd name="T108" fmla="*/ 176 w 1379"/>
              <a:gd name="T109" fmla="*/ 300 h 361"/>
              <a:gd name="T110" fmla="*/ 127 w 1379"/>
              <a:gd name="T111" fmla="*/ 300 h 361"/>
              <a:gd name="T112" fmla="*/ 78 w 1379"/>
              <a:gd name="T113" fmla="*/ 345 h 361"/>
              <a:gd name="T114" fmla="*/ 29 w 1379"/>
              <a:gd name="T115" fmla="*/ 345 h 361"/>
              <a:gd name="T116" fmla="*/ 13 w 1379"/>
              <a:gd name="T117" fmla="*/ 300 h 361"/>
              <a:gd name="T118" fmla="*/ 13 w 1379"/>
              <a:gd name="T119" fmla="*/ 255 h 361"/>
              <a:gd name="T120" fmla="*/ 13 w 1379"/>
              <a:gd name="T121" fmla="*/ 210 h 361"/>
              <a:gd name="T122" fmla="*/ 13 w 1379"/>
              <a:gd name="T123" fmla="*/ 165 h 361"/>
              <a:gd name="T124" fmla="*/ 0 w 1379"/>
              <a:gd name="T125" fmla="*/ 132 h 36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379"/>
              <a:gd name="T190" fmla="*/ 0 h 361"/>
              <a:gd name="T191" fmla="*/ 1379 w 1379"/>
              <a:gd name="T192" fmla="*/ 361 h 36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379" h="361">
                <a:moveTo>
                  <a:pt x="0" y="132"/>
                </a:moveTo>
                <a:lnTo>
                  <a:pt x="62" y="135"/>
                </a:lnTo>
                <a:lnTo>
                  <a:pt x="111" y="135"/>
                </a:lnTo>
                <a:lnTo>
                  <a:pt x="159" y="135"/>
                </a:lnTo>
                <a:lnTo>
                  <a:pt x="208" y="105"/>
                </a:lnTo>
                <a:lnTo>
                  <a:pt x="273" y="75"/>
                </a:lnTo>
                <a:lnTo>
                  <a:pt x="322" y="60"/>
                </a:lnTo>
                <a:lnTo>
                  <a:pt x="387" y="60"/>
                </a:lnTo>
                <a:lnTo>
                  <a:pt x="436" y="60"/>
                </a:lnTo>
                <a:lnTo>
                  <a:pt x="484" y="75"/>
                </a:lnTo>
                <a:lnTo>
                  <a:pt x="533" y="120"/>
                </a:lnTo>
                <a:lnTo>
                  <a:pt x="582" y="120"/>
                </a:lnTo>
                <a:lnTo>
                  <a:pt x="647" y="75"/>
                </a:lnTo>
                <a:lnTo>
                  <a:pt x="712" y="30"/>
                </a:lnTo>
                <a:lnTo>
                  <a:pt x="761" y="0"/>
                </a:lnTo>
                <a:lnTo>
                  <a:pt x="809" y="0"/>
                </a:lnTo>
                <a:lnTo>
                  <a:pt x="858" y="30"/>
                </a:lnTo>
                <a:lnTo>
                  <a:pt x="907" y="45"/>
                </a:lnTo>
                <a:lnTo>
                  <a:pt x="956" y="60"/>
                </a:lnTo>
                <a:lnTo>
                  <a:pt x="1004" y="90"/>
                </a:lnTo>
                <a:lnTo>
                  <a:pt x="1053" y="90"/>
                </a:lnTo>
                <a:lnTo>
                  <a:pt x="1102" y="120"/>
                </a:lnTo>
                <a:lnTo>
                  <a:pt x="1151" y="150"/>
                </a:lnTo>
                <a:lnTo>
                  <a:pt x="1199" y="150"/>
                </a:lnTo>
                <a:lnTo>
                  <a:pt x="1248" y="135"/>
                </a:lnTo>
                <a:lnTo>
                  <a:pt x="1297" y="120"/>
                </a:lnTo>
                <a:lnTo>
                  <a:pt x="1346" y="90"/>
                </a:lnTo>
                <a:lnTo>
                  <a:pt x="1378" y="135"/>
                </a:lnTo>
                <a:lnTo>
                  <a:pt x="1378" y="180"/>
                </a:lnTo>
                <a:lnTo>
                  <a:pt x="1378" y="225"/>
                </a:lnTo>
                <a:lnTo>
                  <a:pt x="1378" y="270"/>
                </a:lnTo>
                <a:lnTo>
                  <a:pt x="1329" y="270"/>
                </a:lnTo>
                <a:lnTo>
                  <a:pt x="1281" y="240"/>
                </a:lnTo>
                <a:lnTo>
                  <a:pt x="1232" y="255"/>
                </a:lnTo>
                <a:lnTo>
                  <a:pt x="1183" y="300"/>
                </a:lnTo>
                <a:lnTo>
                  <a:pt x="1134" y="330"/>
                </a:lnTo>
                <a:lnTo>
                  <a:pt x="1086" y="330"/>
                </a:lnTo>
                <a:lnTo>
                  <a:pt x="1037" y="315"/>
                </a:lnTo>
                <a:lnTo>
                  <a:pt x="1004" y="270"/>
                </a:lnTo>
                <a:lnTo>
                  <a:pt x="956" y="255"/>
                </a:lnTo>
                <a:lnTo>
                  <a:pt x="891" y="300"/>
                </a:lnTo>
                <a:lnTo>
                  <a:pt x="842" y="315"/>
                </a:lnTo>
                <a:lnTo>
                  <a:pt x="777" y="360"/>
                </a:lnTo>
                <a:lnTo>
                  <a:pt x="712" y="360"/>
                </a:lnTo>
                <a:lnTo>
                  <a:pt x="663" y="360"/>
                </a:lnTo>
                <a:lnTo>
                  <a:pt x="614" y="345"/>
                </a:lnTo>
                <a:lnTo>
                  <a:pt x="566" y="300"/>
                </a:lnTo>
                <a:lnTo>
                  <a:pt x="533" y="255"/>
                </a:lnTo>
                <a:lnTo>
                  <a:pt x="484" y="255"/>
                </a:lnTo>
                <a:lnTo>
                  <a:pt x="419" y="255"/>
                </a:lnTo>
                <a:lnTo>
                  <a:pt x="371" y="255"/>
                </a:lnTo>
                <a:lnTo>
                  <a:pt x="322" y="255"/>
                </a:lnTo>
                <a:lnTo>
                  <a:pt x="273" y="285"/>
                </a:lnTo>
                <a:lnTo>
                  <a:pt x="224" y="300"/>
                </a:lnTo>
                <a:lnTo>
                  <a:pt x="176" y="300"/>
                </a:lnTo>
                <a:lnTo>
                  <a:pt x="127" y="300"/>
                </a:lnTo>
                <a:lnTo>
                  <a:pt x="78" y="345"/>
                </a:lnTo>
                <a:lnTo>
                  <a:pt x="29" y="345"/>
                </a:lnTo>
                <a:lnTo>
                  <a:pt x="13" y="300"/>
                </a:lnTo>
                <a:lnTo>
                  <a:pt x="13" y="255"/>
                </a:lnTo>
                <a:lnTo>
                  <a:pt x="13" y="210"/>
                </a:lnTo>
                <a:lnTo>
                  <a:pt x="13" y="165"/>
                </a:lnTo>
                <a:lnTo>
                  <a:pt x="0" y="132"/>
                </a:lnTo>
              </a:path>
            </a:pathLst>
          </a:custGeom>
          <a:solidFill>
            <a:schemeClr val="bg2"/>
          </a:solidFill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7418" name="Group 9"/>
          <p:cNvGrpSpPr>
            <a:grpSpLocks/>
          </p:cNvGrpSpPr>
          <p:nvPr/>
        </p:nvGrpSpPr>
        <p:grpSpPr bwMode="auto">
          <a:xfrm>
            <a:off x="2133600" y="5334000"/>
            <a:ext cx="3467100" cy="762000"/>
            <a:chOff x="624" y="3360"/>
            <a:chExt cx="2184" cy="480"/>
          </a:xfrm>
        </p:grpSpPr>
        <p:sp>
          <p:nvSpPr>
            <p:cNvPr id="17579" name="Line 10"/>
            <p:cNvSpPr>
              <a:spLocks noChangeShapeType="1"/>
            </p:cNvSpPr>
            <p:nvPr/>
          </p:nvSpPr>
          <p:spPr bwMode="auto">
            <a:xfrm>
              <a:off x="624" y="3840"/>
              <a:ext cx="21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580" name="Line 11"/>
            <p:cNvSpPr>
              <a:spLocks noChangeShapeType="1"/>
            </p:cNvSpPr>
            <p:nvPr/>
          </p:nvSpPr>
          <p:spPr bwMode="auto">
            <a:xfrm flipV="1">
              <a:off x="624" y="3360"/>
              <a:ext cx="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419" name="Line 12"/>
          <p:cNvSpPr>
            <a:spLocks noChangeShapeType="1"/>
          </p:cNvSpPr>
          <p:nvPr/>
        </p:nvSpPr>
        <p:spPr bwMode="auto">
          <a:xfrm>
            <a:off x="2133600" y="1600200"/>
            <a:ext cx="148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0" name="Line 13"/>
          <p:cNvSpPr>
            <a:spLocks noChangeShapeType="1"/>
          </p:cNvSpPr>
          <p:nvPr/>
        </p:nvSpPr>
        <p:spPr bwMode="auto">
          <a:xfrm flipV="1">
            <a:off x="2133600" y="8382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1" name="Line 14"/>
          <p:cNvSpPr>
            <a:spLocks noChangeShapeType="1"/>
          </p:cNvSpPr>
          <p:nvPr/>
        </p:nvSpPr>
        <p:spPr bwMode="auto">
          <a:xfrm flipV="1">
            <a:off x="2959100" y="228600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2" name="Line 15"/>
          <p:cNvSpPr>
            <a:spLocks noChangeShapeType="1"/>
          </p:cNvSpPr>
          <p:nvPr/>
        </p:nvSpPr>
        <p:spPr bwMode="auto">
          <a:xfrm>
            <a:off x="2133600" y="2819400"/>
            <a:ext cx="165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3" name="Line 16"/>
          <p:cNvSpPr>
            <a:spLocks noChangeShapeType="1"/>
          </p:cNvSpPr>
          <p:nvPr/>
        </p:nvSpPr>
        <p:spPr bwMode="auto">
          <a:xfrm flipV="1">
            <a:off x="2133600" y="2057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7424" name="Group 18"/>
          <p:cNvGrpSpPr>
            <a:grpSpLocks/>
          </p:cNvGrpSpPr>
          <p:nvPr/>
        </p:nvGrpSpPr>
        <p:grpSpPr bwMode="auto">
          <a:xfrm>
            <a:off x="2133600" y="4343400"/>
            <a:ext cx="3467100" cy="762000"/>
            <a:chOff x="624" y="2736"/>
            <a:chExt cx="2184" cy="480"/>
          </a:xfrm>
        </p:grpSpPr>
        <p:sp>
          <p:nvSpPr>
            <p:cNvPr id="17577" name="Line 19"/>
            <p:cNvSpPr>
              <a:spLocks noChangeShapeType="1"/>
            </p:cNvSpPr>
            <p:nvPr/>
          </p:nvSpPr>
          <p:spPr bwMode="auto">
            <a:xfrm>
              <a:off x="624" y="3216"/>
              <a:ext cx="21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578" name="Line 20"/>
            <p:cNvSpPr>
              <a:spLocks noChangeShapeType="1"/>
            </p:cNvSpPr>
            <p:nvPr/>
          </p:nvSpPr>
          <p:spPr bwMode="auto">
            <a:xfrm flipV="1">
              <a:off x="624" y="2736"/>
              <a:ext cx="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425" name="Line 21"/>
          <p:cNvSpPr>
            <a:spLocks noChangeShapeType="1"/>
          </p:cNvSpPr>
          <p:nvPr/>
        </p:nvSpPr>
        <p:spPr bwMode="auto">
          <a:xfrm flipV="1">
            <a:off x="2133600" y="32766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6" name="Freeform 22"/>
          <p:cNvSpPr>
            <a:spLocks/>
          </p:cNvSpPr>
          <p:nvPr/>
        </p:nvSpPr>
        <p:spPr bwMode="auto">
          <a:xfrm>
            <a:off x="2463801" y="1928814"/>
            <a:ext cx="950913" cy="892175"/>
          </a:xfrm>
          <a:custGeom>
            <a:avLst/>
            <a:gdLst>
              <a:gd name="T0" fmla="*/ 0 w 599"/>
              <a:gd name="T1" fmla="*/ 561 h 562"/>
              <a:gd name="T2" fmla="*/ 29 w 599"/>
              <a:gd name="T3" fmla="*/ 510 h 562"/>
              <a:gd name="T4" fmla="*/ 78 w 599"/>
              <a:gd name="T5" fmla="*/ 450 h 562"/>
              <a:gd name="T6" fmla="*/ 94 w 599"/>
              <a:gd name="T7" fmla="*/ 405 h 562"/>
              <a:gd name="T8" fmla="*/ 111 w 599"/>
              <a:gd name="T9" fmla="*/ 360 h 562"/>
              <a:gd name="T10" fmla="*/ 143 w 599"/>
              <a:gd name="T11" fmla="*/ 315 h 562"/>
              <a:gd name="T12" fmla="*/ 143 w 599"/>
              <a:gd name="T13" fmla="*/ 270 h 562"/>
              <a:gd name="T14" fmla="*/ 176 w 599"/>
              <a:gd name="T15" fmla="*/ 225 h 562"/>
              <a:gd name="T16" fmla="*/ 176 w 599"/>
              <a:gd name="T17" fmla="*/ 180 h 562"/>
              <a:gd name="T18" fmla="*/ 192 w 599"/>
              <a:gd name="T19" fmla="*/ 135 h 562"/>
              <a:gd name="T20" fmla="*/ 208 w 599"/>
              <a:gd name="T21" fmla="*/ 90 h 562"/>
              <a:gd name="T22" fmla="*/ 224 w 599"/>
              <a:gd name="T23" fmla="*/ 45 h 562"/>
              <a:gd name="T24" fmla="*/ 257 w 599"/>
              <a:gd name="T25" fmla="*/ 0 h 562"/>
              <a:gd name="T26" fmla="*/ 306 w 599"/>
              <a:gd name="T27" fmla="*/ 0 h 562"/>
              <a:gd name="T28" fmla="*/ 354 w 599"/>
              <a:gd name="T29" fmla="*/ 0 h 562"/>
              <a:gd name="T30" fmla="*/ 403 w 599"/>
              <a:gd name="T31" fmla="*/ 30 h 562"/>
              <a:gd name="T32" fmla="*/ 403 w 599"/>
              <a:gd name="T33" fmla="*/ 75 h 562"/>
              <a:gd name="T34" fmla="*/ 419 w 599"/>
              <a:gd name="T35" fmla="*/ 120 h 562"/>
              <a:gd name="T36" fmla="*/ 436 w 599"/>
              <a:gd name="T37" fmla="*/ 165 h 562"/>
              <a:gd name="T38" fmla="*/ 468 w 599"/>
              <a:gd name="T39" fmla="*/ 210 h 562"/>
              <a:gd name="T40" fmla="*/ 501 w 599"/>
              <a:gd name="T41" fmla="*/ 255 h 562"/>
              <a:gd name="T42" fmla="*/ 517 w 599"/>
              <a:gd name="T43" fmla="*/ 300 h 562"/>
              <a:gd name="T44" fmla="*/ 533 w 599"/>
              <a:gd name="T45" fmla="*/ 345 h 562"/>
              <a:gd name="T46" fmla="*/ 549 w 599"/>
              <a:gd name="T47" fmla="*/ 390 h 562"/>
              <a:gd name="T48" fmla="*/ 549 w 599"/>
              <a:gd name="T49" fmla="*/ 435 h 562"/>
              <a:gd name="T50" fmla="*/ 566 w 599"/>
              <a:gd name="T51" fmla="*/ 480 h 562"/>
              <a:gd name="T52" fmla="*/ 598 w 599"/>
              <a:gd name="T53" fmla="*/ 525 h 56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599"/>
              <a:gd name="T82" fmla="*/ 0 h 562"/>
              <a:gd name="T83" fmla="*/ 599 w 599"/>
              <a:gd name="T84" fmla="*/ 562 h 562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599" h="562">
                <a:moveTo>
                  <a:pt x="0" y="561"/>
                </a:moveTo>
                <a:lnTo>
                  <a:pt x="29" y="510"/>
                </a:lnTo>
                <a:lnTo>
                  <a:pt x="78" y="450"/>
                </a:lnTo>
                <a:lnTo>
                  <a:pt x="94" y="405"/>
                </a:lnTo>
                <a:lnTo>
                  <a:pt x="111" y="360"/>
                </a:lnTo>
                <a:lnTo>
                  <a:pt x="143" y="315"/>
                </a:lnTo>
                <a:lnTo>
                  <a:pt x="143" y="270"/>
                </a:lnTo>
                <a:lnTo>
                  <a:pt x="176" y="225"/>
                </a:lnTo>
                <a:lnTo>
                  <a:pt x="176" y="180"/>
                </a:lnTo>
                <a:lnTo>
                  <a:pt x="192" y="135"/>
                </a:lnTo>
                <a:lnTo>
                  <a:pt x="208" y="90"/>
                </a:lnTo>
                <a:lnTo>
                  <a:pt x="224" y="45"/>
                </a:lnTo>
                <a:lnTo>
                  <a:pt x="257" y="0"/>
                </a:lnTo>
                <a:lnTo>
                  <a:pt x="306" y="0"/>
                </a:lnTo>
                <a:lnTo>
                  <a:pt x="354" y="0"/>
                </a:lnTo>
                <a:lnTo>
                  <a:pt x="403" y="30"/>
                </a:lnTo>
                <a:lnTo>
                  <a:pt x="403" y="75"/>
                </a:lnTo>
                <a:lnTo>
                  <a:pt x="419" y="120"/>
                </a:lnTo>
                <a:lnTo>
                  <a:pt x="436" y="165"/>
                </a:lnTo>
                <a:lnTo>
                  <a:pt x="468" y="210"/>
                </a:lnTo>
                <a:lnTo>
                  <a:pt x="501" y="255"/>
                </a:lnTo>
                <a:lnTo>
                  <a:pt x="517" y="300"/>
                </a:lnTo>
                <a:lnTo>
                  <a:pt x="533" y="345"/>
                </a:lnTo>
                <a:lnTo>
                  <a:pt x="549" y="390"/>
                </a:lnTo>
                <a:lnTo>
                  <a:pt x="549" y="435"/>
                </a:lnTo>
                <a:lnTo>
                  <a:pt x="566" y="480"/>
                </a:lnTo>
                <a:lnTo>
                  <a:pt x="598" y="525"/>
                </a:lnTo>
              </a:path>
            </a:pathLst>
          </a:custGeom>
          <a:solidFill>
            <a:schemeClr val="bg1"/>
          </a:solidFill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7" name="Freeform 23"/>
          <p:cNvSpPr>
            <a:spLocks/>
          </p:cNvSpPr>
          <p:nvPr/>
        </p:nvSpPr>
        <p:spPr bwMode="auto">
          <a:xfrm>
            <a:off x="2463800" y="3124201"/>
            <a:ext cx="1416050" cy="925513"/>
          </a:xfrm>
          <a:custGeom>
            <a:avLst/>
            <a:gdLst>
              <a:gd name="T0" fmla="*/ 0 w 892"/>
              <a:gd name="T1" fmla="*/ 504 h 511"/>
              <a:gd name="T2" fmla="*/ 78 w 892"/>
              <a:gd name="T3" fmla="*/ 465 h 511"/>
              <a:gd name="T4" fmla="*/ 127 w 892"/>
              <a:gd name="T5" fmla="*/ 435 h 511"/>
              <a:gd name="T6" fmla="*/ 176 w 892"/>
              <a:gd name="T7" fmla="*/ 405 h 511"/>
              <a:gd name="T8" fmla="*/ 208 w 892"/>
              <a:gd name="T9" fmla="*/ 360 h 511"/>
              <a:gd name="T10" fmla="*/ 241 w 892"/>
              <a:gd name="T11" fmla="*/ 315 h 511"/>
              <a:gd name="T12" fmla="*/ 257 w 892"/>
              <a:gd name="T13" fmla="*/ 270 h 511"/>
              <a:gd name="T14" fmla="*/ 289 w 892"/>
              <a:gd name="T15" fmla="*/ 225 h 511"/>
              <a:gd name="T16" fmla="*/ 306 w 892"/>
              <a:gd name="T17" fmla="*/ 180 h 511"/>
              <a:gd name="T18" fmla="*/ 338 w 892"/>
              <a:gd name="T19" fmla="*/ 135 h 511"/>
              <a:gd name="T20" fmla="*/ 354 w 892"/>
              <a:gd name="T21" fmla="*/ 90 h 511"/>
              <a:gd name="T22" fmla="*/ 371 w 892"/>
              <a:gd name="T23" fmla="*/ 45 h 511"/>
              <a:gd name="T24" fmla="*/ 419 w 892"/>
              <a:gd name="T25" fmla="*/ 15 h 511"/>
              <a:gd name="T26" fmla="*/ 468 w 892"/>
              <a:gd name="T27" fmla="*/ 0 h 511"/>
              <a:gd name="T28" fmla="*/ 517 w 892"/>
              <a:gd name="T29" fmla="*/ 15 h 511"/>
              <a:gd name="T30" fmla="*/ 533 w 892"/>
              <a:gd name="T31" fmla="*/ 60 h 511"/>
              <a:gd name="T32" fmla="*/ 566 w 892"/>
              <a:gd name="T33" fmla="*/ 105 h 511"/>
              <a:gd name="T34" fmla="*/ 598 w 892"/>
              <a:gd name="T35" fmla="*/ 150 h 511"/>
              <a:gd name="T36" fmla="*/ 615 w 892"/>
              <a:gd name="T37" fmla="*/ 195 h 511"/>
              <a:gd name="T38" fmla="*/ 647 w 892"/>
              <a:gd name="T39" fmla="*/ 240 h 511"/>
              <a:gd name="T40" fmla="*/ 663 w 892"/>
              <a:gd name="T41" fmla="*/ 285 h 511"/>
              <a:gd name="T42" fmla="*/ 696 w 892"/>
              <a:gd name="T43" fmla="*/ 330 h 511"/>
              <a:gd name="T44" fmla="*/ 728 w 892"/>
              <a:gd name="T45" fmla="*/ 375 h 511"/>
              <a:gd name="T46" fmla="*/ 745 w 892"/>
              <a:gd name="T47" fmla="*/ 420 h 511"/>
              <a:gd name="T48" fmla="*/ 793 w 892"/>
              <a:gd name="T49" fmla="*/ 450 h 511"/>
              <a:gd name="T50" fmla="*/ 842 w 892"/>
              <a:gd name="T51" fmla="*/ 480 h 511"/>
              <a:gd name="T52" fmla="*/ 891 w 892"/>
              <a:gd name="T53" fmla="*/ 510 h 51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892"/>
              <a:gd name="T82" fmla="*/ 0 h 511"/>
              <a:gd name="T83" fmla="*/ 892 w 892"/>
              <a:gd name="T84" fmla="*/ 511 h 511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892" h="511">
                <a:moveTo>
                  <a:pt x="0" y="504"/>
                </a:moveTo>
                <a:lnTo>
                  <a:pt x="78" y="465"/>
                </a:lnTo>
                <a:lnTo>
                  <a:pt x="127" y="435"/>
                </a:lnTo>
                <a:lnTo>
                  <a:pt x="176" y="405"/>
                </a:lnTo>
                <a:lnTo>
                  <a:pt x="208" y="360"/>
                </a:lnTo>
                <a:lnTo>
                  <a:pt x="241" y="315"/>
                </a:lnTo>
                <a:lnTo>
                  <a:pt x="257" y="270"/>
                </a:lnTo>
                <a:lnTo>
                  <a:pt x="289" y="225"/>
                </a:lnTo>
                <a:lnTo>
                  <a:pt x="306" y="180"/>
                </a:lnTo>
                <a:lnTo>
                  <a:pt x="338" y="135"/>
                </a:lnTo>
                <a:lnTo>
                  <a:pt x="354" y="90"/>
                </a:lnTo>
                <a:lnTo>
                  <a:pt x="371" y="45"/>
                </a:lnTo>
                <a:lnTo>
                  <a:pt x="419" y="15"/>
                </a:lnTo>
                <a:lnTo>
                  <a:pt x="468" y="0"/>
                </a:lnTo>
                <a:lnTo>
                  <a:pt x="517" y="15"/>
                </a:lnTo>
                <a:lnTo>
                  <a:pt x="533" y="60"/>
                </a:lnTo>
                <a:lnTo>
                  <a:pt x="566" y="105"/>
                </a:lnTo>
                <a:lnTo>
                  <a:pt x="598" y="150"/>
                </a:lnTo>
                <a:lnTo>
                  <a:pt x="615" y="195"/>
                </a:lnTo>
                <a:lnTo>
                  <a:pt x="647" y="240"/>
                </a:lnTo>
                <a:lnTo>
                  <a:pt x="663" y="285"/>
                </a:lnTo>
                <a:lnTo>
                  <a:pt x="696" y="330"/>
                </a:lnTo>
                <a:lnTo>
                  <a:pt x="728" y="375"/>
                </a:lnTo>
                <a:lnTo>
                  <a:pt x="745" y="420"/>
                </a:lnTo>
                <a:lnTo>
                  <a:pt x="793" y="450"/>
                </a:lnTo>
                <a:lnTo>
                  <a:pt x="842" y="480"/>
                </a:lnTo>
                <a:lnTo>
                  <a:pt x="891" y="510"/>
                </a:lnTo>
              </a:path>
            </a:pathLst>
          </a:custGeom>
          <a:solidFill>
            <a:schemeClr val="bg1"/>
          </a:solidFill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8" name="Freeform 24"/>
          <p:cNvSpPr>
            <a:spLocks/>
          </p:cNvSpPr>
          <p:nvPr/>
        </p:nvSpPr>
        <p:spPr bwMode="auto">
          <a:xfrm>
            <a:off x="2628900" y="5619750"/>
            <a:ext cx="2978150" cy="477838"/>
          </a:xfrm>
          <a:custGeom>
            <a:avLst/>
            <a:gdLst>
              <a:gd name="T0" fmla="*/ 0 w 1876"/>
              <a:gd name="T1" fmla="*/ 300 h 301"/>
              <a:gd name="T2" fmla="*/ 71 w 1876"/>
              <a:gd name="T3" fmla="*/ 270 h 301"/>
              <a:gd name="T4" fmla="*/ 120 w 1876"/>
              <a:gd name="T5" fmla="*/ 255 h 301"/>
              <a:gd name="T6" fmla="*/ 201 w 1876"/>
              <a:gd name="T7" fmla="*/ 225 h 301"/>
              <a:gd name="T8" fmla="*/ 250 w 1876"/>
              <a:gd name="T9" fmla="*/ 195 h 301"/>
              <a:gd name="T10" fmla="*/ 299 w 1876"/>
              <a:gd name="T11" fmla="*/ 165 h 301"/>
              <a:gd name="T12" fmla="*/ 348 w 1876"/>
              <a:gd name="T13" fmla="*/ 120 h 301"/>
              <a:gd name="T14" fmla="*/ 413 w 1876"/>
              <a:gd name="T15" fmla="*/ 90 h 301"/>
              <a:gd name="T16" fmla="*/ 461 w 1876"/>
              <a:gd name="T17" fmla="*/ 45 h 301"/>
              <a:gd name="T18" fmla="*/ 510 w 1876"/>
              <a:gd name="T19" fmla="*/ 15 h 301"/>
              <a:gd name="T20" fmla="*/ 559 w 1876"/>
              <a:gd name="T21" fmla="*/ 0 h 301"/>
              <a:gd name="T22" fmla="*/ 608 w 1876"/>
              <a:gd name="T23" fmla="*/ 0 h 301"/>
              <a:gd name="T24" fmla="*/ 656 w 1876"/>
              <a:gd name="T25" fmla="*/ 0 h 301"/>
              <a:gd name="T26" fmla="*/ 705 w 1876"/>
              <a:gd name="T27" fmla="*/ 0 h 301"/>
              <a:gd name="T28" fmla="*/ 754 w 1876"/>
              <a:gd name="T29" fmla="*/ 0 h 301"/>
              <a:gd name="T30" fmla="*/ 803 w 1876"/>
              <a:gd name="T31" fmla="*/ 0 h 301"/>
              <a:gd name="T32" fmla="*/ 851 w 1876"/>
              <a:gd name="T33" fmla="*/ 0 h 301"/>
              <a:gd name="T34" fmla="*/ 900 w 1876"/>
              <a:gd name="T35" fmla="*/ 0 h 301"/>
              <a:gd name="T36" fmla="*/ 949 w 1876"/>
              <a:gd name="T37" fmla="*/ 0 h 301"/>
              <a:gd name="T38" fmla="*/ 998 w 1876"/>
              <a:gd name="T39" fmla="*/ 0 h 301"/>
              <a:gd name="T40" fmla="*/ 1046 w 1876"/>
              <a:gd name="T41" fmla="*/ 0 h 301"/>
              <a:gd name="T42" fmla="*/ 1095 w 1876"/>
              <a:gd name="T43" fmla="*/ 15 h 301"/>
              <a:gd name="T44" fmla="*/ 1144 w 1876"/>
              <a:gd name="T45" fmla="*/ 30 h 301"/>
              <a:gd name="T46" fmla="*/ 1193 w 1876"/>
              <a:gd name="T47" fmla="*/ 45 h 301"/>
              <a:gd name="T48" fmla="*/ 1258 w 1876"/>
              <a:gd name="T49" fmla="*/ 75 h 301"/>
              <a:gd name="T50" fmla="*/ 1306 w 1876"/>
              <a:gd name="T51" fmla="*/ 90 h 301"/>
              <a:gd name="T52" fmla="*/ 1371 w 1876"/>
              <a:gd name="T53" fmla="*/ 120 h 301"/>
              <a:gd name="T54" fmla="*/ 1420 w 1876"/>
              <a:gd name="T55" fmla="*/ 135 h 301"/>
              <a:gd name="T56" fmla="*/ 1469 w 1876"/>
              <a:gd name="T57" fmla="*/ 135 h 301"/>
              <a:gd name="T58" fmla="*/ 1518 w 1876"/>
              <a:gd name="T59" fmla="*/ 150 h 301"/>
              <a:gd name="T60" fmla="*/ 1583 w 1876"/>
              <a:gd name="T61" fmla="*/ 150 h 301"/>
              <a:gd name="T62" fmla="*/ 1631 w 1876"/>
              <a:gd name="T63" fmla="*/ 150 h 301"/>
              <a:gd name="T64" fmla="*/ 1680 w 1876"/>
              <a:gd name="T65" fmla="*/ 165 h 301"/>
              <a:gd name="T66" fmla="*/ 1729 w 1876"/>
              <a:gd name="T67" fmla="*/ 165 h 301"/>
              <a:gd name="T68" fmla="*/ 1778 w 1876"/>
              <a:gd name="T69" fmla="*/ 165 h 301"/>
              <a:gd name="T70" fmla="*/ 1826 w 1876"/>
              <a:gd name="T71" fmla="*/ 165 h 301"/>
              <a:gd name="T72" fmla="*/ 1875 w 1876"/>
              <a:gd name="T73" fmla="*/ 165 h 301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876"/>
              <a:gd name="T112" fmla="*/ 0 h 301"/>
              <a:gd name="T113" fmla="*/ 1876 w 1876"/>
              <a:gd name="T114" fmla="*/ 301 h 301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876" h="301">
                <a:moveTo>
                  <a:pt x="0" y="300"/>
                </a:moveTo>
                <a:lnTo>
                  <a:pt x="71" y="270"/>
                </a:lnTo>
                <a:lnTo>
                  <a:pt x="120" y="255"/>
                </a:lnTo>
                <a:lnTo>
                  <a:pt x="201" y="225"/>
                </a:lnTo>
                <a:lnTo>
                  <a:pt x="250" y="195"/>
                </a:lnTo>
                <a:lnTo>
                  <a:pt x="299" y="165"/>
                </a:lnTo>
                <a:lnTo>
                  <a:pt x="348" y="120"/>
                </a:lnTo>
                <a:lnTo>
                  <a:pt x="413" y="90"/>
                </a:lnTo>
                <a:lnTo>
                  <a:pt x="461" y="45"/>
                </a:lnTo>
                <a:lnTo>
                  <a:pt x="510" y="15"/>
                </a:lnTo>
                <a:lnTo>
                  <a:pt x="559" y="0"/>
                </a:lnTo>
                <a:lnTo>
                  <a:pt x="608" y="0"/>
                </a:lnTo>
                <a:lnTo>
                  <a:pt x="656" y="0"/>
                </a:lnTo>
                <a:lnTo>
                  <a:pt x="705" y="0"/>
                </a:lnTo>
                <a:lnTo>
                  <a:pt x="754" y="0"/>
                </a:lnTo>
                <a:lnTo>
                  <a:pt x="803" y="0"/>
                </a:lnTo>
                <a:lnTo>
                  <a:pt x="851" y="0"/>
                </a:lnTo>
                <a:lnTo>
                  <a:pt x="900" y="0"/>
                </a:lnTo>
                <a:lnTo>
                  <a:pt x="949" y="0"/>
                </a:lnTo>
                <a:lnTo>
                  <a:pt x="998" y="0"/>
                </a:lnTo>
                <a:lnTo>
                  <a:pt x="1046" y="0"/>
                </a:lnTo>
                <a:lnTo>
                  <a:pt x="1095" y="15"/>
                </a:lnTo>
                <a:lnTo>
                  <a:pt x="1144" y="30"/>
                </a:lnTo>
                <a:lnTo>
                  <a:pt x="1193" y="45"/>
                </a:lnTo>
                <a:lnTo>
                  <a:pt x="1258" y="75"/>
                </a:lnTo>
                <a:lnTo>
                  <a:pt x="1306" y="90"/>
                </a:lnTo>
                <a:lnTo>
                  <a:pt x="1371" y="120"/>
                </a:lnTo>
                <a:lnTo>
                  <a:pt x="1420" y="135"/>
                </a:lnTo>
                <a:lnTo>
                  <a:pt x="1469" y="135"/>
                </a:lnTo>
                <a:lnTo>
                  <a:pt x="1518" y="150"/>
                </a:lnTo>
                <a:lnTo>
                  <a:pt x="1583" y="150"/>
                </a:lnTo>
                <a:lnTo>
                  <a:pt x="1631" y="150"/>
                </a:lnTo>
                <a:lnTo>
                  <a:pt x="1680" y="165"/>
                </a:lnTo>
                <a:lnTo>
                  <a:pt x="1729" y="165"/>
                </a:lnTo>
                <a:lnTo>
                  <a:pt x="1778" y="165"/>
                </a:lnTo>
                <a:lnTo>
                  <a:pt x="1826" y="165"/>
                </a:lnTo>
                <a:lnTo>
                  <a:pt x="1875" y="165"/>
                </a:lnTo>
              </a:path>
            </a:pathLst>
          </a:custGeom>
          <a:solidFill>
            <a:schemeClr val="bg1"/>
          </a:solidFill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9" name="Freeform 25"/>
          <p:cNvSpPr>
            <a:spLocks/>
          </p:cNvSpPr>
          <p:nvPr/>
        </p:nvSpPr>
        <p:spPr bwMode="auto">
          <a:xfrm>
            <a:off x="2463800" y="4619626"/>
            <a:ext cx="3170238" cy="487363"/>
          </a:xfrm>
          <a:custGeom>
            <a:avLst/>
            <a:gdLst>
              <a:gd name="T0" fmla="*/ 0 w 1997"/>
              <a:gd name="T1" fmla="*/ 306 h 307"/>
              <a:gd name="T2" fmla="*/ 46 w 1997"/>
              <a:gd name="T3" fmla="*/ 255 h 307"/>
              <a:gd name="T4" fmla="*/ 94 w 1997"/>
              <a:gd name="T5" fmla="*/ 240 h 307"/>
              <a:gd name="T6" fmla="*/ 127 w 1997"/>
              <a:gd name="T7" fmla="*/ 195 h 307"/>
              <a:gd name="T8" fmla="*/ 159 w 1997"/>
              <a:gd name="T9" fmla="*/ 150 h 307"/>
              <a:gd name="T10" fmla="*/ 208 w 1997"/>
              <a:gd name="T11" fmla="*/ 120 h 307"/>
              <a:gd name="T12" fmla="*/ 241 w 1997"/>
              <a:gd name="T13" fmla="*/ 75 h 307"/>
              <a:gd name="T14" fmla="*/ 289 w 1997"/>
              <a:gd name="T15" fmla="*/ 45 h 307"/>
              <a:gd name="T16" fmla="*/ 338 w 1997"/>
              <a:gd name="T17" fmla="*/ 15 h 307"/>
              <a:gd name="T18" fmla="*/ 387 w 1997"/>
              <a:gd name="T19" fmla="*/ 0 h 307"/>
              <a:gd name="T20" fmla="*/ 436 w 1997"/>
              <a:gd name="T21" fmla="*/ 0 h 307"/>
              <a:gd name="T22" fmla="*/ 484 w 1997"/>
              <a:gd name="T23" fmla="*/ 0 h 307"/>
              <a:gd name="T24" fmla="*/ 533 w 1997"/>
              <a:gd name="T25" fmla="*/ 0 h 307"/>
              <a:gd name="T26" fmla="*/ 582 w 1997"/>
              <a:gd name="T27" fmla="*/ 0 h 307"/>
              <a:gd name="T28" fmla="*/ 631 w 1997"/>
              <a:gd name="T29" fmla="*/ 0 h 307"/>
              <a:gd name="T30" fmla="*/ 679 w 1997"/>
              <a:gd name="T31" fmla="*/ 0 h 307"/>
              <a:gd name="T32" fmla="*/ 728 w 1997"/>
              <a:gd name="T33" fmla="*/ 15 h 307"/>
              <a:gd name="T34" fmla="*/ 777 w 1997"/>
              <a:gd name="T35" fmla="*/ 60 h 307"/>
              <a:gd name="T36" fmla="*/ 826 w 1997"/>
              <a:gd name="T37" fmla="*/ 90 h 307"/>
              <a:gd name="T38" fmla="*/ 874 w 1997"/>
              <a:gd name="T39" fmla="*/ 105 h 307"/>
              <a:gd name="T40" fmla="*/ 923 w 1997"/>
              <a:gd name="T41" fmla="*/ 120 h 307"/>
              <a:gd name="T42" fmla="*/ 972 w 1997"/>
              <a:gd name="T43" fmla="*/ 120 h 307"/>
              <a:gd name="T44" fmla="*/ 1021 w 1997"/>
              <a:gd name="T45" fmla="*/ 135 h 307"/>
              <a:gd name="T46" fmla="*/ 1070 w 1997"/>
              <a:gd name="T47" fmla="*/ 165 h 307"/>
              <a:gd name="T48" fmla="*/ 1118 w 1997"/>
              <a:gd name="T49" fmla="*/ 165 h 307"/>
              <a:gd name="T50" fmla="*/ 1167 w 1997"/>
              <a:gd name="T51" fmla="*/ 180 h 307"/>
              <a:gd name="T52" fmla="*/ 1216 w 1997"/>
              <a:gd name="T53" fmla="*/ 195 h 307"/>
              <a:gd name="T54" fmla="*/ 1265 w 1997"/>
              <a:gd name="T55" fmla="*/ 195 h 307"/>
              <a:gd name="T56" fmla="*/ 1313 w 1997"/>
              <a:gd name="T57" fmla="*/ 210 h 307"/>
              <a:gd name="T58" fmla="*/ 1362 w 1997"/>
              <a:gd name="T59" fmla="*/ 210 h 307"/>
              <a:gd name="T60" fmla="*/ 1411 w 1997"/>
              <a:gd name="T61" fmla="*/ 225 h 307"/>
              <a:gd name="T62" fmla="*/ 1460 w 1997"/>
              <a:gd name="T63" fmla="*/ 240 h 307"/>
              <a:gd name="T64" fmla="*/ 1508 w 1997"/>
              <a:gd name="T65" fmla="*/ 240 h 307"/>
              <a:gd name="T66" fmla="*/ 1557 w 1997"/>
              <a:gd name="T67" fmla="*/ 255 h 307"/>
              <a:gd name="T68" fmla="*/ 1606 w 1997"/>
              <a:gd name="T69" fmla="*/ 255 h 307"/>
              <a:gd name="T70" fmla="*/ 1655 w 1997"/>
              <a:gd name="T71" fmla="*/ 255 h 307"/>
              <a:gd name="T72" fmla="*/ 1703 w 1997"/>
              <a:gd name="T73" fmla="*/ 255 h 307"/>
              <a:gd name="T74" fmla="*/ 1752 w 1997"/>
              <a:gd name="T75" fmla="*/ 255 h 307"/>
              <a:gd name="T76" fmla="*/ 1801 w 1997"/>
              <a:gd name="T77" fmla="*/ 255 h 307"/>
              <a:gd name="T78" fmla="*/ 1850 w 1997"/>
              <a:gd name="T79" fmla="*/ 255 h 307"/>
              <a:gd name="T80" fmla="*/ 1898 w 1997"/>
              <a:gd name="T81" fmla="*/ 255 h 307"/>
              <a:gd name="T82" fmla="*/ 1947 w 1997"/>
              <a:gd name="T83" fmla="*/ 255 h 307"/>
              <a:gd name="T84" fmla="*/ 1996 w 1997"/>
              <a:gd name="T85" fmla="*/ 255 h 307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1997"/>
              <a:gd name="T130" fmla="*/ 0 h 307"/>
              <a:gd name="T131" fmla="*/ 1997 w 1997"/>
              <a:gd name="T132" fmla="*/ 307 h 307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1997" h="307">
                <a:moveTo>
                  <a:pt x="0" y="306"/>
                </a:moveTo>
                <a:lnTo>
                  <a:pt x="46" y="255"/>
                </a:lnTo>
                <a:lnTo>
                  <a:pt x="94" y="240"/>
                </a:lnTo>
                <a:lnTo>
                  <a:pt x="127" y="195"/>
                </a:lnTo>
                <a:lnTo>
                  <a:pt x="159" y="150"/>
                </a:lnTo>
                <a:lnTo>
                  <a:pt x="208" y="120"/>
                </a:lnTo>
                <a:lnTo>
                  <a:pt x="241" y="75"/>
                </a:lnTo>
                <a:lnTo>
                  <a:pt x="289" y="45"/>
                </a:lnTo>
                <a:lnTo>
                  <a:pt x="338" y="15"/>
                </a:lnTo>
                <a:lnTo>
                  <a:pt x="387" y="0"/>
                </a:lnTo>
                <a:lnTo>
                  <a:pt x="436" y="0"/>
                </a:lnTo>
                <a:lnTo>
                  <a:pt x="484" y="0"/>
                </a:lnTo>
                <a:lnTo>
                  <a:pt x="533" y="0"/>
                </a:lnTo>
                <a:lnTo>
                  <a:pt x="582" y="0"/>
                </a:lnTo>
                <a:lnTo>
                  <a:pt x="631" y="0"/>
                </a:lnTo>
                <a:lnTo>
                  <a:pt x="679" y="0"/>
                </a:lnTo>
                <a:lnTo>
                  <a:pt x="728" y="15"/>
                </a:lnTo>
                <a:lnTo>
                  <a:pt x="777" y="60"/>
                </a:lnTo>
                <a:lnTo>
                  <a:pt x="826" y="90"/>
                </a:lnTo>
                <a:lnTo>
                  <a:pt x="874" y="105"/>
                </a:lnTo>
                <a:lnTo>
                  <a:pt x="923" y="120"/>
                </a:lnTo>
                <a:lnTo>
                  <a:pt x="972" y="120"/>
                </a:lnTo>
                <a:lnTo>
                  <a:pt x="1021" y="135"/>
                </a:lnTo>
                <a:lnTo>
                  <a:pt x="1070" y="165"/>
                </a:lnTo>
                <a:lnTo>
                  <a:pt x="1118" y="165"/>
                </a:lnTo>
                <a:lnTo>
                  <a:pt x="1167" y="180"/>
                </a:lnTo>
                <a:lnTo>
                  <a:pt x="1216" y="195"/>
                </a:lnTo>
                <a:lnTo>
                  <a:pt x="1265" y="195"/>
                </a:lnTo>
                <a:lnTo>
                  <a:pt x="1313" y="210"/>
                </a:lnTo>
                <a:lnTo>
                  <a:pt x="1362" y="210"/>
                </a:lnTo>
                <a:lnTo>
                  <a:pt x="1411" y="225"/>
                </a:lnTo>
                <a:lnTo>
                  <a:pt x="1460" y="240"/>
                </a:lnTo>
                <a:lnTo>
                  <a:pt x="1508" y="240"/>
                </a:lnTo>
                <a:lnTo>
                  <a:pt x="1557" y="255"/>
                </a:lnTo>
                <a:lnTo>
                  <a:pt x="1606" y="255"/>
                </a:lnTo>
                <a:lnTo>
                  <a:pt x="1655" y="255"/>
                </a:lnTo>
                <a:lnTo>
                  <a:pt x="1703" y="255"/>
                </a:lnTo>
                <a:lnTo>
                  <a:pt x="1752" y="255"/>
                </a:lnTo>
                <a:lnTo>
                  <a:pt x="1801" y="255"/>
                </a:lnTo>
                <a:lnTo>
                  <a:pt x="1850" y="255"/>
                </a:lnTo>
                <a:lnTo>
                  <a:pt x="1898" y="255"/>
                </a:lnTo>
                <a:lnTo>
                  <a:pt x="1947" y="255"/>
                </a:lnTo>
                <a:lnTo>
                  <a:pt x="1996" y="255"/>
                </a:lnTo>
              </a:path>
            </a:pathLst>
          </a:custGeom>
          <a:solidFill>
            <a:schemeClr val="bg1"/>
          </a:solidFill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30" name="Rectangle 26"/>
          <p:cNvSpPr>
            <a:spLocks noChangeArrowheads="1"/>
          </p:cNvSpPr>
          <p:nvPr/>
        </p:nvSpPr>
        <p:spPr bwMode="auto">
          <a:xfrm>
            <a:off x="6432550" y="4730750"/>
            <a:ext cx="647700" cy="2921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31" name="Rectangle 27"/>
          <p:cNvSpPr>
            <a:spLocks noChangeArrowheads="1"/>
          </p:cNvSpPr>
          <p:nvPr/>
        </p:nvSpPr>
        <p:spPr bwMode="auto">
          <a:xfrm>
            <a:off x="7505700" y="4730750"/>
            <a:ext cx="647700" cy="2921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32" name="Rectangle 28"/>
          <p:cNvSpPr>
            <a:spLocks noChangeArrowheads="1"/>
          </p:cNvSpPr>
          <p:nvPr/>
        </p:nvSpPr>
        <p:spPr bwMode="auto">
          <a:xfrm>
            <a:off x="8578850" y="4730750"/>
            <a:ext cx="647700" cy="2921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33" name="Rectangle 29"/>
          <p:cNvSpPr>
            <a:spLocks noChangeArrowheads="1"/>
          </p:cNvSpPr>
          <p:nvPr/>
        </p:nvSpPr>
        <p:spPr bwMode="auto">
          <a:xfrm>
            <a:off x="9652000" y="4730750"/>
            <a:ext cx="647700" cy="2921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34" name="Oval 30"/>
          <p:cNvSpPr>
            <a:spLocks noChangeArrowheads="1"/>
          </p:cNvSpPr>
          <p:nvPr/>
        </p:nvSpPr>
        <p:spPr bwMode="auto">
          <a:xfrm>
            <a:off x="7175500" y="5187950"/>
            <a:ext cx="317500" cy="215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35" name="Oval 31"/>
          <p:cNvSpPr>
            <a:spLocks noChangeArrowheads="1"/>
          </p:cNvSpPr>
          <p:nvPr/>
        </p:nvSpPr>
        <p:spPr bwMode="auto">
          <a:xfrm>
            <a:off x="8248650" y="5187950"/>
            <a:ext cx="317500" cy="215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36" name="Oval 32"/>
          <p:cNvSpPr>
            <a:spLocks noChangeArrowheads="1"/>
          </p:cNvSpPr>
          <p:nvPr/>
        </p:nvSpPr>
        <p:spPr bwMode="auto">
          <a:xfrm>
            <a:off x="9321800" y="5187950"/>
            <a:ext cx="317500" cy="215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37" name="Oval 33"/>
          <p:cNvSpPr>
            <a:spLocks noChangeArrowheads="1"/>
          </p:cNvSpPr>
          <p:nvPr/>
        </p:nvSpPr>
        <p:spPr bwMode="auto">
          <a:xfrm>
            <a:off x="10394950" y="5187950"/>
            <a:ext cx="317500" cy="215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38" name="Line 34"/>
          <p:cNvSpPr>
            <a:spLocks noChangeShapeType="1"/>
          </p:cNvSpPr>
          <p:nvPr/>
        </p:nvSpPr>
        <p:spPr bwMode="auto">
          <a:xfrm>
            <a:off x="7086600" y="4876800"/>
            <a:ext cx="412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39" name="Line 35"/>
          <p:cNvSpPr>
            <a:spLocks noChangeShapeType="1"/>
          </p:cNvSpPr>
          <p:nvPr/>
        </p:nvSpPr>
        <p:spPr bwMode="auto">
          <a:xfrm>
            <a:off x="8159750" y="4876800"/>
            <a:ext cx="412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40" name="Line 36"/>
          <p:cNvSpPr>
            <a:spLocks noChangeShapeType="1"/>
          </p:cNvSpPr>
          <p:nvPr/>
        </p:nvSpPr>
        <p:spPr bwMode="auto">
          <a:xfrm>
            <a:off x="9232900" y="4876800"/>
            <a:ext cx="412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41" name="Line 37"/>
          <p:cNvSpPr>
            <a:spLocks noChangeShapeType="1"/>
          </p:cNvSpPr>
          <p:nvPr/>
        </p:nvSpPr>
        <p:spPr bwMode="auto">
          <a:xfrm>
            <a:off x="10306050" y="4876800"/>
            <a:ext cx="412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42" name="Line 38"/>
          <p:cNvSpPr>
            <a:spLocks noChangeShapeType="1"/>
          </p:cNvSpPr>
          <p:nvPr/>
        </p:nvSpPr>
        <p:spPr bwMode="auto">
          <a:xfrm>
            <a:off x="6013450" y="4876800"/>
            <a:ext cx="412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43" name="Line 39"/>
          <p:cNvSpPr>
            <a:spLocks noChangeShapeType="1"/>
          </p:cNvSpPr>
          <p:nvPr/>
        </p:nvSpPr>
        <p:spPr bwMode="auto">
          <a:xfrm>
            <a:off x="7499350" y="5257800"/>
            <a:ext cx="742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44" name="Line 40"/>
          <p:cNvSpPr>
            <a:spLocks noChangeShapeType="1"/>
          </p:cNvSpPr>
          <p:nvPr/>
        </p:nvSpPr>
        <p:spPr bwMode="auto">
          <a:xfrm>
            <a:off x="8572500" y="5257800"/>
            <a:ext cx="660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45" name="Line 41"/>
          <p:cNvSpPr>
            <a:spLocks noChangeShapeType="1"/>
          </p:cNvSpPr>
          <p:nvPr/>
        </p:nvSpPr>
        <p:spPr bwMode="auto">
          <a:xfrm>
            <a:off x="9645650" y="5257800"/>
            <a:ext cx="660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46" name="Line 42"/>
          <p:cNvSpPr>
            <a:spLocks noChangeShapeType="1"/>
          </p:cNvSpPr>
          <p:nvPr/>
        </p:nvSpPr>
        <p:spPr bwMode="auto">
          <a:xfrm flipV="1">
            <a:off x="7251700" y="4876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17447" name="Group 43"/>
          <p:cNvGrpSpPr>
            <a:grpSpLocks/>
          </p:cNvGrpSpPr>
          <p:nvPr/>
        </p:nvGrpSpPr>
        <p:grpSpPr bwMode="auto">
          <a:xfrm>
            <a:off x="6261100" y="4953000"/>
            <a:ext cx="908050" cy="450850"/>
            <a:chOff x="3224" y="3120"/>
            <a:chExt cx="572" cy="284"/>
          </a:xfrm>
        </p:grpSpPr>
        <p:sp>
          <p:nvSpPr>
            <p:cNvPr id="17574" name="Oval 44"/>
            <p:cNvSpPr>
              <a:spLocks noChangeArrowheads="1"/>
            </p:cNvSpPr>
            <p:nvPr/>
          </p:nvSpPr>
          <p:spPr bwMode="auto">
            <a:xfrm>
              <a:off x="3228" y="3268"/>
              <a:ext cx="200" cy="13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575" name="Line 45"/>
            <p:cNvSpPr>
              <a:spLocks noChangeShapeType="1"/>
            </p:cNvSpPr>
            <p:nvPr/>
          </p:nvSpPr>
          <p:spPr bwMode="auto">
            <a:xfrm>
              <a:off x="3432" y="3312"/>
              <a:ext cx="3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576" name="Line 46"/>
            <p:cNvSpPr>
              <a:spLocks noChangeShapeType="1"/>
            </p:cNvSpPr>
            <p:nvPr/>
          </p:nvSpPr>
          <p:spPr bwMode="auto">
            <a:xfrm flipV="1">
              <a:off x="3224" y="312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448" name="Line 47"/>
          <p:cNvSpPr>
            <a:spLocks noChangeShapeType="1"/>
          </p:cNvSpPr>
          <p:nvPr/>
        </p:nvSpPr>
        <p:spPr bwMode="auto">
          <a:xfrm flipV="1">
            <a:off x="8324850" y="4876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49" name="Line 48"/>
          <p:cNvSpPr>
            <a:spLocks noChangeShapeType="1"/>
          </p:cNvSpPr>
          <p:nvPr/>
        </p:nvSpPr>
        <p:spPr bwMode="auto">
          <a:xfrm flipV="1">
            <a:off x="9398000" y="4876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50" name="Line 49"/>
          <p:cNvSpPr>
            <a:spLocks noChangeShapeType="1"/>
          </p:cNvSpPr>
          <p:nvPr/>
        </p:nvSpPr>
        <p:spPr bwMode="auto">
          <a:xfrm flipV="1">
            <a:off x="10471150" y="4876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17451" name="Group 50"/>
          <p:cNvGrpSpPr>
            <a:grpSpLocks/>
          </p:cNvGrpSpPr>
          <p:nvPr/>
        </p:nvGrpSpPr>
        <p:grpSpPr bwMode="auto">
          <a:xfrm>
            <a:off x="6184900" y="3206750"/>
            <a:ext cx="1143000" cy="596900"/>
            <a:chOff x="3176" y="2020"/>
            <a:chExt cx="720" cy="376"/>
          </a:xfrm>
        </p:grpSpPr>
        <p:grpSp>
          <p:nvGrpSpPr>
            <p:cNvPr id="17568" name="Group 51"/>
            <p:cNvGrpSpPr>
              <a:grpSpLocks/>
            </p:cNvGrpSpPr>
            <p:nvPr/>
          </p:nvGrpSpPr>
          <p:grpSpPr bwMode="auto">
            <a:xfrm>
              <a:off x="3176" y="2020"/>
              <a:ext cx="720" cy="376"/>
              <a:chOff x="3176" y="2020"/>
              <a:chExt cx="720" cy="376"/>
            </a:xfrm>
          </p:grpSpPr>
          <p:sp>
            <p:nvSpPr>
              <p:cNvPr id="17570" name="Rectangle 52"/>
              <p:cNvSpPr>
                <a:spLocks noChangeArrowheads="1"/>
              </p:cNvSpPr>
              <p:nvPr/>
            </p:nvSpPr>
            <p:spPr bwMode="auto">
              <a:xfrm>
                <a:off x="3176" y="2020"/>
                <a:ext cx="720" cy="37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571" name="AutoShape 53"/>
              <p:cNvSpPr>
                <a:spLocks noChangeArrowheads="1"/>
              </p:cNvSpPr>
              <p:nvPr/>
            </p:nvSpPr>
            <p:spPr bwMode="auto">
              <a:xfrm>
                <a:off x="3696" y="2116"/>
                <a:ext cx="148" cy="184"/>
              </a:xfrm>
              <a:prstGeom prst="plus">
                <a:avLst>
                  <a:gd name="adj" fmla="val 24995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572" name="AutoShape 54"/>
              <p:cNvSpPr>
                <a:spLocks noChangeArrowheads="1"/>
              </p:cNvSpPr>
              <p:nvPr/>
            </p:nvSpPr>
            <p:spPr bwMode="auto">
              <a:xfrm>
                <a:off x="3280" y="2116"/>
                <a:ext cx="304" cy="184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573" name="Line 55"/>
              <p:cNvSpPr>
                <a:spLocks noChangeShapeType="1"/>
              </p:cNvSpPr>
              <p:nvPr/>
            </p:nvSpPr>
            <p:spPr bwMode="auto">
              <a:xfrm>
                <a:off x="3432" y="2304"/>
                <a:ext cx="3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7569" name="Line 56"/>
            <p:cNvSpPr>
              <a:spLocks noChangeShapeType="1"/>
            </p:cNvSpPr>
            <p:nvPr/>
          </p:nvSpPr>
          <p:spPr bwMode="auto">
            <a:xfrm flipH="1">
              <a:off x="3432" y="2112"/>
              <a:ext cx="3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7452" name="Group 57"/>
          <p:cNvGrpSpPr>
            <a:grpSpLocks/>
          </p:cNvGrpSpPr>
          <p:nvPr/>
        </p:nvGrpSpPr>
        <p:grpSpPr bwMode="auto">
          <a:xfrm>
            <a:off x="7835900" y="3206750"/>
            <a:ext cx="1143000" cy="596900"/>
            <a:chOff x="4216" y="2020"/>
            <a:chExt cx="720" cy="376"/>
          </a:xfrm>
        </p:grpSpPr>
        <p:grpSp>
          <p:nvGrpSpPr>
            <p:cNvPr id="17562" name="Group 58"/>
            <p:cNvGrpSpPr>
              <a:grpSpLocks/>
            </p:cNvGrpSpPr>
            <p:nvPr/>
          </p:nvGrpSpPr>
          <p:grpSpPr bwMode="auto">
            <a:xfrm>
              <a:off x="4216" y="2020"/>
              <a:ext cx="720" cy="376"/>
              <a:chOff x="4216" y="2020"/>
              <a:chExt cx="720" cy="376"/>
            </a:xfrm>
          </p:grpSpPr>
          <p:sp>
            <p:nvSpPr>
              <p:cNvPr id="17564" name="Rectangle 59"/>
              <p:cNvSpPr>
                <a:spLocks noChangeArrowheads="1"/>
              </p:cNvSpPr>
              <p:nvPr/>
            </p:nvSpPr>
            <p:spPr bwMode="auto">
              <a:xfrm>
                <a:off x="4216" y="2020"/>
                <a:ext cx="720" cy="37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565" name="AutoShape 60"/>
              <p:cNvSpPr>
                <a:spLocks noChangeArrowheads="1"/>
              </p:cNvSpPr>
              <p:nvPr/>
            </p:nvSpPr>
            <p:spPr bwMode="auto">
              <a:xfrm>
                <a:off x="4736" y="2116"/>
                <a:ext cx="148" cy="184"/>
              </a:xfrm>
              <a:prstGeom prst="plus">
                <a:avLst>
                  <a:gd name="adj" fmla="val 24995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566" name="AutoShape 61"/>
              <p:cNvSpPr>
                <a:spLocks noChangeArrowheads="1"/>
              </p:cNvSpPr>
              <p:nvPr/>
            </p:nvSpPr>
            <p:spPr bwMode="auto">
              <a:xfrm>
                <a:off x="4320" y="2116"/>
                <a:ext cx="304" cy="184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567" name="Line 62"/>
              <p:cNvSpPr>
                <a:spLocks noChangeShapeType="1"/>
              </p:cNvSpPr>
              <p:nvPr/>
            </p:nvSpPr>
            <p:spPr bwMode="auto">
              <a:xfrm>
                <a:off x="4472" y="2304"/>
                <a:ext cx="3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7563" name="Line 63"/>
            <p:cNvSpPr>
              <a:spLocks noChangeShapeType="1"/>
            </p:cNvSpPr>
            <p:nvPr/>
          </p:nvSpPr>
          <p:spPr bwMode="auto">
            <a:xfrm flipH="1">
              <a:off x="4472" y="2112"/>
              <a:ext cx="3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7453" name="Group 64"/>
          <p:cNvGrpSpPr>
            <a:grpSpLocks/>
          </p:cNvGrpSpPr>
          <p:nvPr/>
        </p:nvGrpSpPr>
        <p:grpSpPr bwMode="auto">
          <a:xfrm>
            <a:off x="9486900" y="3206750"/>
            <a:ext cx="1143000" cy="596900"/>
            <a:chOff x="5256" y="2020"/>
            <a:chExt cx="720" cy="376"/>
          </a:xfrm>
        </p:grpSpPr>
        <p:grpSp>
          <p:nvGrpSpPr>
            <p:cNvPr id="17556" name="Group 65"/>
            <p:cNvGrpSpPr>
              <a:grpSpLocks/>
            </p:cNvGrpSpPr>
            <p:nvPr/>
          </p:nvGrpSpPr>
          <p:grpSpPr bwMode="auto">
            <a:xfrm>
              <a:off x="5256" y="2020"/>
              <a:ext cx="720" cy="376"/>
              <a:chOff x="5256" y="2020"/>
              <a:chExt cx="720" cy="376"/>
            </a:xfrm>
          </p:grpSpPr>
          <p:sp>
            <p:nvSpPr>
              <p:cNvPr id="17558" name="Rectangle 66"/>
              <p:cNvSpPr>
                <a:spLocks noChangeArrowheads="1"/>
              </p:cNvSpPr>
              <p:nvPr/>
            </p:nvSpPr>
            <p:spPr bwMode="auto">
              <a:xfrm>
                <a:off x="5256" y="2020"/>
                <a:ext cx="720" cy="37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559" name="AutoShape 67"/>
              <p:cNvSpPr>
                <a:spLocks noChangeArrowheads="1"/>
              </p:cNvSpPr>
              <p:nvPr/>
            </p:nvSpPr>
            <p:spPr bwMode="auto">
              <a:xfrm>
                <a:off x="5776" y="2116"/>
                <a:ext cx="148" cy="184"/>
              </a:xfrm>
              <a:prstGeom prst="plus">
                <a:avLst>
                  <a:gd name="adj" fmla="val 24995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560" name="AutoShape 68"/>
              <p:cNvSpPr>
                <a:spLocks noChangeArrowheads="1"/>
              </p:cNvSpPr>
              <p:nvPr/>
            </p:nvSpPr>
            <p:spPr bwMode="auto">
              <a:xfrm>
                <a:off x="5360" y="2116"/>
                <a:ext cx="304" cy="184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561" name="Line 69"/>
              <p:cNvSpPr>
                <a:spLocks noChangeShapeType="1"/>
              </p:cNvSpPr>
              <p:nvPr/>
            </p:nvSpPr>
            <p:spPr bwMode="auto">
              <a:xfrm>
                <a:off x="5512" y="2304"/>
                <a:ext cx="3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7557" name="Line 70"/>
            <p:cNvSpPr>
              <a:spLocks noChangeShapeType="1"/>
            </p:cNvSpPr>
            <p:nvPr/>
          </p:nvSpPr>
          <p:spPr bwMode="auto">
            <a:xfrm flipH="1">
              <a:off x="5512" y="2112"/>
              <a:ext cx="3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7454" name="Group 71"/>
          <p:cNvGrpSpPr>
            <a:grpSpLocks/>
          </p:cNvGrpSpPr>
          <p:nvPr/>
        </p:nvGrpSpPr>
        <p:grpSpPr bwMode="auto">
          <a:xfrm>
            <a:off x="4616450" y="3206750"/>
            <a:ext cx="1143000" cy="596900"/>
            <a:chOff x="2188" y="2020"/>
            <a:chExt cx="720" cy="376"/>
          </a:xfrm>
        </p:grpSpPr>
        <p:grpSp>
          <p:nvGrpSpPr>
            <p:cNvPr id="17550" name="Group 72"/>
            <p:cNvGrpSpPr>
              <a:grpSpLocks/>
            </p:cNvGrpSpPr>
            <p:nvPr/>
          </p:nvGrpSpPr>
          <p:grpSpPr bwMode="auto">
            <a:xfrm>
              <a:off x="2188" y="2020"/>
              <a:ext cx="720" cy="376"/>
              <a:chOff x="2188" y="2020"/>
              <a:chExt cx="720" cy="376"/>
            </a:xfrm>
          </p:grpSpPr>
          <p:sp>
            <p:nvSpPr>
              <p:cNvPr id="17552" name="Rectangle 73"/>
              <p:cNvSpPr>
                <a:spLocks noChangeArrowheads="1"/>
              </p:cNvSpPr>
              <p:nvPr/>
            </p:nvSpPr>
            <p:spPr bwMode="auto">
              <a:xfrm>
                <a:off x="2188" y="2020"/>
                <a:ext cx="720" cy="37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553" name="AutoShape 74"/>
              <p:cNvSpPr>
                <a:spLocks noChangeArrowheads="1"/>
              </p:cNvSpPr>
              <p:nvPr/>
            </p:nvSpPr>
            <p:spPr bwMode="auto">
              <a:xfrm>
                <a:off x="2708" y="2116"/>
                <a:ext cx="148" cy="184"/>
              </a:xfrm>
              <a:prstGeom prst="plus">
                <a:avLst>
                  <a:gd name="adj" fmla="val 24995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554" name="AutoShape 75"/>
              <p:cNvSpPr>
                <a:spLocks noChangeArrowheads="1"/>
              </p:cNvSpPr>
              <p:nvPr/>
            </p:nvSpPr>
            <p:spPr bwMode="auto">
              <a:xfrm>
                <a:off x="2292" y="2116"/>
                <a:ext cx="304" cy="184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555" name="Line 76"/>
              <p:cNvSpPr>
                <a:spLocks noChangeShapeType="1"/>
              </p:cNvSpPr>
              <p:nvPr/>
            </p:nvSpPr>
            <p:spPr bwMode="auto">
              <a:xfrm>
                <a:off x="2444" y="2304"/>
                <a:ext cx="3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7551" name="Line 77"/>
            <p:cNvSpPr>
              <a:spLocks noChangeShapeType="1"/>
            </p:cNvSpPr>
            <p:nvPr/>
          </p:nvSpPr>
          <p:spPr bwMode="auto">
            <a:xfrm flipH="1">
              <a:off x="2444" y="2112"/>
              <a:ext cx="3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455" name="Oval 78"/>
          <p:cNvSpPr>
            <a:spLocks noChangeArrowheads="1"/>
          </p:cNvSpPr>
          <p:nvPr/>
        </p:nvSpPr>
        <p:spPr bwMode="auto">
          <a:xfrm>
            <a:off x="5937250" y="4121150"/>
            <a:ext cx="317500" cy="215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56" name="Line 79"/>
          <p:cNvSpPr>
            <a:spLocks noChangeShapeType="1"/>
          </p:cNvSpPr>
          <p:nvPr/>
        </p:nvSpPr>
        <p:spPr bwMode="auto">
          <a:xfrm>
            <a:off x="6261100" y="4191000"/>
            <a:ext cx="132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57" name="Line 80"/>
          <p:cNvSpPr>
            <a:spLocks noChangeShapeType="1"/>
          </p:cNvSpPr>
          <p:nvPr/>
        </p:nvSpPr>
        <p:spPr bwMode="auto">
          <a:xfrm flipV="1">
            <a:off x="5930900" y="3733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58" name="Oval 81"/>
          <p:cNvSpPr>
            <a:spLocks noChangeArrowheads="1"/>
          </p:cNvSpPr>
          <p:nvPr/>
        </p:nvSpPr>
        <p:spPr bwMode="auto">
          <a:xfrm>
            <a:off x="7588250" y="4121150"/>
            <a:ext cx="317500" cy="215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59" name="Line 82"/>
          <p:cNvSpPr>
            <a:spLocks noChangeShapeType="1"/>
          </p:cNvSpPr>
          <p:nvPr/>
        </p:nvSpPr>
        <p:spPr bwMode="auto">
          <a:xfrm>
            <a:off x="7912100" y="4191000"/>
            <a:ext cx="1403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60" name="Line 83"/>
          <p:cNvSpPr>
            <a:spLocks noChangeShapeType="1"/>
          </p:cNvSpPr>
          <p:nvPr/>
        </p:nvSpPr>
        <p:spPr bwMode="auto">
          <a:xfrm flipV="1">
            <a:off x="7581900" y="3733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61" name="Oval 84"/>
          <p:cNvSpPr>
            <a:spLocks noChangeArrowheads="1"/>
          </p:cNvSpPr>
          <p:nvPr/>
        </p:nvSpPr>
        <p:spPr bwMode="auto">
          <a:xfrm>
            <a:off x="9321800" y="4121150"/>
            <a:ext cx="317500" cy="215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62" name="Line 85"/>
          <p:cNvSpPr>
            <a:spLocks noChangeShapeType="1"/>
          </p:cNvSpPr>
          <p:nvPr/>
        </p:nvSpPr>
        <p:spPr bwMode="auto">
          <a:xfrm>
            <a:off x="9645650" y="4191000"/>
            <a:ext cx="1155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63" name="Line 86"/>
          <p:cNvSpPr>
            <a:spLocks noChangeShapeType="1"/>
          </p:cNvSpPr>
          <p:nvPr/>
        </p:nvSpPr>
        <p:spPr bwMode="auto">
          <a:xfrm flipV="1">
            <a:off x="9315450" y="3733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64" name="Oval 87"/>
          <p:cNvSpPr>
            <a:spLocks noChangeArrowheads="1"/>
          </p:cNvSpPr>
          <p:nvPr/>
        </p:nvSpPr>
        <p:spPr bwMode="auto">
          <a:xfrm>
            <a:off x="4368800" y="4121150"/>
            <a:ext cx="317500" cy="215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65" name="Line 88"/>
          <p:cNvSpPr>
            <a:spLocks noChangeShapeType="1"/>
          </p:cNvSpPr>
          <p:nvPr/>
        </p:nvSpPr>
        <p:spPr bwMode="auto">
          <a:xfrm>
            <a:off x="4692650" y="4191000"/>
            <a:ext cx="132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66" name="Line 89"/>
          <p:cNvSpPr>
            <a:spLocks noChangeShapeType="1"/>
          </p:cNvSpPr>
          <p:nvPr/>
        </p:nvSpPr>
        <p:spPr bwMode="auto">
          <a:xfrm flipV="1">
            <a:off x="4362450" y="3733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67" name="Oval 90"/>
          <p:cNvSpPr>
            <a:spLocks noChangeArrowheads="1"/>
          </p:cNvSpPr>
          <p:nvPr/>
        </p:nvSpPr>
        <p:spPr bwMode="auto">
          <a:xfrm>
            <a:off x="10642600" y="4044950"/>
            <a:ext cx="317500" cy="215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68" name="Line 91"/>
          <p:cNvSpPr>
            <a:spLocks noChangeShapeType="1"/>
          </p:cNvSpPr>
          <p:nvPr/>
        </p:nvSpPr>
        <p:spPr bwMode="auto">
          <a:xfrm>
            <a:off x="4197350" y="3505200"/>
            <a:ext cx="412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69" name="Line 92"/>
          <p:cNvSpPr>
            <a:spLocks noChangeShapeType="1"/>
          </p:cNvSpPr>
          <p:nvPr/>
        </p:nvSpPr>
        <p:spPr bwMode="auto">
          <a:xfrm>
            <a:off x="5765800" y="3505200"/>
            <a:ext cx="412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70" name="Line 93"/>
          <p:cNvSpPr>
            <a:spLocks noChangeShapeType="1"/>
          </p:cNvSpPr>
          <p:nvPr/>
        </p:nvSpPr>
        <p:spPr bwMode="auto">
          <a:xfrm>
            <a:off x="7334250" y="3505200"/>
            <a:ext cx="412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71" name="Line 94"/>
          <p:cNvSpPr>
            <a:spLocks noChangeShapeType="1"/>
          </p:cNvSpPr>
          <p:nvPr/>
        </p:nvSpPr>
        <p:spPr bwMode="auto">
          <a:xfrm>
            <a:off x="9067800" y="3505200"/>
            <a:ext cx="412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72" name="Line 95"/>
          <p:cNvSpPr>
            <a:spLocks noChangeShapeType="1"/>
          </p:cNvSpPr>
          <p:nvPr/>
        </p:nvSpPr>
        <p:spPr bwMode="auto">
          <a:xfrm>
            <a:off x="10553700" y="3505200"/>
            <a:ext cx="412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73" name="Line 96"/>
          <p:cNvSpPr>
            <a:spLocks noChangeShapeType="1"/>
          </p:cNvSpPr>
          <p:nvPr/>
        </p:nvSpPr>
        <p:spPr bwMode="auto">
          <a:xfrm flipV="1">
            <a:off x="10801350" y="3733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74" name="AutoShape 97"/>
          <p:cNvSpPr>
            <a:spLocks noChangeArrowheads="1"/>
          </p:cNvSpPr>
          <p:nvPr/>
        </p:nvSpPr>
        <p:spPr bwMode="auto">
          <a:xfrm>
            <a:off x="5111750" y="4044950"/>
            <a:ext cx="317500" cy="1397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75" name="AutoShape 98"/>
          <p:cNvSpPr>
            <a:spLocks noChangeArrowheads="1"/>
          </p:cNvSpPr>
          <p:nvPr/>
        </p:nvSpPr>
        <p:spPr bwMode="auto">
          <a:xfrm>
            <a:off x="6350000" y="4044950"/>
            <a:ext cx="317500" cy="1397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76" name="AutoShape 99"/>
          <p:cNvSpPr>
            <a:spLocks noChangeArrowheads="1"/>
          </p:cNvSpPr>
          <p:nvPr/>
        </p:nvSpPr>
        <p:spPr bwMode="auto">
          <a:xfrm>
            <a:off x="6927850" y="4044950"/>
            <a:ext cx="317500" cy="1397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77" name="AutoShape 100"/>
          <p:cNvSpPr>
            <a:spLocks noChangeArrowheads="1"/>
          </p:cNvSpPr>
          <p:nvPr/>
        </p:nvSpPr>
        <p:spPr bwMode="auto">
          <a:xfrm>
            <a:off x="8083550" y="4044950"/>
            <a:ext cx="317500" cy="1397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78" name="AutoShape 101"/>
          <p:cNvSpPr>
            <a:spLocks noChangeArrowheads="1"/>
          </p:cNvSpPr>
          <p:nvPr/>
        </p:nvSpPr>
        <p:spPr bwMode="auto">
          <a:xfrm>
            <a:off x="8661400" y="4044950"/>
            <a:ext cx="317500" cy="1397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79" name="AutoShape 102"/>
          <p:cNvSpPr>
            <a:spLocks noChangeArrowheads="1"/>
          </p:cNvSpPr>
          <p:nvPr/>
        </p:nvSpPr>
        <p:spPr bwMode="auto">
          <a:xfrm>
            <a:off x="9982200" y="4044950"/>
            <a:ext cx="317500" cy="1397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7480" name="Group 103"/>
          <p:cNvGrpSpPr>
            <a:grpSpLocks/>
          </p:cNvGrpSpPr>
          <p:nvPr/>
        </p:nvGrpSpPr>
        <p:grpSpPr bwMode="auto">
          <a:xfrm>
            <a:off x="6019800" y="1835150"/>
            <a:ext cx="1143000" cy="596900"/>
            <a:chOff x="3072" y="1156"/>
            <a:chExt cx="720" cy="376"/>
          </a:xfrm>
        </p:grpSpPr>
        <p:grpSp>
          <p:nvGrpSpPr>
            <p:cNvPr id="17544" name="Group 104"/>
            <p:cNvGrpSpPr>
              <a:grpSpLocks/>
            </p:cNvGrpSpPr>
            <p:nvPr/>
          </p:nvGrpSpPr>
          <p:grpSpPr bwMode="auto">
            <a:xfrm>
              <a:off x="3072" y="1156"/>
              <a:ext cx="720" cy="376"/>
              <a:chOff x="3072" y="1156"/>
              <a:chExt cx="720" cy="376"/>
            </a:xfrm>
          </p:grpSpPr>
          <p:sp>
            <p:nvSpPr>
              <p:cNvPr id="17546" name="Rectangle 105"/>
              <p:cNvSpPr>
                <a:spLocks noChangeArrowheads="1"/>
              </p:cNvSpPr>
              <p:nvPr/>
            </p:nvSpPr>
            <p:spPr bwMode="auto">
              <a:xfrm>
                <a:off x="3072" y="1156"/>
                <a:ext cx="720" cy="37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547" name="AutoShape 106"/>
              <p:cNvSpPr>
                <a:spLocks noChangeArrowheads="1"/>
              </p:cNvSpPr>
              <p:nvPr/>
            </p:nvSpPr>
            <p:spPr bwMode="auto">
              <a:xfrm>
                <a:off x="3592" y="1252"/>
                <a:ext cx="148" cy="184"/>
              </a:xfrm>
              <a:prstGeom prst="plus">
                <a:avLst>
                  <a:gd name="adj" fmla="val 24995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548" name="AutoShape 107"/>
              <p:cNvSpPr>
                <a:spLocks noChangeArrowheads="1"/>
              </p:cNvSpPr>
              <p:nvPr/>
            </p:nvSpPr>
            <p:spPr bwMode="auto">
              <a:xfrm>
                <a:off x="3176" y="1252"/>
                <a:ext cx="304" cy="184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549" name="Line 108"/>
              <p:cNvSpPr>
                <a:spLocks noChangeShapeType="1"/>
              </p:cNvSpPr>
              <p:nvPr/>
            </p:nvSpPr>
            <p:spPr bwMode="auto">
              <a:xfrm>
                <a:off x="3328" y="1440"/>
                <a:ext cx="3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7545" name="Line 109"/>
            <p:cNvSpPr>
              <a:spLocks noChangeShapeType="1"/>
            </p:cNvSpPr>
            <p:nvPr/>
          </p:nvSpPr>
          <p:spPr bwMode="auto">
            <a:xfrm flipH="1">
              <a:off x="3328" y="1248"/>
              <a:ext cx="3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7481" name="Group 110"/>
          <p:cNvGrpSpPr>
            <a:grpSpLocks/>
          </p:cNvGrpSpPr>
          <p:nvPr/>
        </p:nvGrpSpPr>
        <p:grpSpPr bwMode="auto">
          <a:xfrm>
            <a:off x="7670800" y="1835150"/>
            <a:ext cx="1143000" cy="596900"/>
            <a:chOff x="4112" y="1156"/>
            <a:chExt cx="720" cy="376"/>
          </a:xfrm>
        </p:grpSpPr>
        <p:grpSp>
          <p:nvGrpSpPr>
            <p:cNvPr id="17538" name="Group 111"/>
            <p:cNvGrpSpPr>
              <a:grpSpLocks/>
            </p:cNvGrpSpPr>
            <p:nvPr/>
          </p:nvGrpSpPr>
          <p:grpSpPr bwMode="auto">
            <a:xfrm>
              <a:off x="4112" y="1156"/>
              <a:ext cx="720" cy="376"/>
              <a:chOff x="4112" y="1156"/>
              <a:chExt cx="720" cy="376"/>
            </a:xfrm>
          </p:grpSpPr>
          <p:sp>
            <p:nvSpPr>
              <p:cNvPr id="17540" name="Rectangle 112"/>
              <p:cNvSpPr>
                <a:spLocks noChangeArrowheads="1"/>
              </p:cNvSpPr>
              <p:nvPr/>
            </p:nvSpPr>
            <p:spPr bwMode="auto">
              <a:xfrm>
                <a:off x="4112" y="1156"/>
                <a:ext cx="720" cy="37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541" name="AutoShape 113"/>
              <p:cNvSpPr>
                <a:spLocks noChangeArrowheads="1"/>
              </p:cNvSpPr>
              <p:nvPr/>
            </p:nvSpPr>
            <p:spPr bwMode="auto">
              <a:xfrm>
                <a:off x="4632" y="1252"/>
                <a:ext cx="148" cy="184"/>
              </a:xfrm>
              <a:prstGeom prst="plus">
                <a:avLst>
                  <a:gd name="adj" fmla="val 24995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542" name="AutoShape 114"/>
              <p:cNvSpPr>
                <a:spLocks noChangeArrowheads="1"/>
              </p:cNvSpPr>
              <p:nvPr/>
            </p:nvSpPr>
            <p:spPr bwMode="auto">
              <a:xfrm>
                <a:off x="4216" y="1252"/>
                <a:ext cx="304" cy="184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543" name="Line 115"/>
              <p:cNvSpPr>
                <a:spLocks noChangeShapeType="1"/>
              </p:cNvSpPr>
              <p:nvPr/>
            </p:nvSpPr>
            <p:spPr bwMode="auto">
              <a:xfrm>
                <a:off x="4368" y="1440"/>
                <a:ext cx="3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7539" name="Line 116"/>
            <p:cNvSpPr>
              <a:spLocks noChangeShapeType="1"/>
            </p:cNvSpPr>
            <p:nvPr/>
          </p:nvSpPr>
          <p:spPr bwMode="auto">
            <a:xfrm flipH="1">
              <a:off x="4368" y="1248"/>
              <a:ext cx="3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7482" name="Group 117"/>
          <p:cNvGrpSpPr>
            <a:grpSpLocks/>
          </p:cNvGrpSpPr>
          <p:nvPr/>
        </p:nvGrpSpPr>
        <p:grpSpPr bwMode="auto">
          <a:xfrm>
            <a:off x="9321800" y="1835150"/>
            <a:ext cx="1143000" cy="596900"/>
            <a:chOff x="5152" y="1156"/>
            <a:chExt cx="720" cy="376"/>
          </a:xfrm>
        </p:grpSpPr>
        <p:grpSp>
          <p:nvGrpSpPr>
            <p:cNvPr id="17532" name="Group 118"/>
            <p:cNvGrpSpPr>
              <a:grpSpLocks/>
            </p:cNvGrpSpPr>
            <p:nvPr/>
          </p:nvGrpSpPr>
          <p:grpSpPr bwMode="auto">
            <a:xfrm>
              <a:off x="5152" y="1156"/>
              <a:ext cx="720" cy="376"/>
              <a:chOff x="5152" y="1156"/>
              <a:chExt cx="720" cy="376"/>
            </a:xfrm>
          </p:grpSpPr>
          <p:sp>
            <p:nvSpPr>
              <p:cNvPr id="17534" name="Rectangle 119"/>
              <p:cNvSpPr>
                <a:spLocks noChangeArrowheads="1"/>
              </p:cNvSpPr>
              <p:nvPr/>
            </p:nvSpPr>
            <p:spPr bwMode="auto">
              <a:xfrm>
                <a:off x="5152" y="1156"/>
                <a:ext cx="720" cy="37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535" name="AutoShape 120"/>
              <p:cNvSpPr>
                <a:spLocks noChangeArrowheads="1"/>
              </p:cNvSpPr>
              <p:nvPr/>
            </p:nvSpPr>
            <p:spPr bwMode="auto">
              <a:xfrm>
                <a:off x="5672" y="1252"/>
                <a:ext cx="148" cy="184"/>
              </a:xfrm>
              <a:prstGeom prst="plus">
                <a:avLst>
                  <a:gd name="adj" fmla="val 24995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536" name="AutoShape 121"/>
              <p:cNvSpPr>
                <a:spLocks noChangeArrowheads="1"/>
              </p:cNvSpPr>
              <p:nvPr/>
            </p:nvSpPr>
            <p:spPr bwMode="auto">
              <a:xfrm>
                <a:off x="5256" y="1252"/>
                <a:ext cx="304" cy="184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537" name="Line 122"/>
              <p:cNvSpPr>
                <a:spLocks noChangeShapeType="1"/>
              </p:cNvSpPr>
              <p:nvPr/>
            </p:nvSpPr>
            <p:spPr bwMode="auto">
              <a:xfrm>
                <a:off x="5408" y="1440"/>
                <a:ext cx="3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7533" name="Line 123"/>
            <p:cNvSpPr>
              <a:spLocks noChangeShapeType="1"/>
            </p:cNvSpPr>
            <p:nvPr/>
          </p:nvSpPr>
          <p:spPr bwMode="auto">
            <a:xfrm flipH="1">
              <a:off x="5408" y="1248"/>
              <a:ext cx="3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7483" name="Group 124"/>
          <p:cNvGrpSpPr>
            <a:grpSpLocks/>
          </p:cNvGrpSpPr>
          <p:nvPr/>
        </p:nvGrpSpPr>
        <p:grpSpPr bwMode="auto">
          <a:xfrm>
            <a:off x="4451350" y="1835150"/>
            <a:ext cx="1143000" cy="596900"/>
            <a:chOff x="2084" y="1156"/>
            <a:chExt cx="720" cy="376"/>
          </a:xfrm>
        </p:grpSpPr>
        <p:grpSp>
          <p:nvGrpSpPr>
            <p:cNvPr id="17526" name="Group 125"/>
            <p:cNvGrpSpPr>
              <a:grpSpLocks/>
            </p:cNvGrpSpPr>
            <p:nvPr/>
          </p:nvGrpSpPr>
          <p:grpSpPr bwMode="auto">
            <a:xfrm>
              <a:off x="2084" y="1156"/>
              <a:ext cx="720" cy="376"/>
              <a:chOff x="2084" y="1156"/>
              <a:chExt cx="720" cy="376"/>
            </a:xfrm>
          </p:grpSpPr>
          <p:sp>
            <p:nvSpPr>
              <p:cNvPr id="17528" name="Rectangle 126"/>
              <p:cNvSpPr>
                <a:spLocks noChangeArrowheads="1"/>
              </p:cNvSpPr>
              <p:nvPr/>
            </p:nvSpPr>
            <p:spPr bwMode="auto">
              <a:xfrm>
                <a:off x="2084" y="1156"/>
                <a:ext cx="720" cy="37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529" name="AutoShape 127"/>
              <p:cNvSpPr>
                <a:spLocks noChangeArrowheads="1"/>
              </p:cNvSpPr>
              <p:nvPr/>
            </p:nvSpPr>
            <p:spPr bwMode="auto">
              <a:xfrm>
                <a:off x="2604" y="1252"/>
                <a:ext cx="148" cy="184"/>
              </a:xfrm>
              <a:prstGeom prst="plus">
                <a:avLst>
                  <a:gd name="adj" fmla="val 24995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530" name="AutoShape 128"/>
              <p:cNvSpPr>
                <a:spLocks noChangeArrowheads="1"/>
              </p:cNvSpPr>
              <p:nvPr/>
            </p:nvSpPr>
            <p:spPr bwMode="auto">
              <a:xfrm>
                <a:off x="2188" y="1252"/>
                <a:ext cx="304" cy="184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531" name="Line 129"/>
              <p:cNvSpPr>
                <a:spLocks noChangeShapeType="1"/>
              </p:cNvSpPr>
              <p:nvPr/>
            </p:nvSpPr>
            <p:spPr bwMode="auto">
              <a:xfrm>
                <a:off x="2340" y="1440"/>
                <a:ext cx="3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7527" name="Line 130"/>
            <p:cNvSpPr>
              <a:spLocks noChangeShapeType="1"/>
            </p:cNvSpPr>
            <p:nvPr/>
          </p:nvSpPr>
          <p:spPr bwMode="auto">
            <a:xfrm flipH="1">
              <a:off x="2340" y="1248"/>
              <a:ext cx="3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484" name="Oval 131"/>
          <p:cNvSpPr>
            <a:spLocks noChangeArrowheads="1"/>
          </p:cNvSpPr>
          <p:nvPr/>
        </p:nvSpPr>
        <p:spPr bwMode="auto">
          <a:xfrm>
            <a:off x="5772150" y="2749550"/>
            <a:ext cx="317500" cy="215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85" name="Line 132"/>
          <p:cNvSpPr>
            <a:spLocks noChangeShapeType="1"/>
          </p:cNvSpPr>
          <p:nvPr/>
        </p:nvSpPr>
        <p:spPr bwMode="auto">
          <a:xfrm>
            <a:off x="6096000" y="2819400"/>
            <a:ext cx="132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86" name="Line 133"/>
          <p:cNvSpPr>
            <a:spLocks noChangeShapeType="1"/>
          </p:cNvSpPr>
          <p:nvPr/>
        </p:nvSpPr>
        <p:spPr bwMode="auto">
          <a:xfrm flipV="1">
            <a:off x="5765800" y="2362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87" name="Oval 134"/>
          <p:cNvSpPr>
            <a:spLocks noChangeArrowheads="1"/>
          </p:cNvSpPr>
          <p:nvPr/>
        </p:nvSpPr>
        <p:spPr bwMode="auto">
          <a:xfrm>
            <a:off x="7423150" y="2749550"/>
            <a:ext cx="317500" cy="215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88" name="Line 135"/>
          <p:cNvSpPr>
            <a:spLocks noChangeShapeType="1"/>
          </p:cNvSpPr>
          <p:nvPr/>
        </p:nvSpPr>
        <p:spPr bwMode="auto">
          <a:xfrm>
            <a:off x="7747000" y="2819400"/>
            <a:ext cx="1403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89" name="Line 136"/>
          <p:cNvSpPr>
            <a:spLocks noChangeShapeType="1"/>
          </p:cNvSpPr>
          <p:nvPr/>
        </p:nvSpPr>
        <p:spPr bwMode="auto">
          <a:xfrm flipV="1">
            <a:off x="7416800" y="2362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90" name="Oval 137"/>
          <p:cNvSpPr>
            <a:spLocks noChangeArrowheads="1"/>
          </p:cNvSpPr>
          <p:nvPr/>
        </p:nvSpPr>
        <p:spPr bwMode="auto">
          <a:xfrm>
            <a:off x="9156700" y="2749550"/>
            <a:ext cx="317500" cy="215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91" name="Line 138"/>
          <p:cNvSpPr>
            <a:spLocks noChangeShapeType="1"/>
          </p:cNvSpPr>
          <p:nvPr/>
        </p:nvSpPr>
        <p:spPr bwMode="auto">
          <a:xfrm>
            <a:off x="9480550" y="2819400"/>
            <a:ext cx="1155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92" name="Line 139"/>
          <p:cNvSpPr>
            <a:spLocks noChangeShapeType="1"/>
          </p:cNvSpPr>
          <p:nvPr/>
        </p:nvSpPr>
        <p:spPr bwMode="auto">
          <a:xfrm flipV="1">
            <a:off x="9150350" y="2362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93" name="Oval 140"/>
          <p:cNvSpPr>
            <a:spLocks noChangeArrowheads="1"/>
          </p:cNvSpPr>
          <p:nvPr/>
        </p:nvSpPr>
        <p:spPr bwMode="auto">
          <a:xfrm>
            <a:off x="4203700" y="2749550"/>
            <a:ext cx="317500" cy="215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94" name="Line 141"/>
          <p:cNvSpPr>
            <a:spLocks noChangeShapeType="1"/>
          </p:cNvSpPr>
          <p:nvPr/>
        </p:nvSpPr>
        <p:spPr bwMode="auto">
          <a:xfrm>
            <a:off x="4527550" y="2819400"/>
            <a:ext cx="132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95" name="Line 142"/>
          <p:cNvSpPr>
            <a:spLocks noChangeShapeType="1"/>
          </p:cNvSpPr>
          <p:nvPr/>
        </p:nvSpPr>
        <p:spPr bwMode="auto">
          <a:xfrm flipV="1">
            <a:off x="4197350" y="2362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96" name="Oval 143"/>
          <p:cNvSpPr>
            <a:spLocks noChangeArrowheads="1"/>
          </p:cNvSpPr>
          <p:nvPr/>
        </p:nvSpPr>
        <p:spPr bwMode="auto">
          <a:xfrm>
            <a:off x="10477500" y="2673350"/>
            <a:ext cx="317500" cy="215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97" name="Line 144"/>
          <p:cNvSpPr>
            <a:spLocks noChangeShapeType="1"/>
          </p:cNvSpPr>
          <p:nvPr/>
        </p:nvSpPr>
        <p:spPr bwMode="auto">
          <a:xfrm>
            <a:off x="4032250" y="2133600"/>
            <a:ext cx="412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98" name="Line 145"/>
          <p:cNvSpPr>
            <a:spLocks noChangeShapeType="1"/>
          </p:cNvSpPr>
          <p:nvPr/>
        </p:nvSpPr>
        <p:spPr bwMode="auto">
          <a:xfrm>
            <a:off x="5600700" y="2133600"/>
            <a:ext cx="412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99" name="Line 146"/>
          <p:cNvSpPr>
            <a:spLocks noChangeShapeType="1"/>
          </p:cNvSpPr>
          <p:nvPr/>
        </p:nvSpPr>
        <p:spPr bwMode="auto">
          <a:xfrm>
            <a:off x="7169150" y="2133600"/>
            <a:ext cx="412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500" name="Line 147"/>
          <p:cNvSpPr>
            <a:spLocks noChangeShapeType="1"/>
          </p:cNvSpPr>
          <p:nvPr/>
        </p:nvSpPr>
        <p:spPr bwMode="auto">
          <a:xfrm>
            <a:off x="8902700" y="2133600"/>
            <a:ext cx="412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501" name="Line 148"/>
          <p:cNvSpPr>
            <a:spLocks noChangeShapeType="1"/>
          </p:cNvSpPr>
          <p:nvPr/>
        </p:nvSpPr>
        <p:spPr bwMode="auto">
          <a:xfrm>
            <a:off x="10388600" y="2133600"/>
            <a:ext cx="412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502" name="Line 149"/>
          <p:cNvSpPr>
            <a:spLocks noChangeShapeType="1"/>
          </p:cNvSpPr>
          <p:nvPr/>
        </p:nvSpPr>
        <p:spPr bwMode="auto">
          <a:xfrm flipV="1">
            <a:off x="10636250" y="2362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503" name="AutoShape 150"/>
          <p:cNvSpPr>
            <a:spLocks noChangeArrowheads="1"/>
          </p:cNvSpPr>
          <p:nvPr/>
        </p:nvSpPr>
        <p:spPr bwMode="auto">
          <a:xfrm>
            <a:off x="4946650" y="2673350"/>
            <a:ext cx="317500" cy="1397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504" name="AutoShape 151"/>
          <p:cNvSpPr>
            <a:spLocks noChangeArrowheads="1"/>
          </p:cNvSpPr>
          <p:nvPr/>
        </p:nvSpPr>
        <p:spPr bwMode="auto">
          <a:xfrm>
            <a:off x="6184900" y="2673350"/>
            <a:ext cx="317500" cy="1397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505" name="AutoShape 152"/>
          <p:cNvSpPr>
            <a:spLocks noChangeArrowheads="1"/>
          </p:cNvSpPr>
          <p:nvPr/>
        </p:nvSpPr>
        <p:spPr bwMode="auto">
          <a:xfrm>
            <a:off x="6762750" y="2673350"/>
            <a:ext cx="317500" cy="1397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506" name="AutoShape 153"/>
          <p:cNvSpPr>
            <a:spLocks noChangeArrowheads="1"/>
          </p:cNvSpPr>
          <p:nvPr/>
        </p:nvSpPr>
        <p:spPr bwMode="auto">
          <a:xfrm>
            <a:off x="7918450" y="2673350"/>
            <a:ext cx="317500" cy="1397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507" name="AutoShape 154"/>
          <p:cNvSpPr>
            <a:spLocks noChangeArrowheads="1"/>
          </p:cNvSpPr>
          <p:nvPr/>
        </p:nvSpPr>
        <p:spPr bwMode="auto">
          <a:xfrm>
            <a:off x="8496300" y="2673350"/>
            <a:ext cx="317500" cy="1397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508" name="AutoShape 155"/>
          <p:cNvSpPr>
            <a:spLocks noChangeArrowheads="1"/>
          </p:cNvSpPr>
          <p:nvPr/>
        </p:nvSpPr>
        <p:spPr bwMode="auto">
          <a:xfrm>
            <a:off x="9817100" y="2673350"/>
            <a:ext cx="317500" cy="1397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509" name="Line 156"/>
          <p:cNvSpPr>
            <a:spLocks noChangeShapeType="1"/>
          </p:cNvSpPr>
          <p:nvPr/>
        </p:nvSpPr>
        <p:spPr bwMode="auto">
          <a:xfrm flipV="1">
            <a:off x="5105400" y="243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510" name="Line 157"/>
          <p:cNvSpPr>
            <a:spLocks noChangeShapeType="1"/>
          </p:cNvSpPr>
          <p:nvPr/>
        </p:nvSpPr>
        <p:spPr bwMode="auto">
          <a:xfrm>
            <a:off x="6343650" y="243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511" name="Line 158"/>
          <p:cNvSpPr>
            <a:spLocks noChangeShapeType="1"/>
          </p:cNvSpPr>
          <p:nvPr/>
        </p:nvSpPr>
        <p:spPr bwMode="auto">
          <a:xfrm flipV="1">
            <a:off x="6921500" y="243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512" name="Line 159"/>
          <p:cNvSpPr>
            <a:spLocks noChangeShapeType="1"/>
          </p:cNvSpPr>
          <p:nvPr/>
        </p:nvSpPr>
        <p:spPr bwMode="auto">
          <a:xfrm flipV="1">
            <a:off x="8077200" y="243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513" name="Line 160"/>
          <p:cNvSpPr>
            <a:spLocks noChangeShapeType="1"/>
          </p:cNvSpPr>
          <p:nvPr/>
        </p:nvSpPr>
        <p:spPr bwMode="auto">
          <a:xfrm>
            <a:off x="8655050" y="243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514" name="Line 161"/>
          <p:cNvSpPr>
            <a:spLocks noChangeShapeType="1"/>
          </p:cNvSpPr>
          <p:nvPr/>
        </p:nvSpPr>
        <p:spPr bwMode="auto">
          <a:xfrm flipV="1">
            <a:off x="9975850" y="243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515" name="Line 162"/>
          <p:cNvSpPr>
            <a:spLocks noChangeShapeType="1"/>
          </p:cNvSpPr>
          <p:nvPr/>
        </p:nvSpPr>
        <p:spPr bwMode="auto">
          <a:xfrm>
            <a:off x="7169150" y="6019800"/>
            <a:ext cx="412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516" name="Line 163"/>
          <p:cNvSpPr>
            <a:spLocks noChangeShapeType="1"/>
          </p:cNvSpPr>
          <p:nvPr/>
        </p:nvSpPr>
        <p:spPr bwMode="auto">
          <a:xfrm>
            <a:off x="7169150" y="5791200"/>
            <a:ext cx="412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517" name="Line 164"/>
          <p:cNvSpPr>
            <a:spLocks noChangeShapeType="1"/>
          </p:cNvSpPr>
          <p:nvPr/>
        </p:nvSpPr>
        <p:spPr bwMode="auto">
          <a:xfrm>
            <a:off x="10140950" y="6019800"/>
            <a:ext cx="412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518" name="Line 165"/>
          <p:cNvSpPr>
            <a:spLocks noChangeShapeType="1"/>
          </p:cNvSpPr>
          <p:nvPr/>
        </p:nvSpPr>
        <p:spPr bwMode="auto">
          <a:xfrm>
            <a:off x="10140950" y="5791200"/>
            <a:ext cx="412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519" name="Line 166"/>
          <p:cNvSpPr>
            <a:spLocks noChangeShapeType="1"/>
          </p:cNvSpPr>
          <p:nvPr/>
        </p:nvSpPr>
        <p:spPr bwMode="auto">
          <a:xfrm flipV="1">
            <a:off x="2959100" y="18288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520" name="Line 167"/>
          <p:cNvSpPr>
            <a:spLocks noChangeShapeType="1"/>
          </p:cNvSpPr>
          <p:nvPr/>
        </p:nvSpPr>
        <p:spPr bwMode="auto">
          <a:xfrm flipV="1">
            <a:off x="2959100" y="31242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521" name="Line 168"/>
          <p:cNvSpPr>
            <a:spLocks noChangeShapeType="1"/>
          </p:cNvSpPr>
          <p:nvPr/>
        </p:nvSpPr>
        <p:spPr bwMode="auto">
          <a:xfrm flipV="1">
            <a:off x="2959100" y="44196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522" name="Line 169"/>
          <p:cNvSpPr>
            <a:spLocks noChangeShapeType="1"/>
          </p:cNvSpPr>
          <p:nvPr/>
        </p:nvSpPr>
        <p:spPr bwMode="auto">
          <a:xfrm>
            <a:off x="2959100" y="53340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523" name="Arc 170"/>
          <p:cNvSpPr>
            <a:spLocks/>
          </p:cNvSpPr>
          <p:nvPr/>
        </p:nvSpPr>
        <p:spPr bwMode="auto">
          <a:xfrm>
            <a:off x="2667000" y="457200"/>
            <a:ext cx="228600" cy="1143000"/>
          </a:xfrm>
          <a:custGeom>
            <a:avLst/>
            <a:gdLst>
              <a:gd name="T0" fmla="*/ 228600 w 21600"/>
              <a:gd name="T1" fmla="*/ 0 h 21600"/>
              <a:gd name="T2" fmla="*/ 0 w 21600"/>
              <a:gd name="T3" fmla="*/ 1143000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524" name="Arc 173"/>
          <p:cNvSpPr>
            <a:spLocks/>
          </p:cNvSpPr>
          <p:nvPr/>
        </p:nvSpPr>
        <p:spPr bwMode="auto">
          <a:xfrm rot="10800000">
            <a:off x="3048000" y="457200"/>
            <a:ext cx="152400" cy="1143000"/>
          </a:xfrm>
          <a:custGeom>
            <a:avLst/>
            <a:gdLst>
              <a:gd name="T0" fmla="*/ 0 w 21600"/>
              <a:gd name="T1" fmla="*/ 0 h 21600"/>
              <a:gd name="T2" fmla="*/ 152400 w 21600"/>
              <a:gd name="T3" fmla="*/ 1143000 h 21600"/>
              <a:gd name="T4" fmla="*/ 0 w 21600"/>
              <a:gd name="T5" fmla="*/ 11430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525" name="Line 17"/>
          <p:cNvSpPr>
            <a:spLocks noChangeShapeType="1"/>
          </p:cNvSpPr>
          <p:nvPr/>
        </p:nvSpPr>
        <p:spPr bwMode="auto">
          <a:xfrm>
            <a:off x="2133600" y="40386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8280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A65A40BC-E83F-440F-B0F7-D2C4F9F9875A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Характеристики процесса</a:t>
            </a:r>
            <a:endParaRPr lang="en-US" b="1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Tx/>
              <a:buSzTx/>
              <a:buFontTx/>
              <a:buNone/>
            </a:pPr>
            <a:r>
              <a:rPr lang="en-US" b="1"/>
              <a:t>1:</a:t>
            </a:r>
            <a:r>
              <a:rPr lang="en-US"/>
              <a:t> результат непредсказуем; процесс ad hoc</a:t>
            </a:r>
          </a:p>
          <a:p>
            <a:pPr>
              <a:buClrTx/>
              <a:buSzTx/>
              <a:buFontTx/>
              <a:buNone/>
            </a:pPr>
            <a:r>
              <a:rPr lang="en-US" b="1"/>
              <a:t>2:</a:t>
            </a:r>
            <a:r>
              <a:rPr lang="en-US"/>
              <a:t> результат предсказуем; есть управление процессом</a:t>
            </a:r>
          </a:p>
          <a:p>
            <a:pPr>
              <a:buClrTx/>
              <a:buSzTx/>
              <a:buFontTx/>
              <a:buNone/>
            </a:pPr>
            <a:r>
              <a:rPr lang="en-US" b="1"/>
              <a:t>3:</a:t>
            </a:r>
            <a:r>
              <a:rPr lang="en-US"/>
              <a:t> технология разработки и управление определены и согласованно объединены</a:t>
            </a:r>
          </a:p>
          <a:p>
            <a:pPr>
              <a:buClrTx/>
              <a:buSzTx/>
              <a:buFontTx/>
              <a:buNone/>
            </a:pPr>
            <a:r>
              <a:rPr lang="en-US" b="1"/>
              <a:t>4:</a:t>
            </a:r>
            <a:r>
              <a:rPr lang="en-US"/>
              <a:t> процесс и его продукты контролируются и управляются постоянными измерениями</a:t>
            </a:r>
          </a:p>
          <a:p>
            <a:pPr>
              <a:buClrTx/>
              <a:buSzTx/>
              <a:buFontTx/>
              <a:buNone/>
            </a:pPr>
            <a:r>
              <a:rPr lang="en-US" b="1"/>
              <a:t>5:</a:t>
            </a:r>
            <a:r>
              <a:rPr lang="en-US"/>
              <a:t> встроенное совершенствование процесса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5401805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BBB963EF-2200-4CE3-8774-5BE333C195D9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Процесс разработки ПО</a:t>
            </a:r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1733550" y="1874838"/>
            <a:ext cx="11303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Процесс</a:t>
            </a:r>
            <a:endParaRPr lang="en-US" sz="2000"/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1733550" y="2941639"/>
            <a:ext cx="77264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Фазы</a:t>
            </a:r>
            <a:endParaRPr lang="en-US" sz="2000"/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1733551" y="3932239"/>
            <a:ext cx="170072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Деятельности</a:t>
            </a:r>
            <a:endParaRPr lang="en-US" sz="2000"/>
          </a:p>
        </p:txBody>
      </p:sp>
      <p:sp>
        <p:nvSpPr>
          <p:cNvPr id="19463" name="Rectangle 6"/>
          <p:cNvSpPr>
            <a:spLocks noChangeArrowheads="1"/>
          </p:cNvSpPr>
          <p:nvPr/>
        </p:nvSpPr>
        <p:spPr bwMode="auto">
          <a:xfrm>
            <a:off x="1651001" y="4694239"/>
            <a:ext cx="1774269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Поставляемые</a:t>
            </a:r>
          </a:p>
          <a:p>
            <a:r>
              <a:rPr lang="en-US" sz="2000">
                <a:latin typeface="Times New Roman" pitchFamily="18" charset="0"/>
              </a:rPr>
              <a:t>продукты</a:t>
            </a:r>
            <a:endParaRPr lang="en-US" sz="2000"/>
          </a:p>
        </p:txBody>
      </p:sp>
      <p:sp>
        <p:nvSpPr>
          <p:cNvPr id="19464" name="Rectangle 7"/>
          <p:cNvSpPr>
            <a:spLocks noChangeArrowheads="1"/>
          </p:cNvSpPr>
          <p:nvPr/>
        </p:nvSpPr>
        <p:spPr bwMode="auto">
          <a:xfrm>
            <a:off x="3481388" y="1849438"/>
            <a:ext cx="69215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65" name="Rectangle 8"/>
          <p:cNvSpPr>
            <a:spLocks noChangeArrowheads="1"/>
          </p:cNvSpPr>
          <p:nvPr/>
        </p:nvSpPr>
        <p:spPr bwMode="auto">
          <a:xfrm>
            <a:off x="3505200" y="2743200"/>
            <a:ext cx="106045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План</a:t>
            </a:r>
          </a:p>
        </p:txBody>
      </p:sp>
      <p:sp>
        <p:nvSpPr>
          <p:cNvPr id="19466" name="Rectangle 9"/>
          <p:cNvSpPr>
            <a:spLocks noChangeArrowheads="1"/>
          </p:cNvSpPr>
          <p:nvPr/>
        </p:nvSpPr>
        <p:spPr bwMode="auto">
          <a:xfrm>
            <a:off x="5380038" y="2763838"/>
            <a:ext cx="106045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Спец.</a:t>
            </a:r>
          </a:p>
        </p:txBody>
      </p:sp>
      <p:sp>
        <p:nvSpPr>
          <p:cNvPr id="19467" name="Rectangle 10"/>
          <p:cNvSpPr>
            <a:spLocks noChangeArrowheads="1"/>
          </p:cNvSpPr>
          <p:nvPr/>
        </p:nvSpPr>
        <p:spPr bwMode="auto">
          <a:xfrm>
            <a:off x="7361238" y="2763838"/>
            <a:ext cx="106045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Разраб.</a:t>
            </a:r>
          </a:p>
        </p:txBody>
      </p:sp>
      <p:sp>
        <p:nvSpPr>
          <p:cNvPr id="19468" name="Rectangle 11"/>
          <p:cNvSpPr>
            <a:spLocks noChangeArrowheads="1"/>
          </p:cNvSpPr>
          <p:nvPr/>
        </p:nvSpPr>
        <p:spPr bwMode="auto">
          <a:xfrm>
            <a:off x="9259888" y="2763838"/>
            <a:ext cx="106045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После</a:t>
            </a:r>
          </a:p>
        </p:txBody>
      </p:sp>
      <p:sp>
        <p:nvSpPr>
          <p:cNvPr id="19469" name="Line 12"/>
          <p:cNvSpPr>
            <a:spLocks noChangeShapeType="1"/>
          </p:cNvSpPr>
          <p:nvPr/>
        </p:nvSpPr>
        <p:spPr bwMode="auto">
          <a:xfrm>
            <a:off x="4548188" y="3062288"/>
            <a:ext cx="825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70" name="Line 13"/>
          <p:cNvSpPr>
            <a:spLocks noChangeShapeType="1"/>
          </p:cNvSpPr>
          <p:nvPr/>
        </p:nvSpPr>
        <p:spPr bwMode="auto">
          <a:xfrm>
            <a:off x="6446838" y="3062288"/>
            <a:ext cx="908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71" name="Line 14"/>
          <p:cNvSpPr>
            <a:spLocks noChangeShapeType="1"/>
          </p:cNvSpPr>
          <p:nvPr/>
        </p:nvSpPr>
        <p:spPr bwMode="auto">
          <a:xfrm>
            <a:off x="8428038" y="3062288"/>
            <a:ext cx="825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72" name="Rectangle 15"/>
          <p:cNvSpPr>
            <a:spLocks noChangeArrowheads="1"/>
          </p:cNvSpPr>
          <p:nvPr/>
        </p:nvSpPr>
        <p:spPr bwMode="auto">
          <a:xfrm>
            <a:off x="5627688" y="3754438"/>
            <a:ext cx="730250" cy="5207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73" name="Rectangle 16"/>
          <p:cNvSpPr>
            <a:spLocks noChangeArrowheads="1"/>
          </p:cNvSpPr>
          <p:nvPr/>
        </p:nvSpPr>
        <p:spPr bwMode="auto">
          <a:xfrm>
            <a:off x="7691438" y="3754438"/>
            <a:ext cx="730250" cy="5207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74" name="Rectangle 17"/>
          <p:cNvSpPr>
            <a:spLocks noChangeArrowheads="1"/>
          </p:cNvSpPr>
          <p:nvPr/>
        </p:nvSpPr>
        <p:spPr bwMode="auto">
          <a:xfrm>
            <a:off x="9590088" y="3754438"/>
            <a:ext cx="730250" cy="5207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75" name="Line 18"/>
          <p:cNvSpPr>
            <a:spLocks noChangeShapeType="1"/>
          </p:cNvSpPr>
          <p:nvPr/>
        </p:nvSpPr>
        <p:spPr bwMode="auto">
          <a:xfrm>
            <a:off x="5868988" y="3290888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76" name="Line 19"/>
          <p:cNvSpPr>
            <a:spLocks noChangeShapeType="1"/>
          </p:cNvSpPr>
          <p:nvPr/>
        </p:nvSpPr>
        <p:spPr bwMode="auto">
          <a:xfrm>
            <a:off x="6364288" y="4052888"/>
            <a:ext cx="132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77" name="Line 20"/>
          <p:cNvSpPr>
            <a:spLocks noChangeShapeType="1"/>
          </p:cNvSpPr>
          <p:nvPr/>
        </p:nvSpPr>
        <p:spPr bwMode="auto">
          <a:xfrm>
            <a:off x="8428038" y="4052888"/>
            <a:ext cx="1155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19478" name="Group 21"/>
          <p:cNvGrpSpPr>
            <a:grpSpLocks/>
          </p:cNvGrpSpPr>
          <p:nvPr/>
        </p:nvGrpSpPr>
        <p:grpSpPr bwMode="auto">
          <a:xfrm>
            <a:off x="5035551" y="4433889"/>
            <a:ext cx="1430338" cy="1495425"/>
            <a:chOff x="2491" y="2976"/>
            <a:chExt cx="901" cy="942"/>
          </a:xfrm>
        </p:grpSpPr>
        <p:sp>
          <p:nvSpPr>
            <p:cNvPr id="19495" name="Rectangle 22"/>
            <p:cNvSpPr>
              <a:spLocks noChangeArrowheads="1"/>
            </p:cNvSpPr>
            <p:nvPr/>
          </p:nvSpPr>
          <p:spPr bwMode="auto">
            <a:xfrm>
              <a:off x="2491" y="3668"/>
              <a:ext cx="901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Документы</a:t>
              </a:r>
              <a:endParaRPr lang="en-US" sz="2000"/>
            </a:p>
          </p:txBody>
        </p:sp>
        <p:grpSp>
          <p:nvGrpSpPr>
            <p:cNvPr id="19496" name="Group 23"/>
            <p:cNvGrpSpPr>
              <a:grpSpLocks/>
            </p:cNvGrpSpPr>
            <p:nvPr/>
          </p:nvGrpSpPr>
          <p:grpSpPr bwMode="auto">
            <a:xfrm>
              <a:off x="2864" y="2976"/>
              <a:ext cx="408" cy="668"/>
              <a:chOff x="2864" y="2976"/>
              <a:chExt cx="408" cy="668"/>
            </a:xfrm>
          </p:grpSpPr>
          <p:sp>
            <p:nvSpPr>
              <p:cNvPr id="19497" name="Line 24"/>
              <p:cNvSpPr>
                <a:spLocks noChangeShapeType="1"/>
              </p:cNvSpPr>
              <p:nvPr/>
            </p:nvSpPr>
            <p:spPr bwMode="auto">
              <a:xfrm>
                <a:off x="3172" y="297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9498" name="Group 25"/>
              <p:cNvGrpSpPr>
                <a:grpSpLocks/>
              </p:cNvGrpSpPr>
              <p:nvPr/>
            </p:nvGrpSpPr>
            <p:grpSpPr bwMode="auto">
              <a:xfrm>
                <a:off x="2864" y="3124"/>
                <a:ext cx="408" cy="520"/>
                <a:chOff x="2864" y="3124"/>
                <a:chExt cx="408" cy="520"/>
              </a:xfrm>
            </p:grpSpPr>
            <p:sp>
              <p:nvSpPr>
                <p:cNvPr id="19499" name="Rectangle 26"/>
                <p:cNvSpPr>
                  <a:spLocks noChangeArrowheads="1"/>
                </p:cNvSpPr>
                <p:nvPr/>
              </p:nvSpPr>
              <p:spPr bwMode="auto">
                <a:xfrm>
                  <a:off x="2864" y="3124"/>
                  <a:ext cx="200" cy="32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500" name="Rectangle 27"/>
                <p:cNvSpPr>
                  <a:spLocks noChangeArrowheads="1"/>
                </p:cNvSpPr>
                <p:nvPr/>
              </p:nvSpPr>
              <p:spPr bwMode="auto">
                <a:xfrm>
                  <a:off x="2968" y="3220"/>
                  <a:ext cx="200" cy="32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501" name="Rectangle 28"/>
                <p:cNvSpPr>
                  <a:spLocks noChangeArrowheads="1"/>
                </p:cNvSpPr>
                <p:nvPr/>
              </p:nvSpPr>
              <p:spPr bwMode="auto">
                <a:xfrm>
                  <a:off x="3072" y="3316"/>
                  <a:ext cx="200" cy="32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9479" name="Group 29"/>
          <p:cNvGrpSpPr>
            <a:grpSpLocks/>
          </p:cNvGrpSpPr>
          <p:nvPr/>
        </p:nvGrpSpPr>
        <p:grpSpPr bwMode="auto">
          <a:xfrm>
            <a:off x="7016752" y="4433889"/>
            <a:ext cx="1430338" cy="1495425"/>
            <a:chOff x="3739" y="2976"/>
            <a:chExt cx="901" cy="942"/>
          </a:xfrm>
        </p:grpSpPr>
        <p:sp>
          <p:nvSpPr>
            <p:cNvPr id="19488" name="Rectangle 30"/>
            <p:cNvSpPr>
              <a:spLocks noChangeArrowheads="1"/>
            </p:cNvSpPr>
            <p:nvPr/>
          </p:nvSpPr>
          <p:spPr bwMode="auto">
            <a:xfrm>
              <a:off x="3739" y="3668"/>
              <a:ext cx="901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Документы</a:t>
              </a:r>
              <a:endParaRPr lang="en-US" sz="2000"/>
            </a:p>
          </p:txBody>
        </p:sp>
        <p:grpSp>
          <p:nvGrpSpPr>
            <p:cNvPr id="19489" name="Group 31"/>
            <p:cNvGrpSpPr>
              <a:grpSpLocks/>
            </p:cNvGrpSpPr>
            <p:nvPr/>
          </p:nvGrpSpPr>
          <p:grpSpPr bwMode="auto">
            <a:xfrm>
              <a:off x="4112" y="2976"/>
              <a:ext cx="408" cy="668"/>
              <a:chOff x="4112" y="2976"/>
              <a:chExt cx="408" cy="668"/>
            </a:xfrm>
          </p:grpSpPr>
          <p:sp>
            <p:nvSpPr>
              <p:cNvPr id="19490" name="Line 32"/>
              <p:cNvSpPr>
                <a:spLocks noChangeShapeType="1"/>
              </p:cNvSpPr>
              <p:nvPr/>
            </p:nvSpPr>
            <p:spPr bwMode="auto">
              <a:xfrm>
                <a:off x="4420" y="297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9491" name="Group 33"/>
              <p:cNvGrpSpPr>
                <a:grpSpLocks/>
              </p:cNvGrpSpPr>
              <p:nvPr/>
            </p:nvGrpSpPr>
            <p:grpSpPr bwMode="auto">
              <a:xfrm>
                <a:off x="4112" y="3124"/>
                <a:ext cx="408" cy="520"/>
                <a:chOff x="4112" y="3124"/>
                <a:chExt cx="408" cy="520"/>
              </a:xfrm>
            </p:grpSpPr>
            <p:sp>
              <p:nvSpPr>
                <p:cNvPr id="19492" name="Rectangle 34"/>
                <p:cNvSpPr>
                  <a:spLocks noChangeArrowheads="1"/>
                </p:cNvSpPr>
                <p:nvPr/>
              </p:nvSpPr>
              <p:spPr bwMode="auto">
                <a:xfrm>
                  <a:off x="4112" y="3124"/>
                  <a:ext cx="200" cy="32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493" name="Rectangle 35"/>
                <p:cNvSpPr>
                  <a:spLocks noChangeArrowheads="1"/>
                </p:cNvSpPr>
                <p:nvPr/>
              </p:nvSpPr>
              <p:spPr bwMode="auto">
                <a:xfrm>
                  <a:off x="4216" y="3220"/>
                  <a:ext cx="200" cy="32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494" name="Rectangle 36"/>
                <p:cNvSpPr>
                  <a:spLocks noChangeArrowheads="1"/>
                </p:cNvSpPr>
                <p:nvPr/>
              </p:nvSpPr>
              <p:spPr bwMode="auto">
                <a:xfrm>
                  <a:off x="4320" y="3316"/>
                  <a:ext cx="200" cy="32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9480" name="Group 37"/>
          <p:cNvGrpSpPr>
            <a:grpSpLocks/>
          </p:cNvGrpSpPr>
          <p:nvPr/>
        </p:nvGrpSpPr>
        <p:grpSpPr bwMode="auto">
          <a:xfrm>
            <a:off x="8915403" y="4433889"/>
            <a:ext cx="1430338" cy="1495425"/>
            <a:chOff x="4935" y="2976"/>
            <a:chExt cx="901" cy="942"/>
          </a:xfrm>
        </p:grpSpPr>
        <p:sp>
          <p:nvSpPr>
            <p:cNvPr id="19481" name="Rectangle 38"/>
            <p:cNvSpPr>
              <a:spLocks noChangeArrowheads="1"/>
            </p:cNvSpPr>
            <p:nvPr/>
          </p:nvSpPr>
          <p:spPr bwMode="auto">
            <a:xfrm>
              <a:off x="4935" y="3668"/>
              <a:ext cx="901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Документы</a:t>
              </a:r>
              <a:endParaRPr lang="en-US" sz="2000"/>
            </a:p>
          </p:txBody>
        </p:sp>
        <p:grpSp>
          <p:nvGrpSpPr>
            <p:cNvPr id="19482" name="Group 39"/>
            <p:cNvGrpSpPr>
              <a:grpSpLocks/>
            </p:cNvGrpSpPr>
            <p:nvPr/>
          </p:nvGrpSpPr>
          <p:grpSpPr bwMode="auto">
            <a:xfrm>
              <a:off x="5308" y="2976"/>
              <a:ext cx="408" cy="668"/>
              <a:chOff x="5308" y="2976"/>
              <a:chExt cx="408" cy="668"/>
            </a:xfrm>
          </p:grpSpPr>
          <p:sp>
            <p:nvSpPr>
              <p:cNvPr id="19483" name="Line 40"/>
              <p:cNvSpPr>
                <a:spLocks noChangeShapeType="1"/>
              </p:cNvSpPr>
              <p:nvPr/>
            </p:nvSpPr>
            <p:spPr bwMode="auto">
              <a:xfrm>
                <a:off x="5616" y="297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9484" name="Group 41"/>
              <p:cNvGrpSpPr>
                <a:grpSpLocks/>
              </p:cNvGrpSpPr>
              <p:nvPr/>
            </p:nvGrpSpPr>
            <p:grpSpPr bwMode="auto">
              <a:xfrm>
                <a:off x="5308" y="3124"/>
                <a:ext cx="408" cy="520"/>
                <a:chOff x="5308" y="3124"/>
                <a:chExt cx="408" cy="520"/>
              </a:xfrm>
            </p:grpSpPr>
            <p:sp>
              <p:nvSpPr>
                <p:cNvPr id="19485" name="Rectangle 42"/>
                <p:cNvSpPr>
                  <a:spLocks noChangeArrowheads="1"/>
                </p:cNvSpPr>
                <p:nvPr/>
              </p:nvSpPr>
              <p:spPr bwMode="auto">
                <a:xfrm>
                  <a:off x="5308" y="3124"/>
                  <a:ext cx="200" cy="32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486" name="Rectangle 43"/>
                <p:cNvSpPr>
                  <a:spLocks noChangeArrowheads="1"/>
                </p:cNvSpPr>
                <p:nvPr/>
              </p:nvSpPr>
              <p:spPr bwMode="auto">
                <a:xfrm>
                  <a:off x="5412" y="3220"/>
                  <a:ext cx="200" cy="32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487" name="Rectangle 44"/>
                <p:cNvSpPr>
                  <a:spLocks noChangeArrowheads="1"/>
                </p:cNvSpPr>
                <p:nvPr/>
              </p:nvSpPr>
              <p:spPr bwMode="auto">
                <a:xfrm>
                  <a:off x="5516" y="3316"/>
                  <a:ext cx="200" cy="32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5165836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BEA78366-AD91-4FD9-AB54-F35033AF5F25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5727700" y="387350"/>
            <a:ext cx="5029200" cy="6096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Водопадная модель</a:t>
            </a:r>
            <a:endParaRPr lang="en-US" b="1" dirty="0"/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1479550" y="82550"/>
            <a:ext cx="14732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Жизн.цикл</a:t>
            </a:r>
          </a:p>
        </p:txBody>
      </p:sp>
      <p:sp>
        <p:nvSpPr>
          <p:cNvPr id="20485" name="Rectangle 4"/>
          <p:cNvSpPr>
            <a:spLocks noChangeArrowheads="1"/>
          </p:cNvSpPr>
          <p:nvPr/>
        </p:nvSpPr>
        <p:spPr bwMode="auto">
          <a:xfrm>
            <a:off x="2470150" y="463550"/>
            <a:ext cx="14732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Концепция</a:t>
            </a:r>
          </a:p>
        </p:txBody>
      </p:sp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3295650" y="844550"/>
            <a:ext cx="14732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Система</a:t>
            </a:r>
          </a:p>
        </p:txBody>
      </p:sp>
      <p:sp>
        <p:nvSpPr>
          <p:cNvPr id="20487" name="Rectangle 6"/>
          <p:cNvSpPr>
            <a:spLocks noChangeArrowheads="1"/>
          </p:cNvSpPr>
          <p:nvPr/>
        </p:nvSpPr>
        <p:spPr bwMode="auto">
          <a:xfrm>
            <a:off x="4286250" y="1225550"/>
            <a:ext cx="14732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Требования</a:t>
            </a:r>
          </a:p>
        </p:txBody>
      </p:sp>
      <p:sp>
        <p:nvSpPr>
          <p:cNvPr id="20488" name="Rectangle 7"/>
          <p:cNvSpPr>
            <a:spLocks noChangeArrowheads="1"/>
          </p:cNvSpPr>
          <p:nvPr/>
        </p:nvSpPr>
        <p:spPr bwMode="auto">
          <a:xfrm>
            <a:off x="5111750" y="1606550"/>
            <a:ext cx="14732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Проектир.</a:t>
            </a:r>
          </a:p>
        </p:txBody>
      </p:sp>
      <p:sp>
        <p:nvSpPr>
          <p:cNvPr id="20489" name="Rectangle 8"/>
          <p:cNvSpPr>
            <a:spLocks noChangeArrowheads="1"/>
          </p:cNvSpPr>
          <p:nvPr/>
        </p:nvSpPr>
        <p:spPr bwMode="auto">
          <a:xfrm>
            <a:off x="5854700" y="1987550"/>
            <a:ext cx="14732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Реализация</a:t>
            </a:r>
          </a:p>
        </p:txBody>
      </p:sp>
      <p:sp>
        <p:nvSpPr>
          <p:cNvPr id="20490" name="Rectangle 9"/>
          <p:cNvSpPr>
            <a:spLocks noChangeArrowheads="1"/>
          </p:cNvSpPr>
          <p:nvPr/>
        </p:nvSpPr>
        <p:spPr bwMode="auto">
          <a:xfrm>
            <a:off x="6680200" y="2368550"/>
            <a:ext cx="14732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Инсталляц.</a:t>
            </a:r>
          </a:p>
        </p:txBody>
      </p:sp>
      <p:sp>
        <p:nvSpPr>
          <p:cNvPr id="20491" name="Rectangle 10"/>
          <p:cNvSpPr>
            <a:spLocks noChangeArrowheads="1"/>
          </p:cNvSpPr>
          <p:nvPr/>
        </p:nvSpPr>
        <p:spPr bwMode="auto">
          <a:xfrm>
            <a:off x="7340600" y="2749550"/>
            <a:ext cx="14732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Эксплуатац</a:t>
            </a:r>
          </a:p>
        </p:txBody>
      </p:sp>
      <p:sp>
        <p:nvSpPr>
          <p:cNvPr id="20492" name="Rectangle 11"/>
          <p:cNvSpPr>
            <a:spLocks noChangeArrowheads="1"/>
          </p:cNvSpPr>
          <p:nvPr/>
        </p:nvSpPr>
        <p:spPr bwMode="auto">
          <a:xfrm>
            <a:off x="8166100" y="3130550"/>
            <a:ext cx="14732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Сопровож.</a:t>
            </a:r>
          </a:p>
        </p:txBody>
      </p:sp>
      <p:sp>
        <p:nvSpPr>
          <p:cNvPr id="20493" name="Rectangle 12"/>
          <p:cNvSpPr>
            <a:spLocks noChangeArrowheads="1"/>
          </p:cNvSpPr>
          <p:nvPr/>
        </p:nvSpPr>
        <p:spPr bwMode="auto">
          <a:xfrm>
            <a:off x="8826500" y="3511550"/>
            <a:ext cx="14732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Удаление</a:t>
            </a:r>
          </a:p>
        </p:txBody>
      </p:sp>
      <p:sp>
        <p:nvSpPr>
          <p:cNvPr id="20494" name="Rectangle 13"/>
          <p:cNvSpPr>
            <a:spLocks noChangeArrowheads="1"/>
          </p:cNvSpPr>
          <p:nvPr/>
        </p:nvSpPr>
        <p:spPr bwMode="auto">
          <a:xfrm>
            <a:off x="1562100" y="3511550"/>
            <a:ext cx="34544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Times New Roman" pitchFamily="18" charset="0"/>
              </a:rPr>
              <a:t>Запуск и планирование</a:t>
            </a:r>
            <a:endParaRPr lang="en-US"/>
          </a:p>
        </p:txBody>
      </p:sp>
      <p:sp>
        <p:nvSpPr>
          <p:cNvPr id="20495" name="Rectangle 14"/>
          <p:cNvSpPr>
            <a:spLocks noChangeArrowheads="1"/>
          </p:cNvSpPr>
          <p:nvPr/>
        </p:nvSpPr>
        <p:spPr bwMode="auto">
          <a:xfrm>
            <a:off x="2552700" y="3892550"/>
            <a:ext cx="77470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Times New Roman" pitchFamily="18" charset="0"/>
              </a:rPr>
              <a:t>Отслеживание и контроль</a:t>
            </a:r>
          </a:p>
        </p:txBody>
      </p:sp>
      <p:sp>
        <p:nvSpPr>
          <p:cNvPr id="20496" name="Rectangle 15"/>
          <p:cNvSpPr>
            <a:spLocks noChangeArrowheads="1"/>
          </p:cNvSpPr>
          <p:nvPr/>
        </p:nvSpPr>
        <p:spPr bwMode="auto">
          <a:xfrm>
            <a:off x="2552700" y="4273550"/>
            <a:ext cx="77470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Times New Roman" pitchFamily="18" charset="0"/>
              </a:rPr>
              <a:t>Управление качеством ПО</a:t>
            </a:r>
          </a:p>
        </p:txBody>
      </p:sp>
      <p:sp>
        <p:nvSpPr>
          <p:cNvPr id="20497" name="Rectangle 16"/>
          <p:cNvSpPr>
            <a:spLocks noChangeArrowheads="1"/>
          </p:cNvSpPr>
          <p:nvPr/>
        </p:nvSpPr>
        <p:spPr bwMode="auto">
          <a:xfrm>
            <a:off x="3460750" y="4654550"/>
            <a:ext cx="683895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Times New Roman" pitchFamily="18" charset="0"/>
              </a:rPr>
              <a:t>Проверка корректности и применимости</a:t>
            </a:r>
          </a:p>
        </p:txBody>
      </p:sp>
      <p:sp>
        <p:nvSpPr>
          <p:cNvPr id="20498" name="Rectangle 17"/>
          <p:cNvSpPr>
            <a:spLocks noChangeArrowheads="1"/>
          </p:cNvSpPr>
          <p:nvPr/>
        </p:nvSpPr>
        <p:spPr bwMode="auto">
          <a:xfrm>
            <a:off x="5111750" y="5035550"/>
            <a:ext cx="518795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Times New Roman" pitchFamily="18" charset="0"/>
              </a:rPr>
              <a:t>Управление конфигурацией</a:t>
            </a:r>
          </a:p>
        </p:txBody>
      </p:sp>
      <p:sp>
        <p:nvSpPr>
          <p:cNvPr id="20499" name="Rectangle 18"/>
          <p:cNvSpPr>
            <a:spLocks noChangeArrowheads="1"/>
          </p:cNvSpPr>
          <p:nvPr/>
        </p:nvSpPr>
        <p:spPr bwMode="auto">
          <a:xfrm>
            <a:off x="4368800" y="5416550"/>
            <a:ext cx="59309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Times New Roman" pitchFamily="18" charset="0"/>
              </a:rPr>
              <a:t>Разработка документации</a:t>
            </a:r>
          </a:p>
        </p:txBody>
      </p:sp>
      <p:sp>
        <p:nvSpPr>
          <p:cNvPr id="20500" name="Rectangle 19"/>
          <p:cNvSpPr>
            <a:spLocks noChangeArrowheads="1"/>
          </p:cNvSpPr>
          <p:nvPr/>
        </p:nvSpPr>
        <p:spPr bwMode="auto">
          <a:xfrm>
            <a:off x="4368800" y="5797550"/>
            <a:ext cx="59309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Times New Roman" pitchFamily="18" charset="0"/>
              </a:rPr>
              <a:t>Повышение квалификации</a:t>
            </a:r>
          </a:p>
        </p:txBody>
      </p:sp>
      <p:sp>
        <p:nvSpPr>
          <p:cNvPr id="20501" name="Rectangle 37"/>
          <p:cNvSpPr>
            <a:spLocks noChangeArrowheads="1"/>
          </p:cNvSpPr>
          <p:nvPr/>
        </p:nvSpPr>
        <p:spPr bwMode="auto">
          <a:xfrm>
            <a:off x="1382713" y="2393950"/>
            <a:ext cx="16065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Разработка</a:t>
            </a:r>
            <a:endParaRPr lang="en-US" sz="2000"/>
          </a:p>
        </p:txBody>
      </p:sp>
      <p:sp>
        <p:nvSpPr>
          <p:cNvPr id="20502" name="Rectangle 38"/>
          <p:cNvSpPr>
            <a:spLocks noChangeArrowheads="1"/>
          </p:cNvSpPr>
          <p:nvPr/>
        </p:nvSpPr>
        <p:spPr bwMode="auto">
          <a:xfrm>
            <a:off x="7491414" y="1098550"/>
            <a:ext cx="14827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Управление</a:t>
            </a:r>
            <a:endParaRPr lang="en-US" sz="2000"/>
          </a:p>
        </p:txBody>
      </p:sp>
      <p:sp>
        <p:nvSpPr>
          <p:cNvPr id="20503" name="Rectangle 39"/>
          <p:cNvSpPr>
            <a:spLocks noChangeArrowheads="1"/>
          </p:cNvSpPr>
          <p:nvPr/>
        </p:nvSpPr>
        <p:spPr bwMode="auto">
          <a:xfrm>
            <a:off x="9390063" y="1403350"/>
            <a:ext cx="1401762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Поддержка</a:t>
            </a:r>
            <a:endParaRPr lang="en-US" sz="2000"/>
          </a:p>
        </p:txBody>
      </p:sp>
      <p:sp>
        <p:nvSpPr>
          <p:cNvPr id="20504" name="Arc 40"/>
          <p:cNvSpPr>
            <a:spLocks/>
          </p:cNvSpPr>
          <p:nvPr/>
        </p:nvSpPr>
        <p:spPr bwMode="auto">
          <a:xfrm>
            <a:off x="10306050" y="4802188"/>
            <a:ext cx="412750" cy="838200"/>
          </a:xfrm>
          <a:custGeom>
            <a:avLst/>
            <a:gdLst>
              <a:gd name="T0" fmla="*/ 0 w 21600"/>
              <a:gd name="T1" fmla="*/ 0 h 21600"/>
              <a:gd name="T2" fmla="*/ 41275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05" name="Arc 41"/>
          <p:cNvSpPr>
            <a:spLocks/>
          </p:cNvSpPr>
          <p:nvPr/>
        </p:nvSpPr>
        <p:spPr bwMode="auto">
          <a:xfrm>
            <a:off x="10388600" y="5562600"/>
            <a:ext cx="330200" cy="533400"/>
          </a:xfrm>
          <a:custGeom>
            <a:avLst/>
            <a:gdLst>
              <a:gd name="T0" fmla="*/ 330200 w 21600"/>
              <a:gd name="T1" fmla="*/ 0 h 21600"/>
              <a:gd name="T2" fmla="*/ 0 w 21600"/>
              <a:gd name="T3" fmla="*/ 533400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506" name="Arc 42"/>
          <p:cNvSpPr>
            <a:spLocks/>
          </p:cNvSpPr>
          <p:nvPr/>
        </p:nvSpPr>
        <p:spPr bwMode="auto">
          <a:xfrm>
            <a:off x="10306050" y="3887788"/>
            <a:ext cx="247650" cy="533400"/>
          </a:xfrm>
          <a:custGeom>
            <a:avLst/>
            <a:gdLst>
              <a:gd name="T0" fmla="*/ 0 w 21600"/>
              <a:gd name="T1" fmla="*/ 0 h 21600"/>
              <a:gd name="T2" fmla="*/ 247650 w 21600"/>
              <a:gd name="T3" fmla="*/ 533400 h 21600"/>
              <a:gd name="T4" fmla="*/ 0 w 21600"/>
              <a:gd name="T5" fmla="*/ 533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07" name="Arc 43"/>
          <p:cNvSpPr>
            <a:spLocks/>
          </p:cNvSpPr>
          <p:nvPr/>
        </p:nvSpPr>
        <p:spPr bwMode="auto">
          <a:xfrm>
            <a:off x="10388600" y="4419600"/>
            <a:ext cx="165100" cy="457200"/>
          </a:xfrm>
          <a:custGeom>
            <a:avLst/>
            <a:gdLst>
              <a:gd name="T0" fmla="*/ 165100 w 21600"/>
              <a:gd name="T1" fmla="*/ 0 h 21600"/>
              <a:gd name="T2" fmla="*/ 0 w 21600"/>
              <a:gd name="T3" fmla="*/ 457200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508" name="Arc 44"/>
          <p:cNvSpPr>
            <a:spLocks/>
          </p:cNvSpPr>
          <p:nvPr/>
        </p:nvSpPr>
        <p:spPr bwMode="auto">
          <a:xfrm rot="10800000">
            <a:off x="1720850" y="611188"/>
            <a:ext cx="7099300" cy="3124200"/>
          </a:xfrm>
          <a:custGeom>
            <a:avLst/>
            <a:gdLst>
              <a:gd name="T0" fmla="*/ 0 w 21600"/>
              <a:gd name="T1" fmla="*/ 0 h 21600"/>
              <a:gd name="T2" fmla="*/ 7099300 w 21600"/>
              <a:gd name="T3" fmla="*/ 3124200 h 21600"/>
              <a:gd name="T4" fmla="*/ 0 w 21600"/>
              <a:gd name="T5" fmla="*/ 3124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509" name="Arc 45"/>
          <p:cNvSpPr>
            <a:spLocks/>
          </p:cNvSpPr>
          <p:nvPr/>
        </p:nvSpPr>
        <p:spPr bwMode="auto">
          <a:xfrm>
            <a:off x="8242300" y="1449388"/>
            <a:ext cx="2311400" cy="2971800"/>
          </a:xfrm>
          <a:custGeom>
            <a:avLst/>
            <a:gdLst>
              <a:gd name="T0" fmla="*/ 0 w 21600"/>
              <a:gd name="T1" fmla="*/ 0 h 21600"/>
              <a:gd name="T2" fmla="*/ 2311400 w 21600"/>
              <a:gd name="T3" fmla="*/ 2971800 h 21600"/>
              <a:gd name="T4" fmla="*/ 0 w 21600"/>
              <a:gd name="T5" fmla="*/ 29718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10" name="Arc 46"/>
          <p:cNvSpPr>
            <a:spLocks/>
          </p:cNvSpPr>
          <p:nvPr/>
        </p:nvSpPr>
        <p:spPr bwMode="auto">
          <a:xfrm>
            <a:off x="10306050" y="1754188"/>
            <a:ext cx="412750" cy="3657600"/>
          </a:xfrm>
          <a:custGeom>
            <a:avLst/>
            <a:gdLst>
              <a:gd name="T0" fmla="*/ 0 w 21600"/>
              <a:gd name="T1" fmla="*/ 0 h 21600"/>
              <a:gd name="T2" fmla="*/ 412750 w 21600"/>
              <a:gd name="T3" fmla="*/ 3657600 h 21600"/>
              <a:gd name="T4" fmla="*/ 0 w 21600"/>
              <a:gd name="T5" fmla="*/ 3657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0753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6D715102-8DC1-4B66-9B3E-A598391ECBB7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762000"/>
            <a:ext cx="8839200" cy="609600"/>
          </a:xfrm>
        </p:spPr>
        <p:txBody>
          <a:bodyPr>
            <a:normAutofit/>
          </a:bodyPr>
          <a:lstStyle/>
          <a:p>
            <a:r>
              <a:rPr lang="ru-RU" sz="3200" b="1" dirty="0"/>
              <a:t>Модель быстрой разработки приложений</a:t>
            </a:r>
            <a:endParaRPr lang="en-US" sz="3200" b="1" dirty="0"/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2139950" y="1377950"/>
            <a:ext cx="8077200" cy="2197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2139950" y="4273550"/>
            <a:ext cx="8077200" cy="1892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0" name="Line 5"/>
          <p:cNvSpPr>
            <a:spLocks noChangeShapeType="1"/>
          </p:cNvSpPr>
          <p:nvPr/>
        </p:nvSpPr>
        <p:spPr bwMode="auto">
          <a:xfrm>
            <a:off x="2133600" y="2819400"/>
            <a:ext cx="825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1" name="Line 6"/>
          <p:cNvSpPr>
            <a:spLocks noChangeShapeType="1"/>
          </p:cNvSpPr>
          <p:nvPr/>
        </p:nvSpPr>
        <p:spPr bwMode="auto">
          <a:xfrm flipV="1">
            <a:off x="2959100" y="2514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2" name="Line 7"/>
          <p:cNvSpPr>
            <a:spLocks noChangeShapeType="1"/>
          </p:cNvSpPr>
          <p:nvPr/>
        </p:nvSpPr>
        <p:spPr bwMode="auto">
          <a:xfrm>
            <a:off x="2959100" y="2514600"/>
            <a:ext cx="1568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3" name="Line 8"/>
          <p:cNvSpPr>
            <a:spLocks noChangeShapeType="1"/>
          </p:cNvSpPr>
          <p:nvPr/>
        </p:nvSpPr>
        <p:spPr bwMode="auto">
          <a:xfrm flipV="1">
            <a:off x="4527550" y="2057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4" name="Line 9"/>
          <p:cNvSpPr>
            <a:spLocks noChangeShapeType="1"/>
          </p:cNvSpPr>
          <p:nvPr/>
        </p:nvSpPr>
        <p:spPr bwMode="auto">
          <a:xfrm>
            <a:off x="4527550" y="2057400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5" name="Line 10"/>
          <p:cNvSpPr>
            <a:spLocks noChangeShapeType="1"/>
          </p:cNvSpPr>
          <p:nvPr/>
        </p:nvSpPr>
        <p:spPr bwMode="auto">
          <a:xfrm flipV="1">
            <a:off x="6756400" y="1752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6" name="Line 11"/>
          <p:cNvSpPr>
            <a:spLocks noChangeShapeType="1"/>
          </p:cNvSpPr>
          <p:nvPr/>
        </p:nvSpPr>
        <p:spPr bwMode="auto">
          <a:xfrm>
            <a:off x="6756400" y="17526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7" name="Line 12"/>
          <p:cNvSpPr>
            <a:spLocks noChangeShapeType="1"/>
          </p:cNvSpPr>
          <p:nvPr/>
        </p:nvSpPr>
        <p:spPr bwMode="auto">
          <a:xfrm>
            <a:off x="8737600" y="17526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8" name="Line 13"/>
          <p:cNvSpPr>
            <a:spLocks noChangeShapeType="1"/>
          </p:cNvSpPr>
          <p:nvPr/>
        </p:nvSpPr>
        <p:spPr bwMode="auto">
          <a:xfrm>
            <a:off x="8737600" y="2895600"/>
            <a:ext cx="148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9" name="Line 14"/>
          <p:cNvSpPr>
            <a:spLocks noChangeShapeType="1"/>
          </p:cNvSpPr>
          <p:nvPr/>
        </p:nvSpPr>
        <p:spPr bwMode="auto">
          <a:xfrm>
            <a:off x="7416800" y="1752600"/>
            <a:ext cx="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0" name="Line 15"/>
          <p:cNvSpPr>
            <a:spLocks noChangeShapeType="1"/>
          </p:cNvSpPr>
          <p:nvPr/>
        </p:nvSpPr>
        <p:spPr bwMode="auto">
          <a:xfrm>
            <a:off x="9232900" y="28956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1" name="Line 16"/>
          <p:cNvSpPr>
            <a:spLocks noChangeShapeType="1"/>
          </p:cNvSpPr>
          <p:nvPr/>
        </p:nvSpPr>
        <p:spPr bwMode="auto">
          <a:xfrm>
            <a:off x="5105400" y="20574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2" name="Line 17"/>
          <p:cNvSpPr>
            <a:spLocks noChangeShapeType="1"/>
          </p:cNvSpPr>
          <p:nvPr/>
        </p:nvSpPr>
        <p:spPr bwMode="auto">
          <a:xfrm>
            <a:off x="3536950" y="2514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3" name="Freeform 18"/>
          <p:cNvSpPr>
            <a:spLocks/>
          </p:cNvSpPr>
          <p:nvPr/>
        </p:nvSpPr>
        <p:spPr bwMode="auto">
          <a:xfrm>
            <a:off x="2298700" y="2514600"/>
            <a:ext cx="7926388" cy="1068388"/>
          </a:xfrm>
          <a:custGeom>
            <a:avLst/>
            <a:gdLst>
              <a:gd name="T0" fmla="*/ 13 w 4993"/>
              <a:gd name="T1" fmla="*/ 636 h 673"/>
              <a:gd name="T2" fmla="*/ 91 w 4993"/>
              <a:gd name="T3" fmla="*/ 612 h 673"/>
              <a:gd name="T4" fmla="*/ 195 w 4993"/>
              <a:gd name="T5" fmla="*/ 576 h 673"/>
              <a:gd name="T6" fmla="*/ 286 w 4993"/>
              <a:gd name="T7" fmla="*/ 552 h 673"/>
              <a:gd name="T8" fmla="*/ 364 w 4993"/>
              <a:gd name="T9" fmla="*/ 528 h 673"/>
              <a:gd name="T10" fmla="*/ 442 w 4993"/>
              <a:gd name="T11" fmla="*/ 528 h 673"/>
              <a:gd name="T12" fmla="*/ 520 w 4993"/>
              <a:gd name="T13" fmla="*/ 516 h 673"/>
              <a:gd name="T14" fmla="*/ 624 w 4993"/>
              <a:gd name="T15" fmla="*/ 504 h 673"/>
              <a:gd name="T16" fmla="*/ 702 w 4993"/>
              <a:gd name="T17" fmla="*/ 504 h 673"/>
              <a:gd name="T18" fmla="*/ 858 w 4993"/>
              <a:gd name="T19" fmla="*/ 504 h 673"/>
              <a:gd name="T20" fmla="*/ 936 w 4993"/>
              <a:gd name="T21" fmla="*/ 504 h 673"/>
              <a:gd name="T22" fmla="*/ 1027 w 4993"/>
              <a:gd name="T23" fmla="*/ 504 h 673"/>
              <a:gd name="T24" fmla="*/ 1157 w 4993"/>
              <a:gd name="T25" fmla="*/ 516 h 673"/>
              <a:gd name="T26" fmla="*/ 1235 w 4993"/>
              <a:gd name="T27" fmla="*/ 528 h 673"/>
              <a:gd name="T28" fmla="*/ 1326 w 4993"/>
              <a:gd name="T29" fmla="*/ 564 h 673"/>
              <a:gd name="T30" fmla="*/ 1404 w 4993"/>
              <a:gd name="T31" fmla="*/ 576 h 673"/>
              <a:gd name="T32" fmla="*/ 1482 w 4993"/>
              <a:gd name="T33" fmla="*/ 600 h 673"/>
              <a:gd name="T34" fmla="*/ 1560 w 4993"/>
              <a:gd name="T35" fmla="*/ 600 h 673"/>
              <a:gd name="T36" fmla="*/ 1638 w 4993"/>
              <a:gd name="T37" fmla="*/ 624 h 673"/>
              <a:gd name="T38" fmla="*/ 1716 w 4993"/>
              <a:gd name="T39" fmla="*/ 624 h 673"/>
              <a:gd name="T40" fmla="*/ 1794 w 4993"/>
              <a:gd name="T41" fmla="*/ 624 h 673"/>
              <a:gd name="T42" fmla="*/ 1898 w 4993"/>
              <a:gd name="T43" fmla="*/ 624 h 673"/>
              <a:gd name="T44" fmla="*/ 1989 w 4993"/>
              <a:gd name="T45" fmla="*/ 624 h 673"/>
              <a:gd name="T46" fmla="*/ 2080 w 4993"/>
              <a:gd name="T47" fmla="*/ 624 h 673"/>
              <a:gd name="T48" fmla="*/ 2184 w 4993"/>
              <a:gd name="T49" fmla="*/ 624 h 673"/>
              <a:gd name="T50" fmla="*/ 2288 w 4993"/>
              <a:gd name="T51" fmla="*/ 624 h 673"/>
              <a:gd name="T52" fmla="*/ 2496 w 4993"/>
              <a:gd name="T53" fmla="*/ 624 h 673"/>
              <a:gd name="T54" fmla="*/ 2678 w 4993"/>
              <a:gd name="T55" fmla="*/ 624 h 673"/>
              <a:gd name="T56" fmla="*/ 2808 w 4993"/>
              <a:gd name="T57" fmla="*/ 624 h 673"/>
              <a:gd name="T58" fmla="*/ 2912 w 4993"/>
              <a:gd name="T59" fmla="*/ 600 h 673"/>
              <a:gd name="T60" fmla="*/ 2990 w 4993"/>
              <a:gd name="T61" fmla="*/ 576 h 673"/>
              <a:gd name="T62" fmla="*/ 3146 w 4993"/>
              <a:gd name="T63" fmla="*/ 552 h 673"/>
              <a:gd name="T64" fmla="*/ 3250 w 4993"/>
              <a:gd name="T65" fmla="*/ 516 h 673"/>
              <a:gd name="T66" fmla="*/ 3354 w 4993"/>
              <a:gd name="T67" fmla="*/ 492 h 673"/>
              <a:gd name="T68" fmla="*/ 3432 w 4993"/>
              <a:gd name="T69" fmla="*/ 456 h 673"/>
              <a:gd name="T70" fmla="*/ 3510 w 4993"/>
              <a:gd name="T71" fmla="*/ 408 h 673"/>
              <a:gd name="T72" fmla="*/ 3601 w 4993"/>
              <a:gd name="T73" fmla="*/ 360 h 673"/>
              <a:gd name="T74" fmla="*/ 3692 w 4993"/>
              <a:gd name="T75" fmla="*/ 300 h 673"/>
              <a:gd name="T76" fmla="*/ 3770 w 4993"/>
              <a:gd name="T77" fmla="*/ 252 h 673"/>
              <a:gd name="T78" fmla="*/ 3861 w 4993"/>
              <a:gd name="T79" fmla="*/ 204 h 673"/>
              <a:gd name="T80" fmla="*/ 3939 w 4993"/>
              <a:gd name="T81" fmla="*/ 168 h 673"/>
              <a:gd name="T82" fmla="*/ 4017 w 4993"/>
              <a:gd name="T83" fmla="*/ 144 h 673"/>
              <a:gd name="T84" fmla="*/ 4095 w 4993"/>
              <a:gd name="T85" fmla="*/ 108 h 673"/>
              <a:gd name="T86" fmla="*/ 4173 w 4993"/>
              <a:gd name="T87" fmla="*/ 96 h 673"/>
              <a:gd name="T88" fmla="*/ 4251 w 4993"/>
              <a:gd name="T89" fmla="*/ 72 h 673"/>
              <a:gd name="T90" fmla="*/ 4329 w 4993"/>
              <a:gd name="T91" fmla="*/ 60 h 673"/>
              <a:gd name="T92" fmla="*/ 4407 w 4993"/>
              <a:gd name="T93" fmla="*/ 36 h 673"/>
              <a:gd name="T94" fmla="*/ 4485 w 4993"/>
              <a:gd name="T95" fmla="*/ 36 h 673"/>
              <a:gd name="T96" fmla="*/ 4589 w 4993"/>
              <a:gd name="T97" fmla="*/ 24 h 673"/>
              <a:gd name="T98" fmla="*/ 4732 w 4993"/>
              <a:gd name="T99" fmla="*/ 24 h 673"/>
              <a:gd name="T100" fmla="*/ 4823 w 4993"/>
              <a:gd name="T101" fmla="*/ 24 h 673"/>
              <a:gd name="T102" fmla="*/ 4940 w 4993"/>
              <a:gd name="T103" fmla="*/ 0 h 673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4993"/>
              <a:gd name="T157" fmla="*/ 0 h 673"/>
              <a:gd name="T158" fmla="*/ 4993 w 4993"/>
              <a:gd name="T159" fmla="*/ 673 h 673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4993" h="673">
                <a:moveTo>
                  <a:pt x="0" y="672"/>
                </a:moveTo>
                <a:lnTo>
                  <a:pt x="13" y="636"/>
                </a:lnTo>
                <a:lnTo>
                  <a:pt x="52" y="624"/>
                </a:lnTo>
                <a:lnTo>
                  <a:pt x="91" y="612"/>
                </a:lnTo>
                <a:lnTo>
                  <a:pt x="143" y="600"/>
                </a:lnTo>
                <a:lnTo>
                  <a:pt x="195" y="576"/>
                </a:lnTo>
                <a:lnTo>
                  <a:pt x="234" y="576"/>
                </a:lnTo>
                <a:lnTo>
                  <a:pt x="286" y="552"/>
                </a:lnTo>
                <a:lnTo>
                  <a:pt x="325" y="540"/>
                </a:lnTo>
                <a:lnTo>
                  <a:pt x="364" y="528"/>
                </a:lnTo>
                <a:lnTo>
                  <a:pt x="403" y="528"/>
                </a:lnTo>
                <a:lnTo>
                  <a:pt x="442" y="528"/>
                </a:lnTo>
                <a:lnTo>
                  <a:pt x="481" y="516"/>
                </a:lnTo>
                <a:lnTo>
                  <a:pt x="520" y="516"/>
                </a:lnTo>
                <a:lnTo>
                  <a:pt x="572" y="504"/>
                </a:lnTo>
                <a:lnTo>
                  <a:pt x="624" y="504"/>
                </a:lnTo>
                <a:lnTo>
                  <a:pt x="663" y="504"/>
                </a:lnTo>
                <a:lnTo>
                  <a:pt x="702" y="504"/>
                </a:lnTo>
                <a:lnTo>
                  <a:pt x="780" y="504"/>
                </a:lnTo>
                <a:lnTo>
                  <a:pt x="858" y="504"/>
                </a:lnTo>
                <a:lnTo>
                  <a:pt x="897" y="504"/>
                </a:lnTo>
                <a:lnTo>
                  <a:pt x="936" y="504"/>
                </a:lnTo>
                <a:lnTo>
                  <a:pt x="988" y="504"/>
                </a:lnTo>
                <a:lnTo>
                  <a:pt x="1027" y="504"/>
                </a:lnTo>
                <a:lnTo>
                  <a:pt x="1066" y="504"/>
                </a:lnTo>
                <a:lnTo>
                  <a:pt x="1157" y="516"/>
                </a:lnTo>
                <a:lnTo>
                  <a:pt x="1196" y="528"/>
                </a:lnTo>
                <a:lnTo>
                  <a:pt x="1235" y="528"/>
                </a:lnTo>
                <a:lnTo>
                  <a:pt x="1287" y="552"/>
                </a:lnTo>
                <a:lnTo>
                  <a:pt x="1326" y="564"/>
                </a:lnTo>
                <a:lnTo>
                  <a:pt x="1365" y="576"/>
                </a:lnTo>
                <a:lnTo>
                  <a:pt x="1404" y="576"/>
                </a:lnTo>
                <a:lnTo>
                  <a:pt x="1443" y="588"/>
                </a:lnTo>
                <a:lnTo>
                  <a:pt x="1482" y="600"/>
                </a:lnTo>
                <a:lnTo>
                  <a:pt x="1521" y="600"/>
                </a:lnTo>
                <a:lnTo>
                  <a:pt x="1560" y="600"/>
                </a:lnTo>
                <a:lnTo>
                  <a:pt x="1599" y="612"/>
                </a:lnTo>
                <a:lnTo>
                  <a:pt x="1638" y="624"/>
                </a:lnTo>
                <a:lnTo>
                  <a:pt x="1677" y="624"/>
                </a:lnTo>
                <a:lnTo>
                  <a:pt x="1716" y="624"/>
                </a:lnTo>
                <a:lnTo>
                  <a:pt x="1755" y="624"/>
                </a:lnTo>
                <a:lnTo>
                  <a:pt x="1794" y="624"/>
                </a:lnTo>
                <a:lnTo>
                  <a:pt x="1846" y="624"/>
                </a:lnTo>
                <a:lnTo>
                  <a:pt x="1898" y="624"/>
                </a:lnTo>
                <a:lnTo>
                  <a:pt x="1950" y="624"/>
                </a:lnTo>
                <a:lnTo>
                  <a:pt x="1989" y="624"/>
                </a:lnTo>
                <a:lnTo>
                  <a:pt x="2028" y="624"/>
                </a:lnTo>
                <a:lnTo>
                  <a:pt x="2080" y="624"/>
                </a:lnTo>
                <a:lnTo>
                  <a:pt x="2132" y="624"/>
                </a:lnTo>
                <a:lnTo>
                  <a:pt x="2184" y="624"/>
                </a:lnTo>
                <a:lnTo>
                  <a:pt x="2236" y="624"/>
                </a:lnTo>
                <a:lnTo>
                  <a:pt x="2288" y="624"/>
                </a:lnTo>
                <a:lnTo>
                  <a:pt x="2392" y="624"/>
                </a:lnTo>
                <a:lnTo>
                  <a:pt x="2496" y="624"/>
                </a:lnTo>
                <a:lnTo>
                  <a:pt x="2600" y="624"/>
                </a:lnTo>
                <a:lnTo>
                  <a:pt x="2678" y="624"/>
                </a:lnTo>
                <a:lnTo>
                  <a:pt x="2756" y="624"/>
                </a:lnTo>
                <a:lnTo>
                  <a:pt x="2808" y="624"/>
                </a:lnTo>
                <a:lnTo>
                  <a:pt x="2860" y="612"/>
                </a:lnTo>
                <a:lnTo>
                  <a:pt x="2912" y="600"/>
                </a:lnTo>
                <a:lnTo>
                  <a:pt x="2951" y="588"/>
                </a:lnTo>
                <a:lnTo>
                  <a:pt x="2990" y="576"/>
                </a:lnTo>
                <a:lnTo>
                  <a:pt x="3068" y="564"/>
                </a:lnTo>
                <a:lnTo>
                  <a:pt x="3146" y="552"/>
                </a:lnTo>
                <a:lnTo>
                  <a:pt x="3198" y="540"/>
                </a:lnTo>
                <a:lnTo>
                  <a:pt x="3250" y="516"/>
                </a:lnTo>
                <a:lnTo>
                  <a:pt x="3302" y="504"/>
                </a:lnTo>
                <a:lnTo>
                  <a:pt x="3354" y="492"/>
                </a:lnTo>
                <a:lnTo>
                  <a:pt x="3393" y="468"/>
                </a:lnTo>
                <a:lnTo>
                  <a:pt x="3432" y="456"/>
                </a:lnTo>
                <a:lnTo>
                  <a:pt x="3471" y="432"/>
                </a:lnTo>
                <a:lnTo>
                  <a:pt x="3510" y="408"/>
                </a:lnTo>
                <a:lnTo>
                  <a:pt x="3562" y="384"/>
                </a:lnTo>
                <a:lnTo>
                  <a:pt x="3601" y="360"/>
                </a:lnTo>
                <a:lnTo>
                  <a:pt x="3640" y="336"/>
                </a:lnTo>
                <a:lnTo>
                  <a:pt x="3692" y="300"/>
                </a:lnTo>
                <a:lnTo>
                  <a:pt x="3731" y="264"/>
                </a:lnTo>
                <a:lnTo>
                  <a:pt x="3770" y="252"/>
                </a:lnTo>
                <a:lnTo>
                  <a:pt x="3809" y="228"/>
                </a:lnTo>
                <a:lnTo>
                  <a:pt x="3861" y="204"/>
                </a:lnTo>
                <a:lnTo>
                  <a:pt x="3900" y="192"/>
                </a:lnTo>
                <a:lnTo>
                  <a:pt x="3939" y="168"/>
                </a:lnTo>
                <a:lnTo>
                  <a:pt x="3978" y="156"/>
                </a:lnTo>
                <a:lnTo>
                  <a:pt x="4017" y="144"/>
                </a:lnTo>
                <a:lnTo>
                  <a:pt x="4056" y="132"/>
                </a:lnTo>
                <a:lnTo>
                  <a:pt x="4095" y="108"/>
                </a:lnTo>
                <a:lnTo>
                  <a:pt x="4134" y="96"/>
                </a:lnTo>
                <a:lnTo>
                  <a:pt x="4173" y="96"/>
                </a:lnTo>
                <a:lnTo>
                  <a:pt x="4212" y="84"/>
                </a:lnTo>
                <a:lnTo>
                  <a:pt x="4251" y="72"/>
                </a:lnTo>
                <a:lnTo>
                  <a:pt x="4290" y="60"/>
                </a:lnTo>
                <a:lnTo>
                  <a:pt x="4329" y="60"/>
                </a:lnTo>
                <a:lnTo>
                  <a:pt x="4368" y="48"/>
                </a:lnTo>
                <a:lnTo>
                  <a:pt x="4407" y="36"/>
                </a:lnTo>
                <a:lnTo>
                  <a:pt x="4446" y="36"/>
                </a:lnTo>
                <a:lnTo>
                  <a:pt x="4485" y="36"/>
                </a:lnTo>
                <a:lnTo>
                  <a:pt x="4537" y="36"/>
                </a:lnTo>
                <a:lnTo>
                  <a:pt x="4589" y="24"/>
                </a:lnTo>
                <a:lnTo>
                  <a:pt x="4628" y="24"/>
                </a:lnTo>
                <a:lnTo>
                  <a:pt x="4732" y="24"/>
                </a:lnTo>
                <a:lnTo>
                  <a:pt x="4771" y="24"/>
                </a:lnTo>
                <a:lnTo>
                  <a:pt x="4823" y="24"/>
                </a:lnTo>
                <a:lnTo>
                  <a:pt x="4927" y="24"/>
                </a:lnTo>
                <a:lnTo>
                  <a:pt x="4940" y="0"/>
                </a:lnTo>
                <a:lnTo>
                  <a:pt x="4992" y="48"/>
                </a:lnTo>
              </a:path>
            </a:pathLst>
          </a:custGeom>
          <a:noFill/>
          <a:ln w="50800" cap="rnd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4" name="Line 19"/>
          <p:cNvSpPr>
            <a:spLocks noChangeShapeType="1"/>
          </p:cNvSpPr>
          <p:nvPr/>
        </p:nvSpPr>
        <p:spPr bwMode="auto">
          <a:xfrm>
            <a:off x="2133600" y="5486400"/>
            <a:ext cx="165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5" name="Line 20"/>
          <p:cNvSpPr>
            <a:spLocks noChangeShapeType="1"/>
          </p:cNvSpPr>
          <p:nvPr/>
        </p:nvSpPr>
        <p:spPr bwMode="auto">
          <a:xfrm flipV="1">
            <a:off x="3784600" y="51816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6" name="Line 21"/>
          <p:cNvSpPr>
            <a:spLocks noChangeShapeType="1"/>
          </p:cNvSpPr>
          <p:nvPr/>
        </p:nvSpPr>
        <p:spPr bwMode="auto">
          <a:xfrm>
            <a:off x="3784600" y="5181600"/>
            <a:ext cx="1816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7" name="Line 22"/>
          <p:cNvSpPr>
            <a:spLocks noChangeShapeType="1"/>
          </p:cNvSpPr>
          <p:nvPr/>
        </p:nvSpPr>
        <p:spPr bwMode="auto">
          <a:xfrm flipV="1">
            <a:off x="5600700" y="46482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8" name="Line 23"/>
          <p:cNvSpPr>
            <a:spLocks noChangeShapeType="1"/>
          </p:cNvSpPr>
          <p:nvPr/>
        </p:nvSpPr>
        <p:spPr bwMode="auto">
          <a:xfrm>
            <a:off x="5600700" y="4648200"/>
            <a:ext cx="3549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9" name="Line 24"/>
          <p:cNvSpPr>
            <a:spLocks noChangeShapeType="1"/>
          </p:cNvSpPr>
          <p:nvPr/>
        </p:nvSpPr>
        <p:spPr bwMode="auto">
          <a:xfrm>
            <a:off x="9150350" y="46482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0" name="Line 25"/>
          <p:cNvSpPr>
            <a:spLocks noChangeShapeType="1"/>
          </p:cNvSpPr>
          <p:nvPr/>
        </p:nvSpPr>
        <p:spPr bwMode="auto">
          <a:xfrm>
            <a:off x="9150350" y="5715000"/>
            <a:ext cx="1073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1" name="Freeform 26"/>
          <p:cNvSpPr>
            <a:spLocks/>
          </p:cNvSpPr>
          <p:nvPr/>
        </p:nvSpPr>
        <p:spPr bwMode="auto">
          <a:xfrm>
            <a:off x="2298701" y="4800600"/>
            <a:ext cx="7885113" cy="839788"/>
          </a:xfrm>
          <a:custGeom>
            <a:avLst/>
            <a:gdLst>
              <a:gd name="T0" fmla="*/ 39 w 4967"/>
              <a:gd name="T1" fmla="*/ 209 h 529"/>
              <a:gd name="T2" fmla="*/ 180 w 4967"/>
              <a:gd name="T3" fmla="*/ 169 h 529"/>
              <a:gd name="T4" fmla="*/ 334 w 4967"/>
              <a:gd name="T5" fmla="*/ 149 h 529"/>
              <a:gd name="T6" fmla="*/ 437 w 4967"/>
              <a:gd name="T7" fmla="*/ 130 h 529"/>
              <a:gd name="T8" fmla="*/ 540 w 4967"/>
              <a:gd name="T9" fmla="*/ 90 h 529"/>
              <a:gd name="T10" fmla="*/ 618 w 4967"/>
              <a:gd name="T11" fmla="*/ 50 h 529"/>
              <a:gd name="T12" fmla="*/ 720 w 4967"/>
              <a:gd name="T13" fmla="*/ 20 h 529"/>
              <a:gd name="T14" fmla="*/ 811 w 4967"/>
              <a:gd name="T15" fmla="*/ 0 h 529"/>
              <a:gd name="T16" fmla="*/ 939 w 4967"/>
              <a:gd name="T17" fmla="*/ 0 h 529"/>
              <a:gd name="T18" fmla="*/ 1029 w 4967"/>
              <a:gd name="T19" fmla="*/ 0 h 529"/>
              <a:gd name="T20" fmla="*/ 1106 w 4967"/>
              <a:gd name="T21" fmla="*/ 0 h 529"/>
              <a:gd name="T22" fmla="*/ 1196 w 4967"/>
              <a:gd name="T23" fmla="*/ 0 h 529"/>
              <a:gd name="T24" fmla="*/ 1287 w 4967"/>
              <a:gd name="T25" fmla="*/ 0 h 529"/>
              <a:gd name="T26" fmla="*/ 1377 w 4967"/>
              <a:gd name="T27" fmla="*/ 10 h 529"/>
              <a:gd name="T28" fmla="*/ 1467 w 4967"/>
              <a:gd name="T29" fmla="*/ 30 h 529"/>
              <a:gd name="T30" fmla="*/ 1608 w 4967"/>
              <a:gd name="T31" fmla="*/ 80 h 529"/>
              <a:gd name="T32" fmla="*/ 1763 w 4967"/>
              <a:gd name="T33" fmla="*/ 139 h 529"/>
              <a:gd name="T34" fmla="*/ 1891 w 4967"/>
              <a:gd name="T35" fmla="*/ 169 h 529"/>
              <a:gd name="T36" fmla="*/ 1981 w 4967"/>
              <a:gd name="T37" fmla="*/ 199 h 529"/>
              <a:gd name="T38" fmla="*/ 2058 w 4967"/>
              <a:gd name="T39" fmla="*/ 229 h 529"/>
              <a:gd name="T40" fmla="*/ 2136 w 4967"/>
              <a:gd name="T41" fmla="*/ 259 h 529"/>
              <a:gd name="T42" fmla="*/ 2213 w 4967"/>
              <a:gd name="T43" fmla="*/ 289 h 529"/>
              <a:gd name="T44" fmla="*/ 2290 w 4967"/>
              <a:gd name="T45" fmla="*/ 319 h 529"/>
              <a:gd name="T46" fmla="*/ 2419 w 4967"/>
              <a:gd name="T47" fmla="*/ 369 h 529"/>
              <a:gd name="T48" fmla="*/ 2509 w 4967"/>
              <a:gd name="T49" fmla="*/ 408 h 529"/>
              <a:gd name="T50" fmla="*/ 2599 w 4967"/>
              <a:gd name="T51" fmla="*/ 438 h 529"/>
              <a:gd name="T52" fmla="*/ 2676 w 4967"/>
              <a:gd name="T53" fmla="*/ 458 h 529"/>
              <a:gd name="T54" fmla="*/ 2882 w 4967"/>
              <a:gd name="T55" fmla="*/ 498 h 529"/>
              <a:gd name="T56" fmla="*/ 3062 w 4967"/>
              <a:gd name="T57" fmla="*/ 518 h 529"/>
              <a:gd name="T58" fmla="*/ 3152 w 4967"/>
              <a:gd name="T59" fmla="*/ 528 h 529"/>
              <a:gd name="T60" fmla="*/ 3306 w 4967"/>
              <a:gd name="T61" fmla="*/ 528 h 529"/>
              <a:gd name="T62" fmla="*/ 3486 w 4967"/>
              <a:gd name="T63" fmla="*/ 528 h 529"/>
              <a:gd name="T64" fmla="*/ 3564 w 4967"/>
              <a:gd name="T65" fmla="*/ 528 h 529"/>
              <a:gd name="T66" fmla="*/ 3654 w 4967"/>
              <a:gd name="T67" fmla="*/ 528 h 529"/>
              <a:gd name="T68" fmla="*/ 3744 w 4967"/>
              <a:gd name="T69" fmla="*/ 508 h 529"/>
              <a:gd name="T70" fmla="*/ 3821 w 4967"/>
              <a:gd name="T71" fmla="*/ 488 h 529"/>
              <a:gd name="T72" fmla="*/ 3898 w 4967"/>
              <a:gd name="T73" fmla="*/ 468 h 529"/>
              <a:gd name="T74" fmla="*/ 3975 w 4967"/>
              <a:gd name="T75" fmla="*/ 438 h 529"/>
              <a:gd name="T76" fmla="*/ 4130 w 4967"/>
              <a:gd name="T77" fmla="*/ 408 h 529"/>
              <a:gd name="T78" fmla="*/ 4258 w 4967"/>
              <a:gd name="T79" fmla="*/ 379 h 529"/>
              <a:gd name="T80" fmla="*/ 4336 w 4967"/>
              <a:gd name="T81" fmla="*/ 349 h 529"/>
              <a:gd name="T82" fmla="*/ 4426 w 4967"/>
              <a:gd name="T83" fmla="*/ 319 h 529"/>
              <a:gd name="T84" fmla="*/ 4516 w 4967"/>
              <a:gd name="T85" fmla="*/ 299 h 529"/>
              <a:gd name="T86" fmla="*/ 4619 w 4967"/>
              <a:gd name="T87" fmla="*/ 269 h 529"/>
              <a:gd name="T88" fmla="*/ 4709 w 4967"/>
              <a:gd name="T89" fmla="*/ 249 h 529"/>
              <a:gd name="T90" fmla="*/ 4799 w 4967"/>
              <a:gd name="T91" fmla="*/ 239 h 529"/>
              <a:gd name="T92" fmla="*/ 4889 w 4967"/>
              <a:gd name="T93" fmla="*/ 239 h 529"/>
              <a:gd name="T94" fmla="*/ 4966 w 4967"/>
              <a:gd name="T95" fmla="*/ 239 h 529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4967"/>
              <a:gd name="T145" fmla="*/ 0 h 529"/>
              <a:gd name="T146" fmla="*/ 4967 w 4967"/>
              <a:gd name="T147" fmla="*/ 529 h 529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4967" h="529">
                <a:moveTo>
                  <a:pt x="0" y="249"/>
                </a:moveTo>
                <a:lnTo>
                  <a:pt x="39" y="209"/>
                </a:lnTo>
                <a:lnTo>
                  <a:pt x="77" y="189"/>
                </a:lnTo>
                <a:lnTo>
                  <a:pt x="180" y="169"/>
                </a:lnTo>
                <a:lnTo>
                  <a:pt x="257" y="159"/>
                </a:lnTo>
                <a:lnTo>
                  <a:pt x="334" y="149"/>
                </a:lnTo>
                <a:lnTo>
                  <a:pt x="386" y="139"/>
                </a:lnTo>
                <a:lnTo>
                  <a:pt x="437" y="130"/>
                </a:lnTo>
                <a:lnTo>
                  <a:pt x="489" y="110"/>
                </a:lnTo>
                <a:lnTo>
                  <a:pt x="540" y="90"/>
                </a:lnTo>
                <a:lnTo>
                  <a:pt x="579" y="70"/>
                </a:lnTo>
                <a:lnTo>
                  <a:pt x="618" y="50"/>
                </a:lnTo>
                <a:lnTo>
                  <a:pt x="669" y="30"/>
                </a:lnTo>
                <a:lnTo>
                  <a:pt x="720" y="20"/>
                </a:lnTo>
                <a:lnTo>
                  <a:pt x="772" y="10"/>
                </a:lnTo>
                <a:lnTo>
                  <a:pt x="811" y="0"/>
                </a:lnTo>
                <a:lnTo>
                  <a:pt x="849" y="0"/>
                </a:lnTo>
                <a:lnTo>
                  <a:pt x="939" y="0"/>
                </a:lnTo>
                <a:lnTo>
                  <a:pt x="978" y="0"/>
                </a:lnTo>
                <a:lnTo>
                  <a:pt x="1029" y="0"/>
                </a:lnTo>
                <a:lnTo>
                  <a:pt x="1068" y="0"/>
                </a:lnTo>
                <a:lnTo>
                  <a:pt x="1106" y="0"/>
                </a:lnTo>
                <a:lnTo>
                  <a:pt x="1145" y="0"/>
                </a:lnTo>
                <a:lnTo>
                  <a:pt x="1196" y="0"/>
                </a:lnTo>
                <a:lnTo>
                  <a:pt x="1248" y="0"/>
                </a:lnTo>
                <a:lnTo>
                  <a:pt x="1287" y="0"/>
                </a:lnTo>
                <a:lnTo>
                  <a:pt x="1325" y="0"/>
                </a:lnTo>
                <a:lnTo>
                  <a:pt x="1377" y="10"/>
                </a:lnTo>
                <a:lnTo>
                  <a:pt x="1415" y="20"/>
                </a:lnTo>
                <a:lnTo>
                  <a:pt x="1467" y="30"/>
                </a:lnTo>
                <a:lnTo>
                  <a:pt x="1505" y="60"/>
                </a:lnTo>
                <a:lnTo>
                  <a:pt x="1608" y="80"/>
                </a:lnTo>
                <a:lnTo>
                  <a:pt x="1711" y="110"/>
                </a:lnTo>
                <a:lnTo>
                  <a:pt x="1763" y="139"/>
                </a:lnTo>
                <a:lnTo>
                  <a:pt x="1840" y="139"/>
                </a:lnTo>
                <a:lnTo>
                  <a:pt x="1891" y="169"/>
                </a:lnTo>
                <a:lnTo>
                  <a:pt x="1930" y="179"/>
                </a:lnTo>
                <a:lnTo>
                  <a:pt x="1981" y="199"/>
                </a:lnTo>
                <a:lnTo>
                  <a:pt x="2020" y="219"/>
                </a:lnTo>
                <a:lnTo>
                  <a:pt x="2058" y="229"/>
                </a:lnTo>
                <a:lnTo>
                  <a:pt x="2097" y="239"/>
                </a:lnTo>
                <a:lnTo>
                  <a:pt x="2136" y="259"/>
                </a:lnTo>
                <a:lnTo>
                  <a:pt x="2174" y="269"/>
                </a:lnTo>
                <a:lnTo>
                  <a:pt x="2213" y="289"/>
                </a:lnTo>
                <a:lnTo>
                  <a:pt x="2251" y="299"/>
                </a:lnTo>
                <a:lnTo>
                  <a:pt x="2290" y="319"/>
                </a:lnTo>
                <a:lnTo>
                  <a:pt x="2329" y="339"/>
                </a:lnTo>
                <a:lnTo>
                  <a:pt x="2419" y="369"/>
                </a:lnTo>
                <a:lnTo>
                  <a:pt x="2470" y="389"/>
                </a:lnTo>
                <a:lnTo>
                  <a:pt x="2509" y="408"/>
                </a:lnTo>
                <a:lnTo>
                  <a:pt x="2560" y="418"/>
                </a:lnTo>
                <a:lnTo>
                  <a:pt x="2599" y="438"/>
                </a:lnTo>
                <a:lnTo>
                  <a:pt x="2637" y="448"/>
                </a:lnTo>
                <a:lnTo>
                  <a:pt x="2676" y="458"/>
                </a:lnTo>
                <a:lnTo>
                  <a:pt x="2753" y="478"/>
                </a:lnTo>
                <a:lnTo>
                  <a:pt x="2882" y="498"/>
                </a:lnTo>
                <a:lnTo>
                  <a:pt x="2985" y="518"/>
                </a:lnTo>
                <a:lnTo>
                  <a:pt x="3062" y="518"/>
                </a:lnTo>
                <a:lnTo>
                  <a:pt x="3101" y="528"/>
                </a:lnTo>
                <a:lnTo>
                  <a:pt x="3152" y="528"/>
                </a:lnTo>
                <a:lnTo>
                  <a:pt x="3203" y="528"/>
                </a:lnTo>
                <a:lnTo>
                  <a:pt x="3306" y="528"/>
                </a:lnTo>
                <a:lnTo>
                  <a:pt x="3409" y="528"/>
                </a:lnTo>
                <a:lnTo>
                  <a:pt x="3486" y="528"/>
                </a:lnTo>
                <a:lnTo>
                  <a:pt x="3525" y="528"/>
                </a:lnTo>
                <a:lnTo>
                  <a:pt x="3564" y="528"/>
                </a:lnTo>
                <a:lnTo>
                  <a:pt x="3615" y="528"/>
                </a:lnTo>
                <a:lnTo>
                  <a:pt x="3654" y="528"/>
                </a:lnTo>
                <a:lnTo>
                  <a:pt x="3705" y="508"/>
                </a:lnTo>
                <a:lnTo>
                  <a:pt x="3744" y="508"/>
                </a:lnTo>
                <a:lnTo>
                  <a:pt x="3782" y="498"/>
                </a:lnTo>
                <a:lnTo>
                  <a:pt x="3821" y="488"/>
                </a:lnTo>
                <a:lnTo>
                  <a:pt x="3860" y="478"/>
                </a:lnTo>
                <a:lnTo>
                  <a:pt x="3898" y="468"/>
                </a:lnTo>
                <a:lnTo>
                  <a:pt x="3937" y="448"/>
                </a:lnTo>
                <a:lnTo>
                  <a:pt x="3975" y="438"/>
                </a:lnTo>
                <a:lnTo>
                  <a:pt x="4078" y="428"/>
                </a:lnTo>
                <a:lnTo>
                  <a:pt x="4130" y="408"/>
                </a:lnTo>
                <a:lnTo>
                  <a:pt x="4207" y="389"/>
                </a:lnTo>
                <a:lnTo>
                  <a:pt x="4258" y="379"/>
                </a:lnTo>
                <a:lnTo>
                  <a:pt x="4297" y="369"/>
                </a:lnTo>
                <a:lnTo>
                  <a:pt x="4336" y="349"/>
                </a:lnTo>
                <a:lnTo>
                  <a:pt x="4387" y="339"/>
                </a:lnTo>
                <a:lnTo>
                  <a:pt x="4426" y="319"/>
                </a:lnTo>
                <a:lnTo>
                  <a:pt x="4464" y="309"/>
                </a:lnTo>
                <a:lnTo>
                  <a:pt x="4516" y="299"/>
                </a:lnTo>
                <a:lnTo>
                  <a:pt x="4567" y="279"/>
                </a:lnTo>
                <a:lnTo>
                  <a:pt x="4619" y="269"/>
                </a:lnTo>
                <a:lnTo>
                  <a:pt x="4657" y="259"/>
                </a:lnTo>
                <a:lnTo>
                  <a:pt x="4709" y="249"/>
                </a:lnTo>
                <a:lnTo>
                  <a:pt x="4760" y="239"/>
                </a:lnTo>
                <a:lnTo>
                  <a:pt x="4799" y="239"/>
                </a:lnTo>
                <a:lnTo>
                  <a:pt x="4850" y="239"/>
                </a:lnTo>
                <a:lnTo>
                  <a:pt x="4889" y="239"/>
                </a:lnTo>
                <a:lnTo>
                  <a:pt x="4927" y="239"/>
                </a:lnTo>
                <a:lnTo>
                  <a:pt x="4966" y="239"/>
                </a:lnTo>
              </a:path>
            </a:pathLst>
          </a:custGeom>
          <a:noFill/>
          <a:ln w="50800" cap="rnd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2" name="Line 27"/>
          <p:cNvSpPr>
            <a:spLocks noChangeShapeType="1"/>
          </p:cNvSpPr>
          <p:nvPr/>
        </p:nvSpPr>
        <p:spPr bwMode="auto">
          <a:xfrm flipV="1">
            <a:off x="3041650" y="1828800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3" name="Rectangle 28"/>
          <p:cNvSpPr>
            <a:spLocks noChangeArrowheads="1"/>
          </p:cNvSpPr>
          <p:nvPr/>
        </p:nvSpPr>
        <p:spPr bwMode="auto">
          <a:xfrm>
            <a:off x="2290764" y="1403351"/>
            <a:ext cx="168424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Пользователи</a:t>
            </a:r>
            <a:endParaRPr lang="en-US" sz="2000"/>
          </a:p>
        </p:txBody>
      </p:sp>
      <p:sp>
        <p:nvSpPr>
          <p:cNvPr id="21534" name="Rectangle 29"/>
          <p:cNvSpPr>
            <a:spLocks noChangeArrowheads="1"/>
          </p:cNvSpPr>
          <p:nvPr/>
        </p:nvSpPr>
        <p:spPr bwMode="auto">
          <a:xfrm>
            <a:off x="4684713" y="1403351"/>
            <a:ext cx="138409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Разработка</a:t>
            </a:r>
            <a:endParaRPr lang="en-US" sz="2000"/>
          </a:p>
        </p:txBody>
      </p:sp>
      <p:sp>
        <p:nvSpPr>
          <p:cNvPr id="21535" name="Line 30"/>
          <p:cNvSpPr>
            <a:spLocks noChangeShapeType="1"/>
          </p:cNvSpPr>
          <p:nvPr/>
        </p:nvSpPr>
        <p:spPr bwMode="auto">
          <a:xfrm>
            <a:off x="5518150" y="1752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36" name="Rectangle 31"/>
          <p:cNvSpPr>
            <a:spLocks noChangeArrowheads="1"/>
          </p:cNvSpPr>
          <p:nvPr/>
        </p:nvSpPr>
        <p:spPr bwMode="auto">
          <a:xfrm>
            <a:off x="2373314" y="4298951"/>
            <a:ext cx="168424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Пользователи</a:t>
            </a:r>
            <a:endParaRPr lang="en-US" sz="2000"/>
          </a:p>
        </p:txBody>
      </p:sp>
      <p:sp>
        <p:nvSpPr>
          <p:cNvPr id="21537" name="Line 32"/>
          <p:cNvSpPr>
            <a:spLocks noChangeShapeType="1"/>
          </p:cNvSpPr>
          <p:nvPr/>
        </p:nvSpPr>
        <p:spPr bwMode="auto">
          <a:xfrm>
            <a:off x="2546350" y="4648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38" name="Rectangle 33"/>
          <p:cNvSpPr>
            <a:spLocks noChangeArrowheads="1"/>
          </p:cNvSpPr>
          <p:nvPr/>
        </p:nvSpPr>
        <p:spPr bwMode="auto">
          <a:xfrm>
            <a:off x="4849813" y="4298951"/>
            <a:ext cx="138409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Разработка</a:t>
            </a:r>
            <a:endParaRPr lang="en-US" sz="2000"/>
          </a:p>
        </p:txBody>
      </p:sp>
      <p:sp>
        <p:nvSpPr>
          <p:cNvPr id="21539" name="Line 34"/>
          <p:cNvSpPr>
            <a:spLocks noChangeShapeType="1"/>
          </p:cNvSpPr>
          <p:nvPr/>
        </p:nvSpPr>
        <p:spPr bwMode="auto">
          <a:xfrm>
            <a:off x="5022850" y="4648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40" name="Rectangle 35"/>
          <p:cNvSpPr>
            <a:spLocks noChangeArrowheads="1"/>
          </p:cNvSpPr>
          <p:nvPr/>
        </p:nvSpPr>
        <p:spPr bwMode="auto">
          <a:xfrm>
            <a:off x="3529013" y="2622550"/>
            <a:ext cx="1293812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Проектир.</a:t>
            </a:r>
            <a:endParaRPr lang="en-US" sz="2000"/>
          </a:p>
        </p:txBody>
      </p:sp>
      <p:sp>
        <p:nvSpPr>
          <p:cNvPr id="21541" name="Rectangle 36"/>
          <p:cNvSpPr>
            <a:spLocks noChangeArrowheads="1"/>
          </p:cNvSpPr>
          <p:nvPr/>
        </p:nvSpPr>
        <p:spPr bwMode="auto">
          <a:xfrm>
            <a:off x="5345114" y="2622550"/>
            <a:ext cx="161607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Кодирование</a:t>
            </a:r>
            <a:endParaRPr lang="en-US" sz="2000"/>
          </a:p>
        </p:txBody>
      </p:sp>
      <p:sp>
        <p:nvSpPr>
          <p:cNvPr id="21542" name="Rectangle 37"/>
          <p:cNvSpPr>
            <a:spLocks noChangeArrowheads="1"/>
          </p:cNvSpPr>
          <p:nvPr/>
        </p:nvSpPr>
        <p:spPr bwMode="auto">
          <a:xfrm>
            <a:off x="7491414" y="2546350"/>
            <a:ext cx="10001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Тестир.</a:t>
            </a:r>
            <a:endParaRPr lang="en-US" sz="2000"/>
          </a:p>
        </p:txBody>
      </p:sp>
      <p:sp>
        <p:nvSpPr>
          <p:cNvPr id="21543" name="Rectangle 38"/>
          <p:cNvSpPr>
            <a:spLocks noChangeArrowheads="1"/>
          </p:cNvSpPr>
          <p:nvPr/>
        </p:nvSpPr>
        <p:spPr bwMode="auto">
          <a:xfrm>
            <a:off x="2125664" y="5518150"/>
            <a:ext cx="1430337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Планиров.</a:t>
            </a:r>
          </a:p>
          <a:p>
            <a:r>
              <a:rPr lang="en-US" sz="2000">
                <a:latin typeface="Times New Roman" pitchFamily="18" charset="0"/>
              </a:rPr>
              <a:t>требований</a:t>
            </a:r>
            <a:endParaRPr lang="en-US" sz="2000"/>
          </a:p>
        </p:txBody>
      </p:sp>
      <p:sp>
        <p:nvSpPr>
          <p:cNvPr id="21544" name="Rectangle 39"/>
          <p:cNvSpPr>
            <a:spLocks noChangeArrowheads="1"/>
          </p:cNvSpPr>
          <p:nvPr/>
        </p:nvSpPr>
        <p:spPr bwMode="auto">
          <a:xfrm>
            <a:off x="3794126" y="5289550"/>
            <a:ext cx="1954213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Описание для</a:t>
            </a:r>
          </a:p>
          <a:p>
            <a:r>
              <a:rPr lang="en-US" sz="2000">
                <a:latin typeface="Times New Roman" pitchFamily="18" charset="0"/>
              </a:rPr>
              <a:t>пользователя</a:t>
            </a:r>
            <a:endParaRPr lang="en-US" sz="2000"/>
          </a:p>
        </p:txBody>
      </p:sp>
      <p:sp>
        <p:nvSpPr>
          <p:cNvPr id="21545" name="Rectangle 40"/>
          <p:cNvSpPr>
            <a:spLocks noChangeArrowheads="1"/>
          </p:cNvSpPr>
          <p:nvPr/>
        </p:nvSpPr>
        <p:spPr bwMode="auto">
          <a:xfrm>
            <a:off x="6500814" y="4756151"/>
            <a:ext cx="149547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Построение</a:t>
            </a:r>
            <a:endParaRPr lang="en-US" sz="2000"/>
          </a:p>
        </p:txBody>
      </p:sp>
      <p:sp>
        <p:nvSpPr>
          <p:cNvPr id="21546" name="Rectangle 41"/>
          <p:cNvSpPr>
            <a:spLocks noChangeArrowheads="1"/>
          </p:cNvSpPr>
          <p:nvPr/>
        </p:nvSpPr>
        <p:spPr bwMode="auto">
          <a:xfrm rot="-5400000">
            <a:off x="1140714" y="2612692"/>
            <a:ext cx="169367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Трудоемкость</a:t>
            </a:r>
            <a:endParaRPr lang="en-US" sz="2000"/>
          </a:p>
        </p:txBody>
      </p:sp>
      <p:sp>
        <p:nvSpPr>
          <p:cNvPr id="21547" name="Rectangle 42"/>
          <p:cNvSpPr>
            <a:spLocks noChangeArrowheads="1"/>
          </p:cNvSpPr>
          <p:nvPr/>
        </p:nvSpPr>
        <p:spPr bwMode="auto">
          <a:xfrm rot="-5400000">
            <a:off x="1158177" y="5432092"/>
            <a:ext cx="169367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Трудоемкость</a:t>
            </a:r>
            <a:endParaRPr lang="en-US" sz="2000"/>
          </a:p>
        </p:txBody>
      </p:sp>
      <p:sp>
        <p:nvSpPr>
          <p:cNvPr id="21548" name="Line 43"/>
          <p:cNvSpPr>
            <a:spLocks noChangeShapeType="1"/>
          </p:cNvSpPr>
          <p:nvPr/>
        </p:nvSpPr>
        <p:spPr bwMode="auto">
          <a:xfrm>
            <a:off x="9645650" y="3962400"/>
            <a:ext cx="132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49" name="Rectangle 44"/>
          <p:cNvSpPr>
            <a:spLocks noChangeArrowheads="1"/>
          </p:cNvSpPr>
          <p:nvPr/>
        </p:nvSpPr>
        <p:spPr bwMode="auto">
          <a:xfrm>
            <a:off x="8647113" y="3765551"/>
            <a:ext cx="87684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Время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1453996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BC34C3AD-B5CA-40C0-9498-4CF21807C348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323182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V-</a:t>
            </a:r>
            <a:r>
              <a:rPr lang="en-US" b="1" dirty="0" err="1"/>
              <a:t>образная</a:t>
            </a:r>
            <a:r>
              <a:rPr lang="en-US" b="1" dirty="0"/>
              <a:t> </a:t>
            </a:r>
            <a:r>
              <a:rPr lang="en-US" b="1" dirty="0" err="1"/>
              <a:t>модель</a:t>
            </a:r>
            <a:endParaRPr lang="en-US" b="1" dirty="0"/>
          </a:p>
        </p:txBody>
      </p:sp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1479550" y="1073150"/>
            <a:ext cx="2133600" cy="825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Требования и</a:t>
            </a:r>
          </a:p>
          <a:p>
            <a:pPr algn="ctr"/>
            <a:r>
              <a:rPr lang="en-US" sz="2000">
                <a:latin typeface="Times New Roman" pitchFamily="18" charset="0"/>
              </a:rPr>
              <a:t>планирование</a:t>
            </a:r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2139950" y="2216150"/>
            <a:ext cx="2133600" cy="825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Анализ требов.</a:t>
            </a:r>
          </a:p>
          <a:p>
            <a:pPr algn="ctr"/>
            <a:r>
              <a:rPr lang="en-US" sz="2000">
                <a:latin typeface="Times New Roman" pitchFamily="18" charset="0"/>
              </a:rPr>
              <a:t>и спецификаций</a:t>
            </a:r>
          </a:p>
        </p:txBody>
      </p:sp>
      <p:sp>
        <p:nvSpPr>
          <p:cNvPr id="22534" name="Rectangle 5"/>
          <p:cNvSpPr>
            <a:spLocks noChangeArrowheads="1"/>
          </p:cNvSpPr>
          <p:nvPr/>
        </p:nvSpPr>
        <p:spPr bwMode="auto">
          <a:xfrm>
            <a:off x="3213100" y="3282950"/>
            <a:ext cx="2133600" cy="825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Высокоуровнев.</a:t>
            </a:r>
          </a:p>
          <a:p>
            <a:pPr algn="ctr"/>
            <a:r>
              <a:rPr lang="en-US" sz="2000">
                <a:latin typeface="Times New Roman" pitchFamily="18" charset="0"/>
              </a:rPr>
              <a:t>проектирование</a:t>
            </a:r>
          </a:p>
        </p:txBody>
      </p:sp>
      <p:sp>
        <p:nvSpPr>
          <p:cNvPr id="22535" name="Rectangle 6"/>
          <p:cNvSpPr>
            <a:spLocks noChangeArrowheads="1"/>
          </p:cNvSpPr>
          <p:nvPr/>
        </p:nvSpPr>
        <p:spPr bwMode="auto">
          <a:xfrm>
            <a:off x="3625850" y="4425950"/>
            <a:ext cx="2133600" cy="825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Детальное</a:t>
            </a:r>
          </a:p>
          <a:p>
            <a:pPr algn="ctr"/>
            <a:r>
              <a:rPr lang="en-US" sz="2000">
                <a:latin typeface="Times New Roman" pitchFamily="18" charset="0"/>
              </a:rPr>
              <a:t>проектирование</a:t>
            </a:r>
          </a:p>
        </p:txBody>
      </p:sp>
      <p:sp>
        <p:nvSpPr>
          <p:cNvPr id="22536" name="Rectangle 7"/>
          <p:cNvSpPr>
            <a:spLocks noChangeArrowheads="1"/>
          </p:cNvSpPr>
          <p:nvPr/>
        </p:nvSpPr>
        <p:spPr bwMode="auto">
          <a:xfrm>
            <a:off x="5029200" y="5416550"/>
            <a:ext cx="2133600" cy="825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Кодирование</a:t>
            </a:r>
          </a:p>
        </p:txBody>
      </p:sp>
      <p:sp>
        <p:nvSpPr>
          <p:cNvPr id="22537" name="Rectangle 8"/>
          <p:cNvSpPr>
            <a:spLocks noChangeArrowheads="1"/>
          </p:cNvSpPr>
          <p:nvPr/>
        </p:nvSpPr>
        <p:spPr bwMode="auto">
          <a:xfrm>
            <a:off x="6515100" y="4425950"/>
            <a:ext cx="2133600" cy="825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Модульное</a:t>
            </a:r>
          </a:p>
          <a:p>
            <a:pPr algn="ctr"/>
            <a:r>
              <a:rPr lang="en-US" sz="2000">
                <a:latin typeface="Times New Roman" pitchFamily="18" charset="0"/>
              </a:rPr>
              <a:t>тестирование</a:t>
            </a:r>
          </a:p>
        </p:txBody>
      </p:sp>
      <p:sp>
        <p:nvSpPr>
          <p:cNvPr id="22538" name="Rectangle 9"/>
          <p:cNvSpPr>
            <a:spLocks noChangeArrowheads="1"/>
          </p:cNvSpPr>
          <p:nvPr/>
        </p:nvSpPr>
        <p:spPr bwMode="auto">
          <a:xfrm>
            <a:off x="7010400" y="3282950"/>
            <a:ext cx="2133600" cy="825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Сборка и</a:t>
            </a:r>
          </a:p>
          <a:p>
            <a:pPr algn="ctr"/>
            <a:r>
              <a:rPr lang="en-US" sz="2000">
                <a:latin typeface="Times New Roman" pitchFamily="18" charset="0"/>
              </a:rPr>
              <a:t>тестирование</a:t>
            </a:r>
          </a:p>
        </p:txBody>
      </p:sp>
      <p:sp>
        <p:nvSpPr>
          <p:cNvPr id="22539" name="Rectangle 10"/>
          <p:cNvSpPr>
            <a:spLocks noChangeArrowheads="1"/>
          </p:cNvSpPr>
          <p:nvPr/>
        </p:nvSpPr>
        <p:spPr bwMode="auto">
          <a:xfrm>
            <a:off x="7505700" y="2216150"/>
            <a:ext cx="2133600" cy="825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err="1">
                <a:latin typeface="Times New Roman" pitchFamily="18" charset="0"/>
              </a:rPr>
              <a:t>Системное</a:t>
            </a:r>
            <a:endParaRPr lang="en-US" sz="2000" dirty="0">
              <a:latin typeface="Times New Roman" pitchFamily="18" charset="0"/>
            </a:endParaRPr>
          </a:p>
          <a:p>
            <a:pPr algn="ctr"/>
            <a:r>
              <a:rPr lang="en-US" sz="2000" dirty="0" err="1">
                <a:latin typeface="Times New Roman" pitchFamily="18" charset="0"/>
              </a:rPr>
              <a:t>тестирование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22540" name="Rectangle 11"/>
          <p:cNvSpPr>
            <a:spLocks noChangeArrowheads="1"/>
          </p:cNvSpPr>
          <p:nvPr/>
        </p:nvSpPr>
        <p:spPr bwMode="auto">
          <a:xfrm>
            <a:off x="8496300" y="1073150"/>
            <a:ext cx="2133600" cy="825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Производство,</a:t>
            </a:r>
          </a:p>
          <a:p>
            <a:pPr algn="ctr"/>
            <a:r>
              <a:rPr lang="en-US" sz="2000">
                <a:latin typeface="Times New Roman" pitchFamily="18" charset="0"/>
              </a:rPr>
              <a:t>эксплуатация</a:t>
            </a:r>
            <a:endParaRPr lang="en-US"/>
          </a:p>
        </p:txBody>
      </p:sp>
      <p:sp>
        <p:nvSpPr>
          <p:cNvPr id="22541" name="Line 21"/>
          <p:cNvSpPr>
            <a:spLocks noChangeShapeType="1"/>
          </p:cNvSpPr>
          <p:nvPr/>
        </p:nvSpPr>
        <p:spPr bwMode="auto">
          <a:xfrm>
            <a:off x="3619500" y="1447800"/>
            <a:ext cx="48704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542" name="Line 22"/>
          <p:cNvSpPr>
            <a:spLocks noChangeShapeType="1"/>
          </p:cNvSpPr>
          <p:nvPr/>
        </p:nvSpPr>
        <p:spPr bwMode="auto">
          <a:xfrm>
            <a:off x="4279900" y="2667000"/>
            <a:ext cx="32194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543" name="Line 23"/>
          <p:cNvSpPr>
            <a:spLocks noChangeShapeType="1"/>
          </p:cNvSpPr>
          <p:nvPr/>
        </p:nvSpPr>
        <p:spPr bwMode="auto">
          <a:xfrm>
            <a:off x="5353050" y="3733800"/>
            <a:ext cx="1651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544" name="Line 24"/>
          <p:cNvSpPr>
            <a:spLocks noChangeShapeType="1"/>
          </p:cNvSpPr>
          <p:nvPr/>
        </p:nvSpPr>
        <p:spPr bwMode="auto">
          <a:xfrm>
            <a:off x="5765800" y="4876800"/>
            <a:ext cx="7429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545" name="Arc 25"/>
          <p:cNvSpPr>
            <a:spLocks/>
          </p:cNvSpPr>
          <p:nvPr/>
        </p:nvSpPr>
        <p:spPr bwMode="auto">
          <a:xfrm rot="10800000">
            <a:off x="1638300" y="1906588"/>
            <a:ext cx="495300" cy="762000"/>
          </a:xfrm>
          <a:custGeom>
            <a:avLst/>
            <a:gdLst>
              <a:gd name="T0" fmla="*/ 0 w 21600"/>
              <a:gd name="T1" fmla="*/ 0 h 21600"/>
              <a:gd name="T2" fmla="*/ 495300 w 21600"/>
              <a:gd name="T3" fmla="*/ 762000 h 21600"/>
              <a:gd name="T4" fmla="*/ 0 w 21600"/>
              <a:gd name="T5" fmla="*/ 7620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46" name="Arc 26"/>
          <p:cNvSpPr>
            <a:spLocks/>
          </p:cNvSpPr>
          <p:nvPr/>
        </p:nvSpPr>
        <p:spPr bwMode="auto">
          <a:xfrm rot="10800000">
            <a:off x="2381250" y="3049588"/>
            <a:ext cx="825500" cy="762000"/>
          </a:xfrm>
          <a:custGeom>
            <a:avLst/>
            <a:gdLst>
              <a:gd name="T0" fmla="*/ 0 w 21600"/>
              <a:gd name="T1" fmla="*/ 0 h 21600"/>
              <a:gd name="T2" fmla="*/ 825500 w 21600"/>
              <a:gd name="T3" fmla="*/ 762000 h 21600"/>
              <a:gd name="T4" fmla="*/ 0 w 21600"/>
              <a:gd name="T5" fmla="*/ 7620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47" name="Arc 27"/>
          <p:cNvSpPr>
            <a:spLocks/>
          </p:cNvSpPr>
          <p:nvPr/>
        </p:nvSpPr>
        <p:spPr bwMode="auto">
          <a:xfrm rot="10800000">
            <a:off x="3206750" y="4116388"/>
            <a:ext cx="412750" cy="838200"/>
          </a:xfrm>
          <a:custGeom>
            <a:avLst/>
            <a:gdLst>
              <a:gd name="T0" fmla="*/ 0 w 21600"/>
              <a:gd name="T1" fmla="*/ 0 h 21600"/>
              <a:gd name="T2" fmla="*/ 41275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48" name="Arc 28"/>
          <p:cNvSpPr>
            <a:spLocks/>
          </p:cNvSpPr>
          <p:nvPr/>
        </p:nvSpPr>
        <p:spPr bwMode="auto">
          <a:xfrm rot="10800000">
            <a:off x="4114800" y="5259388"/>
            <a:ext cx="908050" cy="762000"/>
          </a:xfrm>
          <a:custGeom>
            <a:avLst/>
            <a:gdLst>
              <a:gd name="T0" fmla="*/ 0 w 21600"/>
              <a:gd name="T1" fmla="*/ 0 h 21600"/>
              <a:gd name="T2" fmla="*/ 908050 w 21600"/>
              <a:gd name="T3" fmla="*/ 762000 h 21600"/>
              <a:gd name="T4" fmla="*/ 0 w 21600"/>
              <a:gd name="T5" fmla="*/ 7620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49" name="Arc 29"/>
          <p:cNvSpPr>
            <a:spLocks/>
          </p:cNvSpPr>
          <p:nvPr/>
        </p:nvSpPr>
        <p:spPr bwMode="auto">
          <a:xfrm>
            <a:off x="7251700" y="5257800"/>
            <a:ext cx="990600" cy="762000"/>
          </a:xfrm>
          <a:custGeom>
            <a:avLst/>
            <a:gdLst>
              <a:gd name="T0" fmla="*/ 990600 w 21600"/>
              <a:gd name="T1" fmla="*/ 0 h 21600"/>
              <a:gd name="T2" fmla="*/ 0 w 21600"/>
              <a:gd name="T3" fmla="*/ 762000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50" name="Arc 30"/>
          <p:cNvSpPr>
            <a:spLocks/>
          </p:cNvSpPr>
          <p:nvPr/>
        </p:nvSpPr>
        <p:spPr bwMode="auto">
          <a:xfrm>
            <a:off x="8655050" y="4114800"/>
            <a:ext cx="495300" cy="762000"/>
          </a:xfrm>
          <a:custGeom>
            <a:avLst/>
            <a:gdLst>
              <a:gd name="T0" fmla="*/ 495300 w 21600"/>
              <a:gd name="T1" fmla="*/ 0 h 21600"/>
              <a:gd name="T2" fmla="*/ 0 w 21600"/>
              <a:gd name="T3" fmla="*/ 762000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51" name="Arc 31"/>
          <p:cNvSpPr>
            <a:spLocks/>
          </p:cNvSpPr>
          <p:nvPr/>
        </p:nvSpPr>
        <p:spPr bwMode="auto">
          <a:xfrm>
            <a:off x="9150350" y="3048000"/>
            <a:ext cx="412750" cy="762000"/>
          </a:xfrm>
          <a:custGeom>
            <a:avLst/>
            <a:gdLst>
              <a:gd name="T0" fmla="*/ 412750 w 21600"/>
              <a:gd name="T1" fmla="*/ 0 h 21600"/>
              <a:gd name="T2" fmla="*/ 0 w 21600"/>
              <a:gd name="T3" fmla="*/ 762000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52" name="Arc 32"/>
          <p:cNvSpPr>
            <a:spLocks/>
          </p:cNvSpPr>
          <p:nvPr/>
        </p:nvSpPr>
        <p:spPr bwMode="auto">
          <a:xfrm>
            <a:off x="9645650" y="1905000"/>
            <a:ext cx="742950" cy="685800"/>
          </a:xfrm>
          <a:custGeom>
            <a:avLst/>
            <a:gdLst>
              <a:gd name="T0" fmla="*/ 742950 w 21600"/>
              <a:gd name="T1" fmla="*/ 0 h 21600"/>
              <a:gd name="T2" fmla="*/ 0 w 21600"/>
              <a:gd name="T3" fmla="*/ 685800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9152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CEDBE488-8826-46FD-B961-C5AD6FAE21F6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2317474" y="219076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Пошаговая модель</a:t>
            </a:r>
            <a:endParaRPr lang="en-US" b="1" dirty="0"/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1397000" y="920750"/>
            <a:ext cx="2051050" cy="444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Тесты приемки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1892300" y="1606550"/>
            <a:ext cx="2298700" cy="444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Ана</a:t>
            </a:r>
            <a:r>
              <a:rPr lang="ru-RU" sz="2000">
                <a:latin typeface="Times New Roman" pitchFamily="18" charset="0"/>
              </a:rPr>
              <a:t>лиз </a:t>
            </a:r>
            <a:r>
              <a:rPr lang="en-US" sz="2000">
                <a:latin typeface="Times New Roman" pitchFamily="18" charset="0"/>
              </a:rPr>
              <a:t>требований</a:t>
            </a:r>
          </a:p>
        </p:txBody>
      </p:sp>
      <p:sp>
        <p:nvSpPr>
          <p:cNvPr id="23558" name="Rectangle 5"/>
          <p:cNvSpPr>
            <a:spLocks noChangeArrowheads="1"/>
          </p:cNvSpPr>
          <p:nvPr/>
        </p:nvSpPr>
        <p:spPr bwMode="auto">
          <a:xfrm>
            <a:off x="2552700" y="2216150"/>
            <a:ext cx="2051050" cy="444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Пред</a:t>
            </a:r>
            <a:r>
              <a:rPr lang="ru-RU" sz="2000">
                <a:latin typeface="Times New Roman" pitchFamily="18" charset="0"/>
              </a:rPr>
              <a:t>вар.</a:t>
            </a:r>
            <a:r>
              <a:rPr lang="en-US" sz="2000">
                <a:latin typeface="Times New Roman" pitchFamily="18" charset="0"/>
              </a:rPr>
              <a:t>проект</a:t>
            </a:r>
          </a:p>
        </p:txBody>
      </p:sp>
      <p:sp>
        <p:nvSpPr>
          <p:cNvPr id="23559" name="Rectangle 6"/>
          <p:cNvSpPr>
            <a:spLocks noChangeArrowheads="1"/>
          </p:cNvSpPr>
          <p:nvPr/>
        </p:nvSpPr>
        <p:spPr bwMode="auto">
          <a:xfrm>
            <a:off x="3625850" y="2901950"/>
            <a:ext cx="2051050" cy="444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Деталь</a:t>
            </a:r>
            <a:r>
              <a:rPr lang="ru-RU" sz="2000">
                <a:latin typeface="Times New Roman" pitchFamily="18" charset="0"/>
              </a:rPr>
              <a:t>н</a:t>
            </a:r>
            <a:r>
              <a:rPr lang="en-US" sz="2000">
                <a:latin typeface="Times New Roman" pitchFamily="18" charset="0"/>
              </a:rPr>
              <a:t>.проект</a:t>
            </a:r>
          </a:p>
        </p:txBody>
      </p:sp>
      <p:sp>
        <p:nvSpPr>
          <p:cNvPr id="23560" name="Rectangle 7"/>
          <p:cNvSpPr>
            <a:spLocks noChangeArrowheads="1"/>
          </p:cNvSpPr>
          <p:nvPr/>
        </p:nvSpPr>
        <p:spPr bwMode="auto">
          <a:xfrm>
            <a:off x="4946650" y="3511550"/>
            <a:ext cx="2051050" cy="444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Кодирование</a:t>
            </a:r>
          </a:p>
        </p:txBody>
      </p:sp>
      <p:sp>
        <p:nvSpPr>
          <p:cNvPr id="23561" name="Rectangle 8"/>
          <p:cNvSpPr>
            <a:spLocks noChangeArrowheads="1"/>
          </p:cNvSpPr>
          <p:nvPr/>
        </p:nvSpPr>
        <p:spPr bwMode="auto">
          <a:xfrm>
            <a:off x="6350000" y="2901950"/>
            <a:ext cx="2298700" cy="444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Модульное тест.</a:t>
            </a:r>
          </a:p>
        </p:txBody>
      </p:sp>
      <p:sp>
        <p:nvSpPr>
          <p:cNvPr id="23562" name="Rectangle 9"/>
          <p:cNvSpPr>
            <a:spLocks noChangeArrowheads="1"/>
          </p:cNvSpPr>
          <p:nvPr/>
        </p:nvSpPr>
        <p:spPr bwMode="auto">
          <a:xfrm>
            <a:off x="7423150" y="2216150"/>
            <a:ext cx="2298700" cy="444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Интеграц.тестир.</a:t>
            </a:r>
          </a:p>
        </p:txBody>
      </p:sp>
      <p:sp>
        <p:nvSpPr>
          <p:cNvPr id="23563" name="Rectangle 10"/>
          <p:cNvSpPr>
            <a:spLocks noChangeArrowheads="1"/>
          </p:cNvSpPr>
          <p:nvPr/>
        </p:nvSpPr>
        <p:spPr bwMode="auto">
          <a:xfrm>
            <a:off x="8166100" y="1606550"/>
            <a:ext cx="2051050" cy="444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Систем.тестир.</a:t>
            </a:r>
            <a:endParaRPr lang="en-US"/>
          </a:p>
        </p:txBody>
      </p:sp>
      <p:sp>
        <p:nvSpPr>
          <p:cNvPr id="23564" name="Rectangle 11"/>
          <p:cNvSpPr>
            <a:spLocks noChangeArrowheads="1"/>
          </p:cNvSpPr>
          <p:nvPr/>
        </p:nvSpPr>
        <p:spPr bwMode="auto">
          <a:xfrm>
            <a:off x="8743950" y="920750"/>
            <a:ext cx="2051050" cy="444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Прием.тестир.</a:t>
            </a:r>
          </a:p>
        </p:txBody>
      </p:sp>
      <p:sp>
        <p:nvSpPr>
          <p:cNvPr id="23565" name="Rectangle 22"/>
          <p:cNvSpPr>
            <a:spLocks noChangeArrowheads="1"/>
          </p:cNvSpPr>
          <p:nvPr/>
        </p:nvSpPr>
        <p:spPr bwMode="auto">
          <a:xfrm>
            <a:off x="1562100" y="4425950"/>
            <a:ext cx="2298700" cy="67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Детальн.проект</a:t>
            </a:r>
          </a:p>
          <a:p>
            <a:pPr algn="ctr"/>
            <a:r>
              <a:rPr lang="en-US" sz="2000">
                <a:latin typeface="Times New Roman" pitchFamily="18" charset="0"/>
              </a:rPr>
              <a:t>шаг 1</a:t>
            </a:r>
          </a:p>
        </p:txBody>
      </p:sp>
      <p:sp>
        <p:nvSpPr>
          <p:cNvPr id="23566" name="Rectangle 23"/>
          <p:cNvSpPr>
            <a:spLocks noChangeArrowheads="1"/>
          </p:cNvSpPr>
          <p:nvPr/>
        </p:nvSpPr>
        <p:spPr bwMode="auto">
          <a:xfrm>
            <a:off x="5029200" y="4425950"/>
            <a:ext cx="2298700" cy="67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Реализация</a:t>
            </a:r>
          </a:p>
          <a:p>
            <a:pPr algn="ctr"/>
            <a:r>
              <a:rPr lang="en-US" sz="2000">
                <a:latin typeface="Times New Roman" pitchFamily="18" charset="0"/>
              </a:rPr>
              <a:t>шаг 1</a:t>
            </a:r>
            <a:endParaRPr lang="en-US"/>
          </a:p>
        </p:txBody>
      </p:sp>
      <p:sp>
        <p:nvSpPr>
          <p:cNvPr id="23567" name="Rectangle 24"/>
          <p:cNvSpPr>
            <a:spLocks noChangeArrowheads="1"/>
          </p:cNvSpPr>
          <p:nvPr/>
        </p:nvSpPr>
        <p:spPr bwMode="auto">
          <a:xfrm>
            <a:off x="8331200" y="4425950"/>
            <a:ext cx="2298700" cy="67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Сборка и демо</a:t>
            </a:r>
          </a:p>
          <a:p>
            <a:pPr algn="ctr"/>
            <a:r>
              <a:rPr lang="en-US" sz="2000">
                <a:latin typeface="Times New Roman" pitchFamily="18" charset="0"/>
              </a:rPr>
              <a:t>шаг 1</a:t>
            </a:r>
          </a:p>
        </p:txBody>
      </p:sp>
      <p:sp>
        <p:nvSpPr>
          <p:cNvPr id="23568" name="Line 28"/>
          <p:cNvSpPr>
            <a:spLocks noChangeShapeType="1"/>
          </p:cNvSpPr>
          <p:nvPr/>
        </p:nvSpPr>
        <p:spPr bwMode="auto">
          <a:xfrm>
            <a:off x="3867150" y="4800600"/>
            <a:ext cx="1155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569" name="Line 29"/>
          <p:cNvSpPr>
            <a:spLocks noChangeShapeType="1"/>
          </p:cNvSpPr>
          <p:nvPr/>
        </p:nvSpPr>
        <p:spPr bwMode="auto">
          <a:xfrm>
            <a:off x="7334250" y="48006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570" name="Rectangle 31"/>
          <p:cNvSpPr>
            <a:spLocks noChangeArrowheads="1"/>
          </p:cNvSpPr>
          <p:nvPr/>
        </p:nvSpPr>
        <p:spPr bwMode="auto">
          <a:xfrm>
            <a:off x="1562100" y="5492750"/>
            <a:ext cx="2298700" cy="67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Детальн.проект</a:t>
            </a:r>
          </a:p>
          <a:p>
            <a:pPr algn="ctr"/>
            <a:r>
              <a:rPr lang="en-US" sz="2000">
                <a:latin typeface="Times New Roman" pitchFamily="18" charset="0"/>
              </a:rPr>
              <a:t>шаг N</a:t>
            </a:r>
          </a:p>
        </p:txBody>
      </p:sp>
      <p:sp>
        <p:nvSpPr>
          <p:cNvPr id="23571" name="Rectangle 32"/>
          <p:cNvSpPr>
            <a:spLocks noChangeArrowheads="1"/>
          </p:cNvSpPr>
          <p:nvPr/>
        </p:nvSpPr>
        <p:spPr bwMode="auto">
          <a:xfrm>
            <a:off x="5029200" y="5492750"/>
            <a:ext cx="2298700" cy="67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Реализация</a:t>
            </a:r>
          </a:p>
          <a:p>
            <a:pPr algn="ctr"/>
            <a:r>
              <a:rPr lang="en-US" sz="2000">
                <a:latin typeface="Times New Roman" pitchFamily="18" charset="0"/>
              </a:rPr>
              <a:t>шаг N</a:t>
            </a:r>
          </a:p>
        </p:txBody>
      </p:sp>
      <p:sp>
        <p:nvSpPr>
          <p:cNvPr id="23572" name="Rectangle 33"/>
          <p:cNvSpPr>
            <a:spLocks noChangeArrowheads="1"/>
          </p:cNvSpPr>
          <p:nvPr/>
        </p:nvSpPr>
        <p:spPr bwMode="auto">
          <a:xfrm>
            <a:off x="8331200" y="5492750"/>
            <a:ext cx="2298700" cy="67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Сборка и демо</a:t>
            </a:r>
          </a:p>
          <a:p>
            <a:pPr algn="ctr"/>
            <a:r>
              <a:rPr lang="en-US" sz="2000">
                <a:latin typeface="Times New Roman" pitchFamily="18" charset="0"/>
              </a:rPr>
              <a:t>шаг N</a:t>
            </a:r>
            <a:endParaRPr lang="en-US"/>
          </a:p>
        </p:txBody>
      </p:sp>
      <p:sp>
        <p:nvSpPr>
          <p:cNvPr id="23573" name="Line 37"/>
          <p:cNvSpPr>
            <a:spLocks noChangeShapeType="1"/>
          </p:cNvSpPr>
          <p:nvPr/>
        </p:nvSpPr>
        <p:spPr bwMode="auto">
          <a:xfrm>
            <a:off x="3867150" y="5867400"/>
            <a:ext cx="1155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574" name="Line 38"/>
          <p:cNvSpPr>
            <a:spLocks noChangeShapeType="1"/>
          </p:cNvSpPr>
          <p:nvPr/>
        </p:nvSpPr>
        <p:spPr bwMode="auto">
          <a:xfrm>
            <a:off x="7334250" y="58674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575" name="Line 39"/>
          <p:cNvSpPr>
            <a:spLocks noChangeShapeType="1"/>
          </p:cNvSpPr>
          <p:nvPr/>
        </p:nvSpPr>
        <p:spPr bwMode="auto">
          <a:xfrm>
            <a:off x="1308100" y="4191000"/>
            <a:ext cx="9575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76" name="Arc 40"/>
          <p:cNvSpPr>
            <a:spLocks/>
          </p:cNvSpPr>
          <p:nvPr/>
        </p:nvSpPr>
        <p:spPr bwMode="auto">
          <a:xfrm rot="10800000">
            <a:off x="1473200" y="1373188"/>
            <a:ext cx="412750" cy="533400"/>
          </a:xfrm>
          <a:custGeom>
            <a:avLst/>
            <a:gdLst>
              <a:gd name="T0" fmla="*/ 0 w 21600"/>
              <a:gd name="T1" fmla="*/ 0 h 21600"/>
              <a:gd name="T2" fmla="*/ 412750 w 21600"/>
              <a:gd name="T3" fmla="*/ 533400 h 21600"/>
              <a:gd name="T4" fmla="*/ 0 w 21600"/>
              <a:gd name="T5" fmla="*/ 533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77" name="Arc 41"/>
          <p:cNvSpPr>
            <a:spLocks/>
          </p:cNvSpPr>
          <p:nvPr/>
        </p:nvSpPr>
        <p:spPr bwMode="auto">
          <a:xfrm rot="10800000">
            <a:off x="2051050" y="2058988"/>
            <a:ext cx="495300" cy="457200"/>
          </a:xfrm>
          <a:custGeom>
            <a:avLst/>
            <a:gdLst>
              <a:gd name="T0" fmla="*/ 0 w 21600"/>
              <a:gd name="T1" fmla="*/ 0 h 21600"/>
              <a:gd name="T2" fmla="*/ 495300 w 21600"/>
              <a:gd name="T3" fmla="*/ 457200 h 21600"/>
              <a:gd name="T4" fmla="*/ 0 w 21600"/>
              <a:gd name="T5" fmla="*/ 457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78" name="Arc 42"/>
          <p:cNvSpPr>
            <a:spLocks/>
          </p:cNvSpPr>
          <p:nvPr/>
        </p:nvSpPr>
        <p:spPr bwMode="auto">
          <a:xfrm rot="10800000">
            <a:off x="2794000" y="2668588"/>
            <a:ext cx="825500" cy="533400"/>
          </a:xfrm>
          <a:custGeom>
            <a:avLst/>
            <a:gdLst>
              <a:gd name="T0" fmla="*/ 0 w 21600"/>
              <a:gd name="T1" fmla="*/ 0 h 21600"/>
              <a:gd name="T2" fmla="*/ 825500 w 21600"/>
              <a:gd name="T3" fmla="*/ 533400 h 21600"/>
              <a:gd name="T4" fmla="*/ 0 w 21600"/>
              <a:gd name="T5" fmla="*/ 533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79" name="Arc 43"/>
          <p:cNvSpPr>
            <a:spLocks/>
          </p:cNvSpPr>
          <p:nvPr/>
        </p:nvSpPr>
        <p:spPr bwMode="auto">
          <a:xfrm rot="10800000">
            <a:off x="4032250" y="3354388"/>
            <a:ext cx="908050" cy="304800"/>
          </a:xfrm>
          <a:custGeom>
            <a:avLst/>
            <a:gdLst>
              <a:gd name="T0" fmla="*/ 0 w 21600"/>
              <a:gd name="T1" fmla="*/ 0 h 21600"/>
              <a:gd name="T2" fmla="*/ 908050 w 21600"/>
              <a:gd name="T3" fmla="*/ 304800 h 21600"/>
              <a:gd name="T4" fmla="*/ 0 w 21600"/>
              <a:gd name="T5" fmla="*/ 3048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80" name="Arc 44"/>
          <p:cNvSpPr>
            <a:spLocks/>
          </p:cNvSpPr>
          <p:nvPr/>
        </p:nvSpPr>
        <p:spPr bwMode="auto">
          <a:xfrm>
            <a:off x="7086600" y="3352800"/>
            <a:ext cx="1238250" cy="381000"/>
          </a:xfrm>
          <a:custGeom>
            <a:avLst/>
            <a:gdLst>
              <a:gd name="T0" fmla="*/ 1238250 w 21600"/>
              <a:gd name="T1" fmla="*/ 0 h 21600"/>
              <a:gd name="T2" fmla="*/ 0 w 21600"/>
              <a:gd name="T3" fmla="*/ 381000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81" name="Arc 45"/>
          <p:cNvSpPr>
            <a:spLocks/>
          </p:cNvSpPr>
          <p:nvPr/>
        </p:nvSpPr>
        <p:spPr bwMode="auto">
          <a:xfrm>
            <a:off x="8655050" y="2667000"/>
            <a:ext cx="825500" cy="381000"/>
          </a:xfrm>
          <a:custGeom>
            <a:avLst/>
            <a:gdLst>
              <a:gd name="T0" fmla="*/ 825500 w 21600"/>
              <a:gd name="T1" fmla="*/ 0 h 21600"/>
              <a:gd name="T2" fmla="*/ 0 w 21600"/>
              <a:gd name="T3" fmla="*/ 381000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82" name="Arc 46"/>
          <p:cNvSpPr>
            <a:spLocks/>
          </p:cNvSpPr>
          <p:nvPr/>
        </p:nvSpPr>
        <p:spPr bwMode="auto">
          <a:xfrm>
            <a:off x="9728200" y="1981200"/>
            <a:ext cx="412750" cy="457200"/>
          </a:xfrm>
          <a:custGeom>
            <a:avLst/>
            <a:gdLst>
              <a:gd name="T0" fmla="*/ 412750 w 21600"/>
              <a:gd name="T1" fmla="*/ 0 h 21600"/>
              <a:gd name="T2" fmla="*/ 0 w 21600"/>
              <a:gd name="T3" fmla="*/ 457200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83" name="Arc 47"/>
          <p:cNvSpPr>
            <a:spLocks/>
          </p:cNvSpPr>
          <p:nvPr/>
        </p:nvSpPr>
        <p:spPr bwMode="auto">
          <a:xfrm>
            <a:off x="10306050" y="1371600"/>
            <a:ext cx="330200" cy="533400"/>
          </a:xfrm>
          <a:custGeom>
            <a:avLst/>
            <a:gdLst>
              <a:gd name="T0" fmla="*/ 330200 w 21600"/>
              <a:gd name="T1" fmla="*/ 0 h 21600"/>
              <a:gd name="T2" fmla="*/ 0 w 21600"/>
              <a:gd name="T3" fmla="*/ 533400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84" name="Arc 48"/>
          <p:cNvSpPr>
            <a:spLocks/>
          </p:cNvSpPr>
          <p:nvPr/>
        </p:nvSpPr>
        <p:spPr bwMode="auto">
          <a:xfrm rot="10800000">
            <a:off x="2546350" y="3733800"/>
            <a:ext cx="2393950" cy="457200"/>
          </a:xfrm>
          <a:custGeom>
            <a:avLst/>
            <a:gdLst>
              <a:gd name="T0" fmla="*/ 2393950 w 21600"/>
              <a:gd name="T1" fmla="*/ 0 h 21600"/>
              <a:gd name="T2" fmla="*/ 0 w 21600"/>
              <a:gd name="T3" fmla="*/ 457200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585" name="Arc 49"/>
          <p:cNvSpPr>
            <a:spLocks/>
          </p:cNvSpPr>
          <p:nvPr/>
        </p:nvSpPr>
        <p:spPr bwMode="auto">
          <a:xfrm>
            <a:off x="7004050" y="3811588"/>
            <a:ext cx="2146300" cy="304800"/>
          </a:xfrm>
          <a:custGeom>
            <a:avLst/>
            <a:gdLst>
              <a:gd name="T0" fmla="*/ 0 w 21600"/>
              <a:gd name="T1" fmla="*/ 0 h 21600"/>
              <a:gd name="T2" fmla="*/ 2146300 w 21600"/>
              <a:gd name="T3" fmla="*/ 304800 h 21600"/>
              <a:gd name="T4" fmla="*/ 0 w 21600"/>
              <a:gd name="T5" fmla="*/ 3048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0615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28DF14A3-9342-4E6A-BF28-A6D4A1A5FA42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1524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Спиральная модель Боэма</a:t>
            </a:r>
            <a:endParaRPr lang="en-US" b="1" dirty="0"/>
          </a:p>
        </p:txBody>
      </p:sp>
      <p:sp>
        <p:nvSpPr>
          <p:cNvPr id="24580" name="Line 3"/>
          <p:cNvSpPr>
            <a:spLocks noChangeShapeType="1"/>
          </p:cNvSpPr>
          <p:nvPr/>
        </p:nvSpPr>
        <p:spPr bwMode="auto">
          <a:xfrm>
            <a:off x="6096000" y="685800"/>
            <a:ext cx="0" cy="556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1" name="Line 4"/>
          <p:cNvSpPr>
            <a:spLocks noChangeShapeType="1"/>
          </p:cNvSpPr>
          <p:nvPr/>
        </p:nvSpPr>
        <p:spPr bwMode="auto">
          <a:xfrm>
            <a:off x="1308100" y="3429000"/>
            <a:ext cx="9658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2" name="Arc 5"/>
          <p:cNvSpPr>
            <a:spLocks/>
          </p:cNvSpPr>
          <p:nvPr/>
        </p:nvSpPr>
        <p:spPr bwMode="auto">
          <a:xfrm rot="10800000">
            <a:off x="5270500" y="2819400"/>
            <a:ext cx="825500" cy="609600"/>
          </a:xfrm>
          <a:custGeom>
            <a:avLst/>
            <a:gdLst>
              <a:gd name="T0" fmla="*/ 825500 w 21600"/>
              <a:gd name="T1" fmla="*/ 0 h 21600"/>
              <a:gd name="T2" fmla="*/ 0 w 21600"/>
              <a:gd name="T3" fmla="*/ 609600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3" name="Arc 6"/>
          <p:cNvSpPr>
            <a:spLocks/>
          </p:cNvSpPr>
          <p:nvPr/>
        </p:nvSpPr>
        <p:spPr bwMode="auto">
          <a:xfrm>
            <a:off x="6096000" y="2820988"/>
            <a:ext cx="1073150" cy="609600"/>
          </a:xfrm>
          <a:custGeom>
            <a:avLst/>
            <a:gdLst>
              <a:gd name="T0" fmla="*/ 0 w 21600"/>
              <a:gd name="T1" fmla="*/ 0 h 21600"/>
              <a:gd name="T2" fmla="*/ 1073150 w 21600"/>
              <a:gd name="T3" fmla="*/ 609600 h 21600"/>
              <a:gd name="T4" fmla="*/ 0 w 21600"/>
              <a:gd name="T5" fmla="*/ 609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4" name="Arc 7"/>
          <p:cNvSpPr>
            <a:spLocks/>
          </p:cNvSpPr>
          <p:nvPr/>
        </p:nvSpPr>
        <p:spPr bwMode="auto">
          <a:xfrm rot="10800000">
            <a:off x="6097588" y="3430588"/>
            <a:ext cx="1073150" cy="914400"/>
          </a:xfrm>
          <a:custGeom>
            <a:avLst/>
            <a:gdLst>
              <a:gd name="T0" fmla="*/ 0 w 21600"/>
              <a:gd name="T1" fmla="*/ 914400 h 21600"/>
              <a:gd name="T2" fmla="*/ 1071560 w 21600"/>
              <a:gd name="T3" fmla="*/ 0 h 21600"/>
              <a:gd name="T4" fmla="*/ 1073150 w 21600"/>
              <a:gd name="T5" fmla="*/ 914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21600"/>
                </a:moveTo>
                <a:cubicBezTo>
                  <a:pt x="0" y="9683"/>
                  <a:pt x="9651" y="17"/>
                  <a:pt x="21568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83"/>
                  <a:pt x="9651" y="17"/>
                  <a:pt x="21568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5" name="Arc 8"/>
          <p:cNvSpPr>
            <a:spLocks/>
          </p:cNvSpPr>
          <p:nvPr/>
        </p:nvSpPr>
        <p:spPr bwMode="auto">
          <a:xfrm>
            <a:off x="4529138" y="3429000"/>
            <a:ext cx="1568450" cy="914400"/>
          </a:xfrm>
          <a:custGeom>
            <a:avLst/>
            <a:gdLst>
              <a:gd name="T0" fmla="*/ 1568450 w 21600"/>
              <a:gd name="T1" fmla="*/ 914400 h 21600"/>
              <a:gd name="T2" fmla="*/ 0 w 21600"/>
              <a:gd name="T3" fmla="*/ 0 h 21600"/>
              <a:gd name="T4" fmla="*/ 156845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6" name="Arc 9"/>
          <p:cNvSpPr>
            <a:spLocks/>
          </p:cNvSpPr>
          <p:nvPr/>
        </p:nvSpPr>
        <p:spPr bwMode="auto">
          <a:xfrm rot="10800000">
            <a:off x="4527550" y="2133600"/>
            <a:ext cx="1568450" cy="1295400"/>
          </a:xfrm>
          <a:custGeom>
            <a:avLst/>
            <a:gdLst>
              <a:gd name="T0" fmla="*/ 1568450 w 21600"/>
              <a:gd name="T1" fmla="*/ 0 h 21600"/>
              <a:gd name="T2" fmla="*/ 0 w 21600"/>
              <a:gd name="T3" fmla="*/ 1295400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7" name="Arc 10"/>
          <p:cNvSpPr>
            <a:spLocks/>
          </p:cNvSpPr>
          <p:nvPr/>
        </p:nvSpPr>
        <p:spPr bwMode="auto">
          <a:xfrm>
            <a:off x="6096000" y="2135188"/>
            <a:ext cx="1981200" cy="1295400"/>
          </a:xfrm>
          <a:custGeom>
            <a:avLst/>
            <a:gdLst>
              <a:gd name="T0" fmla="*/ 0 w 21600"/>
              <a:gd name="T1" fmla="*/ 0 h 21600"/>
              <a:gd name="T2" fmla="*/ 1981200 w 21600"/>
              <a:gd name="T3" fmla="*/ 1295400 h 21600"/>
              <a:gd name="T4" fmla="*/ 0 w 21600"/>
              <a:gd name="T5" fmla="*/ 1295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8" name="Arc 11"/>
          <p:cNvSpPr>
            <a:spLocks/>
          </p:cNvSpPr>
          <p:nvPr/>
        </p:nvSpPr>
        <p:spPr bwMode="auto">
          <a:xfrm rot="10800000">
            <a:off x="6097588" y="3430588"/>
            <a:ext cx="1981200" cy="1524000"/>
          </a:xfrm>
          <a:custGeom>
            <a:avLst/>
            <a:gdLst>
              <a:gd name="T0" fmla="*/ 0 w 21600"/>
              <a:gd name="T1" fmla="*/ 1524000 h 21600"/>
              <a:gd name="T2" fmla="*/ 1979641 w 21600"/>
              <a:gd name="T3" fmla="*/ 0 h 21600"/>
              <a:gd name="T4" fmla="*/ 1981200 w 21600"/>
              <a:gd name="T5" fmla="*/ 15240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21600"/>
                </a:moveTo>
                <a:cubicBezTo>
                  <a:pt x="0" y="9677"/>
                  <a:pt x="9660" y="9"/>
                  <a:pt x="21583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77"/>
                  <a:pt x="9660" y="9"/>
                  <a:pt x="21583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9" name="Arc 12"/>
          <p:cNvSpPr>
            <a:spLocks/>
          </p:cNvSpPr>
          <p:nvPr/>
        </p:nvSpPr>
        <p:spPr bwMode="auto">
          <a:xfrm>
            <a:off x="3290888" y="3429000"/>
            <a:ext cx="2806700" cy="1524000"/>
          </a:xfrm>
          <a:custGeom>
            <a:avLst/>
            <a:gdLst>
              <a:gd name="T0" fmla="*/ 2806700 w 21600"/>
              <a:gd name="T1" fmla="*/ 1524000 h 21600"/>
              <a:gd name="T2" fmla="*/ 0 w 21600"/>
              <a:gd name="T3" fmla="*/ 0 h 21600"/>
              <a:gd name="T4" fmla="*/ 280670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90" name="Arc 13"/>
          <p:cNvSpPr>
            <a:spLocks/>
          </p:cNvSpPr>
          <p:nvPr/>
        </p:nvSpPr>
        <p:spPr bwMode="auto">
          <a:xfrm rot="10800000">
            <a:off x="3289300" y="1524000"/>
            <a:ext cx="2806700" cy="1905000"/>
          </a:xfrm>
          <a:custGeom>
            <a:avLst/>
            <a:gdLst>
              <a:gd name="T0" fmla="*/ 2806700 w 21600"/>
              <a:gd name="T1" fmla="*/ 0 h 21600"/>
              <a:gd name="T2" fmla="*/ 0 w 21600"/>
              <a:gd name="T3" fmla="*/ 1905000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91" name="Arc 14"/>
          <p:cNvSpPr>
            <a:spLocks/>
          </p:cNvSpPr>
          <p:nvPr/>
        </p:nvSpPr>
        <p:spPr bwMode="auto">
          <a:xfrm>
            <a:off x="6096000" y="1525588"/>
            <a:ext cx="3467100" cy="1905000"/>
          </a:xfrm>
          <a:custGeom>
            <a:avLst/>
            <a:gdLst>
              <a:gd name="T0" fmla="*/ 0 w 21600"/>
              <a:gd name="T1" fmla="*/ 0 h 21600"/>
              <a:gd name="T2" fmla="*/ 3467100 w 21600"/>
              <a:gd name="T3" fmla="*/ 1905000 h 21600"/>
              <a:gd name="T4" fmla="*/ 0 w 21600"/>
              <a:gd name="T5" fmla="*/ 19050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92" name="Arc 15"/>
          <p:cNvSpPr>
            <a:spLocks/>
          </p:cNvSpPr>
          <p:nvPr/>
        </p:nvSpPr>
        <p:spPr bwMode="auto">
          <a:xfrm rot="10800000">
            <a:off x="6097588" y="3430588"/>
            <a:ext cx="3467100" cy="2286000"/>
          </a:xfrm>
          <a:custGeom>
            <a:avLst/>
            <a:gdLst>
              <a:gd name="T0" fmla="*/ 0 w 21600"/>
              <a:gd name="T1" fmla="*/ 2286000 h 21600"/>
              <a:gd name="T2" fmla="*/ 3465495 w 21600"/>
              <a:gd name="T3" fmla="*/ 0 h 21600"/>
              <a:gd name="T4" fmla="*/ 3467100 w 21600"/>
              <a:gd name="T5" fmla="*/ 22860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21600"/>
                </a:moveTo>
                <a:cubicBezTo>
                  <a:pt x="0" y="9674"/>
                  <a:pt x="9664" y="5"/>
                  <a:pt x="21590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74"/>
                  <a:pt x="9664" y="5"/>
                  <a:pt x="21590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93" name="Arc 16"/>
          <p:cNvSpPr>
            <a:spLocks/>
          </p:cNvSpPr>
          <p:nvPr/>
        </p:nvSpPr>
        <p:spPr bwMode="auto">
          <a:xfrm>
            <a:off x="2217738" y="3429000"/>
            <a:ext cx="3879850" cy="2286000"/>
          </a:xfrm>
          <a:custGeom>
            <a:avLst/>
            <a:gdLst>
              <a:gd name="T0" fmla="*/ 3879850 w 21600"/>
              <a:gd name="T1" fmla="*/ 2286000 h 21600"/>
              <a:gd name="T2" fmla="*/ 0 w 21600"/>
              <a:gd name="T3" fmla="*/ 0 h 21600"/>
              <a:gd name="T4" fmla="*/ 387985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94" name="Arc 17"/>
          <p:cNvSpPr>
            <a:spLocks/>
          </p:cNvSpPr>
          <p:nvPr/>
        </p:nvSpPr>
        <p:spPr bwMode="auto">
          <a:xfrm rot="10800000">
            <a:off x="2216150" y="1066800"/>
            <a:ext cx="3879850" cy="2362200"/>
          </a:xfrm>
          <a:custGeom>
            <a:avLst/>
            <a:gdLst>
              <a:gd name="T0" fmla="*/ 3879850 w 21600"/>
              <a:gd name="T1" fmla="*/ 0 h 21600"/>
              <a:gd name="T2" fmla="*/ 0 w 21600"/>
              <a:gd name="T3" fmla="*/ 2362200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95" name="Arc 18"/>
          <p:cNvSpPr>
            <a:spLocks/>
          </p:cNvSpPr>
          <p:nvPr/>
        </p:nvSpPr>
        <p:spPr bwMode="auto">
          <a:xfrm>
            <a:off x="6096000" y="1068388"/>
            <a:ext cx="4705350" cy="2362200"/>
          </a:xfrm>
          <a:custGeom>
            <a:avLst/>
            <a:gdLst>
              <a:gd name="T0" fmla="*/ 0 w 21600"/>
              <a:gd name="T1" fmla="*/ 0 h 21600"/>
              <a:gd name="T2" fmla="*/ 4705350 w 21600"/>
              <a:gd name="T3" fmla="*/ 2362200 h 21600"/>
              <a:gd name="T4" fmla="*/ 0 w 21600"/>
              <a:gd name="T5" fmla="*/ 2362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96" name="Arc 19"/>
          <p:cNvSpPr>
            <a:spLocks/>
          </p:cNvSpPr>
          <p:nvPr/>
        </p:nvSpPr>
        <p:spPr bwMode="auto">
          <a:xfrm rot="10800000">
            <a:off x="6097588" y="3354388"/>
            <a:ext cx="4705350" cy="2895600"/>
          </a:xfrm>
          <a:custGeom>
            <a:avLst/>
            <a:gdLst>
              <a:gd name="T0" fmla="*/ 0 w 21600"/>
              <a:gd name="T1" fmla="*/ 2895600 h 21600"/>
              <a:gd name="T2" fmla="*/ 4703825 w 21600"/>
              <a:gd name="T3" fmla="*/ 0 h 21600"/>
              <a:gd name="T4" fmla="*/ 4705350 w 21600"/>
              <a:gd name="T5" fmla="*/ 2895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21600"/>
                </a:moveTo>
                <a:cubicBezTo>
                  <a:pt x="0" y="9673"/>
                  <a:pt x="9666" y="3"/>
                  <a:pt x="21593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73"/>
                  <a:pt x="9666" y="3"/>
                  <a:pt x="21593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97" name="Rectangle 20"/>
          <p:cNvSpPr>
            <a:spLocks noChangeArrowheads="1"/>
          </p:cNvSpPr>
          <p:nvPr/>
        </p:nvSpPr>
        <p:spPr bwMode="auto">
          <a:xfrm>
            <a:off x="1217613" y="762001"/>
            <a:ext cx="2112962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</a:rPr>
              <a:t>Определить цели,</a:t>
            </a:r>
          </a:p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</a:rPr>
              <a:t>альтернативы,</a:t>
            </a:r>
          </a:p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</a:rPr>
              <a:t>ограничения</a:t>
            </a:r>
            <a:endParaRPr lang="en-US" sz="2000"/>
          </a:p>
        </p:txBody>
      </p:sp>
      <p:sp>
        <p:nvSpPr>
          <p:cNvPr id="24598" name="Rectangle 21"/>
          <p:cNvSpPr>
            <a:spLocks noChangeArrowheads="1"/>
          </p:cNvSpPr>
          <p:nvPr/>
        </p:nvSpPr>
        <p:spPr bwMode="auto">
          <a:xfrm>
            <a:off x="1217613" y="5257801"/>
            <a:ext cx="1751012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</a:rPr>
              <a:t>Планирование</a:t>
            </a:r>
          </a:p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</a:rPr>
              <a:t>следующих</a:t>
            </a:r>
          </a:p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</a:rPr>
              <a:t>фаз</a:t>
            </a:r>
            <a:endParaRPr lang="en-US" sz="2000"/>
          </a:p>
        </p:txBody>
      </p:sp>
      <p:sp>
        <p:nvSpPr>
          <p:cNvPr id="24599" name="Rectangle 22"/>
          <p:cNvSpPr>
            <a:spLocks noChangeArrowheads="1"/>
          </p:cNvSpPr>
          <p:nvPr/>
        </p:nvSpPr>
        <p:spPr bwMode="auto">
          <a:xfrm>
            <a:off x="9142413" y="5562601"/>
            <a:ext cx="1776412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</a:rPr>
              <a:t>Разработка и</a:t>
            </a:r>
          </a:p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</a:rPr>
              <a:t>проверка след.</a:t>
            </a:r>
          </a:p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</a:rPr>
              <a:t>уровня</a:t>
            </a:r>
            <a:endParaRPr lang="en-US" sz="2000"/>
          </a:p>
        </p:txBody>
      </p:sp>
      <p:sp>
        <p:nvSpPr>
          <p:cNvPr id="24600" name="Rectangle 23"/>
          <p:cNvSpPr>
            <a:spLocks noChangeArrowheads="1"/>
          </p:cNvSpPr>
          <p:nvPr/>
        </p:nvSpPr>
        <p:spPr bwMode="auto">
          <a:xfrm>
            <a:off x="7739063" y="685801"/>
            <a:ext cx="2864568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</a:rPr>
              <a:t>Оценить альтернативы,</a:t>
            </a:r>
          </a:p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</a:rPr>
              <a:t>выявить и решить риски</a:t>
            </a:r>
            <a:endParaRPr lang="en-US" sz="2000"/>
          </a:p>
        </p:txBody>
      </p:sp>
      <p:sp>
        <p:nvSpPr>
          <p:cNvPr id="24601" name="Arc 24"/>
          <p:cNvSpPr>
            <a:spLocks/>
          </p:cNvSpPr>
          <p:nvPr/>
        </p:nvSpPr>
        <p:spPr bwMode="auto">
          <a:xfrm>
            <a:off x="9728200" y="1373188"/>
            <a:ext cx="1155700" cy="990600"/>
          </a:xfrm>
          <a:custGeom>
            <a:avLst/>
            <a:gdLst>
              <a:gd name="T0" fmla="*/ 0 w 21600"/>
              <a:gd name="T1" fmla="*/ 0 h 21600"/>
              <a:gd name="T2" fmla="*/ 1155700 w 21600"/>
              <a:gd name="T3" fmla="*/ 990600 h 21600"/>
              <a:gd name="T4" fmla="*/ 0 w 21600"/>
              <a:gd name="T5" fmla="*/ 990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4602" name="Line 25"/>
          <p:cNvSpPr>
            <a:spLocks noChangeShapeType="1"/>
          </p:cNvSpPr>
          <p:nvPr/>
        </p:nvSpPr>
        <p:spPr bwMode="auto">
          <a:xfrm flipV="1">
            <a:off x="6096000" y="1752600"/>
            <a:ext cx="3302000" cy="16002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03" name="Rectangle 26"/>
          <p:cNvSpPr>
            <a:spLocks noChangeArrowheads="1"/>
          </p:cNvSpPr>
          <p:nvPr/>
        </p:nvSpPr>
        <p:spPr bwMode="auto">
          <a:xfrm>
            <a:off x="4519613" y="3460750"/>
            <a:ext cx="1351268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Планы по</a:t>
            </a:r>
          </a:p>
          <a:p>
            <a:r>
              <a:rPr lang="en-US" sz="2000">
                <a:latin typeface="Times New Roman" pitchFamily="18" charset="0"/>
              </a:rPr>
              <a:t>треб.и ЖЦ</a:t>
            </a:r>
          </a:p>
          <a:p>
            <a:pPr eaLnBrk="1"/>
            <a:endParaRPr lang="en-US" sz="2000"/>
          </a:p>
        </p:txBody>
      </p:sp>
      <p:sp>
        <p:nvSpPr>
          <p:cNvPr id="24604" name="Rectangle 27"/>
          <p:cNvSpPr>
            <a:spLocks noChangeArrowheads="1"/>
          </p:cNvSpPr>
          <p:nvPr/>
        </p:nvSpPr>
        <p:spPr bwMode="auto">
          <a:xfrm>
            <a:off x="6088064" y="3460750"/>
            <a:ext cx="10636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Концеп.</a:t>
            </a:r>
            <a:endParaRPr lang="en-US" sz="2000"/>
          </a:p>
        </p:txBody>
      </p:sp>
      <p:sp>
        <p:nvSpPr>
          <p:cNvPr id="24605" name="Rectangle 28"/>
          <p:cNvSpPr>
            <a:spLocks noChangeArrowheads="1"/>
          </p:cNvSpPr>
          <p:nvPr/>
        </p:nvSpPr>
        <p:spPr bwMode="auto">
          <a:xfrm>
            <a:off x="4024313" y="4222750"/>
            <a:ext cx="1814512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План разработ.</a:t>
            </a:r>
            <a:endParaRPr lang="en-US" sz="2000"/>
          </a:p>
        </p:txBody>
      </p:sp>
      <p:sp>
        <p:nvSpPr>
          <p:cNvPr id="24606" name="Rectangle 29"/>
          <p:cNvSpPr>
            <a:spLocks noChangeArrowheads="1"/>
          </p:cNvSpPr>
          <p:nvPr/>
        </p:nvSpPr>
        <p:spPr bwMode="auto">
          <a:xfrm>
            <a:off x="3198814" y="4603750"/>
            <a:ext cx="1169987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Сборка и</a:t>
            </a:r>
            <a:endParaRPr lang="en-US" sz="2000"/>
          </a:p>
        </p:txBody>
      </p:sp>
      <p:sp>
        <p:nvSpPr>
          <p:cNvPr id="24607" name="Rectangle 30"/>
          <p:cNvSpPr>
            <a:spLocks noChangeArrowheads="1"/>
          </p:cNvSpPr>
          <p:nvPr/>
        </p:nvSpPr>
        <p:spPr bwMode="auto">
          <a:xfrm>
            <a:off x="3859213" y="4984751"/>
            <a:ext cx="165731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тестирование</a:t>
            </a:r>
            <a:endParaRPr lang="en-US" sz="2000"/>
          </a:p>
        </p:txBody>
      </p:sp>
      <p:sp>
        <p:nvSpPr>
          <p:cNvPr id="24608" name="Rectangle 31"/>
          <p:cNvSpPr>
            <a:spLocks noChangeArrowheads="1"/>
          </p:cNvSpPr>
          <p:nvPr/>
        </p:nvSpPr>
        <p:spPr bwMode="auto">
          <a:xfrm>
            <a:off x="6088064" y="2851151"/>
            <a:ext cx="51135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АР</a:t>
            </a:r>
            <a:endParaRPr lang="en-US" sz="2000"/>
          </a:p>
        </p:txBody>
      </p:sp>
      <p:sp>
        <p:nvSpPr>
          <p:cNvPr id="24609" name="Rectangle 32"/>
          <p:cNvSpPr>
            <a:spLocks noChangeArrowheads="1"/>
          </p:cNvSpPr>
          <p:nvPr/>
        </p:nvSpPr>
        <p:spPr bwMode="auto">
          <a:xfrm>
            <a:off x="6335714" y="2317751"/>
            <a:ext cx="51135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АР</a:t>
            </a:r>
            <a:endParaRPr lang="en-US" sz="2000"/>
          </a:p>
        </p:txBody>
      </p:sp>
      <p:sp>
        <p:nvSpPr>
          <p:cNvPr id="24610" name="Rectangle 33"/>
          <p:cNvSpPr>
            <a:spLocks noChangeArrowheads="1"/>
          </p:cNvSpPr>
          <p:nvPr/>
        </p:nvSpPr>
        <p:spPr bwMode="auto">
          <a:xfrm>
            <a:off x="6253163" y="1555751"/>
            <a:ext cx="989696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Анализ</a:t>
            </a:r>
            <a:endParaRPr lang="en-US" sz="2000"/>
          </a:p>
        </p:txBody>
      </p:sp>
      <p:sp>
        <p:nvSpPr>
          <p:cNvPr id="24611" name="Rectangle 34"/>
          <p:cNvSpPr>
            <a:spLocks noChangeArrowheads="1"/>
          </p:cNvSpPr>
          <p:nvPr/>
        </p:nvSpPr>
        <p:spPr bwMode="auto">
          <a:xfrm>
            <a:off x="6665914" y="1860550"/>
            <a:ext cx="928687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рисков</a:t>
            </a:r>
            <a:endParaRPr lang="en-US" sz="2000"/>
          </a:p>
        </p:txBody>
      </p:sp>
      <p:sp>
        <p:nvSpPr>
          <p:cNvPr id="24612" name="Rectangle 35"/>
          <p:cNvSpPr>
            <a:spLocks noChangeArrowheads="1"/>
          </p:cNvSpPr>
          <p:nvPr/>
        </p:nvSpPr>
        <p:spPr bwMode="auto">
          <a:xfrm>
            <a:off x="6088063" y="1174750"/>
            <a:ext cx="1789112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Анализ рисков</a:t>
            </a:r>
            <a:endParaRPr lang="en-US" sz="2000"/>
          </a:p>
        </p:txBody>
      </p:sp>
      <p:sp>
        <p:nvSpPr>
          <p:cNvPr id="24613" name="Rectangle 36"/>
          <p:cNvSpPr>
            <a:spLocks noChangeArrowheads="1"/>
          </p:cNvSpPr>
          <p:nvPr/>
        </p:nvSpPr>
        <p:spPr bwMode="auto">
          <a:xfrm>
            <a:off x="6500813" y="3079751"/>
            <a:ext cx="49693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П1</a:t>
            </a:r>
            <a:endParaRPr lang="en-US" sz="2000"/>
          </a:p>
        </p:txBody>
      </p:sp>
      <p:sp>
        <p:nvSpPr>
          <p:cNvPr id="24614" name="Rectangle 37"/>
          <p:cNvSpPr>
            <a:spLocks noChangeArrowheads="1"/>
          </p:cNvSpPr>
          <p:nvPr/>
        </p:nvSpPr>
        <p:spPr bwMode="auto">
          <a:xfrm>
            <a:off x="7161213" y="2927351"/>
            <a:ext cx="49693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П2</a:t>
            </a:r>
            <a:endParaRPr lang="en-US" sz="2000"/>
          </a:p>
        </p:txBody>
      </p:sp>
      <p:sp>
        <p:nvSpPr>
          <p:cNvPr id="24615" name="Rectangle 38"/>
          <p:cNvSpPr>
            <a:spLocks noChangeArrowheads="1"/>
          </p:cNvSpPr>
          <p:nvPr/>
        </p:nvSpPr>
        <p:spPr bwMode="auto">
          <a:xfrm>
            <a:off x="7915276" y="2622550"/>
            <a:ext cx="1241425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</a:rPr>
              <a:t>Прототип</a:t>
            </a:r>
          </a:p>
          <a:p>
            <a:pPr algn="ctr"/>
            <a:r>
              <a:rPr lang="en-US" sz="2000">
                <a:latin typeface="Times New Roman" pitchFamily="18" charset="0"/>
              </a:rPr>
              <a:t>3</a:t>
            </a:r>
            <a:endParaRPr lang="en-US" sz="2000"/>
          </a:p>
        </p:txBody>
      </p:sp>
      <p:sp>
        <p:nvSpPr>
          <p:cNvPr id="24616" name="Rectangle 39"/>
          <p:cNvSpPr>
            <a:spLocks noChangeArrowheads="1"/>
          </p:cNvSpPr>
          <p:nvPr/>
        </p:nvSpPr>
        <p:spPr bwMode="auto">
          <a:xfrm>
            <a:off x="9390063" y="2546350"/>
            <a:ext cx="1090612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Рабочий</a:t>
            </a:r>
            <a:endParaRPr lang="en-US" sz="2000"/>
          </a:p>
        </p:txBody>
      </p:sp>
      <p:sp>
        <p:nvSpPr>
          <p:cNvPr id="24617" name="Rectangle 40"/>
          <p:cNvSpPr>
            <a:spLocks noChangeArrowheads="1"/>
          </p:cNvSpPr>
          <p:nvPr/>
        </p:nvSpPr>
        <p:spPr bwMode="auto">
          <a:xfrm>
            <a:off x="9472613" y="2851150"/>
            <a:ext cx="11938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прототип</a:t>
            </a:r>
            <a:endParaRPr lang="en-US" sz="2000"/>
          </a:p>
        </p:txBody>
      </p:sp>
      <p:sp>
        <p:nvSpPr>
          <p:cNvPr id="24618" name="Rectangle 41"/>
          <p:cNvSpPr>
            <a:spLocks noChangeArrowheads="1"/>
          </p:cNvSpPr>
          <p:nvPr/>
        </p:nvSpPr>
        <p:spPr bwMode="auto">
          <a:xfrm>
            <a:off x="4437064" y="641350"/>
            <a:ext cx="1404937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Суммарная</a:t>
            </a:r>
            <a:endParaRPr lang="en-US" sz="2000"/>
          </a:p>
        </p:txBody>
      </p:sp>
      <p:sp>
        <p:nvSpPr>
          <p:cNvPr id="24619" name="Rectangle 42"/>
          <p:cNvSpPr>
            <a:spLocks noChangeArrowheads="1"/>
          </p:cNvSpPr>
          <p:nvPr/>
        </p:nvSpPr>
        <p:spPr bwMode="auto">
          <a:xfrm>
            <a:off x="6170613" y="641351"/>
            <a:ext cx="1311066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стоимость</a:t>
            </a:r>
            <a:endParaRPr lang="en-US" sz="2000"/>
          </a:p>
        </p:txBody>
      </p:sp>
      <p:sp>
        <p:nvSpPr>
          <p:cNvPr id="24620" name="Rectangle 43"/>
          <p:cNvSpPr>
            <a:spLocks noChangeArrowheads="1"/>
          </p:cNvSpPr>
          <p:nvPr/>
        </p:nvSpPr>
        <p:spPr bwMode="auto">
          <a:xfrm>
            <a:off x="7161213" y="3460750"/>
            <a:ext cx="768350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Треб.</a:t>
            </a:r>
          </a:p>
          <a:p>
            <a:r>
              <a:rPr lang="en-US" sz="2000">
                <a:latin typeface="Times New Roman" pitchFamily="18" charset="0"/>
              </a:rPr>
              <a:t>к ПО</a:t>
            </a:r>
            <a:endParaRPr lang="en-US" sz="2000"/>
          </a:p>
        </p:txBody>
      </p:sp>
      <p:sp>
        <p:nvSpPr>
          <p:cNvPr id="24621" name="Rectangle 44"/>
          <p:cNvSpPr>
            <a:spLocks noChangeArrowheads="1"/>
          </p:cNvSpPr>
          <p:nvPr/>
        </p:nvSpPr>
        <p:spPr bwMode="auto">
          <a:xfrm>
            <a:off x="6088064" y="4343400"/>
            <a:ext cx="12160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</a:rPr>
              <a:t>Проверка</a:t>
            </a:r>
          </a:p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</a:rPr>
              <a:t>треб.</a:t>
            </a:r>
            <a:endParaRPr lang="en-US" sz="2000"/>
          </a:p>
        </p:txBody>
      </p:sp>
      <p:sp>
        <p:nvSpPr>
          <p:cNvPr id="24622" name="Rectangle 45"/>
          <p:cNvSpPr>
            <a:spLocks noChangeArrowheads="1"/>
          </p:cNvSpPr>
          <p:nvPr/>
        </p:nvSpPr>
        <p:spPr bwMode="auto">
          <a:xfrm>
            <a:off x="8069264" y="3613150"/>
            <a:ext cx="966787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Проект</a:t>
            </a:r>
          </a:p>
          <a:p>
            <a:r>
              <a:rPr lang="en-US" sz="2000">
                <a:latin typeface="Times New Roman" pitchFamily="18" charset="0"/>
              </a:rPr>
              <a:t>ПО</a:t>
            </a:r>
            <a:endParaRPr lang="en-US" sz="2000"/>
          </a:p>
        </p:txBody>
      </p:sp>
      <p:sp>
        <p:nvSpPr>
          <p:cNvPr id="24623" name="Rectangle 46"/>
          <p:cNvSpPr>
            <a:spLocks noChangeArrowheads="1"/>
          </p:cNvSpPr>
          <p:nvPr/>
        </p:nvSpPr>
        <p:spPr bwMode="auto">
          <a:xfrm>
            <a:off x="6088064" y="4908550"/>
            <a:ext cx="1216025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Проверка</a:t>
            </a:r>
          </a:p>
          <a:p>
            <a:r>
              <a:rPr lang="en-US" sz="2000">
                <a:latin typeface="Times New Roman" pitchFamily="18" charset="0"/>
              </a:rPr>
              <a:t>проекта</a:t>
            </a:r>
            <a:endParaRPr lang="en-US" sz="2000"/>
          </a:p>
        </p:txBody>
      </p:sp>
      <p:sp>
        <p:nvSpPr>
          <p:cNvPr id="24624" name="Rectangle 47"/>
          <p:cNvSpPr>
            <a:spLocks noChangeArrowheads="1"/>
          </p:cNvSpPr>
          <p:nvPr/>
        </p:nvSpPr>
        <p:spPr bwMode="auto">
          <a:xfrm>
            <a:off x="9555163" y="3613151"/>
            <a:ext cx="1153074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Детальн.</a:t>
            </a:r>
          </a:p>
          <a:p>
            <a:r>
              <a:rPr lang="en-US" sz="2000">
                <a:latin typeface="Times New Roman" pitchFamily="18" charset="0"/>
              </a:rPr>
              <a:t>проект</a:t>
            </a:r>
            <a:endParaRPr lang="en-US" sz="2000"/>
          </a:p>
        </p:txBody>
      </p:sp>
      <p:sp>
        <p:nvSpPr>
          <p:cNvPr id="24625" name="Line 48"/>
          <p:cNvSpPr>
            <a:spLocks noChangeShapeType="1"/>
          </p:cNvSpPr>
          <p:nvPr/>
        </p:nvSpPr>
        <p:spPr bwMode="auto">
          <a:xfrm>
            <a:off x="7169150" y="3505200"/>
            <a:ext cx="3632200" cy="1524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26" name="Line 49"/>
          <p:cNvSpPr>
            <a:spLocks noChangeShapeType="1"/>
          </p:cNvSpPr>
          <p:nvPr/>
        </p:nvSpPr>
        <p:spPr bwMode="auto">
          <a:xfrm>
            <a:off x="9398000" y="4267200"/>
            <a:ext cx="11557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27" name="Line 50"/>
          <p:cNvSpPr>
            <a:spLocks noChangeShapeType="1"/>
          </p:cNvSpPr>
          <p:nvPr/>
        </p:nvSpPr>
        <p:spPr bwMode="auto">
          <a:xfrm>
            <a:off x="9398000" y="42672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28" name="Rectangle 51"/>
          <p:cNvSpPr>
            <a:spLocks noChangeArrowheads="1"/>
          </p:cNvSpPr>
          <p:nvPr/>
        </p:nvSpPr>
        <p:spPr bwMode="auto">
          <a:xfrm>
            <a:off x="9390064" y="4298950"/>
            <a:ext cx="827087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Коди-</a:t>
            </a:r>
          </a:p>
          <a:p>
            <a:r>
              <a:rPr lang="en-US" sz="2000">
                <a:latin typeface="Times New Roman" pitchFamily="18" charset="0"/>
              </a:rPr>
              <a:t>ров.</a:t>
            </a:r>
            <a:endParaRPr lang="en-US" sz="2000"/>
          </a:p>
        </p:txBody>
      </p:sp>
      <p:sp>
        <p:nvSpPr>
          <p:cNvPr id="24629" name="Rectangle 52"/>
          <p:cNvSpPr>
            <a:spLocks noChangeArrowheads="1"/>
          </p:cNvSpPr>
          <p:nvPr/>
        </p:nvSpPr>
        <p:spPr bwMode="auto">
          <a:xfrm>
            <a:off x="8482014" y="4953001"/>
            <a:ext cx="971421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</a:rPr>
              <a:t>Мод.</a:t>
            </a:r>
          </a:p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</a:rPr>
              <a:t>тестир.</a:t>
            </a:r>
            <a:endParaRPr lang="en-US" sz="2000"/>
          </a:p>
        </p:txBody>
      </p:sp>
      <p:sp>
        <p:nvSpPr>
          <p:cNvPr id="24630" name="Line 53"/>
          <p:cNvSpPr>
            <a:spLocks noChangeShapeType="1"/>
          </p:cNvSpPr>
          <p:nvPr/>
        </p:nvSpPr>
        <p:spPr bwMode="auto">
          <a:xfrm>
            <a:off x="8407400" y="5105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31" name="Line 54"/>
          <p:cNvSpPr>
            <a:spLocks noChangeShapeType="1"/>
          </p:cNvSpPr>
          <p:nvPr/>
        </p:nvSpPr>
        <p:spPr bwMode="auto">
          <a:xfrm>
            <a:off x="7251700" y="55626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32" name="Rectangle 55"/>
          <p:cNvSpPr>
            <a:spLocks noChangeArrowheads="1"/>
          </p:cNvSpPr>
          <p:nvPr/>
        </p:nvSpPr>
        <p:spPr bwMode="auto">
          <a:xfrm>
            <a:off x="7243763" y="5518150"/>
            <a:ext cx="969962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Сборка</a:t>
            </a:r>
            <a:endParaRPr lang="en-US" sz="2000"/>
          </a:p>
        </p:txBody>
      </p:sp>
      <p:sp>
        <p:nvSpPr>
          <p:cNvPr id="24633" name="Rectangle 56"/>
          <p:cNvSpPr>
            <a:spLocks noChangeArrowheads="1"/>
          </p:cNvSpPr>
          <p:nvPr/>
        </p:nvSpPr>
        <p:spPr bwMode="auto">
          <a:xfrm>
            <a:off x="6088063" y="5822950"/>
            <a:ext cx="919162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Внедр.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256127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" descr="Топ-7 методов управления проектами: Agile, Scrum, Kanban, PRINCE2 и другие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9835" y="315596"/>
            <a:ext cx="11080750" cy="410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427610" y="315596"/>
            <a:ext cx="1699328" cy="5017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761784" y="4879504"/>
            <a:ext cx="92029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Изобретённая независимо К</a:t>
            </a:r>
            <a:r>
              <a:rPr lang="ru-RU" i="1" dirty="0"/>
              <a:t>о</a:t>
            </a:r>
            <a:r>
              <a:rPr lang="ru-RU" dirty="0"/>
              <a:t>ролем Адамеки (Korol Adamecki) и Генри Л. Ганттом (Genry L. Gantt) в начале XX в., диаграмма Гантта показывает расписание проекта основываясь на датах окончания и завершения задач. В неё вносятся задачи, их длительности и взаимосвязи, а затем высчитывается критический путь – самая длинная цепочка взаимосвязанных задач, определяющих длительность проекта. </a:t>
            </a:r>
          </a:p>
        </p:txBody>
      </p:sp>
    </p:spTree>
    <p:extLst>
      <p:ext uri="{BB962C8B-B14F-4D97-AF65-F5344CB8AC3E}">
        <p14:creationId xmlns:p14="http://schemas.microsoft.com/office/powerpoint/2010/main" val="1396618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144678AB-CECC-4297-B1DC-CE177B27D11C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Прототипная</a:t>
            </a:r>
            <a:r>
              <a:rPr lang="ru-RU" b="1" dirty="0"/>
              <a:t> модель</a:t>
            </a:r>
            <a:endParaRPr lang="en-US" b="1" dirty="0"/>
          </a:p>
        </p:txBody>
      </p:sp>
      <p:sp>
        <p:nvSpPr>
          <p:cNvPr id="51203" name="Oval 3"/>
          <p:cNvSpPr>
            <a:spLocks noChangeArrowheads="1"/>
          </p:cNvSpPr>
          <p:nvPr/>
        </p:nvSpPr>
        <p:spPr bwMode="auto">
          <a:xfrm>
            <a:off x="1663700" y="1524000"/>
            <a:ext cx="8737600" cy="4635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5605" name="Line 4"/>
          <p:cNvSpPr>
            <a:spLocks noChangeShapeType="1"/>
          </p:cNvSpPr>
          <p:nvPr/>
        </p:nvSpPr>
        <p:spPr bwMode="auto">
          <a:xfrm>
            <a:off x="2730500" y="2279650"/>
            <a:ext cx="6686550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06" name="Line 5"/>
          <p:cNvSpPr>
            <a:spLocks noChangeShapeType="1"/>
          </p:cNvSpPr>
          <p:nvPr/>
        </p:nvSpPr>
        <p:spPr bwMode="auto">
          <a:xfrm flipH="1">
            <a:off x="3143250" y="2203450"/>
            <a:ext cx="6026150" cy="3429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07" name="Oval 6"/>
          <p:cNvSpPr>
            <a:spLocks noChangeArrowheads="1"/>
          </p:cNvSpPr>
          <p:nvPr/>
        </p:nvSpPr>
        <p:spPr bwMode="auto">
          <a:xfrm>
            <a:off x="3479800" y="2057400"/>
            <a:ext cx="5270500" cy="33401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8" name="Oval 7"/>
          <p:cNvSpPr>
            <a:spLocks noChangeArrowheads="1"/>
          </p:cNvSpPr>
          <p:nvPr/>
        </p:nvSpPr>
        <p:spPr bwMode="auto">
          <a:xfrm>
            <a:off x="3810000" y="2743200"/>
            <a:ext cx="4610100" cy="24257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9" name="Oval 8"/>
          <p:cNvSpPr>
            <a:spLocks noChangeArrowheads="1"/>
          </p:cNvSpPr>
          <p:nvPr/>
        </p:nvSpPr>
        <p:spPr bwMode="auto">
          <a:xfrm>
            <a:off x="5130800" y="3581400"/>
            <a:ext cx="2051050" cy="977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План</a:t>
            </a:r>
          </a:p>
          <a:p>
            <a:pPr algn="ctr"/>
            <a:r>
              <a:rPr lang="en-US">
                <a:latin typeface="Times New Roman" pitchFamily="18" charset="0"/>
              </a:rPr>
              <a:t>проекта</a:t>
            </a:r>
          </a:p>
        </p:txBody>
      </p:sp>
      <p:sp>
        <p:nvSpPr>
          <p:cNvPr id="25610" name="Line 9"/>
          <p:cNvSpPr>
            <a:spLocks noChangeShapeType="1"/>
          </p:cNvSpPr>
          <p:nvPr/>
        </p:nvSpPr>
        <p:spPr bwMode="auto">
          <a:xfrm flipH="1">
            <a:off x="6858000" y="3194050"/>
            <a:ext cx="90805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11" name="Line 10"/>
          <p:cNvSpPr>
            <a:spLocks noChangeShapeType="1"/>
          </p:cNvSpPr>
          <p:nvPr/>
        </p:nvSpPr>
        <p:spPr bwMode="auto">
          <a:xfrm>
            <a:off x="4464050" y="3117850"/>
            <a:ext cx="1320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12" name="Line 11"/>
          <p:cNvSpPr>
            <a:spLocks noChangeShapeType="1"/>
          </p:cNvSpPr>
          <p:nvPr/>
        </p:nvSpPr>
        <p:spPr bwMode="auto">
          <a:xfrm flipV="1">
            <a:off x="4629150" y="4337050"/>
            <a:ext cx="74295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13" name="Line 12"/>
          <p:cNvSpPr>
            <a:spLocks noChangeShapeType="1"/>
          </p:cNvSpPr>
          <p:nvPr/>
        </p:nvSpPr>
        <p:spPr bwMode="auto">
          <a:xfrm>
            <a:off x="7023100" y="4337050"/>
            <a:ext cx="8255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5364164" y="2874964"/>
            <a:ext cx="1539875" cy="4775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lnSpc>
                <a:spcPct val="70000"/>
              </a:lnSpc>
            </a:pPr>
            <a:r>
              <a:rPr lang="en-US">
                <a:latin typeface="Times New Roman" pitchFamily="18" charset="0"/>
              </a:rPr>
              <a:t>Быстрый</a:t>
            </a:r>
          </a:p>
          <a:p>
            <a:pPr>
              <a:lnSpc>
                <a:spcPct val="70000"/>
              </a:lnSpc>
            </a:pPr>
            <a:r>
              <a:rPr lang="en-US">
                <a:latin typeface="Times New Roman" pitchFamily="18" charset="0"/>
              </a:rPr>
              <a:t> анализ</a:t>
            </a:r>
            <a:endParaRPr lang="en-US"/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4456114" y="2265364"/>
            <a:ext cx="2193487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latin typeface="Times New Roman" pitchFamily="18" charset="0"/>
              </a:rPr>
              <a:t>Итерация прототипа</a:t>
            </a:r>
            <a:endParaRPr lang="en-US"/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4538664" y="1655764"/>
            <a:ext cx="215950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latin typeface="Times New Roman" pitchFamily="18" charset="0"/>
              </a:rPr>
              <a:t>Извлечение проекта</a:t>
            </a:r>
            <a:endParaRPr lang="en-US"/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5032376" y="4491038"/>
            <a:ext cx="2174875" cy="5606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>
                <a:latin typeface="Times New Roman" pitchFamily="18" charset="0"/>
              </a:rPr>
              <a:t>Интерфейс</a:t>
            </a:r>
          </a:p>
          <a:p>
            <a:pPr algn="ctr">
              <a:lnSpc>
                <a:spcPct val="85000"/>
              </a:lnSpc>
            </a:pPr>
            <a:r>
              <a:rPr lang="en-US">
                <a:latin typeface="Times New Roman" pitchFamily="18" charset="0"/>
              </a:rPr>
              <a:t>пользователя</a:t>
            </a:r>
            <a:endParaRPr lang="en-US"/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7419319" y="3484563"/>
            <a:ext cx="871265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>
                <a:latin typeface="Times New Roman" pitchFamily="18" charset="0"/>
              </a:rPr>
              <a:t>Созда-</a:t>
            </a:r>
          </a:p>
          <a:p>
            <a:pPr algn="ctr"/>
            <a:r>
              <a:rPr lang="en-US">
                <a:latin typeface="Times New Roman" pitchFamily="18" charset="0"/>
              </a:rPr>
              <a:t>ние БД</a:t>
            </a:r>
            <a:endParaRPr lang="en-US"/>
          </a:p>
        </p:txBody>
      </p:sp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4043363" y="3484563"/>
            <a:ext cx="793488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latin typeface="Times New Roman" pitchFamily="18" charset="0"/>
              </a:rPr>
              <a:t>Функ-</a:t>
            </a:r>
          </a:p>
          <a:p>
            <a:r>
              <a:rPr lang="en-US">
                <a:latin typeface="Times New Roman" pitchFamily="18" charset="0"/>
              </a:rPr>
              <a:t>ции</a:t>
            </a:r>
            <a:endParaRPr lang="en-US"/>
          </a:p>
        </p:txBody>
      </p:sp>
      <p:sp>
        <p:nvSpPr>
          <p:cNvPr id="25620" name="Rectangle 20"/>
          <p:cNvSpPr>
            <a:spLocks noChangeArrowheads="1"/>
          </p:cNvSpPr>
          <p:nvPr/>
        </p:nvSpPr>
        <p:spPr bwMode="auto">
          <a:xfrm>
            <a:off x="3713163" y="5405439"/>
            <a:ext cx="512445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>
                <a:latin typeface="Times New Roman" pitchFamily="18" charset="0"/>
              </a:rPr>
              <a:t>Использование и сопровождение</a:t>
            </a:r>
            <a:endParaRPr lang="en-US"/>
          </a:p>
        </p:txBody>
      </p:sp>
      <p:sp>
        <p:nvSpPr>
          <p:cNvPr id="25621" name="Rectangle 21"/>
          <p:cNvSpPr>
            <a:spLocks noChangeArrowheads="1"/>
          </p:cNvSpPr>
          <p:nvPr/>
        </p:nvSpPr>
        <p:spPr bwMode="auto">
          <a:xfrm>
            <a:off x="1666876" y="3255964"/>
            <a:ext cx="1966913" cy="9207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>
                <a:latin typeface="Times New Roman" pitchFamily="18" charset="0"/>
              </a:rPr>
              <a:t>Одобрение</a:t>
            </a:r>
          </a:p>
          <a:p>
            <a:r>
              <a:rPr lang="en-US">
                <a:latin typeface="Times New Roman" pitchFamily="18" charset="0"/>
              </a:rPr>
              <a:t>от поль-</a:t>
            </a:r>
          </a:p>
          <a:p>
            <a:r>
              <a:rPr lang="en-US">
                <a:latin typeface="Times New Roman" pitchFamily="18" charset="0"/>
              </a:rPr>
              <a:t>зователей</a:t>
            </a:r>
            <a:endParaRPr lang="en-US"/>
          </a:p>
        </p:txBody>
      </p:sp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8913813" y="3484563"/>
            <a:ext cx="1089658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latin typeface="Times New Roman" pitchFamily="18" charset="0"/>
              </a:rPr>
              <a:t>Настрой-</a:t>
            </a:r>
          </a:p>
          <a:p>
            <a:r>
              <a:rPr lang="en-US">
                <a:latin typeface="Times New Roman" pitchFamily="18" charset="0"/>
              </a:rPr>
              <a:t>ка</a:t>
            </a:r>
            <a:endParaRPr lang="en-US"/>
          </a:p>
        </p:txBody>
      </p:sp>
      <p:sp>
        <p:nvSpPr>
          <p:cNvPr id="25623" name="Arc 23"/>
          <p:cNvSpPr>
            <a:spLocks/>
          </p:cNvSpPr>
          <p:nvPr/>
        </p:nvSpPr>
        <p:spPr bwMode="auto">
          <a:xfrm>
            <a:off x="5208588" y="3117850"/>
            <a:ext cx="1073150" cy="685800"/>
          </a:xfrm>
          <a:custGeom>
            <a:avLst/>
            <a:gdLst>
              <a:gd name="T0" fmla="*/ 1073150 w 21600"/>
              <a:gd name="T1" fmla="*/ 685800 h 21600"/>
              <a:gd name="T2" fmla="*/ 0 w 21600"/>
              <a:gd name="T3" fmla="*/ 0 h 21600"/>
              <a:gd name="T4" fmla="*/ 107315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5624" name="Arc 24"/>
          <p:cNvSpPr>
            <a:spLocks/>
          </p:cNvSpPr>
          <p:nvPr/>
        </p:nvSpPr>
        <p:spPr bwMode="auto">
          <a:xfrm>
            <a:off x="6940550" y="3043238"/>
            <a:ext cx="990600" cy="457200"/>
          </a:xfrm>
          <a:custGeom>
            <a:avLst/>
            <a:gdLst>
              <a:gd name="T0" fmla="*/ 0 w 21600"/>
              <a:gd name="T1" fmla="*/ 0 h 21600"/>
              <a:gd name="T2" fmla="*/ 990600 w 21600"/>
              <a:gd name="T3" fmla="*/ 457200 h 21600"/>
              <a:gd name="T4" fmla="*/ 0 w 21600"/>
              <a:gd name="T5" fmla="*/ 457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5625" name="Arc 25"/>
          <p:cNvSpPr>
            <a:spLocks/>
          </p:cNvSpPr>
          <p:nvPr/>
        </p:nvSpPr>
        <p:spPr bwMode="auto">
          <a:xfrm rot="10800000">
            <a:off x="7107238" y="4262438"/>
            <a:ext cx="742950" cy="533400"/>
          </a:xfrm>
          <a:custGeom>
            <a:avLst/>
            <a:gdLst>
              <a:gd name="T0" fmla="*/ 0 w 21600"/>
              <a:gd name="T1" fmla="*/ 533400 h 21600"/>
              <a:gd name="T2" fmla="*/ 741368 w 21600"/>
              <a:gd name="T3" fmla="*/ 0 h 21600"/>
              <a:gd name="T4" fmla="*/ 742950 w 21600"/>
              <a:gd name="T5" fmla="*/ 533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21600"/>
                </a:moveTo>
                <a:cubicBezTo>
                  <a:pt x="0" y="9688"/>
                  <a:pt x="9642" y="25"/>
                  <a:pt x="21554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88"/>
                  <a:pt x="9642" y="25"/>
                  <a:pt x="21554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5626" name="Arc 26"/>
          <p:cNvSpPr>
            <a:spLocks/>
          </p:cNvSpPr>
          <p:nvPr/>
        </p:nvSpPr>
        <p:spPr bwMode="auto">
          <a:xfrm>
            <a:off x="4465638" y="4260850"/>
            <a:ext cx="577850" cy="609600"/>
          </a:xfrm>
          <a:custGeom>
            <a:avLst/>
            <a:gdLst>
              <a:gd name="T0" fmla="*/ 577850 w 21600"/>
              <a:gd name="T1" fmla="*/ 609600 h 21600"/>
              <a:gd name="T2" fmla="*/ 0 w 21600"/>
              <a:gd name="T3" fmla="*/ 0 h 21600"/>
              <a:gd name="T4" fmla="*/ 57785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5627" name="Arc 27"/>
          <p:cNvSpPr>
            <a:spLocks/>
          </p:cNvSpPr>
          <p:nvPr/>
        </p:nvSpPr>
        <p:spPr bwMode="auto">
          <a:xfrm>
            <a:off x="4300538" y="2736850"/>
            <a:ext cx="495300" cy="762000"/>
          </a:xfrm>
          <a:custGeom>
            <a:avLst/>
            <a:gdLst>
              <a:gd name="T0" fmla="*/ 495300 w 21600"/>
              <a:gd name="T1" fmla="*/ 762000 h 21600"/>
              <a:gd name="T2" fmla="*/ 0 w 21600"/>
              <a:gd name="T3" fmla="*/ 0 h 21600"/>
              <a:gd name="T4" fmla="*/ 49530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5628" name="Arc 28"/>
          <p:cNvSpPr>
            <a:spLocks/>
          </p:cNvSpPr>
          <p:nvPr/>
        </p:nvSpPr>
        <p:spPr bwMode="auto">
          <a:xfrm>
            <a:off x="7848600" y="2738438"/>
            <a:ext cx="742950" cy="1219200"/>
          </a:xfrm>
          <a:custGeom>
            <a:avLst/>
            <a:gdLst>
              <a:gd name="T0" fmla="*/ 0 w 21600"/>
              <a:gd name="T1" fmla="*/ 0 h 21600"/>
              <a:gd name="T2" fmla="*/ 742950 w 21600"/>
              <a:gd name="T3" fmla="*/ 1219200 h 21600"/>
              <a:gd name="T4" fmla="*/ 0 w 21600"/>
              <a:gd name="T5" fmla="*/ 1219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5629" name="Arc 29"/>
          <p:cNvSpPr>
            <a:spLocks/>
          </p:cNvSpPr>
          <p:nvPr/>
        </p:nvSpPr>
        <p:spPr bwMode="auto">
          <a:xfrm>
            <a:off x="2566988" y="4565650"/>
            <a:ext cx="3879850" cy="762000"/>
          </a:xfrm>
          <a:custGeom>
            <a:avLst/>
            <a:gdLst>
              <a:gd name="T0" fmla="*/ 3879850 w 21600"/>
              <a:gd name="T1" fmla="*/ 762000 h 21600"/>
              <a:gd name="T2" fmla="*/ 0 w 21600"/>
              <a:gd name="T3" fmla="*/ 0 h 21600"/>
              <a:gd name="T4" fmla="*/ 387985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5630" name="Arc 30"/>
          <p:cNvSpPr>
            <a:spLocks/>
          </p:cNvSpPr>
          <p:nvPr/>
        </p:nvSpPr>
        <p:spPr bwMode="auto">
          <a:xfrm rot="10800000">
            <a:off x="2647950" y="1974850"/>
            <a:ext cx="1816100" cy="1143000"/>
          </a:xfrm>
          <a:custGeom>
            <a:avLst/>
            <a:gdLst>
              <a:gd name="T0" fmla="*/ 1816100 w 21600"/>
              <a:gd name="T1" fmla="*/ 0 h 21600"/>
              <a:gd name="T2" fmla="*/ 0 w 21600"/>
              <a:gd name="T3" fmla="*/ 1143000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5631" name="Arc 31"/>
          <p:cNvSpPr>
            <a:spLocks/>
          </p:cNvSpPr>
          <p:nvPr/>
        </p:nvSpPr>
        <p:spPr bwMode="auto">
          <a:xfrm>
            <a:off x="8013700" y="2052638"/>
            <a:ext cx="1485900" cy="1447800"/>
          </a:xfrm>
          <a:custGeom>
            <a:avLst/>
            <a:gdLst>
              <a:gd name="T0" fmla="*/ 0 w 21600"/>
              <a:gd name="T1" fmla="*/ 0 h 21600"/>
              <a:gd name="T2" fmla="*/ 1485900 w 21600"/>
              <a:gd name="T3" fmla="*/ 1447800 h 21600"/>
              <a:gd name="T4" fmla="*/ 0 w 21600"/>
              <a:gd name="T5" fmla="*/ 14478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5632" name="Arc 32"/>
          <p:cNvSpPr>
            <a:spLocks/>
          </p:cNvSpPr>
          <p:nvPr/>
        </p:nvSpPr>
        <p:spPr bwMode="auto">
          <a:xfrm rot="10800000">
            <a:off x="7932738" y="4414838"/>
            <a:ext cx="1568450" cy="990600"/>
          </a:xfrm>
          <a:custGeom>
            <a:avLst/>
            <a:gdLst>
              <a:gd name="T0" fmla="*/ 0 w 21600"/>
              <a:gd name="T1" fmla="*/ 990600 h 21600"/>
              <a:gd name="T2" fmla="*/ 1566853 w 21600"/>
              <a:gd name="T3" fmla="*/ 0 h 21600"/>
              <a:gd name="T4" fmla="*/ 1568450 w 21600"/>
              <a:gd name="T5" fmla="*/ 990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21600"/>
                </a:moveTo>
                <a:cubicBezTo>
                  <a:pt x="0" y="9679"/>
                  <a:pt x="9657" y="12"/>
                  <a:pt x="21578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79"/>
                  <a:pt x="9657" y="12"/>
                  <a:pt x="21578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2602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C19339D0-3E41-4BB1-A829-14787A7CBB12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3124200" y="2286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ru-RU" b="1"/>
              <a:t>Характеристики моделей процесса</a:t>
            </a:r>
            <a:endParaRPr lang="en-US" b="1"/>
          </a:p>
        </p:txBody>
      </p:sp>
      <p:graphicFrame>
        <p:nvGraphicFramePr>
          <p:cNvPr id="3074" name="Object 0">
            <a:hlinkClick r:id="" action="ppaction://ole?verb=0"/>
          </p:cNvPr>
          <p:cNvGraphicFramePr>
            <a:graphicFrameLocks/>
          </p:cNvGraphicFramePr>
          <p:nvPr/>
        </p:nvGraphicFramePr>
        <p:xfrm>
          <a:off x="1295400" y="914400"/>
          <a:ext cx="9525000" cy="541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273640" imgH="3792240" progId="Word.Document.8">
                  <p:embed/>
                </p:oleObj>
              </mc:Choice>
              <mc:Fallback>
                <p:oleObj name="Document" r:id="rId2" imgW="5273640" imgH="3792240" progId="Word.Document.8">
                  <p:embed/>
                  <p:pic>
                    <p:nvPicPr>
                      <p:cNvPr id="3074" name="Object 0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914400"/>
                        <a:ext cx="9525000" cy="541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58933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2316C129-B35D-471E-BDD7-F67E6F25F6BE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5334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Матрица выбора жизненного цикла</a:t>
            </a:r>
            <a:endParaRPr lang="en-US" b="1" dirty="0"/>
          </a:p>
        </p:txBody>
      </p:sp>
      <p:graphicFrame>
        <p:nvGraphicFramePr>
          <p:cNvPr id="2050" name="Object 0"/>
          <p:cNvGraphicFramePr>
            <a:graphicFrameLocks noChangeAspect="1"/>
          </p:cNvGraphicFramePr>
          <p:nvPr/>
        </p:nvGraphicFramePr>
        <p:xfrm>
          <a:off x="1447800" y="1282700"/>
          <a:ext cx="9372600" cy="496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6322680" imgH="3667680" progId="Excel.Sheet.8">
                  <p:embed/>
                </p:oleObj>
              </mc:Choice>
              <mc:Fallback>
                <p:oleObj name="Worksheet" r:id="rId2" imgW="6322680" imgH="3667680" progId="Excel.Sheet.8">
                  <p:embed/>
                  <p:pic>
                    <p:nvPicPr>
                      <p:cNvPr id="205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282700"/>
                        <a:ext cx="9372600" cy="496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0328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8B7DC8C7-8956-4F9B-BD3E-500CE91F926F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3276600" y="2286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ru-RU" b="1"/>
              <a:t>Длительность фаз ЖЦ</a:t>
            </a:r>
            <a:endParaRPr lang="en-US" b="1"/>
          </a:p>
        </p:txBody>
      </p:sp>
      <p:pic>
        <p:nvPicPr>
          <p:cNvPr id="26628" name="Picture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990600"/>
            <a:ext cx="7696200" cy="533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896127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D8725340-6F75-4AFA-9283-DA14E4364F64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Принципы планирования</a:t>
            </a:r>
            <a:endParaRPr lang="en-US" b="1"/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проложить путь от смутных и нечетких начальных требований к спецификациям</a:t>
            </a:r>
          </a:p>
          <a:p>
            <a:pPr>
              <a:lnSpc>
                <a:spcPct val="90000"/>
              </a:lnSpc>
            </a:pPr>
            <a:r>
              <a:rPr lang="en-US"/>
              <a:t>концептуальный проект - основа плана</a:t>
            </a:r>
          </a:p>
          <a:p>
            <a:pPr>
              <a:lnSpc>
                <a:spcPct val="90000"/>
              </a:lnSpc>
            </a:pPr>
            <a:r>
              <a:rPr lang="en-US"/>
              <a:t>при каждом уточнении плана уточняются ресурсы, размеры и график</a:t>
            </a:r>
          </a:p>
          <a:p>
            <a:pPr>
              <a:lnSpc>
                <a:spcPct val="90000"/>
              </a:lnSpc>
            </a:pPr>
            <a:r>
              <a:rPr lang="en-US"/>
              <a:t>подробный проект и стратегия реализации только после прояснения требований</a:t>
            </a:r>
          </a:p>
          <a:p>
            <a:pPr>
              <a:lnSpc>
                <a:spcPct val="90000"/>
              </a:lnSpc>
            </a:pPr>
            <a:r>
              <a:rPr lang="en-US"/>
              <a:t>план - основа для любых переговоров</a:t>
            </a:r>
          </a:p>
        </p:txBody>
      </p:sp>
    </p:spTree>
    <p:extLst>
      <p:ext uri="{BB962C8B-B14F-4D97-AF65-F5344CB8AC3E}">
        <p14:creationId xmlns:p14="http://schemas.microsoft.com/office/powerpoint/2010/main" val="27257892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388BAD81-FDDC-45D0-804B-539E74D12D22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762000"/>
            <a:ext cx="8153400" cy="609600"/>
          </a:xfrm>
        </p:spPr>
        <p:txBody>
          <a:bodyPr>
            <a:normAutofit fontScale="90000"/>
          </a:bodyPr>
          <a:lstStyle/>
          <a:p>
            <a:r>
              <a:rPr lang="ru-RU" b="1"/>
              <a:t>Типичные разделы контрактной книги</a:t>
            </a:r>
            <a:endParaRPr lang="en-US" b="1"/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28800" y="1600200"/>
            <a:ext cx="4114800" cy="4648200"/>
          </a:xfrm>
        </p:spPr>
        <p:txBody>
          <a:bodyPr/>
          <a:lstStyle/>
          <a:p>
            <a:pPr>
              <a:buClrTx/>
              <a:buSzTx/>
              <a:buFontTx/>
              <a:buNone/>
            </a:pPr>
            <a:r>
              <a:rPr lang="en-US" sz="2000" b="1"/>
              <a:t>1. INTRODUCTION</a:t>
            </a:r>
          </a:p>
          <a:p>
            <a:pPr>
              <a:buClrTx/>
              <a:buSzTx/>
              <a:buFontTx/>
              <a:buNone/>
            </a:pPr>
            <a:r>
              <a:rPr lang="en-US" sz="2000" b="1"/>
              <a:t>2. ABBREVIATIONS AND ACRONYMS</a:t>
            </a:r>
          </a:p>
          <a:p>
            <a:pPr>
              <a:buClrTx/>
              <a:buSzTx/>
              <a:buFontTx/>
              <a:buNone/>
            </a:pPr>
            <a:r>
              <a:rPr lang="en-US" sz="2000" b="1"/>
              <a:t>3. REFERENCES</a:t>
            </a:r>
          </a:p>
          <a:p>
            <a:pPr>
              <a:buClrTx/>
              <a:buSzTx/>
              <a:buFontTx/>
              <a:buNone/>
            </a:pPr>
            <a:r>
              <a:rPr lang="en-US" sz="2000" b="1"/>
              <a:t>4. PROJECT OVERVIEW</a:t>
            </a:r>
          </a:p>
          <a:p>
            <a:pPr>
              <a:buClrTx/>
              <a:buSzTx/>
              <a:buFontTx/>
              <a:buNone/>
            </a:pPr>
            <a:r>
              <a:rPr lang="en-US" sz="2000" b="1"/>
              <a:t>4.1. PROJECT GOALS</a:t>
            </a:r>
          </a:p>
          <a:p>
            <a:pPr>
              <a:buClrTx/>
              <a:buSzTx/>
              <a:buFontTx/>
              <a:buNone/>
            </a:pPr>
            <a:r>
              <a:rPr lang="en-US" sz="2000" b="1"/>
              <a:t>4.2. PROJECT DELIVERABLES</a:t>
            </a:r>
          </a:p>
          <a:p>
            <a:pPr>
              <a:buClrTx/>
              <a:buSzTx/>
              <a:buFontTx/>
              <a:buNone/>
            </a:pPr>
            <a:r>
              <a:rPr lang="en-US" sz="2000" b="1"/>
              <a:t>5. PROJECT ORGANIZATION</a:t>
            </a:r>
          </a:p>
          <a:p>
            <a:pPr>
              <a:buClrTx/>
              <a:buSzTx/>
              <a:buFontTx/>
              <a:buNone/>
            </a:pPr>
            <a:r>
              <a:rPr lang="en-US" sz="2000" b="1"/>
              <a:t>5.1. WORK BREAKDOWN STRUCTURE	</a:t>
            </a:r>
          </a:p>
          <a:p>
            <a:pPr>
              <a:buClrTx/>
              <a:buSzTx/>
              <a:buFontTx/>
              <a:buNone/>
            </a:pPr>
            <a:r>
              <a:rPr lang="en-US" sz="2000" b="1"/>
              <a:t>5.2. STAFFING PLAN</a:t>
            </a:r>
          </a:p>
          <a:p>
            <a:pPr>
              <a:buClrTx/>
              <a:buSzTx/>
              <a:buFontTx/>
              <a:buNone/>
            </a:pPr>
            <a:r>
              <a:rPr lang="en-US" sz="2000" b="1"/>
              <a:t>6. RESULTS</a:t>
            </a:r>
          </a:p>
        </p:txBody>
      </p:sp>
      <p:sp>
        <p:nvSpPr>
          <p:cNvPr id="2867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324600" y="1600200"/>
            <a:ext cx="4419600" cy="4648200"/>
          </a:xfrm>
        </p:spPr>
        <p:txBody>
          <a:bodyPr/>
          <a:lstStyle/>
          <a:p>
            <a:pPr>
              <a:buClrTx/>
              <a:buSzTx/>
              <a:buFontTx/>
              <a:buNone/>
            </a:pPr>
            <a:r>
              <a:rPr lang="en-US" sz="2000" b="1"/>
              <a:t>7. REQUIREMENTS</a:t>
            </a:r>
          </a:p>
          <a:p>
            <a:pPr>
              <a:buClrTx/>
              <a:buSzTx/>
              <a:buFontTx/>
              <a:buNone/>
            </a:pPr>
            <a:r>
              <a:rPr lang="en-US" sz="2000" b="1"/>
              <a:t>7.1. GENERAL REQUIREMENTS</a:t>
            </a:r>
          </a:p>
          <a:p>
            <a:pPr>
              <a:buClrTx/>
              <a:buSzTx/>
              <a:buFontTx/>
              <a:buNone/>
            </a:pPr>
            <a:r>
              <a:rPr lang="en-US" sz="2000" b="1"/>
              <a:t>7.2. TECHNICAL REQUIREMENTS</a:t>
            </a:r>
          </a:p>
          <a:p>
            <a:pPr>
              <a:buClrTx/>
              <a:buSzTx/>
              <a:buFontTx/>
              <a:buNone/>
            </a:pPr>
            <a:r>
              <a:rPr lang="en-US" sz="2000" b="1"/>
              <a:t>7.3. METRICS</a:t>
            </a:r>
          </a:p>
          <a:p>
            <a:pPr>
              <a:buClrTx/>
              <a:buSzTx/>
              <a:buFontTx/>
              <a:buNone/>
            </a:pPr>
            <a:r>
              <a:rPr lang="en-US" sz="2000" b="1"/>
              <a:t>7.4. SOFTWARE TOOLS</a:t>
            </a:r>
          </a:p>
          <a:p>
            <a:pPr>
              <a:buClrTx/>
              <a:buSzTx/>
              <a:buFontTx/>
              <a:buNone/>
            </a:pPr>
            <a:r>
              <a:rPr lang="en-US" sz="2000" b="1"/>
              <a:t>8. PROJECT SCHEDULE</a:t>
            </a:r>
          </a:p>
          <a:p>
            <a:pPr>
              <a:buClrTx/>
              <a:buSzTx/>
              <a:buFontTx/>
              <a:buNone/>
            </a:pPr>
            <a:r>
              <a:rPr lang="en-US" sz="2000" b="1"/>
              <a:t>9. PROJECT REPORTING</a:t>
            </a:r>
          </a:p>
          <a:p>
            <a:pPr>
              <a:buClrTx/>
              <a:buSzTx/>
              <a:buFontTx/>
              <a:buNone/>
            </a:pPr>
            <a:r>
              <a:rPr lang="en-US" sz="2000" b="1"/>
              <a:t>10. QUALITY ASSURANCE</a:t>
            </a:r>
          </a:p>
          <a:p>
            <a:pPr>
              <a:buClrTx/>
              <a:buSzTx/>
              <a:buFontTx/>
              <a:buNone/>
            </a:pPr>
            <a:r>
              <a:rPr lang="en-US" sz="2000" b="1"/>
              <a:t>11. CONFIGURATION MANAGEMENT</a:t>
            </a:r>
          </a:p>
        </p:txBody>
      </p:sp>
    </p:spTree>
    <p:extLst>
      <p:ext uri="{BB962C8B-B14F-4D97-AF65-F5344CB8AC3E}">
        <p14:creationId xmlns:p14="http://schemas.microsoft.com/office/powerpoint/2010/main" val="32759233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B81EDABA-3E2D-4B01-B283-267F5279D264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4381500" y="-81455"/>
            <a:ext cx="4419600" cy="609600"/>
          </a:xfrm>
        </p:spPr>
        <p:txBody>
          <a:bodyPr>
            <a:normAutofit/>
          </a:bodyPr>
          <a:lstStyle/>
          <a:p>
            <a:r>
              <a:rPr lang="ru-RU" sz="3200" b="1" dirty="0"/>
              <a:t>Цикл разработки плана</a:t>
            </a:r>
            <a:endParaRPr lang="en-US" sz="3200" b="1" dirty="0"/>
          </a:p>
        </p:txBody>
      </p:sp>
      <p:sp>
        <p:nvSpPr>
          <p:cNvPr id="29700" name="AutoShape 3"/>
          <p:cNvSpPr>
            <a:spLocks noChangeArrowheads="1"/>
          </p:cNvSpPr>
          <p:nvPr/>
        </p:nvSpPr>
        <p:spPr bwMode="auto">
          <a:xfrm>
            <a:off x="2216150" y="82550"/>
            <a:ext cx="1892300" cy="749300"/>
          </a:xfrm>
          <a:prstGeom prst="octagon">
            <a:avLst>
              <a:gd name="adj" fmla="val 29282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Переговоры</a:t>
            </a:r>
          </a:p>
          <a:p>
            <a:pPr algn="ctr"/>
            <a:r>
              <a:rPr lang="en-US">
                <a:latin typeface="Times New Roman" pitchFamily="18" charset="0"/>
              </a:rPr>
              <a:t>о желании</a:t>
            </a:r>
          </a:p>
        </p:txBody>
      </p:sp>
      <p:sp>
        <p:nvSpPr>
          <p:cNvPr id="29701" name="AutoShape 4"/>
          <p:cNvSpPr>
            <a:spLocks noChangeArrowheads="1"/>
          </p:cNvSpPr>
          <p:nvPr/>
        </p:nvSpPr>
        <p:spPr bwMode="auto">
          <a:xfrm>
            <a:off x="3435350" y="844550"/>
            <a:ext cx="1892300" cy="749300"/>
          </a:xfrm>
          <a:prstGeom prst="octagon">
            <a:avLst>
              <a:gd name="adj" fmla="val 29282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Разбиение</a:t>
            </a:r>
          </a:p>
          <a:p>
            <a:pPr algn="ctr"/>
            <a:r>
              <a:rPr lang="en-US">
                <a:latin typeface="Times New Roman" pitchFamily="18" charset="0"/>
              </a:rPr>
              <a:t>требований</a:t>
            </a:r>
          </a:p>
        </p:txBody>
      </p:sp>
      <p:sp>
        <p:nvSpPr>
          <p:cNvPr id="29702" name="AutoShape 5"/>
          <p:cNvSpPr>
            <a:spLocks noChangeArrowheads="1"/>
          </p:cNvSpPr>
          <p:nvPr/>
        </p:nvSpPr>
        <p:spPr bwMode="auto">
          <a:xfrm>
            <a:off x="4502150" y="1606550"/>
            <a:ext cx="1892300" cy="749300"/>
          </a:xfrm>
          <a:prstGeom prst="octagon">
            <a:avLst>
              <a:gd name="adj" fmla="val 29282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Оценить</a:t>
            </a:r>
          </a:p>
          <a:p>
            <a:pPr algn="ctr"/>
            <a:r>
              <a:rPr lang="en-US">
                <a:latin typeface="Times New Roman" pitchFamily="18" charset="0"/>
              </a:rPr>
              <a:t>размер</a:t>
            </a:r>
          </a:p>
        </p:txBody>
      </p:sp>
      <p:sp>
        <p:nvSpPr>
          <p:cNvPr id="29703" name="AutoShape 6"/>
          <p:cNvSpPr>
            <a:spLocks noChangeArrowheads="1"/>
          </p:cNvSpPr>
          <p:nvPr/>
        </p:nvSpPr>
        <p:spPr bwMode="auto">
          <a:xfrm>
            <a:off x="5410200" y="2362200"/>
            <a:ext cx="1892300" cy="749300"/>
          </a:xfrm>
          <a:prstGeom prst="octagon">
            <a:avLst>
              <a:gd name="adj" fmla="val 29282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Оценить</a:t>
            </a:r>
          </a:p>
          <a:p>
            <a:pPr algn="ctr"/>
            <a:r>
              <a:rPr lang="en-US">
                <a:latin typeface="Times New Roman" pitchFamily="18" charset="0"/>
              </a:rPr>
              <a:t>ресурсы</a:t>
            </a:r>
          </a:p>
        </p:txBody>
      </p:sp>
      <p:sp>
        <p:nvSpPr>
          <p:cNvPr id="29704" name="AutoShape 7"/>
          <p:cNvSpPr>
            <a:spLocks noChangeArrowheads="1"/>
          </p:cNvSpPr>
          <p:nvPr/>
        </p:nvSpPr>
        <p:spPr bwMode="auto">
          <a:xfrm>
            <a:off x="6254750" y="3130550"/>
            <a:ext cx="1892300" cy="749300"/>
          </a:xfrm>
          <a:prstGeom prst="octagon">
            <a:avLst>
              <a:gd name="adj" fmla="val 29282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Разработать</a:t>
            </a:r>
          </a:p>
          <a:p>
            <a:pPr algn="ctr"/>
            <a:r>
              <a:rPr lang="en-US">
                <a:latin typeface="Times New Roman" pitchFamily="18" charset="0"/>
              </a:rPr>
              <a:t>график</a:t>
            </a:r>
          </a:p>
        </p:txBody>
      </p:sp>
      <p:sp>
        <p:nvSpPr>
          <p:cNvPr id="29705" name="AutoShape 8"/>
          <p:cNvSpPr>
            <a:spLocks noChangeArrowheads="1"/>
          </p:cNvSpPr>
          <p:nvPr/>
        </p:nvSpPr>
        <p:spPr bwMode="auto">
          <a:xfrm>
            <a:off x="7169150" y="3892550"/>
            <a:ext cx="1892300" cy="749300"/>
          </a:xfrm>
          <a:prstGeom prst="octagon">
            <a:avLst>
              <a:gd name="adj" fmla="val 29282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График</a:t>
            </a:r>
          </a:p>
          <a:p>
            <a:pPr algn="ctr"/>
            <a:r>
              <a:rPr lang="en-US">
                <a:latin typeface="Times New Roman" pitchFamily="18" charset="0"/>
              </a:rPr>
              <a:t>подходит?</a:t>
            </a:r>
          </a:p>
        </p:txBody>
      </p:sp>
      <p:sp>
        <p:nvSpPr>
          <p:cNvPr id="29706" name="AutoShape 9"/>
          <p:cNvSpPr>
            <a:spLocks noChangeArrowheads="1"/>
          </p:cNvSpPr>
          <p:nvPr/>
        </p:nvSpPr>
        <p:spPr bwMode="auto">
          <a:xfrm>
            <a:off x="7854950" y="4654550"/>
            <a:ext cx="1892300" cy="749300"/>
          </a:xfrm>
          <a:prstGeom prst="octagon">
            <a:avLst>
              <a:gd name="adj" fmla="val 29282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Разработка</a:t>
            </a:r>
          </a:p>
          <a:p>
            <a:pPr algn="ctr"/>
            <a:r>
              <a:rPr lang="en-US">
                <a:latin typeface="Times New Roman" pitchFamily="18" charset="0"/>
              </a:rPr>
              <a:t>продукта</a:t>
            </a:r>
          </a:p>
        </p:txBody>
      </p:sp>
      <p:sp>
        <p:nvSpPr>
          <p:cNvPr id="29707" name="AutoShape 10"/>
          <p:cNvSpPr>
            <a:spLocks noChangeArrowheads="1"/>
          </p:cNvSpPr>
          <p:nvPr/>
        </p:nvSpPr>
        <p:spPr bwMode="auto">
          <a:xfrm>
            <a:off x="8540750" y="5416550"/>
            <a:ext cx="1892300" cy="749300"/>
          </a:xfrm>
          <a:prstGeom prst="octagon">
            <a:avLst>
              <a:gd name="adj" fmla="val 29282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Сравнить</a:t>
            </a:r>
          </a:p>
          <a:p>
            <a:pPr algn="ctr"/>
            <a:r>
              <a:rPr lang="en-US">
                <a:latin typeface="Times New Roman" pitchFamily="18" charset="0"/>
              </a:rPr>
              <a:t>по БД</a:t>
            </a:r>
          </a:p>
        </p:txBody>
      </p:sp>
      <p:sp>
        <p:nvSpPr>
          <p:cNvPr id="29708" name="Line 19"/>
          <p:cNvSpPr>
            <a:spLocks noChangeShapeType="1"/>
          </p:cNvSpPr>
          <p:nvPr/>
        </p:nvSpPr>
        <p:spPr bwMode="auto">
          <a:xfrm>
            <a:off x="2667000" y="838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09" name="Line 20"/>
          <p:cNvSpPr>
            <a:spLocks noChangeShapeType="1"/>
          </p:cNvSpPr>
          <p:nvPr/>
        </p:nvSpPr>
        <p:spPr bwMode="auto">
          <a:xfrm>
            <a:off x="2667000" y="12954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9710" name="Line 21"/>
          <p:cNvSpPr>
            <a:spLocks noChangeShapeType="1"/>
          </p:cNvSpPr>
          <p:nvPr/>
        </p:nvSpPr>
        <p:spPr bwMode="auto">
          <a:xfrm>
            <a:off x="3886200" y="1600200"/>
            <a:ext cx="0" cy="426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11" name="Line 22"/>
          <p:cNvSpPr>
            <a:spLocks noChangeShapeType="1"/>
          </p:cNvSpPr>
          <p:nvPr/>
        </p:nvSpPr>
        <p:spPr bwMode="auto">
          <a:xfrm>
            <a:off x="3886200" y="5867400"/>
            <a:ext cx="457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9712" name="Line 23"/>
          <p:cNvSpPr>
            <a:spLocks noChangeShapeType="1"/>
          </p:cNvSpPr>
          <p:nvPr/>
        </p:nvSpPr>
        <p:spPr bwMode="auto">
          <a:xfrm>
            <a:off x="5029200" y="2362200"/>
            <a:ext cx="0" cy="3505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13" name="Line 24"/>
          <p:cNvSpPr>
            <a:spLocks noChangeShapeType="1"/>
          </p:cNvSpPr>
          <p:nvPr/>
        </p:nvSpPr>
        <p:spPr bwMode="auto">
          <a:xfrm>
            <a:off x="5029200" y="2819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9714" name="Line 25"/>
          <p:cNvSpPr>
            <a:spLocks noChangeShapeType="1"/>
          </p:cNvSpPr>
          <p:nvPr/>
        </p:nvSpPr>
        <p:spPr bwMode="auto">
          <a:xfrm>
            <a:off x="5867400" y="31242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15" name="Line 26"/>
          <p:cNvSpPr>
            <a:spLocks noChangeShapeType="1"/>
          </p:cNvSpPr>
          <p:nvPr/>
        </p:nvSpPr>
        <p:spPr bwMode="auto">
          <a:xfrm>
            <a:off x="5867400" y="3581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9716" name="Line 27"/>
          <p:cNvSpPr>
            <a:spLocks noChangeShapeType="1"/>
          </p:cNvSpPr>
          <p:nvPr/>
        </p:nvSpPr>
        <p:spPr bwMode="auto">
          <a:xfrm>
            <a:off x="6705600" y="3886200"/>
            <a:ext cx="0" cy="1981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17" name="Line 28"/>
          <p:cNvSpPr>
            <a:spLocks noChangeShapeType="1"/>
          </p:cNvSpPr>
          <p:nvPr/>
        </p:nvSpPr>
        <p:spPr bwMode="auto">
          <a:xfrm>
            <a:off x="6705600" y="4343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9718" name="Line 29"/>
          <p:cNvSpPr>
            <a:spLocks noChangeShapeType="1"/>
          </p:cNvSpPr>
          <p:nvPr/>
        </p:nvSpPr>
        <p:spPr bwMode="auto">
          <a:xfrm>
            <a:off x="7391400" y="4648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19" name="Line 30"/>
          <p:cNvSpPr>
            <a:spLocks noChangeShapeType="1"/>
          </p:cNvSpPr>
          <p:nvPr/>
        </p:nvSpPr>
        <p:spPr bwMode="auto">
          <a:xfrm>
            <a:off x="7391400" y="51816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9720" name="Line 31"/>
          <p:cNvSpPr>
            <a:spLocks noChangeShapeType="1"/>
          </p:cNvSpPr>
          <p:nvPr/>
        </p:nvSpPr>
        <p:spPr bwMode="auto">
          <a:xfrm>
            <a:off x="9753600" y="50292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9721" name="Line 32"/>
          <p:cNvSpPr>
            <a:spLocks noChangeShapeType="1"/>
          </p:cNvSpPr>
          <p:nvPr/>
        </p:nvSpPr>
        <p:spPr bwMode="auto">
          <a:xfrm>
            <a:off x="10439400" y="57912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22" name="Line 33"/>
          <p:cNvSpPr>
            <a:spLocks noChangeShapeType="1"/>
          </p:cNvSpPr>
          <p:nvPr/>
        </p:nvSpPr>
        <p:spPr bwMode="auto">
          <a:xfrm flipV="1">
            <a:off x="10591800" y="1905000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23" name="Line 34"/>
          <p:cNvSpPr>
            <a:spLocks noChangeShapeType="1"/>
          </p:cNvSpPr>
          <p:nvPr/>
        </p:nvSpPr>
        <p:spPr bwMode="auto">
          <a:xfrm flipH="1">
            <a:off x="6400800" y="1905000"/>
            <a:ext cx="419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9724" name="Line 35"/>
          <p:cNvSpPr>
            <a:spLocks noChangeShapeType="1"/>
          </p:cNvSpPr>
          <p:nvPr/>
        </p:nvSpPr>
        <p:spPr bwMode="auto">
          <a:xfrm>
            <a:off x="6934200" y="190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9725" name="Line 36"/>
          <p:cNvSpPr>
            <a:spLocks noChangeShapeType="1"/>
          </p:cNvSpPr>
          <p:nvPr/>
        </p:nvSpPr>
        <p:spPr bwMode="auto">
          <a:xfrm>
            <a:off x="7620000" y="19050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9726" name="Line 37"/>
          <p:cNvSpPr>
            <a:spLocks noChangeShapeType="1"/>
          </p:cNvSpPr>
          <p:nvPr/>
        </p:nvSpPr>
        <p:spPr bwMode="auto">
          <a:xfrm>
            <a:off x="9067800" y="42672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27" name="Line 38"/>
          <p:cNvSpPr>
            <a:spLocks noChangeShapeType="1"/>
          </p:cNvSpPr>
          <p:nvPr/>
        </p:nvSpPr>
        <p:spPr bwMode="auto">
          <a:xfrm flipV="1">
            <a:off x="10134600" y="609600"/>
            <a:ext cx="0" cy="365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28" name="Line 39"/>
          <p:cNvSpPr>
            <a:spLocks noChangeShapeType="1"/>
          </p:cNvSpPr>
          <p:nvPr/>
        </p:nvSpPr>
        <p:spPr bwMode="auto">
          <a:xfrm flipH="1">
            <a:off x="4114800" y="609600"/>
            <a:ext cx="6019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9729" name="Line 40"/>
          <p:cNvSpPr>
            <a:spLocks noChangeShapeType="1"/>
          </p:cNvSpPr>
          <p:nvPr/>
        </p:nvSpPr>
        <p:spPr bwMode="auto">
          <a:xfrm>
            <a:off x="1752600" y="533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9730" name="Rectangle 41"/>
          <p:cNvSpPr>
            <a:spLocks noChangeArrowheads="1"/>
          </p:cNvSpPr>
          <p:nvPr/>
        </p:nvSpPr>
        <p:spPr bwMode="auto">
          <a:xfrm rot="-5400000">
            <a:off x="1368220" y="4485455"/>
            <a:ext cx="243881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latin typeface="Times New Roman" pitchFamily="18" charset="0"/>
              </a:rPr>
              <a:t>Начальные требования</a:t>
            </a:r>
            <a:endParaRPr lang="en-US"/>
          </a:p>
        </p:txBody>
      </p:sp>
      <p:sp>
        <p:nvSpPr>
          <p:cNvPr id="29731" name="Line 42"/>
          <p:cNvSpPr>
            <a:spLocks noChangeShapeType="1"/>
          </p:cNvSpPr>
          <p:nvPr/>
        </p:nvSpPr>
        <p:spPr bwMode="auto">
          <a:xfrm>
            <a:off x="1752600" y="533400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32" name="Rectangle 43"/>
          <p:cNvSpPr>
            <a:spLocks noChangeArrowheads="1"/>
          </p:cNvSpPr>
          <p:nvPr/>
        </p:nvSpPr>
        <p:spPr bwMode="auto">
          <a:xfrm>
            <a:off x="2195513" y="1433513"/>
            <a:ext cx="679290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latin typeface="Times New Roman" pitchFamily="18" charset="0"/>
              </a:rPr>
              <a:t>Дог.</a:t>
            </a:r>
          </a:p>
          <a:p>
            <a:r>
              <a:rPr lang="en-US">
                <a:latin typeface="Times New Roman" pitchFamily="18" charset="0"/>
              </a:rPr>
              <a:t>треб.</a:t>
            </a:r>
            <a:endParaRPr lang="en-US"/>
          </a:p>
        </p:txBody>
      </p:sp>
      <p:sp>
        <p:nvSpPr>
          <p:cNvPr id="29733" name="Rectangle 44"/>
          <p:cNvSpPr>
            <a:spLocks noChangeArrowheads="1"/>
          </p:cNvSpPr>
          <p:nvPr/>
        </p:nvSpPr>
        <p:spPr bwMode="auto">
          <a:xfrm>
            <a:off x="3490913" y="2500314"/>
            <a:ext cx="68288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latin typeface="Times New Roman" pitchFamily="18" charset="0"/>
              </a:rPr>
              <a:t>WBS</a:t>
            </a:r>
            <a:endParaRPr lang="en-US"/>
          </a:p>
        </p:txBody>
      </p:sp>
      <p:sp>
        <p:nvSpPr>
          <p:cNvPr id="29734" name="Rectangle 45"/>
          <p:cNvSpPr>
            <a:spLocks noChangeArrowheads="1"/>
          </p:cNvSpPr>
          <p:nvPr/>
        </p:nvSpPr>
        <p:spPr bwMode="auto">
          <a:xfrm>
            <a:off x="4633913" y="3262314"/>
            <a:ext cx="772648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latin typeface="Times New Roman" pitchFamily="18" charset="0"/>
              </a:rPr>
              <a:t>SLOC</a:t>
            </a:r>
            <a:endParaRPr lang="en-US"/>
          </a:p>
        </p:txBody>
      </p:sp>
      <p:sp>
        <p:nvSpPr>
          <p:cNvPr id="29735" name="Rectangle 46"/>
          <p:cNvSpPr>
            <a:spLocks noChangeArrowheads="1"/>
          </p:cNvSpPr>
          <p:nvPr/>
        </p:nvSpPr>
        <p:spPr bwMode="auto">
          <a:xfrm>
            <a:off x="5319714" y="3795713"/>
            <a:ext cx="949941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latin typeface="Times New Roman" pitchFamily="18" charset="0"/>
              </a:rPr>
              <a:t>чел-мес</a:t>
            </a:r>
          </a:p>
          <a:p>
            <a:r>
              <a:rPr lang="en-US">
                <a:latin typeface="Times New Roman" pitchFamily="18" charset="0"/>
              </a:rPr>
              <a:t>маш.вр.</a:t>
            </a:r>
            <a:endParaRPr lang="en-US"/>
          </a:p>
        </p:txBody>
      </p:sp>
      <p:sp>
        <p:nvSpPr>
          <p:cNvPr id="29736" name="Rectangle 47"/>
          <p:cNvSpPr>
            <a:spLocks noChangeArrowheads="1"/>
          </p:cNvSpPr>
          <p:nvPr/>
        </p:nvSpPr>
        <p:spPr bwMode="auto">
          <a:xfrm>
            <a:off x="6234113" y="4786314"/>
            <a:ext cx="88005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latin typeface="Times New Roman" pitchFamily="18" charset="0"/>
              </a:rPr>
              <a:t>график</a:t>
            </a:r>
            <a:endParaRPr lang="en-US"/>
          </a:p>
        </p:txBody>
      </p:sp>
      <p:sp>
        <p:nvSpPr>
          <p:cNvPr id="29737" name="Rectangle 48"/>
          <p:cNvSpPr>
            <a:spLocks noChangeArrowheads="1"/>
          </p:cNvSpPr>
          <p:nvPr/>
        </p:nvSpPr>
        <p:spPr bwMode="auto">
          <a:xfrm>
            <a:off x="9282113" y="3795714"/>
            <a:ext cx="509756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latin typeface="Times New Roman" pitchFamily="18" charset="0"/>
              </a:rPr>
              <a:t>нет</a:t>
            </a:r>
            <a:endParaRPr lang="en-US"/>
          </a:p>
        </p:txBody>
      </p:sp>
      <p:sp>
        <p:nvSpPr>
          <p:cNvPr id="29738" name="Rectangle 49"/>
          <p:cNvSpPr>
            <a:spLocks noChangeArrowheads="1"/>
          </p:cNvSpPr>
          <p:nvPr/>
        </p:nvSpPr>
        <p:spPr bwMode="auto">
          <a:xfrm>
            <a:off x="7377114" y="4710114"/>
            <a:ext cx="40235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latin typeface="Times New Roman" pitchFamily="18" charset="0"/>
              </a:rPr>
              <a:t>да</a:t>
            </a:r>
            <a:endParaRPr lang="en-US"/>
          </a:p>
        </p:txBody>
      </p:sp>
      <p:sp>
        <p:nvSpPr>
          <p:cNvPr id="29739" name="Rectangle 50"/>
          <p:cNvSpPr>
            <a:spLocks noChangeArrowheads="1"/>
          </p:cNvSpPr>
          <p:nvPr/>
        </p:nvSpPr>
        <p:spPr bwMode="auto">
          <a:xfrm>
            <a:off x="9739314" y="4557714"/>
            <a:ext cx="67127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latin typeface="Times New Roman" pitchFamily="18" charset="0"/>
              </a:rPr>
              <a:t>пост.</a:t>
            </a:r>
            <a:endParaRPr lang="en-US"/>
          </a:p>
        </p:txBody>
      </p:sp>
      <p:sp>
        <p:nvSpPr>
          <p:cNvPr id="29740" name="Line 51"/>
          <p:cNvSpPr>
            <a:spLocks noChangeShapeType="1"/>
          </p:cNvSpPr>
          <p:nvPr/>
        </p:nvSpPr>
        <p:spPr bwMode="auto">
          <a:xfrm>
            <a:off x="80772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41" name="Line 52"/>
          <p:cNvSpPr>
            <a:spLocks noChangeShapeType="1"/>
          </p:cNvSpPr>
          <p:nvPr/>
        </p:nvSpPr>
        <p:spPr bwMode="auto">
          <a:xfrm>
            <a:off x="8077200" y="56388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9742" name="Rectangle 53"/>
          <p:cNvSpPr>
            <a:spLocks noChangeArrowheads="1"/>
          </p:cNvSpPr>
          <p:nvPr/>
        </p:nvSpPr>
        <p:spPr bwMode="auto">
          <a:xfrm>
            <a:off x="7072313" y="5319714"/>
            <a:ext cx="68493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latin typeface="Times New Roman" pitchFamily="18" charset="0"/>
              </a:rPr>
              <a:t>факт.</a:t>
            </a:r>
            <a:endParaRPr lang="en-US"/>
          </a:p>
        </p:txBody>
      </p:sp>
      <p:sp>
        <p:nvSpPr>
          <p:cNvPr id="29743" name="Rectangle 54"/>
          <p:cNvSpPr>
            <a:spLocks noChangeArrowheads="1"/>
          </p:cNvSpPr>
          <p:nvPr/>
        </p:nvSpPr>
        <p:spPr bwMode="auto">
          <a:xfrm>
            <a:off x="6996113" y="5776914"/>
            <a:ext cx="883256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latin typeface="Times New Roman" pitchFamily="18" charset="0"/>
              </a:rPr>
              <a:t>оценки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190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FC39C9CE-1CEC-4791-8D15-8405485B582A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1066800"/>
          </a:xfrm>
          <a:noFill/>
        </p:spPr>
        <p:txBody>
          <a:bodyPr vert="horz" lIns="90488" tIns="44450" rIns="90488" bIns="44450" rtlCol="0" anchor="ctr">
            <a:normAutofit fontScale="90000"/>
          </a:bodyPr>
          <a:lstStyle/>
          <a:p>
            <a:r>
              <a:rPr lang="en-US" b="1"/>
              <a:t>Пересчет строк кода на ассемблерный эквивалент</a:t>
            </a:r>
            <a:endParaRPr lang="en-US" b="1">
              <a:latin typeface="Times New Roman Cyr" charset="-52"/>
            </a:endParaRP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3048000" y="2133600"/>
          <a:ext cx="5638800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2801160" imgH="2700000" progId="Excel.Sheet.8">
                  <p:embed/>
                </p:oleObj>
              </mc:Choice>
              <mc:Fallback>
                <p:oleObj name="Worksheet" r:id="rId2" imgW="2801160" imgH="2700000" progId="Excel.Sheet.8">
                  <p:embed/>
                  <p:pic>
                    <p:nvPicPr>
                      <p:cNvPr id="409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133600"/>
                        <a:ext cx="5638800" cy="335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1496648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6A511E41-F720-440A-9195-0EBED5AD0309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4572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ru-RU" b="1"/>
              <a:t>Управление конфигурацией</a:t>
            </a:r>
            <a:endParaRPr lang="en-US" b="1"/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1546225" y="3663950"/>
            <a:ext cx="1663700" cy="901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Проверить</a:t>
            </a:r>
          </a:p>
          <a:p>
            <a:pPr algn="ctr"/>
            <a:r>
              <a:rPr lang="en-US">
                <a:latin typeface="Times New Roman" pitchFamily="18" charset="0"/>
              </a:rPr>
              <a:t>баз.версию</a:t>
            </a:r>
          </a:p>
        </p:txBody>
      </p:sp>
      <p:sp>
        <p:nvSpPr>
          <p:cNvPr id="30725" name="Rectangle 4"/>
          <p:cNvSpPr>
            <a:spLocks noChangeArrowheads="1"/>
          </p:cNvSpPr>
          <p:nvPr/>
        </p:nvSpPr>
        <p:spPr bwMode="auto">
          <a:xfrm>
            <a:off x="1546225" y="2368550"/>
            <a:ext cx="2044700" cy="901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Создать/обн.</a:t>
            </a:r>
          </a:p>
          <a:p>
            <a:pPr algn="ctr"/>
            <a:r>
              <a:rPr lang="en-US">
                <a:latin typeface="Times New Roman" pitchFamily="18" charset="0"/>
              </a:rPr>
              <a:t>базовую верс.</a:t>
            </a:r>
          </a:p>
        </p:txBody>
      </p:sp>
      <p:sp>
        <p:nvSpPr>
          <p:cNvPr id="30726" name="Rectangle 5"/>
          <p:cNvSpPr>
            <a:spLocks noChangeArrowheads="1"/>
          </p:cNvSpPr>
          <p:nvPr/>
        </p:nvSpPr>
        <p:spPr bwMode="auto">
          <a:xfrm>
            <a:off x="3984625" y="1225550"/>
            <a:ext cx="2197100" cy="901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Треб./проект/</a:t>
            </a:r>
          </a:p>
          <a:p>
            <a:pPr algn="ctr"/>
            <a:r>
              <a:rPr lang="en-US">
                <a:latin typeface="Times New Roman" pitchFamily="18" charset="0"/>
              </a:rPr>
              <a:t>использование</a:t>
            </a:r>
            <a:endParaRPr lang="en-US"/>
          </a:p>
        </p:txBody>
      </p:sp>
      <p:sp>
        <p:nvSpPr>
          <p:cNvPr id="30727" name="Rectangle 6"/>
          <p:cNvSpPr>
            <a:spLocks noChangeArrowheads="1"/>
          </p:cNvSpPr>
          <p:nvPr/>
        </p:nvSpPr>
        <p:spPr bwMode="auto">
          <a:xfrm>
            <a:off x="8328025" y="2292350"/>
            <a:ext cx="1968500" cy="901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Утвердить</a:t>
            </a:r>
          </a:p>
          <a:p>
            <a:pPr algn="ctr"/>
            <a:r>
              <a:rPr lang="en-US">
                <a:latin typeface="Times New Roman" pitchFamily="18" charset="0"/>
              </a:rPr>
              <a:t>изменение</a:t>
            </a:r>
          </a:p>
        </p:txBody>
      </p:sp>
      <p:sp>
        <p:nvSpPr>
          <p:cNvPr id="30728" name="Rectangle 7"/>
          <p:cNvSpPr>
            <a:spLocks noChangeArrowheads="1"/>
          </p:cNvSpPr>
          <p:nvPr/>
        </p:nvSpPr>
        <p:spPr bwMode="auto">
          <a:xfrm>
            <a:off x="3527425" y="3663950"/>
            <a:ext cx="1892300" cy="901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Разрешить</a:t>
            </a:r>
          </a:p>
          <a:p>
            <a:pPr algn="ctr"/>
            <a:r>
              <a:rPr lang="en-US">
                <a:latin typeface="Times New Roman" pitchFamily="18" charset="0"/>
              </a:rPr>
              <a:t>изменение</a:t>
            </a:r>
          </a:p>
        </p:txBody>
      </p:sp>
      <p:sp>
        <p:nvSpPr>
          <p:cNvPr id="30729" name="Rectangle 8"/>
          <p:cNvSpPr>
            <a:spLocks noChangeArrowheads="1"/>
          </p:cNvSpPr>
          <p:nvPr/>
        </p:nvSpPr>
        <p:spPr bwMode="auto">
          <a:xfrm>
            <a:off x="6019800" y="3657600"/>
            <a:ext cx="1816100" cy="901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Реализовать</a:t>
            </a:r>
          </a:p>
          <a:p>
            <a:pPr algn="ctr"/>
            <a:r>
              <a:rPr lang="en-US">
                <a:latin typeface="Times New Roman" pitchFamily="18" charset="0"/>
              </a:rPr>
              <a:t>изменение</a:t>
            </a:r>
          </a:p>
        </p:txBody>
      </p:sp>
      <p:sp>
        <p:nvSpPr>
          <p:cNvPr id="30730" name="Rectangle 9"/>
          <p:cNvSpPr>
            <a:spLocks noChangeArrowheads="1"/>
          </p:cNvSpPr>
          <p:nvPr/>
        </p:nvSpPr>
        <p:spPr bwMode="auto">
          <a:xfrm>
            <a:off x="8404225" y="3587750"/>
            <a:ext cx="1968500" cy="901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Проверить</a:t>
            </a:r>
          </a:p>
          <a:p>
            <a:pPr algn="ctr"/>
            <a:r>
              <a:rPr lang="en-US">
                <a:latin typeface="Times New Roman" pitchFamily="18" charset="0"/>
              </a:rPr>
              <a:t>изменение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1698625" y="1225550"/>
            <a:ext cx="1816100" cy="901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Начальная</a:t>
            </a:r>
          </a:p>
          <a:p>
            <a:pPr algn="ctr"/>
            <a:r>
              <a:rPr lang="en-US">
                <a:latin typeface="Times New Roman" pitchFamily="18" charset="0"/>
              </a:rPr>
              <a:t>разработка</a:t>
            </a:r>
          </a:p>
        </p:txBody>
      </p:sp>
      <p:sp>
        <p:nvSpPr>
          <p:cNvPr id="30732" name="Line 23"/>
          <p:cNvSpPr>
            <a:spLocks noChangeShapeType="1"/>
          </p:cNvSpPr>
          <p:nvPr/>
        </p:nvSpPr>
        <p:spPr bwMode="auto">
          <a:xfrm>
            <a:off x="4435475" y="541020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33" name="Line 24"/>
          <p:cNvSpPr>
            <a:spLocks noChangeShapeType="1"/>
          </p:cNvSpPr>
          <p:nvPr/>
        </p:nvSpPr>
        <p:spPr bwMode="auto">
          <a:xfrm flipV="1">
            <a:off x="7026275" y="45720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734" name="Line 26"/>
          <p:cNvSpPr>
            <a:spLocks noChangeShapeType="1"/>
          </p:cNvSpPr>
          <p:nvPr/>
        </p:nvSpPr>
        <p:spPr bwMode="auto">
          <a:xfrm>
            <a:off x="9464675" y="44958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35" name="Line 27"/>
          <p:cNvSpPr>
            <a:spLocks noChangeShapeType="1"/>
          </p:cNvSpPr>
          <p:nvPr/>
        </p:nvSpPr>
        <p:spPr bwMode="auto">
          <a:xfrm flipH="1">
            <a:off x="4435475" y="5791200"/>
            <a:ext cx="502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736" name="Line 28"/>
          <p:cNvSpPr>
            <a:spLocks noChangeShapeType="1"/>
          </p:cNvSpPr>
          <p:nvPr/>
        </p:nvSpPr>
        <p:spPr bwMode="auto">
          <a:xfrm>
            <a:off x="2073275" y="45720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37" name="Line 29"/>
          <p:cNvSpPr>
            <a:spLocks noChangeShapeType="1"/>
          </p:cNvSpPr>
          <p:nvPr/>
        </p:nvSpPr>
        <p:spPr bwMode="auto">
          <a:xfrm>
            <a:off x="2073275" y="5410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738" name="Line 30"/>
          <p:cNvSpPr>
            <a:spLocks noChangeShapeType="1"/>
          </p:cNvSpPr>
          <p:nvPr/>
        </p:nvSpPr>
        <p:spPr bwMode="auto">
          <a:xfrm>
            <a:off x="3216275" y="41148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739" name="Line 31"/>
          <p:cNvSpPr>
            <a:spLocks noChangeShapeType="1"/>
          </p:cNvSpPr>
          <p:nvPr/>
        </p:nvSpPr>
        <p:spPr bwMode="auto">
          <a:xfrm>
            <a:off x="5426075" y="41148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740" name="Line 32"/>
          <p:cNvSpPr>
            <a:spLocks noChangeShapeType="1"/>
          </p:cNvSpPr>
          <p:nvPr/>
        </p:nvSpPr>
        <p:spPr bwMode="auto">
          <a:xfrm>
            <a:off x="7864475" y="41148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741" name="Line 33"/>
          <p:cNvSpPr>
            <a:spLocks noChangeShapeType="1"/>
          </p:cNvSpPr>
          <p:nvPr/>
        </p:nvSpPr>
        <p:spPr bwMode="auto">
          <a:xfrm flipV="1">
            <a:off x="9388475" y="3200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742" name="Line 34"/>
          <p:cNvSpPr>
            <a:spLocks noChangeShapeType="1"/>
          </p:cNvSpPr>
          <p:nvPr/>
        </p:nvSpPr>
        <p:spPr bwMode="auto">
          <a:xfrm flipH="1">
            <a:off x="3597275" y="2819400"/>
            <a:ext cx="472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743" name="Line 35"/>
          <p:cNvSpPr>
            <a:spLocks noChangeShapeType="1"/>
          </p:cNvSpPr>
          <p:nvPr/>
        </p:nvSpPr>
        <p:spPr bwMode="auto">
          <a:xfrm>
            <a:off x="2454275" y="3276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744" name="Line 36"/>
          <p:cNvSpPr>
            <a:spLocks noChangeShapeType="1"/>
          </p:cNvSpPr>
          <p:nvPr/>
        </p:nvSpPr>
        <p:spPr bwMode="auto">
          <a:xfrm>
            <a:off x="2530475" y="213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745" name="Line 37"/>
          <p:cNvSpPr>
            <a:spLocks noChangeShapeType="1"/>
          </p:cNvSpPr>
          <p:nvPr/>
        </p:nvSpPr>
        <p:spPr bwMode="auto">
          <a:xfrm flipH="1">
            <a:off x="3521075" y="1676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746" name="Line 38"/>
          <p:cNvSpPr>
            <a:spLocks noChangeShapeType="1"/>
          </p:cNvSpPr>
          <p:nvPr/>
        </p:nvSpPr>
        <p:spPr bwMode="auto">
          <a:xfrm>
            <a:off x="4664075" y="21336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747" name="AutoShape 42"/>
          <p:cNvSpPr>
            <a:spLocks noChangeArrowheads="1"/>
          </p:cNvSpPr>
          <p:nvPr/>
        </p:nvSpPr>
        <p:spPr bwMode="auto">
          <a:xfrm>
            <a:off x="2743200" y="4953000"/>
            <a:ext cx="1676400" cy="1219200"/>
          </a:xfrm>
          <a:prstGeom prst="can">
            <a:avLst>
              <a:gd name="adj" fmla="val 25000"/>
            </a:avLst>
          </a:prstGeom>
          <a:solidFill>
            <a:srgbClr val="96B4FE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Баз.версии</a:t>
            </a:r>
          </a:p>
          <a:p>
            <a:pPr algn="ctr"/>
            <a:r>
              <a:rPr lang="en-US">
                <a:latin typeface="Times New Roman" pitchFamily="18" charset="0"/>
              </a:rPr>
              <a:t>Изменения</a:t>
            </a:r>
          </a:p>
        </p:txBody>
      </p:sp>
    </p:spTree>
    <p:extLst>
      <p:ext uri="{BB962C8B-B14F-4D97-AF65-F5344CB8AC3E}">
        <p14:creationId xmlns:p14="http://schemas.microsoft.com/office/powerpoint/2010/main" val="19447886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421C32D7-3DAB-4B23-A6A6-65508E2F4B5F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Обеспечение качества</a:t>
            </a:r>
            <a:endParaRPr lang="en-US" b="1"/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1447801" y="1447800"/>
            <a:ext cx="7086877" cy="36907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latin typeface="Arial" pitchFamily="34" charset="0"/>
              </a:rPr>
              <a:t>ЦЕЛИ:  </a:t>
            </a:r>
          </a:p>
          <a:p>
            <a:r>
              <a:rPr lang="en-US">
                <a:latin typeface="Arial" pitchFamily="34" charset="0"/>
              </a:rPr>
              <a:t>1. Улучшить качество через контроль продукта и процесса</a:t>
            </a:r>
          </a:p>
          <a:p>
            <a:r>
              <a:rPr lang="en-US">
                <a:latin typeface="Arial" pitchFamily="34" charset="0"/>
              </a:rPr>
              <a:t>2. Обеспечить полное соответствие установленным стандартам</a:t>
            </a:r>
          </a:p>
          <a:p>
            <a:r>
              <a:rPr lang="en-US">
                <a:latin typeface="Arial" pitchFamily="34" charset="0"/>
              </a:rPr>
              <a:t>	и процедурам по продуктам и по процессу</a:t>
            </a:r>
          </a:p>
          <a:p>
            <a:r>
              <a:rPr lang="en-US">
                <a:latin typeface="Arial" pitchFamily="34" charset="0"/>
              </a:rPr>
              <a:t>3. Обеспечить информирование руководства о любых</a:t>
            </a:r>
          </a:p>
          <a:p>
            <a:r>
              <a:rPr lang="en-US">
                <a:latin typeface="Arial" pitchFamily="34" charset="0"/>
              </a:rPr>
              <a:t>	отклонениях от процесса</a:t>
            </a:r>
            <a:endParaRPr lang="ru-RU">
              <a:latin typeface="Arial" pitchFamily="34" charset="0"/>
            </a:endParaRPr>
          </a:p>
          <a:p>
            <a:endParaRPr lang="en-US">
              <a:latin typeface="Arial" pitchFamily="34" charset="0"/>
            </a:endParaRPr>
          </a:p>
          <a:p>
            <a:r>
              <a:rPr lang="en-US">
                <a:latin typeface="Arial" pitchFamily="34" charset="0"/>
              </a:rPr>
              <a:t>ФУНКЦИИ:</a:t>
            </a:r>
          </a:p>
          <a:p>
            <a:r>
              <a:rPr lang="en-US">
                <a:latin typeface="Arial" pitchFamily="34" charset="0"/>
              </a:rPr>
              <a:t>1. Обеспечение соответстветств. инстр.средств и методов</a:t>
            </a:r>
          </a:p>
          <a:p>
            <a:r>
              <a:rPr lang="en-US">
                <a:latin typeface="Arial" pitchFamily="34" charset="0"/>
              </a:rPr>
              <a:t>2. Оценивание плана проекта, требований, процесса</a:t>
            </a:r>
          </a:p>
          <a:p>
            <a:r>
              <a:rPr lang="en-US">
                <a:latin typeface="Arial" pitchFamily="34" charset="0"/>
              </a:rPr>
              <a:t>	проектирования, методов кодирования и тестирования</a:t>
            </a:r>
          </a:p>
          <a:p>
            <a:r>
              <a:rPr lang="en-US">
                <a:latin typeface="Arial" pitchFamily="34" charset="0"/>
              </a:rPr>
              <a:t>3. Постоянное оценивание управления проектом</a:t>
            </a:r>
          </a:p>
          <a:p>
            <a:r>
              <a:rPr lang="en-US">
                <a:latin typeface="Arial" pitchFamily="34" charset="0"/>
              </a:rPr>
              <a:t>4. Настройка процедур обеспечения качества</a:t>
            </a:r>
          </a:p>
        </p:txBody>
      </p:sp>
    </p:spTree>
    <p:extLst>
      <p:ext uri="{BB962C8B-B14F-4D97-AF65-F5344CB8AC3E}">
        <p14:creationId xmlns:p14="http://schemas.microsoft.com/office/powerpoint/2010/main" val="3701504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2620" y="159411"/>
            <a:ext cx="9144000" cy="771173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Базовые термины проектного управления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44996"/>
            <a:ext cx="11976211" cy="6770203"/>
          </a:xfrm>
        </p:spPr>
        <p:txBody>
          <a:bodyPr>
            <a:noAutofit/>
          </a:bodyPr>
          <a:lstStyle/>
          <a:p>
            <a:pPr algn="l"/>
            <a:r>
              <a:rPr lang="ru-RU" sz="1600" b="1" dirty="0"/>
              <a:t>Agile:</a:t>
            </a:r>
            <a:r>
              <a:rPr lang="ru-RU" sz="1600" dirty="0"/>
              <a:t> Гибкий итеративно-инкрементальный подход к управлению проектами и продуктами, ориентированный на динамическое формирование требований и обеспечение их реализации в результате постоянного взаимодействия внутри самоорганизующихся рабочих групп, состоящих из специалистов различного профиля. Существует множество методов, базирующихся на идеях Agile, самые популярные из которых – Scrum и Kanban.</a:t>
            </a:r>
          </a:p>
          <a:p>
            <a:pPr algn="l"/>
            <a:r>
              <a:rPr lang="ru-RU" sz="1600" b="1" dirty="0"/>
              <a:t>Критический путь:</a:t>
            </a:r>
            <a:r>
              <a:rPr lang="ru-RU" sz="1600" dirty="0"/>
              <a:t> Непрерывная последовательность работ и событий от начального до конечного события, требующая наибольшего времени для её выполнения.</a:t>
            </a:r>
          </a:p>
          <a:p>
            <a:pPr algn="l"/>
            <a:r>
              <a:rPr lang="ru-RU" sz="1600" b="1" dirty="0"/>
              <a:t>Событийная цепочка процессов (EPC-диаграмма): </a:t>
            </a:r>
            <a:r>
              <a:rPr lang="ru-RU" sz="1600" dirty="0"/>
              <a:t>диаграмма, отображающая последовательность реализации работ проектов основываясь на доступности и загруженности ресурсов</a:t>
            </a:r>
          </a:p>
          <a:p>
            <a:pPr algn="l"/>
            <a:r>
              <a:rPr lang="ru-RU" sz="1600" b="1" dirty="0"/>
              <a:t>Резерв времени:</a:t>
            </a:r>
            <a:r>
              <a:rPr lang="ru-RU" sz="1600" dirty="0"/>
              <a:t> Время, на которое может быть отложено начало работы без влияния на общую продолжительность проекта. Таким образом, у работ на критическом пути резерв будет равняться нулю.</a:t>
            </a:r>
          </a:p>
          <a:p>
            <a:pPr algn="l"/>
            <a:r>
              <a:rPr lang="ru-RU" sz="1600" b="1" dirty="0"/>
              <a:t>Веха (контрольная точка, milestone):</a:t>
            </a:r>
            <a:r>
              <a:rPr lang="ru-RU" sz="1600" dirty="0"/>
              <a:t> Ключевое событие, обозначающее, например, конец этапа. На диаграмме Гантта обозначается задачей с нулевой длительностью.</a:t>
            </a:r>
          </a:p>
          <a:p>
            <a:pPr algn="l"/>
            <a:r>
              <a:rPr lang="ru-RU" sz="1600" b="1" dirty="0"/>
              <a:t>Менеджер проекта (руководитель проекта, project manager, PM</a:t>
            </a:r>
            <a:r>
              <a:rPr lang="ru-RU" sz="1600" b="1" i="1" dirty="0"/>
              <a:t>): </a:t>
            </a:r>
            <a:r>
              <a:rPr lang="ru-RU" sz="1600" i="1" dirty="0"/>
              <a:t>Руководитель команды проекта, ответственный за управление проектом (планирование, реализацию и закрытие проекта). </a:t>
            </a:r>
            <a:endParaRPr lang="ru-RU" sz="1600" dirty="0"/>
          </a:p>
          <a:p>
            <a:pPr algn="l"/>
            <a:r>
              <a:rPr lang="ru-RU" sz="1600" b="1" dirty="0"/>
              <a:t>Ресурсы:</a:t>
            </a:r>
            <a:r>
              <a:rPr lang="ru-RU" sz="1600" dirty="0"/>
              <a:t> Элементы, необходимые для реализации проекта. Ресурсами являются время, оборудование, материалы, сотрудники и прочее.</a:t>
            </a:r>
          </a:p>
          <a:p>
            <a:pPr algn="l"/>
            <a:r>
              <a:rPr lang="ru-RU" sz="1600" b="1" dirty="0"/>
              <a:t>Содержание проекта (Scope):</a:t>
            </a:r>
            <a:r>
              <a:rPr lang="ru-RU" sz="1600" dirty="0"/>
              <a:t> Описание работ, которые необходимо выполнить, чтобы получить продукт.</a:t>
            </a:r>
          </a:p>
          <a:p>
            <a:pPr algn="l"/>
            <a:r>
              <a:rPr lang="ru-RU" sz="1600" b="1" dirty="0"/>
              <a:t>Спринт (Sprint):</a:t>
            </a:r>
            <a:r>
              <a:rPr lang="ru-RU" sz="1600" dirty="0"/>
              <a:t> Итерация (рабочий цикл) в Scrum, длящаяся от недели до месяца, в ходе которой создаётся рабочая версия продукта или его элемент, представляющий ценность для заказчика.</a:t>
            </a:r>
          </a:p>
          <a:p>
            <a:pPr algn="l"/>
            <a:r>
              <a:rPr lang="ru-RU" sz="1600" b="1" dirty="0"/>
              <a:t>«Классическое» или «традиционное» проектное управление:</a:t>
            </a:r>
            <a:r>
              <a:rPr lang="ru-RU" sz="1600" dirty="0"/>
              <a:t> Наиболее широко распространённый метод управления проектами, основанный на так называемом «водопадном» (Waterfall) или каскадном цикле, при котором задача передаётся последовательно по этапам, напоминающим поток.</a:t>
            </a:r>
          </a:p>
          <a:p>
            <a:pPr algn="l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9026245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B0B704DD-A58C-400E-A2A0-7123F0936196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762000"/>
            <a:ext cx="8839200" cy="609600"/>
          </a:xfrm>
        </p:spPr>
        <p:txBody>
          <a:bodyPr>
            <a:normAutofit fontScale="90000"/>
          </a:bodyPr>
          <a:lstStyle/>
          <a:p>
            <a:r>
              <a:rPr lang="ru-RU" b="1"/>
              <a:t>Деятельности по обеспечению качества</a:t>
            </a:r>
            <a:endParaRPr lang="en-US" b="1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Обзор требований и спецификаций</a:t>
            </a:r>
          </a:p>
          <a:p>
            <a:r>
              <a:rPr lang="en-US"/>
              <a:t>Обзор плана и процедур тестирования</a:t>
            </a:r>
          </a:p>
          <a:p>
            <a:r>
              <a:rPr lang="en-US"/>
              <a:t>Обзор всех поставок</a:t>
            </a:r>
          </a:p>
          <a:p>
            <a:r>
              <a:rPr lang="en-US"/>
              <a:t>Посещение обзоров проектирования</a:t>
            </a:r>
          </a:p>
          <a:p>
            <a:r>
              <a:rPr lang="en-US"/>
              <a:t>Посещени</a:t>
            </a:r>
            <a:r>
              <a:rPr lang="ru-RU"/>
              <a:t>е</a:t>
            </a:r>
            <a:r>
              <a:rPr lang="en-US"/>
              <a:t> обзоров кода</a:t>
            </a:r>
          </a:p>
          <a:p>
            <a:r>
              <a:rPr lang="en-US"/>
              <a:t>Участие в приемочных испытаниях</a:t>
            </a:r>
          </a:p>
          <a:p>
            <a:r>
              <a:rPr lang="en-US"/>
              <a:t>Заключительный аудит конфигурации</a:t>
            </a:r>
          </a:p>
        </p:txBody>
      </p:sp>
    </p:spTree>
    <p:extLst>
      <p:ext uri="{BB962C8B-B14F-4D97-AF65-F5344CB8AC3E}">
        <p14:creationId xmlns:p14="http://schemas.microsoft.com/office/powerpoint/2010/main" val="41581954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33A39839-1E85-4E21-9C84-77BD40EC2C6F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0" y="3048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ru-RU" b="1"/>
              <a:t>Отчет по обзору продукта</a:t>
            </a:r>
            <a:endParaRPr lang="en-US" b="1"/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2133601" y="838200"/>
            <a:ext cx="6659563" cy="2222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Название продукта:</a:t>
            </a:r>
          </a:p>
          <a:p>
            <a:r>
              <a:rPr lang="en-US" sz="2000">
                <a:latin typeface="Times New Roman" pitchFamily="18" charset="0"/>
              </a:rPr>
              <a:t>Проект/группа:</a:t>
            </a:r>
          </a:p>
          <a:p>
            <a:r>
              <a:rPr lang="en-US" sz="2000">
                <a:latin typeface="Times New Roman" pitchFamily="18" charset="0"/>
              </a:rPr>
              <a:t>Дата проведения:</a:t>
            </a:r>
          </a:p>
          <a:p>
            <a:r>
              <a:rPr lang="en-US" sz="2000">
                <a:latin typeface="Times New Roman" pitchFamily="18" charset="0"/>
              </a:rPr>
              <a:t>Место проведения:</a:t>
            </a:r>
          </a:p>
          <a:p>
            <a:r>
              <a:rPr lang="en-US" sz="2000">
                <a:latin typeface="Times New Roman" pitchFamily="18" charset="0"/>
              </a:rPr>
              <a:t>Группа обзора	 	И.О.Фамилия		Подпись</a:t>
            </a:r>
          </a:p>
          <a:p>
            <a:r>
              <a:rPr lang="en-US" sz="2000">
                <a:latin typeface="Times New Roman" pitchFamily="18" charset="0"/>
              </a:rPr>
              <a:t>Руководитель обзора:</a:t>
            </a:r>
          </a:p>
          <a:p>
            <a:r>
              <a:rPr lang="en-US" sz="2000">
                <a:latin typeface="Times New Roman" pitchFamily="18" charset="0"/>
              </a:rPr>
              <a:t>Автор(ы) продукта:</a:t>
            </a:r>
            <a:endParaRPr lang="en-US" sz="2000"/>
          </a:p>
        </p:txBody>
      </p:sp>
      <p:sp>
        <p:nvSpPr>
          <p:cNvPr id="33797" name="Rectangle 4"/>
          <p:cNvSpPr>
            <a:spLocks noChangeArrowheads="1"/>
          </p:cNvSpPr>
          <p:nvPr/>
        </p:nvSpPr>
        <p:spPr bwMode="auto">
          <a:xfrm>
            <a:off x="2439989" y="3201988"/>
            <a:ext cx="7464425" cy="3136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</a:rPr>
              <a:t>ОЦЕНКА ПРОДУКТА</a:t>
            </a:r>
          </a:p>
          <a:p>
            <a:r>
              <a:rPr lang="en-US" sz="2000">
                <a:latin typeface="Times New Roman" pitchFamily="18" charset="0"/>
              </a:rPr>
              <a:t>Принят (    )	Условно принят (    )	Не принят (    )</a:t>
            </a:r>
          </a:p>
          <a:p>
            <a:pPr algn="ctr"/>
            <a:r>
              <a:rPr lang="en-US" sz="2000">
                <a:latin typeface="Times New Roman" pitchFamily="18" charset="0"/>
              </a:rPr>
              <a:t>Метрики обзора:</a:t>
            </a:r>
          </a:p>
          <a:p>
            <a:r>
              <a:rPr lang="en-US" sz="2000">
                <a:latin typeface="Times New Roman" pitchFamily="18" charset="0"/>
              </a:rPr>
              <a:t>Объем продукта (KAELOC) или символов:</a:t>
            </a:r>
          </a:p>
          <a:p>
            <a:r>
              <a:rPr lang="en-US" sz="2000">
                <a:latin typeface="Times New Roman" pitchFamily="18" charset="0"/>
              </a:rPr>
              <a:t>Продолжительность обзора:</a:t>
            </a:r>
          </a:p>
          <a:p>
            <a:r>
              <a:rPr lang="en-US" sz="2000">
                <a:latin typeface="Times New Roman" pitchFamily="18" charset="0"/>
              </a:rPr>
              <a:t>Продолжительность подготовки к обзору:</a:t>
            </a:r>
          </a:p>
          <a:p>
            <a:r>
              <a:rPr lang="en-US" sz="2000">
                <a:latin typeface="Times New Roman" pitchFamily="18" charset="0"/>
              </a:rPr>
              <a:t>Количество ошибок по уровням:</a:t>
            </a:r>
          </a:p>
          <a:p>
            <a:r>
              <a:rPr lang="en-US" sz="2000">
                <a:latin typeface="Times New Roman" pitchFamily="18" charset="0"/>
              </a:rPr>
              <a:t>1		2		3		4	           5</a:t>
            </a:r>
          </a:p>
          <a:p>
            <a:r>
              <a:rPr lang="en-US" sz="2000">
                <a:latin typeface="Times New Roman" pitchFamily="18" charset="0"/>
              </a:rPr>
              <a:t>Длительность исправления ошибок (при повторном обзоре):</a:t>
            </a:r>
          </a:p>
          <a:p>
            <a:pPr algn="ctr"/>
            <a:r>
              <a:rPr lang="en-US" sz="2000">
                <a:latin typeface="Times New Roman" pitchFamily="18" charset="0"/>
              </a:rPr>
              <a:t>СПИСОК ОШИБОК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788567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Классический подход к проектному менеджменту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0584" y="1359462"/>
            <a:ext cx="10325437" cy="4442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209126" y="1432290"/>
            <a:ext cx="1804524" cy="3965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095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-16181"/>
            <a:ext cx="9144000" cy="954860"/>
          </a:xfrm>
        </p:spPr>
        <p:txBody>
          <a:bodyPr>
            <a:normAutofit/>
          </a:bodyPr>
          <a:lstStyle/>
          <a:p>
            <a:r>
              <a:rPr lang="en-US" sz="4000" b="1" dirty="0"/>
              <a:t>Agile</a:t>
            </a:r>
            <a:endParaRPr lang="ru-RU" sz="4000" b="1" dirty="0"/>
          </a:p>
        </p:txBody>
      </p:sp>
      <p:pic>
        <p:nvPicPr>
          <p:cNvPr id="4" name="Рисунок 4" descr="Топ-7 методов управления проектами: Agile, Scrum, Kanban, PRINCE2 и другие"/>
          <p:cNvPicPr/>
          <p:nvPr/>
        </p:nvPicPr>
        <p:blipFill rotWithShape="1">
          <a:blip r:embed="rId2" cstate="print"/>
          <a:srcRect t="15431" r="-2222"/>
          <a:stretch/>
        </p:blipFill>
        <p:spPr bwMode="auto">
          <a:xfrm>
            <a:off x="1902542" y="1710813"/>
            <a:ext cx="7462684" cy="4748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353515" y="938679"/>
            <a:ext cx="1149069" cy="356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416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4679"/>
            <a:ext cx="9144000" cy="463676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effectLst/>
              </a:rPr>
              <a:t>Agile Manifesto</a:t>
            </a:r>
            <a:endParaRPr lang="ru-RU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920" y="1053046"/>
            <a:ext cx="11935753" cy="6634387"/>
          </a:xfrm>
        </p:spPr>
        <p:txBody>
          <a:bodyPr>
            <a:no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ru-RU" sz="1800" dirty="0">
                <a:effectLst/>
              </a:rPr>
              <a:t>Наивысшим приоритетом является удовлетворение потребностей заказчика, благодаря регулярной и ранней поставке ценного программного обеспечения;</a:t>
            </a:r>
          </a:p>
          <a:p>
            <a:pPr marL="342900" indent="-342900" algn="l">
              <a:buFont typeface="+mj-lt"/>
              <a:buAutoNum type="arabicPeriod"/>
            </a:pPr>
            <a:r>
              <a:rPr lang="ru-RU" sz="1800" dirty="0">
                <a:effectLst/>
              </a:rPr>
              <a:t>Изменение требований приветствуется, даже на поздних стадиях разработки;</a:t>
            </a:r>
          </a:p>
          <a:p>
            <a:pPr marL="342900" indent="-342900" algn="l">
              <a:buFont typeface="+mj-lt"/>
              <a:buAutoNum type="arabicPeriod"/>
            </a:pPr>
            <a:r>
              <a:rPr lang="ru-RU" sz="1800" dirty="0">
                <a:effectLst/>
              </a:rPr>
              <a:t>Работающий продукт следует выпускать как можно чаще, с периодичностью от пары недель до пары месяцев;</a:t>
            </a:r>
          </a:p>
          <a:p>
            <a:pPr marL="342900" indent="-342900" algn="l">
              <a:buFont typeface="+mj-lt"/>
              <a:buAutoNum type="arabicPeriod"/>
            </a:pPr>
            <a:r>
              <a:rPr lang="ru-RU" sz="1800" dirty="0">
                <a:effectLst/>
              </a:rPr>
              <a:t>На протяжении всего проекта разработчики и представители бизнеса должны ежедневно работать вместе;</a:t>
            </a:r>
          </a:p>
          <a:p>
            <a:pPr marL="342900" indent="-342900" algn="l">
              <a:buFont typeface="+mj-lt"/>
              <a:buAutoNum type="arabicPeriod"/>
            </a:pPr>
            <a:r>
              <a:rPr lang="ru-RU" sz="1800" dirty="0">
                <a:effectLst/>
              </a:rPr>
              <a:t>Над проектом должны работать мотивированные профессионалы. Чтобы работа была сделана, создайте условия, обеспечьте поддержку и полностью доверьтесь им;</a:t>
            </a:r>
          </a:p>
          <a:p>
            <a:pPr marL="342900" indent="-342900" algn="l">
              <a:buFont typeface="+mj-lt"/>
              <a:buAutoNum type="arabicPeriod"/>
            </a:pPr>
            <a:r>
              <a:rPr lang="ru-RU" sz="1800" dirty="0">
                <a:effectLst/>
              </a:rPr>
              <a:t>Непосредственное общение является наиболее практичным и эффективным способом обмена информацией как с самой командой, так и внутри команды;</a:t>
            </a:r>
          </a:p>
          <a:p>
            <a:pPr marL="342900" indent="-342900" algn="l">
              <a:buFont typeface="+mj-lt"/>
              <a:buAutoNum type="arabicPeriod"/>
            </a:pPr>
            <a:r>
              <a:rPr lang="ru-RU" sz="1800" dirty="0">
                <a:effectLst/>
              </a:rPr>
              <a:t>Работающий продукт — основной показатель прогресса;</a:t>
            </a:r>
          </a:p>
          <a:p>
            <a:pPr marL="342900" indent="-342900" algn="l">
              <a:buFont typeface="+mj-lt"/>
              <a:buAutoNum type="arabicPeriod"/>
            </a:pPr>
            <a:r>
              <a:rPr lang="ru-RU" sz="1800" dirty="0">
                <a:effectLst/>
              </a:rPr>
              <a:t>Инвесторы, разработчики и пользователи должны иметь возможность поддерживать постоянный ритм бесконечно;</a:t>
            </a:r>
          </a:p>
          <a:p>
            <a:pPr marL="342900" indent="-342900" algn="l">
              <a:buFont typeface="+mj-lt"/>
              <a:buAutoNum type="arabicPeriod"/>
            </a:pPr>
            <a:r>
              <a:rPr lang="ru-RU" sz="1800" dirty="0">
                <a:effectLst/>
              </a:rPr>
              <a:t>Постоянное внимание к техническому совершенству и качеству проектирования повышает гибкость проекта;</a:t>
            </a:r>
          </a:p>
          <a:p>
            <a:pPr marL="342900" indent="-342900" algn="l">
              <a:buFont typeface="+mj-lt"/>
              <a:buAutoNum type="arabicPeriod"/>
            </a:pPr>
            <a:r>
              <a:rPr lang="ru-RU" sz="1800" dirty="0">
                <a:effectLst/>
              </a:rPr>
              <a:t>Простота — искусство минимизации лишней работы — крайне необходима;</a:t>
            </a:r>
          </a:p>
          <a:p>
            <a:pPr marL="342900" indent="-342900" algn="l">
              <a:buFont typeface="+mj-lt"/>
              <a:buAutoNum type="arabicPeriod"/>
            </a:pPr>
            <a:r>
              <a:rPr lang="ru-RU" sz="1800" dirty="0">
                <a:effectLst/>
              </a:rPr>
              <a:t>Самые лучшие требования, архитектурные и технические решения рождаются у самоорганизующихся команд;</a:t>
            </a:r>
          </a:p>
          <a:p>
            <a:pPr marL="342900" indent="-342900" algn="l">
              <a:buFont typeface="+mj-lt"/>
              <a:buAutoNum type="arabicPeriod"/>
            </a:pPr>
            <a:r>
              <a:rPr lang="ru-RU" sz="1800" dirty="0">
                <a:effectLst/>
              </a:rPr>
              <a:t>Команда должна систематически анализировать возможные способы улучшения эффективности и соответственно корректировать стиль своей работы.</a:t>
            </a:r>
          </a:p>
          <a:p>
            <a:pPr algn="l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349326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6435" y="56644"/>
            <a:ext cx="9144000" cy="704007"/>
          </a:xfrm>
        </p:spPr>
        <p:txBody>
          <a:bodyPr>
            <a:normAutofit fontScale="90000"/>
          </a:bodyPr>
          <a:lstStyle/>
          <a:p>
            <a:r>
              <a:rPr lang="ru-RU" sz="4900" b="1" dirty="0" err="1"/>
              <a:t>Scrum</a:t>
            </a:r>
            <a:endParaRPr lang="ru-RU" sz="2800" dirty="0"/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288EB27B-66B6-C113-DDF6-40F6A1A67D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Чем хороша методология Scrum для работы, если я не в отрасли IT">
            <a:extLst>
              <a:ext uri="{FF2B5EF4-FFF2-40B4-BE49-F238E27FC236}">
                <a16:creationId xmlns:a16="http://schemas.microsoft.com/office/drawing/2014/main" id="{6DB623C7-CD42-AC87-EC1D-B75A5A7F3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949" y="899651"/>
            <a:ext cx="8632102" cy="5633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274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51793"/>
            <a:ext cx="9144000" cy="415124"/>
          </a:xfrm>
        </p:spPr>
        <p:txBody>
          <a:bodyPr>
            <a:noAutofit/>
          </a:bodyPr>
          <a:lstStyle/>
          <a:p>
            <a:r>
              <a:rPr lang="en-US" sz="4000" b="1" dirty="0"/>
              <a:t>Lean</a:t>
            </a:r>
            <a:endParaRPr lang="ru-RU" sz="4000" b="1" dirty="0"/>
          </a:p>
        </p:txBody>
      </p:sp>
      <p:pic>
        <p:nvPicPr>
          <p:cNvPr id="4" name="Рисунок 6" descr="Топ-7 методов управления проектами: Agile, Scrum, Kanban, PRINCE2, Lean и другие"/>
          <p:cNvPicPr/>
          <p:nvPr/>
        </p:nvPicPr>
        <p:blipFill rotWithShape="1">
          <a:blip r:embed="rId2" cstate="print"/>
          <a:srcRect t="13613"/>
          <a:stretch/>
        </p:blipFill>
        <p:spPr bwMode="auto">
          <a:xfrm>
            <a:off x="2153265" y="1179871"/>
            <a:ext cx="6975987" cy="49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A76893CB-A51B-3BE7-5CE5-F22347166C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186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m00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m00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 Cyr" charset="-5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 Cyr" charset="-52"/>
          </a:defRPr>
        </a:defPPr>
      </a:lstStyle>
    </a:lnDef>
  </a:objectDefaults>
  <a:extraClrSchemeLst>
    <a:extraClrScheme>
      <a:clrScheme name="pm00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m00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00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00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00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00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00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1901</Words>
  <Application>Microsoft Office PowerPoint</Application>
  <PresentationFormat>Широкоэкранный</PresentationFormat>
  <Paragraphs>434</Paragraphs>
  <Slides>41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41</vt:i4>
      </vt:variant>
    </vt:vector>
  </HeadingPairs>
  <TitlesOfParts>
    <vt:vector size="53" baseType="lpstr">
      <vt:lpstr>Arial</vt:lpstr>
      <vt:lpstr>Arial Black</vt:lpstr>
      <vt:lpstr>Calibri</vt:lpstr>
      <vt:lpstr>Calibri Light</vt:lpstr>
      <vt:lpstr>Times New Roman</vt:lpstr>
      <vt:lpstr>Times New Roman Cyr</vt:lpstr>
      <vt:lpstr>Trebuchet MS</vt:lpstr>
      <vt:lpstr>Office Theme</vt:lpstr>
      <vt:lpstr>pm00</vt:lpstr>
      <vt:lpstr>Clip</vt:lpstr>
      <vt:lpstr>Document</vt:lpstr>
      <vt:lpstr>Worksheet</vt:lpstr>
      <vt:lpstr>Управление проектированием информационных систем Лекция 6 Методы управления проектами</vt:lpstr>
      <vt:lpstr>Презентация PowerPoint</vt:lpstr>
      <vt:lpstr>Презентация PowerPoint</vt:lpstr>
      <vt:lpstr>Базовые термины проектного управления </vt:lpstr>
      <vt:lpstr>Презентация PowerPoint</vt:lpstr>
      <vt:lpstr>Agile</vt:lpstr>
      <vt:lpstr>Agile Manifesto</vt:lpstr>
      <vt:lpstr>Scrum</vt:lpstr>
      <vt:lpstr>Lean</vt:lpstr>
      <vt:lpstr>Kanban </vt:lpstr>
      <vt:lpstr>6 сигм (Six Sigma) </vt:lpstr>
      <vt:lpstr>PRINCE2</vt:lpstr>
      <vt:lpstr>Условия работы над проектом</vt:lpstr>
      <vt:lpstr>Требования участников</vt:lpstr>
      <vt:lpstr>Институт технологии программирования</vt:lpstr>
      <vt:lpstr>Что дает модель CMM? </vt:lpstr>
      <vt:lpstr>Ограничения модели CMM </vt:lpstr>
      <vt:lpstr>Структура модели CMM </vt:lpstr>
      <vt:lpstr>Базовые понятия модели CMM</vt:lpstr>
      <vt:lpstr>Концепция зрелости процесса</vt:lpstr>
      <vt:lpstr>Ключевые области процесса</vt:lpstr>
      <vt:lpstr>Эволюция процесса</vt:lpstr>
      <vt:lpstr>Характеристики процесса</vt:lpstr>
      <vt:lpstr>Процесс разработки ПО</vt:lpstr>
      <vt:lpstr>Водопадная модель</vt:lpstr>
      <vt:lpstr>Модель быстрой разработки приложений</vt:lpstr>
      <vt:lpstr>V-образная модель</vt:lpstr>
      <vt:lpstr>Пошаговая модель</vt:lpstr>
      <vt:lpstr>Спиральная модель Боэма</vt:lpstr>
      <vt:lpstr>Прототипная модель</vt:lpstr>
      <vt:lpstr>Характеристики моделей процесса</vt:lpstr>
      <vt:lpstr>Матрица выбора жизненного цикла</vt:lpstr>
      <vt:lpstr>Длительность фаз ЖЦ</vt:lpstr>
      <vt:lpstr>Принципы планирования</vt:lpstr>
      <vt:lpstr>Типичные разделы контрактной книги</vt:lpstr>
      <vt:lpstr>Цикл разработки плана</vt:lpstr>
      <vt:lpstr>Пересчет строк кода на ассемблерный эквивалент</vt:lpstr>
      <vt:lpstr>Управление конфигурацией</vt:lpstr>
      <vt:lpstr>Обеспечение качества</vt:lpstr>
      <vt:lpstr>Деятельности по обеспечению качества</vt:lpstr>
      <vt:lpstr>Отчет по обзору продукта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mikhail kupriyanov</dc:creator>
  <cp:lastModifiedBy>Yana Bekeneuva</cp:lastModifiedBy>
  <cp:revision>17</cp:revision>
  <dcterms:created xsi:type="dcterms:W3CDTF">2017-02-20T17:11:34Z</dcterms:created>
  <dcterms:modified xsi:type="dcterms:W3CDTF">2022-05-16T07:23:40Z</dcterms:modified>
</cp:coreProperties>
</file>