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91" r:id="rId2"/>
    <p:sldId id="258" r:id="rId3"/>
    <p:sldId id="275" r:id="rId4"/>
    <p:sldId id="276" r:id="rId5"/>
    <p:sldId id="277" r:id="rId6"/>
    <p:sldId id="278" r:id="rId7"/>
    <p:sldId id="279" r:id="rId8"/>
    <p:sldId id="281" r:id="rId9"/>
    <p:sldId id="274" r:id="rId10"/>
    <p:sldId id="280" r:id="rId11"/>
    <p:sldId id="282" r:id="rId12"/>
    <p:sldId id="283" r:id="rId13"/>
    <p:sldId id="284" r:id="rId14"/>
    <p:sldId id="285" r:id="rId15"/>
    <p:sldId id="286" r:id="rId16"/>
    <p:sldId id="289" r:id="rId17"/>
    <p:sldId id="28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41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09860-BE89-40BC-87FD-E1E95D6A8046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F8D14-BEDD-467F-B190-4E55B2802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2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31F561-8A0E-4FB7-B460-BC26A8AA6054}" type="slidenum">
              <a:rPr lang="ru-RU" altLang="ru-RU" sz="1200">
                <a:latin typeface="Times New Roman" panose="02020603050405020304" pitchFamily="18" charset="0"/>
              </a:rPr>
              <a:pPr/>
              <a:t>11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2869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88C0F1-0635-4D49-A174-EAE6E69D0FAA}" type="slidenum">
              <a:rPr lang="ru-RU" altLang="ru-RU" sz="1200">
                <a:latin typeface="Times New Roman" panose="02020603050405020304" pitchFamily="18" charset="0"/>
              </a:rPr>
              <a:pPr/>
              <a:t>12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2170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DE782B-D36D-41E7-841B-977EEB43D353}" type="slidenum">
              <a:rPr lang="ru-RU" altLang="ru-RU" sz="1200">
                <a:latin typeface="Times New Roman" panose="02020603050405020304" pitchFamily="18" charset="0"/>
              </a:rPr>
              <a:pPr/>
              <a:t>13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9927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90E83F-39A2-4196-B4B2-7D52DA6A1E5D}" type="slidenum">
              <a:rPr lang="ru-RU" altLang="ru-RU" sz="1200">
                <a:latin typeface="Times New Roman" panose="02020603050405020304" pitchFamily="18" charset="0"/>
              </a:rPr>
              <a:pPr/>
              <a:t>14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2028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57F7CA-1376-4E9A-A5BC-C6AA974B03C6}" type="slidenum">
              <a:rPr lang="ru-RU" altLang="ru-RU" sz="1200">
                <a:latin typeface="Times New Roman" panose="02020603050405020304" pitchFamily="18" charset="0"/>
              </a:rPr>
              <a:pPr/>
              <a:t>15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825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0403E-4414-2003-9C1F-BD64BA1A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9147E5-7AE0-0FAB-0B2C-62ED641CF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986495-1D49-F3E9-935B-7E37FFCBB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DC9EA9-FF03-646E-796F-E371DB223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FA37A3-C5D6-C31A-98A6-E3DBA01C5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094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C364E-4EBE-883C-5CB3-59FDE6B2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E8530E-D594-6C64-CF97-06D4AD84E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CE30BB-12E6-A926-044F-06AA9A3B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15B29F-28D4-1751-9A73-AEA97FBC8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1B8CC4-43A5-9160-D0C8-40CE17E6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33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ED86EDE-1050-68A7-C7FA-C7797BEB9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1A43F3-1A88-B22F-A54C-E4FC4674D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D2A308-9D9D-E3B7-1D12-A8949BA4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6103F4-4149-423A-800F-32454CBE8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8B99B6-84E2-AA53-AA07-88D02AC71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165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19200" y="1600201"/>
            <a:ext cx="103632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5E6D3-111C-44FD-B313-7337306412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487477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0AC1C9-4364-3C32-71F5-FBD1B46D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9C5455-D950-8B67-5E41-535A79DC3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EA1186-A6E2-A86E-7E2D-19CFD7765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D88EE5-8A27-C71F-2F54-12616374A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4CD4D2-7B3B-0667-B79A-577BF9B9D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53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11989-83D4-8E03-D31E-FF4C8FB5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F19F91-978B-69A7-7231-BBBD8467A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2D0727-A40D-52FF-543B-95AAC1FDC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768C5B-0CD0-ABFF-5D54-F643B0A0B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9CA684-BB5A-43A8-A73D-5CD60D06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65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16386-A39A-EE18-2CFF-8E8058B08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59BB2B-EF22-B7FF-2EF2-9DF92EC95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7EA4DB-0B0A-995E-5635-55DCF46CA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06236D-2936-97CA-0287-B54511092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10D558-A3E7-3ACA-EC5F-0C86A9AEF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FA5176-044F-0707-9C46-509A9F5E8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90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025B5-08DD-36FB-6EDA-815944EB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6F1155-36BD-469E-2BB8-2EE9A6848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DC91B8-1B5A-A3F3-44BF-BAB377C74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B0D5110-9A85-D274-0EA9-ECE9FA5B1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CBDE7E-FA2A-7B74-C52B-097F3F009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CE52F1-9528-7E53-48BE-AEAF3EAB7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CCAD03-C951-98E7-55C4-04DF7AC06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9C8F8CC-CA49-2762-F4B5-81FECADDB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73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2755A-56DA-D2D5-FDC6-2A1516C20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C49AE4-C63B-8FFE-6302-10FF4F86A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285E8-D6E8-2A37-7B11-86FB16AE7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0D51A5-EFA1-D3C5-CD46-96D6428D6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1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1D03834-588D-95B6-D9D2-9C629E88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6C5E9F-8A06-5D90-A115-8B2DE42D6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139CFB-6FAD-2998-09F4-A2C0903F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77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1226A-8592-2E33-5CB5-A0955671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906BE9-6B1B-78BD-E150-ADA059B01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407201-205A-1C84-DD10-11AFABD29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B293E8-D531-355F-42D5-F558B345C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F4C6B0-1BBE-F72C-BC72-0EFE995A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09D1D2-0AB7-6B2A-554E-017BA9C0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223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CEF83-9CF1-8B7A-DE0D-AF9B6219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C7640D-A560-30A7-7BDC-496D5D315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587E5D-83C3-C030-4F74-EB2E05CB1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87F09D-C96E-DEAE-9FEF-388624F60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DF75E4-D588-2EC0-A356-67D1E4C5F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401C5-6B57-365C-8386-38961ABA0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820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E5A83B-8422-F24A-BB38-311D9099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908637-CE07-F395-C299-D13B91624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2543E5-9890-F2C8-DF10-26F261E1A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656A2-247A-4636-BDD3-1B16E0D69022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CC8582-3C41-AE8B-1DDC-DB3763EE4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9F7B6C-E734-F3D0-0A88-081B83132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7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64651" y="1468827"/>
            <a:ext cx="9072854" cy="2308225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ru-RU" sz="3000" dirty="0">
                <a:latin typeface="Georgia" pitchFamily="18" charset="0"/>
              </a:rPr>
            </a:br>
            <a:br>
              <a:rPr lang="ru-RU" sz="3000" dirty="0">
                <a:latin typeface="Georgia" pitchFamily="18" charset="0"/>
              </a:rPr>
            </a:br>
            <a:r>
              <a:rPr lang="ru-RU" sz="4000" b="1" dirty="0">
                <a:latin typeface="+mn-lt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latin typeface="+mn-lt"/>
              </a:rPr>
              <a:t>АППАРАТНО­ПРОГРАММНЫЕ СРЕДСТВА ЗАЩИТЫ ИНФОРМАЦИИ В КОМПЬЮТЕРНЫХ СИСТЕМАХ</a:t>
            </a:r>
            <a:r>
              <a:rPr lang="ru-RU" sz="4000" b="1" dirty="0">
                <a:latin typeface="+mn-lt"/>
                <a:cs typeface="Times New Roman" panose="02020603050405020304" pitchFamily="18" charset="0"/>
              </a:rPr>
              <a:t>» </a:t>
            </a:r>
            <a:br>
              <a:rPr lang="ru-RU" b="1" dirty="0"/>
            </a:br>
            <a:endParaRPr lang="ru-RU" sz="4000" b="1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07067" y="3805234"/>
            <a:ext cx="9144000" cy="783695"/>
          </a:xfrm>
        </p:spPr>
        <p:txBody>
          <a:bodyPr>
            <a:noAutofit/>
          </a:bodyPr>
          <a:lstStyle/>
          <a:p>
            <a:r>
              <a:rPr lang="ru-RU" sz="2200" b="1" dirty="0">
                <a:cs typeface="Times New Roman" panose="02020603050405020304" pitchFamily="18" charset="0"/>
              </a:rPr>
              <a:t>Лекция: «Содержание информационной безопасности. </a:t>
            </a:r>
            <a:br>
              <a:rPr lang="ru-RU" sz="2200" b="1" dirty="0">
                <a:cs typeface="Times New Roman" panose="02020603050405020304" pitchFamily="18" charset="0"/>
              </a:rPr>
            </a:br>
            <a:r>
              <a:rPr lang="ru-RU" sz="2200" b="1" dirty="0">
                <a:cs typeface="Times New Roman" panose="02020603050405020304" pitchFamily="18" charset="0"/>
              </a:rPr>
              <a:t>Базовые цели и задачи ИБ. Модель эшелонированной обороны» </a:t>
            </a:r>
            <a:br>
              <a:rPr lang="ru-RU" sz="2200" b="1" dirty="0"/>
            </a:br>
            <a:endParaRPr lang="ru-RU" sz="2200" b="1" dirty="0"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9502EE-0CF8-0581-5894-57663BA4810B}"/>
              </a:ext>
            </a:extLst>
          </p:cNvPr>
          <p:cNvSpPr/>
          <p:nvPr/>
        </p:nvSpPr>
        <p:spPr>
          <a:xfrm>
            <a:off x="1164651" y="214905"/>
            <a:ext cx="88018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Санкт-Петербургский государственный электротехнический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университет «ЛЭТИ» им. В.И. Ульянова (Ленина)</a:t>
            </a: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7DCE2150-8FA5-6BD1-6856-F31C596B6F01}"/>
              </a:ext>
            </a:extLst>
          </p:cNvPr>
          <p:cNvSpPr/>
          <p:nvPr/>
        </p:nvSpPr>
        <p:spPr>
          <a:xfrm>
            <a:off x="870315" y="3539384"/>
            <a:ext cx="957072" cy="957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719382-42D0-AE03-4316-2B116D47A43A}"/>
              </a:ext>
            </a:extLst>
          </p:cNvPr>
          <p:cNvSpPr txBox="1"/>
          <p:nvPr/>
        </p:nvSpPr>
        <p:spPr>
          <a:xfrm>
            <a:off x="2957409" y="5722411"/>
            <a:ext cx="87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Лектор Краснов Сергей Александрович,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к.т.н. доцент каф. ИБ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F1B794D7-CAA2-A892-9332-4EAD88D7D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505" y="166092"/>
            <a:ext cx="1594997" cy="193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83662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524000" y="0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цели и задачи защиты информации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919289" y="752476"/>
            <a:ext cx="2071687" cy="71437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информации от утечки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724401" y="752476"/>
            <a:ext cx="2303463" cy="71437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информации от потери и подлога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7807325" y="684213"/>
            <a:ext cx="2071688" cy="1016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процесса обработки информации от отказов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819275" y="2708275"/>
            <a:ext cx="2260600" cy="1017588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конфиденциальности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информации</a:t>
            </a:r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559121" y="2708275"/>
            <a:ext cx="2794715" cy="1017588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целостности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подлинности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информации</a:t>
            </a:r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933386" y="2708274"/>
            <a:ext cx="1945627" cy="101758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информации</a:t>
            </a:r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874838" y="4945064"/>
            <a:ext cx="8177212" cy="43973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Блокирование нарушений информационной безопасности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882776" y="5445125"/>
            <a:ext cx="8175625" cy="439738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Обнаружение нарушений информационной безопасности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885951" y="5949950"/>
            <a:ext cx="8175625" cy="439738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информационной безопасности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640013" y="1636713"/>
            <a:ext cx="647700" cy="906462"/>
          </a:xfrm>
          <a:prstGeom prst="downArrow">
            <a:avLst>
              <a:gd name="adj1" fmla="val 25812"/>
              <a:gd name="adj2" fmla="val 6727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513389" y="1636713"/>
            <a:ext cx="649287" cy="906462"/>
          </a:xfrm>
          <a:prstGeom prst="downArrow">
            <a:avLst>
              <a:gd name="adj1" fmla="val 25812"/>
              <a:gd name="adj2" fmla="val 6727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632075" y="3868738"/>
            <a:ext cx="647700" cy="906462"/>
          </a:xfrm>
          <a:prstGeom prst="downArrow">
            <a:avLst>
              <a:gd name="adj1" fmla="val 25812"/>
              <a:gd name="adj2" fmla="val 6727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513389" y="3890963"/>
            <a:ext cx="649287" cy="906462"/>
          </a:xfrm>
          <a:prstGeom prst="downArrow">
            <a:avLst>
              <a:gd name="adj1" fmla="val 25812"/>
              <a:gd name="adj2" fmla="val 6727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8520113" y="1873250"/>
            <a:ext cx="647700" cy="692150"/>
          </a:xfrm>
          <a:prstGeom prst="downArrow">
            <a:avLst>
              <a:gd name="adj1" fmla="val 25812"/>
              <a:gd name="adj2" fmla="val 6727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8520113" y="3890963"/>
            <a:ext cx="647700" cy="965200"/>
          </a:xfrm>
          <a:prstGeom prst="downArrow">
            <a:avLst>
              <a:gd name="adj1" fmla="val 25812"/>
              <a:gd name="adj2" fmla="val 6727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169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58298" y="0"/>
            <a:ext cx="9118287" cy="725354"/>
          </a:xfrm>
          <a:noFill/>
        </p:spPr>
        <p:txBody>
          <a:bodyPr>
            <a:normAutofit/>
          </a:bodyPr>
          <a:lstStyle/>
          <a:p>
            <a:pPr algn="ctr" eaLnBrk="1" hangingPunct="1">
              <a:lnSpc>
                <a:spcPct val="75000"/>
              </a:lnSpc>
            </a:pP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 о компьютерных инцидентах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24347" y="608036"/>
            <a:ext cx="11137050" cy="303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Char char="Ø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США ежегодный экономический ущерб, наносимый компьютерными преступниками, превышает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млрд. долларов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Char char="Ø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ежегодно возбуждаются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тысячи уголовных дел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статьям 272 («Неправомерный доступ к компьютерной информации»),  273 («Создание, использование и распространение вредоносных программ")  и 159 («Мошенничество») УК РФ. 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Char char="Ø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регистрируемых преступлений в сфере компьютерной информации, как в России, так и за рубежом представляет собой неуклонно растущую кривую, динамика роста которой составляет порядка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300-400% ежегодно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4347" y="4417454"/>
            <a:ext cx="112303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SzPct val="90000"/>
              <a:buFont typeface="Wingdings" panose="05000000000000000000" pitchFamily="2" charset="2"/>
              <a:buChar char="Ø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не выявляется более 90% компьютерных преступлений, в Великобритании — 85%, в США 80%, в Германии — 75%.</a:t>
            </a:r>
          </a:p>
          <a:p>
            <a:pPr marL="342900" indent="-342900">
              <a:spcBef>
                <a:spcPct val="20000"/>
              </a:spcBef>
              <a:buSzPct val="90000"/>
              <a:buFont typeface="Wingdings" panose="05000000000000000000" pitchFamily="2" charset="2"/>
              <a:buChar char="Ø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суда доходят меньше 3% нарушений, а ревизия в состоянии выявить не более 10% электронных хищений.</a:t>
            </a:r>
          </a:p>
          <a:p>
            <a:pPr marL="342900" indent="-342900">
              <a:spcBef>
                <a:spcPct val="20000"/>
              </a:spcBef>
              <a:buSzPct val="90000"/>
              <a:buFont typeface="Wingdings" panose="05000000000000000000" pitchFamily="2" charset="2"/>
              <a:buChar char="Ø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преступности на 2-3% вызывает снижение раскрытия преступлений на 1%, что, в свою очередь, увеличивает количество уклонения правонарушителей от ответственности.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8642" y="3384756"/>
            <a:ext cx="107924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Преступления в сфере компьютерных технологий имеют самый высокий уровень латентности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837794"/>
      </p:ext>
    </p:extLst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498903"/>
              </p:ext>
            </p:extLst>
          </p:nvPr>
        </p:nvGraphicFramePr>
        <p:xfrm>
          <a:off x="1429555" y="228601"/>
          <a:ext cx="9009846" cy="6460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225747" imgH="3029407" progId="Visio.Drawing.6">
                  <p:embed/>
                </p:oleObj>
              </mc:Choice>
              <mc:Fallback>
                <p:oleObj name="Visio" r:id="rId3" imgW="4225747" imgH="3029407" progId="Visio.Drawing.6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9555" y="228601"/>
                        <a:ext cx="9009846" cy="6460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90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833688"/>
              </p:ext>
            </p:extLst>
          </p:nvPr>
        </p:nvGraphicFramePr>
        <p:xfrm>
          <a:off x="1584101" y="20639"/>
          <a:ext cx="8931499" cy="6658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322369" imgH="3222955" progId="Visio.Drawing.6">
                  <p:embed/>
                </p:oleObj>
              </mc:Choice>
              <mc:Fallback>
                <p:oleObj name="Visio" r:id="rId3" imgW="4322369" imgH="3222955" progId="Visio.Drawing.6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101" y="20639"/>
                        <a:ext cx="8931499" cy="6658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787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317631"/>
              </p:ext>
            </p:extLst>
          </p:nvPr>
        </p:nvGraphicFramePr>
        <p:xfrm>
          <a:off x="1300766" y="223837"/>
          <a:ext cx="9214834" cy="6459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322369" imgH="3029407" progId="Visio.Drawing.6">
                  <p:embed/>
                </p:oleObj>
              </mc:Choice>
              <mc:Fallback>
                <p:oleObj name="Visio" r:id="rId3" imgW="4322369" imgH="3029407" progId="Visio.Drawing.6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766" y="223837"/>
                        <a:ext cx="9214834" cy="6459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7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816813"/>
              </p:ext>
            </p:extLst>
          </p:nvPr>
        </p:nvGraphicFramePr>
        <p:xfrm>
          <a:off x="1468192" y="95251"/>
          <a:ext cx="9047408" cy="6597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419295" imgH="3222955" progId="Visio.Drawing.6">
                  <p:embed/>
                </p:oleObj>
              </mc:Choice>
              <mc:Fallback>
                <p:oleObj name="Visio" r:id="rId3" imgW="4419295" imgH="3222955" progId="Visio.Drawing.6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192" y="95251"/>
                        <a:ext cx="9047408" cy="6597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948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77009" y="0"/>
            <a:ext cx="1077216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методы защиты информации</a:t>
            </a:r>
            <a:endParaRPr lang="ru-RU" alt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017431" y="500063"/>
            <a:ext cx="10097037" cy="5969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09248" y="948591"/>
            <a:ext cx="5020342" cy="2393047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freezing" dir="t"/>
          </a:scene3d>
          <a:sp3d extrusionH="63500" prstMaterial="metal">
            <a:bevelT w="88900" h="127000"/>
            <a:bevelB w="889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ts val="1200"/>
              </a:spcBef>
              <a:defRPr/>
            </a:pP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</a:t>
            </a:r>
          </a:p>
          <a:p>
            <a:pPr indent="180975" algn="just" defTabSz="912813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подразделений по ЗИ</a:t>
            </a:r>
          </a:p>
          <a:p>
            <a:pPr indent="180975" algn="just" defTabSz="912813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контроля выполнения мероприятий защиты</a:t>
            </a:r>
          </a:p>
          <a:p>
            <a:pPr indent="180975" defTabSz="912813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учета носителей и ТСОИ </a:t>
            </a:r>
          </a:p>
          <a:p>
            <a:pPr indent="180975" defTabSz="912813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разграничения доступа к информации</a:t>
            </a:r>
          </a:p>
          <a:p>
            <a:pPr indent="180975" defTabSz="912813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 персонала вопросам ЗИ</a:t>
            </a:r>
          </a:p>
          <a:p>
            <a:pPr indent="180975" defTabSz="912813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инструкций по ЗИ</a:t>
            </a:r>
          </a:p>
          <a:p>
            <a:pPr defTabSz="912813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2813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2813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2813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2813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defRPr/>
            </a:pPr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00578" y="3393154"/>
            <a:ext cx="3876007" cy="2692177"/>
          </a:xfrm>
          <a:prstGeom prst="roundRect">
            <a:avLst/>
          </a:prstGeom>
          <a:solidFill>
            <a:srgbClr val="BD5413"/>
          </a:solidFill>
          <a:scene3d>
            <a:camera prst="orthographicFront"/>
            <a:lightRig rig="freezing" dir="t"/>
          </a:scene3d>
          <a:sp3d extrusionH="63500" prstMaterial="metal">
            <a:bevelT w="88900" h="127000"/>
            <a:bevelB w="889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Программно-аппаратные</a:t>
            </a:r>
          </a:p>
          <a:p>
            <a:pPr indent="180975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Межсетевое экранирование</a:t>
            </a:r>
          </a:p>
          <a:p>
            <a:pPr indent="180975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Антивирусная защита</a:t>
            </a:r>
          </a:p>
          <a:p>
            <a:pPr indent="180975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обнаружения вторжений</a:t>
            </a:r>
          </a:p>
          <a:p>
            <a:pPr indent="180975">
              <a:buFont typeface="Wingdings" pitchFamily="2" charset="2"/>
              <a:buChar char="Ø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VPN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975">
              <a:buFont typeface="Wingdings" pitchFamily="2" charset="2"/>
              <a:buChar char="Ø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Криптография</a:t>
            </a:r>
          </a:p>
          <a:p>
            <a:pPr indent="180975">
              <a:buFont typeface="Wingdings" pitchFamily="2" charset="2"/>
              <a:buChar char="Ø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Стеганография</a:t>
            </a:r>
          </a:p>
          <a:p>
            <a:pPr indent="180975">
              <a:buFont typeface="Wingdings" pitchFamily="2" charset="2"/>
              <a:buChar char="Ø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анализа защищенности</a:t>
            </a:r>
          </a:p>
          <a:p>
            <a:pPr indent="180975">
              <a:buFont typeface="Wingdings" pitchFamily="2" charset="2"/>
              <a:buChar char="Ø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</a:t>
            </a:r>
          </a:p>
          <a:p>
            <a:pPr indent="180975">
              <a:buFont typeface="Wingdings" pitchFamily="2" charset="2"/>
              <a:buChar char="Ø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Аутентификация </a:t>
            </a:r>
          </a:p>
          <a:p>
            <a:pPr algn="ctr" eaLnBrk="1" hangingPunct="1"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Прямоугольник 25"/>
          <p:cNvSpPr>
            <a:spLocks noChangeArrowheads="1"/>
          </p:cNvSpPr>
          <p:nvPr/>
        </p:nvSpPr>
        <p:spPr bwMode="auto">
          <a:xfrm>
            <a:off x="1015991" y="571501"/>
            <a:ext cx="1009516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защиты информации: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66624" y="1071546"/>
            <a:ext cx="3909961" cy="2093916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freezing" dir="t"/>
          </a:scene3d>
          <a:sp3d extrusionH="63500" prstMaterial="metal">
            <a:bevelT w="88900" h="127000"/>
            <a:bevelB w="889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ts val="1200"/>
              </a:spcBef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</a:t>
            </a:r>
          </a:p>
          <a:p>
            <a:pPr indent="180975" algn="just" defTabSz="912813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пропускного режима</a:t>
            </a:r>
          </a:p>
          <a:p>
            <a:pPr indent="180975" algn="just" defTabSz="912813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охрана </a:t>
            </a:r>
          </a:p>
          <a:p>
            <a:pPr indent="180975" algn="just" defTabSz="912813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 охрана </a:t>
            </a:r>
          </a:p>
          <a:p>
            <a:pPr indent="180975" algn="just" defTabSz="912813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охрана</a:t>
            </a:r>
          </a:p>
          <a:p>
            <a:pPr indent="180975" algn="just" defTabSz="912813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охрана</a:t>
            </a:r>
          </a:p>
          <a:p>
            <a:pPr indent="180975" algn="just" defTabSz="912813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Охранное телевидение </a:t>
            </a:r>
          </a:p>
          <a:p>
            <a:pPr algn="ctr" defTabSz="912813">
              <a:defRPr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2813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2813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defRPr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defRPr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defRPr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90919" y="3428999"/>
            <a:ext cx="5030400" cy="2168699"/>
          </a:xfrm>
          <a:prstGeom prst="roundRect">
            <a:avLst/>
          </a:prstGeom>
          <a:solidFill>
            <a:srgbClr val="05711A"/>
          </a:solidFill>
          <a:scene3d>
            <a:camera prst="orthographicFront"/>
            <a:lightRig rig="freezing" dir="t"/>
          </a:scene3d>
          <a:sp3d extrusionH="63500" prstMaterial="metal">
            <a:bevelT w="88900" h="127000"/>
            <a:bevelB w="889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ts val="1200"/>
              </a:spcBef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</a:t>
            </a:r>
          </a:p>
          <a:p>
            <a:pPr indent="180975" algn="just" defTabSz="912813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информации от подслушивания</a:t>
            </a:r>
          </a:p>
          <a:p>
            <a:pPr indent="180975" algn="just" defTabSz="912813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информации от перехвата</a:t>
            </a:r>
          </a:p>
          <a:p>
            <a:pPr indent="180975" algn="just" defTabSz="912813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информации от подсматривания</a:t>
            </a:r>
          </a:p>
          <a:p>
            <a:pPr indent="180975" algn="just" defTabSz="912813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контроль состояния ЗИ</a:t>
            </a:r>
          </a:p>
          <a:p>
            <a:pPr indent="180975" algn="just" defTabSz="912813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 способов и средств ЗИ</a:t>
            </a:r>
          </a:p>
          <a:p>
            <a:pPr indent="180975" algn="just" defTabSz="912813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специальных технических средств</a:t>
            </a:r>
          </a:p>
          <a:p>
            <a:pPr indent="180975" algn="just" defTabSz="912813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Сертификация СЗИ</a:t>
            </a:r>
          </a:p>
          <a:p>
            <a:pPr algn="ctr" defTabSz="912813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2813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2813">
              <a:defRPr/>
            </a:pP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09248" y="5715016"/>
            <a:ext cx="5155005" cy="448696"/>
          </a:xfrm>
          <a:prstGeom prst="roundRect">
            <a:avLst/>
          </a:prstGeom>
          <a:solidFill>
            <a:srgbClr val="FFCC99"/>
          </a:solidFill>
          <a:scene3d>
            <a:camera prst="orthographicFront"/>
            <a:lightRig rig="freezing" dir="t"/>
          </a:scene3d>
          <a:sp3d extrusionH="63500" prstMaterial="metal">
            <a:bevelT w="88900" h="127000"/>
            <a:bevelB w="889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ts val="1200"/>
              </a:spcBef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Морально-этические</a:t>
            </a:r>
          </a:p>
        </p:txBody>
      </p:sp>
    </p:spTree>
    <p:extLst>
      <p:ext uri="{BB962C8B-B14F-4D97-AF65-F5344CB8AC3E}">
        <p14:creationId xmlns:p14="http://schemas.microsoft.com/office/powerpoint/2010/main" val="2097089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537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7942665-AD14-67FE-4ACB-82AF3A47EECA}"/>
              </a:ext>
            </a:extLst>
          </p:cNvPr>
          <p:cNvSpPr txBox="1"/>
          <p:nvPr/>
        </p:nvSpPr>
        <p:spPr>
          <a:xfrm>
            <a:off x="712237" y="395151"/>
            <a:ext cx="10767526" cy="331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лекции: Нормативно-правое регулирование в области </a:t>
            </a:r>
            <a:r>
              <a:rPr lang="ru-RU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информационной безопасности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Изучаемые вопросы: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Правовое регулирование в области ИБ.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эшелонированной обороны. Важность и сложность проблемы информационной безопасности.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440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300" y="822325"/>
            <a:ext cx="10515600" cy="122237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 Стратегии национальной безопасности Российской Федерации"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4EAA40-8102-4E98-9E0B-C35C50E65166}"/>
              </a:ext>
            </a:extLst>
          </p:cNvPr>
          <p:cNvSpPr txBox="1"/>
          <p:nvPr/>
        </p:nvSpPr>
        <p:spPr>
          <a:xfrm>
            <a:off x="932693" y="1975098"/>
            <a:ext cx="10649707" cy="424731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</a:t>
            </a:r>
          </a:p>
          <a:p>
            <a:pPr marL="400050" indent="-400050">
              <a:buFontTx/>
              <a:buAutoNum type="romanU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в современном мире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интересы и стратегические национальные приоритеты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Обеспечение национальной безопасности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 страны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 общественная безопасность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жизни российских граждан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рост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Наука, технологии и образование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 живых систем и рациональное природопользование Стратегическая Стабильность и равноправное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стратегическое партнерство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Организационные, нормативно-правовые и информационные основы реализации настоящей Стратегии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VI. Основные показатели состояния национальной безопасности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3300" y="33079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</a:t>
            </a:r>
            <a:b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31 декабря 2015 года N 683 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639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национальной безопасности Российской Федерации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0400" y="1312039"/>
            <a:ext cx="11176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Настоящая Стратегия является базовым документом стратегического планирования, определяющим национальные интересы и стратегические национальные приоритеты Российской Федерации, цели, задачи и меры в области внутренней и внешней политики, направленные на укрепление национальной безопасности Российской Федерации и обеспечение устойчивого развития страны на долгосрочную перспективу.</a:t>
            </a:r>
            <a:br>
              <a:rPr lang="ru-RU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3066365"/>
            <a:ext cx="111760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1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Российской Федерации </a:t>
            </a:r>
            <a:r>
              <a:rPr lang="ru-RU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(далее - национальная безопасность) - состояние защищенности личности, общества и государства от внутренних и внешних угроз, при котором обеспечиваются реализация конституционных прав и свобод граждан Российской Федерации (далее - граждане), достойные качество и уровень их жизни, суверенитет, независимость, государственная и территориальная целостность, устойчивое социально-экономическое развитие Российской Федерации. </a:t>
            </a:r>
          </a:p>
          <a:p>
            <a:r>
              <a:rPr lang="ru-RU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</a:t>
            </a:r>
            <a:r>
              <a:rPr lang="ru-RU" sz="2000" b="1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включает</a:t>
            </a:r>
            <a:r>
              <a:rPr lang="ru-RU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себя оборону страны и все виды безопасности, предусмотренные Конституцией Российской Федерации и законодательством Российской Федерации, прежде всего государственную, общественную, </a:t>
            </a:r>
            <a:r>
              <a:rPr lang="ru-RU" sz="2000" b="1" i="1" spc="1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информационную</a:t>
            </a:r>
            <a:r>
              <a:rPr lang="ru-RU" sz="2000" b="1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экологическую, экономическую, транспортную, энергетическую безопасность, безопасность личности.</a:t>
            </a:r>
            <a:br>
              <a:rPr lang="ru-RU" spc="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1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335846"/>
            <a:ext cx="11226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1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Национальные интересы Российской Федерации</a:t>
            </a:r>
            <a:r>
              <a:rPr lang="ru-RU" sz="2000" b="1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(далее - национальные интересы) объективно значимые потребности личности, общества и государства в обеспечении их защищенности и устойчивого развития;</a:t>
            </a:r>
            <a:br>
              <a:rPr lang="ru-RU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1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Угроза национальной безопасности </a:t>
            </a:r>
            <a:r>
              <a:rPr lang="ru-RU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совокупность условий и факторов, создающих прямую или косвенную возможность нанесения ущерба национальным интересам;</a:t>
            </a:r>
            <a:br>
              <a:rPr lang="ru-RU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1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национальной безопасности </a:t>
            </a:r>
            <a:r>
              <a:rPr lang="ru-RU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реализация органами государственной власти и органами местного самоуправления во взаимодействии с институтами гражданского общества политических, военных, организационных, социально-экономических, информационных, правовых и иных мер, направленных на противодействие угрозам национальной безопасности и удовлетворение национальных интересов;</a:t>
            </a:r>
            <a:br>
              <a:rPr lang="ru-RU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4060041"/>
            <a:ext cx="1122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1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Стратегические национальные приоритеты Российской Федерации </a:t>
            </a:r>
            <a:r>
              <a:rPr lang="ru-RU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(далее - стратегические национальные приоритеты) - важнейшие направления обеспечения национальной безопасности;</a:t>
            </a:r>
            <a:br>
              <a:rPr lang="ru-RU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1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обеспечения национальной безопасности </a:t>
            </a:r>
            <a:r>
              <a:rPr lang="ru-RU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совокупность осуществляющих реализацию государственной политики в сфере обеспечения национальной безопасности органов государственной власти и органов местного самоуправления и находящихся в их распоряжении инструментов.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701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300" y="792460"/>
            <a:ext cx="10782300" cy="48254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Доктрина информационной безопасности РФ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4EAA40-8102-4E98-9E0B-C35C50E65166}"/>
              </a:ext>
            </a:extLst>
          </p:cNvPr>
          <p:cNvSpPr txBox="1"/>
          <p:nvPr/>
        </p:nvSpPr>
        <p:spPr>
          <a:xfrm>
            <a:off x="283335" y="1271054"/>
            <a:ext cx="11616744" cy="463203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</a:t>
            </a:r>
          </a:p>
          <a:p>
            <a:pPr marL="857250" lvl="1" indent="-40005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Настоящая Доктрина представляет собой систему официальных взглядов на обеспечение национальной безопасности Российской Федерации в информационной сфере.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настоящей Доктрине под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сферой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понимается совокупность информации, объектов информатизации, информационных систем, сайтов в информационно-телекоммуникационной сети "Интернет" (далее - сеть "Интернет"), сетей связи, информационных технологий, субъектов, деятельность которых связана с формированием и обработкой информации, развитием и использованием названных технологий, обеспечением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безопасности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совокупность механизмов регулирования соответствующих общественных отношений.</a:t>
            </a:r>
          </a:p>
          <a:p>
            <a:pPr lvl="1" algn="ctr">
              <a:spcAft>
                <a:spcPts val="6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Национальные интересы в информационной сфере</a:t>
            </a:r>
          </a:p>
          <a:p>
            <a:pPr lvl="1" algn="ctr">
              <a:spcAft>
                <a:spcPts val="6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Основные информационные угрозы и состояние информационной безопасности </a:t>
            </a:r>
          </a:p>
          <a:p>
            <a:pPr lvl="1" algn="ctr">
              <a:spcAft>
                <a:spcPts val="6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Стратегические цели и основные направления обеспечения информационной безопасности</a:t>
            </a:r>
          </a:p>
          <a:p>
            <a:pPr lvl="1" algn="ctr">
              <a:spcAft>
                <a:spcPts val="6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Организационные основы обеспечения информационной безопасности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690" y="20200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</a:t>
            </a:r>
            <a:b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05 декабря 2016 года N 646 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703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7352" y="142666"/>
            <a:ext cx="11226800" cy="646330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Доктрине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следующие </a:t>
            </a: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угроза информационной безопасности РФ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- информационная угроза) - совокупность действий и факторов, создающих опасность нанесения ущерба национальным интересам в информационной сфере;</a:t>
            </a:r>
          </a:p>
          <a:p>
            <a:pPr algn="just"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безопасность РФ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- информационная безопасность) - состояние защищенности личности, общества и государства от внутренних и внешних информационных угроз, при котором обеспечиваются реализация конституционных прав и свобод человека и гражданина, достойные качество и уровень жизни граждан, суверенитет, территориальная целостность и устойчивое социально-экономическое развитие РФ, оборона и безопасность государства;</a:t>
            </a:r>
          </a:p>
          <a:p>
            <a:pPr algn="just"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информационной безопасности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осуществление взаимоувязанных правовых, организационных, оперативно-розыскных, разведывательных, контрразведывательных, научно- технических, информационно-аналитических, кадровых, экономических и иных мер по прогнозированию, обнаружению, сдерживанию, предотвращению, отражению информационных угроз и ликвидации последствий их проявления;</a:t>
            </a:r>
          </a:p>
          <a:p>
            <a:pPr algn="just"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силы обеспечения информационной безопасности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государственные органы, а также подразделения и должностные лица государственных органов, органов местного самоуправления и организаций, уполномоченные на решение в соответствии с законодательством РФ задач по обеспечению ИБ;</a:t>
            </a:r>
          </a:p>
          <a:p>
            <a:pPr algn="just"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обеспечения информационной безопасности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правовые, организационные, технические и другие средства, используемые силами обеспечения ИБ;</a:t>
            </a:r>
          </a:p>
          <a:p>
            <a:pPr algn="just"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ж)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обеспечения информационной безопасности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совокупность сил обеспечения информационной безопасности, осуществляющих скоординированную и спланированную деятельность, и используемых ими средств обеспечения ИБ;</a:t>
            </a:r>
          </a:p>
        </p:txBody>
      </p:sp>
    </p:spTree>
    <p:extLst>
      <p:ext uri="{BB962C8B-B14F-4D97-AF65-F5344CB8AC3E}">
        <p14:creationId xmlns:p14="http://schemas.microsoft.com/office/powerpoint/2010/main" val="1932326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 в сфере защиты информации</a:t>
            </a:r>
            <a:endParaRPr lang="ru-RU" alt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67126" y="476250"/>
            <a:ext cx="5072063" cy="3571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Российской Федерации</a:t>
            </a:r>
          </a:p>
        </p:txBody>
      </p:sp>
      <p:grpSp>
        <p:nvGrpSpPr>
          <p:cNvPr id="13318" name="Group 39"/>
          <p:cNvGrpSpPr>
            <a:grpSpLocks/>
          </p:cNvGrpSpPr>
          <p:nvPr/>
        </p:nvGrpSpPr>
        <p:grpSpPr bwMode="auto">
          <a:xfrm>
            <a:off x="1068946" y="836614"/>
            <a:ext cx="10122795" cy="5847521"/>
            <a:chOff x="135" y="810"/>
            <a:chExt cx="5535" cy="3493"/>
          </a:xfrm>
        </p:grpSpPr>
        <p:grpSp>
          <p:nvGrpSpPr>
            <p:cNvPr id="13320" name="Группа 16"/>
            <p:cNvGrpSpPr>
              <a:grpSpLocks/>
            </p:cNvGrpSpPr>
            <p:nvPr/>
          </p:nvGrpSpPr>
          <p:grpSpPr bwMode="auto">
            <a:xfrm>
              <a:off x="135" y="810"/>
              <a:ext cx="5490" cy="1260"/>
              <a:chOff x="285720" y="1357298"/>
              <a:chExt cx="8715436" cy="2000264"/>
            </a:xfrm>
          </p:grpSpPr>
          <p:sp>
            <p:nvSpPr>
              <p:cNvPr id="30" name="Прямоугольник 4"/>
              <p:cNvSpPr/>
              <p:nvPr/>
            </p:nvSpPr>
            <p:spPr>
              <a:xfrm>
                <a:off x="285720" y="1357298"/>
                <a:ext cx="8715436" cy="200026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Федеральные законы</a:t>
                </a:r>
              </a:p>
              <a:p>
                <a:pPr algn="ctr">
                  <a:defRPr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defRPr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defRPr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defRPr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defRPr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defRPr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428596" y="1714487"/>
                <a:ext cx="2071701" cy="78581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 информации, информационных технологиях и о защите информации</a:t>
                </a:r>
                <a:endPara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7000892" y="1714487"/>
                <a:ext cx="1928825" cy="71438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 правовой охране программ и БД</a:t>
                </a: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4786313" y="1714487"/>
                <a:ext cx="1928827" cy="71438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 лицензировании отдельных видов деятельности</a:t>
                </a: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2643173" y="1714487"/>
                <a:ext cx="1928827" cy="71438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 персональных данных</a:t>
                </a: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428596" y="2643182"/>
                <a:ext cx="1071569" cy="5715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Закон РФ О ГТ</a:t>
                </a: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5429256" y="2643182"/>
                <a:ext cx="1071569" cy="5715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УК РФ</a:t>
                </a: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4214809" y="2643182"/>
                <a:ext cx="1071571" cy="5715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ГК РФ</a:t>
                </a: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2928925" y="2643182"/>
                <a:ext cx="1071571" cy="5715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Закон РФ О КТ</a:t>
                </a: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6643701" y="2643182"/>
                <a:ext cx="1071571" cy="5715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Кодекс  О А П</a:t>
                </a: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7858148" y="2643182"/>
                <a:ext cx="1071569" cy="5715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Трудовой кодекс</a:t>
                </a: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1714480" y="2643182"/>
                <a:ext cx="1071569" cy="571504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Закон РФ о ЭЦП</a:t>
                </a: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500033" y="2643182"/>
                <a:ext cx="1071571" cy="57150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Закон РФ о ГТ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5500693" y="2643182"/>
                <a:ext cx="1071571" cy="57150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УК РФ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4286248" y="2643182"/>
                <a:ext cx="1071569" cy="57150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ГК РФ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3000364" y="2643182"/>
                <a:ext cx="1071569" cy="57150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Закон РФ о КТ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6715140" y="2643182"/>
                <a:ext cx="1071569" cy="57150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Кодекс  о</a:t>
                </a:r>
              </a:p>
              <a:p>
                <a:pPr algn="ctr">
                  <a:defRPr/>
                </a:pP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 П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7929585" y="2643182"/>
                <a:ext cx="1071571" cy="57150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Трудовой кодекс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1785917" y="2643182"/>
                <a:ext cx="1071571" cy="57150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Закон РФ о ЭЦП</a:t>
                </a:r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135" y="2070"/>
              <a:ext cx="5490" cy="103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Указы Президента, Постановления Правительства РФ</a:t>
              </a:r>
            </a:p>
            <a:p>
              <a:pPr algn="ctr">
                <a:defRPr/>
              </a:pP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35" y="3105"/>
              <a:ext cx="5490" cy="1198"/>
            </a:xfrm>
            <a:prstGeom prst="rect">
              <a:avLst/>
            </a:prstGeom>
            <a:solidFill>
              <a:srgbClr val="FF7C8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80" y="2250"/>
              <a:ext cx="1125" cy="3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921-51. Положение о Государственной системе ЗИ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80" y="2655"/>
              <a:ext cx="1485" cy="3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Положение о сертификации средств ЗИ по требованиям безопасности информации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755" y="2655"/>
              <a:ext cx="2655" cy="3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Положение о порядке обращения со служебной информацией ограниченного распространения в федеральных органах исполнительной власти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475" y="2250"/>
              <a:ext cx="1845" cy="3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Доктрина информационной безопасности РФ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395" y="2250"/>
              <a:ext cx="1031" cy="3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Концепция национальной безопасности РФ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410" y="2250"/>
              <a:ext cx="1170" cy="3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Перечень сведений конфиденциального характера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422" y="2655"/>
              <a:ext cx="1113" cy="3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 лицензировании деятельности по технической ЗИ</a:t>
              </a:r>
            </a:p>
          </p:txBody>
        </p:sp>
        <p:sp>
          <p:nvSpPr>
            <p:cNvPr id="13330" name="TextBox 29"/>
            <p:cNvSpPr txBox="1">
              <a:spLocks noChangeArrowheads="1"/>
            </p:cNvSpPr>
            <p:nvPr/>
          </p:nvSpPr>
          <p:spPr bwMode="auto">
            <a:xfrm>
              <a:off x="225" y="3078"/>
              <a:ext cx="544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Правовые акты ФСТЭК и ГОСТы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25" y="3305"/>
              <a:ext cx="495" cy="3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РД</a:t>
              </a:r>
            </a:p>
            <a:p>
              <a:pPr algn="ctr"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СТР-К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810" y="3305"/>
              <a:ext cx="1800" cy="3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«РД «АС. Защита от НСД к информации. Классификация АС и требования по ЗИ»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653" y="3305"/>
              <a:ext cx="1622" cy="3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РД «СВТ. Защита от НСД к инф. Показатели защищенности от НСД к инф.</a:t>
              </a:r>
              <a:r>
                <a:rPr lang="ru-RU" sz="1200" b="1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320" y="3305"/>
              <a:ext cx="1260" cy="3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РД «Безопасность ИТ. Критерии оценки безопасности ИТ»</a:t>
              </a:r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25" y="3825"/>
              <a:ext cx="495" cy="3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ГОСТ Р 50739-95</a:t>
              </a:r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810" y="3825"/>
              <a:ext cx="495" cy="3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ГОСТ Р 50922-96</a:t>
              </a:r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395" y="3825"/>
              <a:ext cx="495" cy="3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ГОСТ Р 51275-99</a:t>
              </a:r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980" y="3825"/>
              <a:ext cx="630" cy="3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ГОСТ Р ИСО 7498-99</a:t>
              </a:r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700" y="3825"/>
              <a:ext cx="675" cy="3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ГОСТ Р ИСО/МЭК 15408-2002</a:t>
              </a:r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465" y="3712"/>
              <a:ext cx="990" cy="5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Инф. сообщения 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№ 240/24/1986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№ 240/24/4278</a:t>
              </a:r>
              <a:endPara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№ 240/24/3095 </a:t>
              </a:r>
              <a:endPara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№ 240/24/405</a:t>
              </a:r>
              <a:endPara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225" y="2250"/>
              <a:ext cx="1125" cy="3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921-51. Положение о Государственной системе ЗИ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225" y="2655"/>
              <a:ext cx="1485" cy="3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Положение о сертификации средств ЗИ по требованиям безопасности информации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800" y="2655"/>
              <a:ext cx="2655" cy="3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Положение о порядке обращения со служебной информацией ограниченного распространения в федеральных органах исполнительной власти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2520" y="2250"/>
              <a:ext cx="1845" cy="3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Доктрина информационной безопасности РФ</a:t>
              </a: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440" y="2250"/>
              <a:ext cx="1031" cy="3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Концепция национальной безопасности РФ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4455" y="2250"/>
              <a:ext cx="1170" cy="3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Перечень сведений конфиденциального характера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4467" y="2655"/>
              <a:ext cx="1113" cy="3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 лицензировании деятельности по технической ЗИ</a:t>
              </a: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270" y="3305"/>
              <a:ext cx="495" cy="3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РД</a:t>
              </a:r>
            </a:p>
            <a:p>
              <a:pPr algn="ctr"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СТР-К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855" y="3305"/>
              <a:ext cx="1800" cy="3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«РД «АС. Защита от НСД к информации. Классификация АС и требования по ЗИ»</a:t>
              </a: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698" y="3305"/>
              <a:ext cx="1622" cy="3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РД «СВТ. Защита от НСД к инф. Показатели защищенности от НСД к информации»</a:t>
              </a:r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4365" y="3305"/>
              <a:ext cx="1260" cy="3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РД «Безопасность ИТ. Критерии оценки безопасности ИТ»</a:t>
              </a:r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70" y="3825"/>
              <a:ext cx="495" cy="3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ГОСТ Р 50739-95</a:t>
              </a:r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855" y="3825"/>
              <a:ext cx="495" cy="3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ГОСТ Р 50922-96</a:t>
              </a:r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1440" y="3825"/>
              <a:ext cx="495" cy="3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ГОСТ Р 51275-99</a:t>
              </a:r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2025" y="3825"/>
              <a:ext cx="630" cy="3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ГОСТ Р ИСО 7498-99</a:t>
              </a:r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4" name="Прямоугольник 63"/>
          <p:cNvSpPr/>
          <p:nvPr/>
        </p:nvSpPr>
        <p:spPr bwMode="auto">
          <a:xfrm>
            <a:off x="9344317" y="5760392"/>
            <a:ext cx="1571625" cy="7858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Профили защиты МЭ, СОВ, САЗ, СДЗ</a:t>
            </a:r>
          </a:p>
        </p:txBody>
      </p:sp>
    </p:spTree>
    <p:extLst>
      <p:ext uri="{BB962C8B-B14F-4D97-AF65-F5344CB8AC3E}">
        <p14:creationId xmlns:p14="http://schemas.microsoft.com/office/powerpoint/2010/main" val="695949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901700" y="525203"/>
            <a:ext cx="9691149" cy="633279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003300" y="814157"/>
            <a:ext cx="9379316" cy="60258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5016" y="9692"/>
            <a:ext cx="8928992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эшелонированной обороны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193800" y="2381164"/>
            <a:ext cx="9078664" cy="21279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308100" y="2922088"/>
            <a:ext cx="8820348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308100" y="3685684"/>
            <a:ext cx="8820348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79353" y="2437232"/>
            <a:ext cx="1240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79353" y="2971484"/>
            <a:ext cx="984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APPs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79351" y="3685684"/>
            <a:ext cx="1532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OS/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193800" y="4574298"/>
            <a:ext cx="9078664" cy="21279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308100" y="5877272"/>
            <a:ext cx="8820348" cy="72008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308100" y="5052900"/>
            <a:ext cx="8820348" cy="72008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483928" y="4631422"/>
            <a:ext cx="113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538180" y="5151330"/>
            <a:ext cx="1300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Intranet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530307" y="5943497"/>
            <a:ext cx="1300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612194" y="2962124"/>
            <a:ext cx="1540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Antivirus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031984" y="2962124"/>
            <a:ext cx="1397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Updates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607310" y="3697100"/>
            <a:ext cx="2018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Antispyware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514841" y="3697100"/>
            <a:ext cx="2352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Autentification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860569" y="3724538"/>
            <a:ext cx="1925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HIDS-HIPS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607310" y="5151330"/>
            <a:ext cx="1340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Routing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31985" y="5149896"/>
            <a:ext cx="1023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IPSec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022291" y="5149896"/>
            <a:ext cx="94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632840" y="5943497"/>
            <a:ext cx="1380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Firewall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031985" y="5943497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VPN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922272" y="5942380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92706" y="775187"/>
            <a:ext cx="212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 доступ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405400" y="487103"/>
            <a:ext cx="420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Политики, процедуры, осведомленность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874530" y="5149320"/>
            <a:ext cx="1925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NIDS-NIPS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9834602" y="3313437"/>
            <a:ext cx="817941" cy="549801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956285" y="3303849"/>
            <a:ext cx="764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PKI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9844506" y="4246191"/>
            <a:ext cx="817941" cy="549801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977814" y="4235481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193800" y="1126678"/>
            <a:ext cx="9067729" cy="11684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08100" y="1556792"/>
            <a:ext cx="8820348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8903" y="157848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ACL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5048" y="1578488"/>
            <a:ext cx="805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EFS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9194" y="1578488"/>
            <a:ext cx="151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Bitlocker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8339" y="1083168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87762" y="1578488"/>
            <a:ext cx="1279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Backup</a:t>
            </a:r>
            <a:endParaRPr lang="ru-RU" sz="2800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29064" y="1578488"/>
            <a:ext cx="1132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Mirror</a:t>
            </a:r>
            <a:endParaRPr lang="ru-RU" sz="2800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61747" y="1578488"/>
            <a:ext cx="1063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RAID</a:t>
            </a:r>
            <a:endParaRPr lang="ru-RU" sz="2800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9366717" y="1572016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endParaRPr lang="ru-RU" sz="2800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4861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1536</Words>
  <Application>Microsoft Office PowerPoint</Application>
  <PresentationFormat>Широкоэкранный</PresentationFormat>
  <Paragraphs>256</Paragraphs>
  <Slides>17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Georgia</vt:lpstr>
      <vt:lpstr>Times New Roman</vt:lpstr>
      <vt:lpstr>Wingdings</vt:lpstr>
      <vt:lpstr>Тема Office</vt:lpstr>
      <vt:lpstr>Visio</vt:lpstr>
      <vt:lpstr>  «АППАРАТНО­ПРОГРАММНЫЕ СРЕДСТВА ЗАЩИТЫ ИНФОРМАЦИИ В КОМПЬЮТЕРНЫХ СИСТЕМАХ»  </vt:lpstr>
      <vt:lpstr>Презентация PowerPoint</vt:lpstr>
      <vt:lpstr>"О Стратегии национальной безопасности Российской Федерации"</vt:lpstr>
      <vt:lpstr>Стратегия национальной безопасности Российской Федерации </vt:lpstr>
      <vt:lpstr>Презентация PowerPoint</vt:lpstr>
      <vt:lpstr>Доктрина информационной безопасности РФ</vt:lpstr>
      <vt:lpstr>Презентация PowerPoint</vt:lpstr>
      <vt:lpstr>Презентация PowerPoint</vt:lpstr>
      <vt:lpstr>Модель эшелонированной обороны</vt:lpstr>
      <vt:lpstr>Презентация PowerPoint</vt:lpstr>
      <vt:lpstr>Статистические данные о компьютерных инцидентах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Вопросы?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Сергей Крас</cp:lastModifiedBy>
  <cp:revision>53</cp:revision>
  <dcterms:created xsi:type="dcterms:W3CDTF">2017-08-30T09:47:16Z</dcterms:created>
  <dcterms:modified xsi:type="dcterms:W3CDTF">2022-12-24T15:25:12Z</dcterms:modified>
</cp:coreProperties>
</file>