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9" r:id="rId4"/>
    <p:sldId id="307" r:id="rId5"/>
    <p:sldId id="300" r:id="rId6"/>
    <p:sldId id="308" r:id="rId7"/>
    <p:sldId id="309" r:id="rId8"/>
    <p:sldId id="313" r:id="rId9"/>
    <p:sldId id="310" r:id="rId10"/>
    <p:sldId id="311" r:id="rId11"/>
    <p:sldId id="312" r:id="rId12"/>
    <p:sldId id="301" r:id="rId13"/>
    <p:sldId id="302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9933"/>
    <a:srgbClr val="FEFBF6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343" autoAdjust="0"/>
  </p:normalViewPr>
  <p:slideViewPr>
    <p:cSldViewPr snapToGrid="0">
      <p:cViewPr varScale="1">
        <p:scale>
          <a:sx n="77" d="100"/>
          <a:sy n="77" d="100"/>
        </p:scale>
        <p:origin x="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9860-BE89-40BC-87FD-E1E95D6A8046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8D14-BEDD-467F-B190-4E55B280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3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3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1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5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5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0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0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6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56A2-247A-4636-BDD3-1B16E0D6902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1017431"/>
            <a:ext cx="10134600" cy="369122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антивирусной защиты» </a:t>
            </a:r>
            <a:r>
              <a:rPr lang="ru-RU" b="1" dirty="0"/>
              <a:t/>
            </a:r>
            <a:br>
              <a:rPr lang="ru-RU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антивирусной защиты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19440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10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477" y="810719"/>
            <a:ext cx="6960297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363538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проверке протоколов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антивирусной проверки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прокси-сервером,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МЭ;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Возлагают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антивирусной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сервер).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740" y="810718"/>
            <a:ext cx="3402059" cy="5653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477" y="2189555"/>
            <a:ext cx="6747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Межсетевой экран, поддерживающий протокол перенаправления содержания CVP, выступает 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сервера CVP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сервере CVP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обработка информационных потоков (в данном случае – обнаружение вирусов), поступающих от клиента.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обнаружении вируса антивирусный сервер производит его удаление либо осуществляет другие необходимые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 Результат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возвращается обратно МЭ.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8158" y="4676387"/>
            <a:ext cx="6659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умолчанию для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сервера CVP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выделяется транспортный порт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TCP 18181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Протокол CVP поддерживают такие хорошо зарекомендовавшие себя антивирусные программы, как AVP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(лаборатория Касперского),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Symantec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7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антивирусных комплексов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3196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11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301" y="654460"/>
            <a:ext cx="10893347" cy="59708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363538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по тестам независимых лабораторий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Technology Labs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Bulletin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Kaspersky Internet Security 2015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Защита 6/6, Производительность 6/6, Удобство 6/6;</a:t>
            </a:r>
          </a:p>
          <a:p>
            <a:pPr lvl="1"/>
            <a:r>
              <a:rPr lang="ru-RU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Comparatives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три звезды 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+) во всех пройденных тестах (обнаружение, удаление,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 и др.);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Dennis Technology Labs</a:t>
            </a:r>
            <a:r>
              <a:rPr lang="ru-RU" sz="19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100% во всех тестах (обнаружение, отсутствие ложных срабатываний);</a:t>
            </a:r>
          </a:p>
          <a:p>
            <a:pPr lvl="1"/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Bulletin</a:t>
            </a: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пройдено, без ложных срабатываний 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75-90%).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Bitdefender Internet Security 2015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Защита 6/6, Производительность 6/6, Удобство 6/6;</a:t>
            </a:r>
          </a:p>
          <a:p>
            <a:pPr lvl="1"/>
            <a:r>
              <a:rPr lang="ru-RU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Comparatives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три звезды 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+) во всех пройденных тестах (обнаружение, удаление,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 и др.);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Dennis Technology Labs</a:t>
            </a:r>
            <a:r>
              <a:rPr lang="ru-RU" sz="19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92% защита, 98% точные срабатывания, общий рейтинг – 90%;</a:t>
            </a:r>
          </a:p>
          <a:p>
            <a:pPr lvl="1"/>
            <a:r>
              <a:rPr lang="ru-RU" sz="1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Bulletin</a:t>
            </a: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пройдено 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 90-96%).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Qihoo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360 Internet Security (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 Total Security)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Защита 6/6, Производительность 6/6, Удобство 6/6;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Comparatives</a:t>
            </a:r>
            <a:r>
              <a:rPr lang="ru-RU" sz="1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три звезды 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+) во всех пройденных тестах (обнаружение, удаление,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защита и др.);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Dennis Technology Labs</a:t>
            </a:r>
            <a:r>
              <a:rPr lang="ru-RU" sz="19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тест данного продукта отсутствует;</a:t>
            </a:r>
          </a:p>
          <a:p>
            <a:pPr lvl="1"/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Bulletin</a:t>
            </a: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пройдено (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 87-96%).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0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96"/>
          <p:cNvSpPr>
            <a:spLocks noChangeArrowheads="1"/>
          </p:cNvSpPr>
          <p:nvPr/>
        </p:nvSpPr>
        <p:spPr bwMode="auto">
          <a:xfrm>
            <a:off x="1028182" y="1196973"/>
            <a:ext cx="10043897" cy="40011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типы средств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антивирусной защиты:</a:t>
            </a:r>
          </a:p>
        </p:txBody>
      </p:sp>
      <p:graphicFrame>
        <p:nvGraphicFramePr>
          <p:cNvPr id="8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516111"/>
              </p:ext>
            </p:extLst>
          </p:nvPr>
        </p:nvGraphicFramePr>
        <p:xfrm>
          <a:off x="1077238" y="1844674"/>
          <a:ext cx="9908088" cy="4080136"/>
        </p:xfrm>
        <a:graphic>
          <a:graphicData uri="http://schemas.openxmlformats.org/drawingml/2006/table">
            <a:tbl>
              <a:tblPr/>
              <a:tblGrid>
                <a:gridCol w="124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5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САЗ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 размещения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Централизованное администрирование САЗ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Применяются только совместно с Б и (или) 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Серверные САЗ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САЗ применяемые на  АРМ ИС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САЗ применяемые на  автономных АРМ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4"/>
          <p:cNvSpPr txBox="1">
            <a:spLocks/>
          </p:cNvSpPr>
          <p:nvPr/>
        </p:nvSpPr>
        <p:spPr>
          <a:xfrm>
            <a:off x="838200" y="125739"/>
            <a:ext cx="10515600" cy="843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сообщение № 240/24/3095 от 30 июля 2012 г.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Требований к средствам антивирусной защиты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ФСТЭК № 9 от 9 февраля 2016 года)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444492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12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96"/>
          <p:cNvSpPr>
            <a:spLocks noChangeArrowheads="1"/>
          </p:cNvSpPr>
          <p:nvPr/>
        </p:nvSpPr>
        <p:spPr bwMode="auto">
          <a:xfrm>
            <a:off x="1046191" y="1196975"/>
            <a:ext cx="9939135" cy="46166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классы классов защиты средств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антивирусной защиты:</a:t>
            </a:r>
          </a:p>
        </p:txBody>
      </p:sp>
      <p:graphicFrame>
        <p:nvGraphicFramePr>
          <p:cNvPr id="7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671471"/>
              </p:ext>
            </p:extLst>
          </p:nvPr>
        </p:nvGraphicFramePr>
        <p:xfrm>
          <a:off x="1590805" y="1839104"/>
          <a:ext cx="9394521" cy="4607036"/>
        </p:xfrm>
        <a:graphic>
          <a:graphicData uri="http://schemas.openxmlformats.org/drawingml/2006/table">
            <a:tbl>
              <a:tblPr/>
              <a:tblGrid>
                <a:gridCol w="54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14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7003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САЗ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4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3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ИСПДн</a:t>
                      </a:r>
                    </a:p>
                  </a:txBody>
                  <a:tcPr marL="68580" marR="68580" marT="0" marB="0" vert="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 уровень защищенности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 уровень  защищенности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 уровень  защищенности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 уровень  защищенности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0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ГИС</a:t>
                      </a:r>
                    </a:p>
                  </a:txBody>
                  <a:tcPr marL="68580" marR="68580" marT="0" marB="0" vert="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 защищенности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 защищенности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 защищенности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2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защищенности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2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ИС общего пользования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класса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8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ИС обрабатывающие государственную тайну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838200" y="125739"/>
            <a:ext cx="10515600" cy="843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сообщение № 240/24/3095 от 30 июля 2012 г.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Требований к средствам антивирусной защиты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ФСТЭК № 9 от 9 февраля 2016 года)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444492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13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121" y="180990"/>
            <a:ext cx="7646988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411" y="1683913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защиты от компьютерных вирусов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безопасности компьютерной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94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защиты от компьютерных вирусов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3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graphicFrame>
        <p:nvGraphicFramePr>
          <p:cNvPr id="10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565198"/>
              </p:ext>
            </p:extLst>
          </p:nvPr>
        </p:nvGraphicFramePr>
        <p:xfrm>
          <a:off x="171189" y="828056"/>
          <a:ext cx="11849622" cy="5898420"/>
        </p:xfrm>
        <a:graphic>
          <a:graphicData uri="http://schemas.openxmlformats.org/drawingml/2006/table">
            <a:tbl>
              <a:tblPr/>
              <a:tblGrid>
                <a:gridCol w="204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защиты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средств защиты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8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Уровень защиты от проникновения в ВС вирусов известных типов</a:t>
                      </a:r>
                    </a:p>
                  </a:txBody>
                  <a:tcPr marL="68571" marR="685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Обеспечивает препятствие доступу в ВС вирусов известных типов. Основой реализации данного уровня является поиск и обезвреживание вирусов в компьютерной системе и в программах, поступающих извне. Обнаружение и обезвреживание вирусов осуществляется на основе поиска кодовых последовательностей (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сигнатур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), характерных для вирусов известных типов.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Сканеры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детекторы-дезинфекторы, полидетекторы-полифаги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Транзитные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- загружаются в ОП только для поиска и обезвреживания вирусов.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Резидентные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- после запуска остаются в ОП резидентно и проверяют программные файлы при возникновении с ними определенных событий (запуск, копирование, создание, переименование).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368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контроля эталонного состояния компьютерной системы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Обеспечивает обнаружение в ВС системе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вирусов незнакомых типов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, для которых  сигнатуры неизвестны. Поиск вирусов на данном уровне осуществляется путем сравнения текущих характеристик элементов ВС системы с эталонными характеристиками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Ревизоры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эвристические анализаторы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Транзитные.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Резидентные.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8368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защиты от деструктивных действий и размножения вирусов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Обеспечивает блокирование всех действий вирусов, связанных с их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саморазмножением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нанесением ущерба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. Блокирование реализуется на основе перехвата характерных для вирусов функций (модификация программ и т.д.) с помощью использования встроенных аппаратных возможностей компьютера, а также специальных антивирусных программ.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Фильтры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мониторы или поведенческие анализаторы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Резидентные.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2138517" y="1717676"/>
            <a:ext cx="9391138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19050" lvl="1" algn="just" defTabSz="762000">
              <a:buSzPct val="160000"/>
              <a:tabLst>
                <a:tab pos="374650" algn="l"/>
              </a:tabLst>
              <a:defRPr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изолированной программной среды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политика разграничения доступа, при которой права пользователя на доступ к объекту зависят от того, посредством какого субъекта пользователь открывает его (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– объект – право – субъект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4335" y="620714"/>
            <a:ext cx="3843953" cy="7369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минимизации ПО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0114" y="620714"/>
            <a:ext cx="4344986" cy="7369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минимизации полномочий пользователей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370894" y="1355389"/>
            <a:ext cx="1359748" cy="500062"/>
          </a:xfrm>
          <a:prstGeom prst="down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697" y="3090744"/>
            <a:ext cx="11348679" cy="1552683"/>
          </a:xfrm>
          <a:prstGeom prst="rect">
            <a:avLst/>
          </a:prstGeom>
          <a:noFill/>
        </p:spPr>
        <p:txBody>
          <a:bodyPr numCol="2"/>
          <a:lstStyle/>
          <a:p>
            <a:pPr marL="900113" indent="-2667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Эффективность.</a:t>
            </a:r>
          </a:p>
          <a:p>
            <a:pPr marL="900113" indent="-2667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Надежность.</a:t>
            </a:r>
          </a:p>
          <a:p>
            <a:pPr marL="900113" indent="-2667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реализации.</a:t>
            </a:r>
          </a:p>
          <a:p>
            <a:pPr marL="900113" indent="-2667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администрирования.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эксплуатационных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системы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активным воздействиям вредоносного ПО.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Эшелонированность.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2891" y="2636739"/>
            <a:ext cx="9053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программным средствам антивирусной защиты: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5408" y="5103399"/>
            <a:ext cx="10699750" cy="1512168"/>
          </a:xfrm>
          <a:prstGeom prst="rect">
            <a:avLst/>
          </a:prstGeom>
        </p:spPr>
        <p:txBody>
          <a:bodyPr numCol="2"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реакции;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сигнатурное детектирование;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эвристического анализа;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эффективность работы поведенческого блокиратора;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лечения после заражения;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обнаруживать активные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Rootkit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самозащита;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ложные срабатывания.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2891" y="4689984"/>
            <a:ext cx="10102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программных средств антивирусной защиты: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8664" y="3168856"/>
            <a:ext cx="71437" cy="1358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безопасности компьютерной системы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469544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4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3267" y="2858844"/>
            <a:ext cx="429653" cy="19048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07046" y="2982406"/>
            <a:ext cx="496223" cy="17960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Специфичные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3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антивирусных программ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945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5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940" y="599913"/>
            <a:ext cx="8490235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программное средство, предназначенное для борьбы с вирусами.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антивируса: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tabLst>
                <a:tab pos="8172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Препятствование проникновению вирусов в компьютерную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tabLst>
                <a:tab pos="8172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Обнаружение наличия вирусов в компьютерной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tabLst>
                <a:tab pos="8172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Устранение вирусов из компьютерной системы без нанесения повреждений другим объектам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tabLst>
                <a:tab pos="8172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Минимизация ущерба от действий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вирусов.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732" y="2855040"/>
            <a:ext cx="8497443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Технологии</a:t>
            </a:r>
            <a:r>
              <a:rPr lang="ru-RU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применяемые в антивирусах, </a:t>
            </a:r>
            <a:r>
              <a:rPr lang="ru-RU" sz="2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разбить 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две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группы</a:t>
            </a:r>
            <a:r>
              <a:rPr lang="ru-RU" sz="2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indent="-363538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Технологии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сигнатурного анализа</a:t>
            </a: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indent="-363538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Технологии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вероятностного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анализа</a:t>
            </a:r>
            <a:r>
              <a:rPr lang="ru-RU" sz="20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995363" lvl="2" indent="-168275" algn="just">
              <a:buFont typeface="Symbol" panose="05050102010706020507" pitchFamily="18" charset="2"/>
              <a:buChar char="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Эвристический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анализ.</a:t>
            </a:r>
          </a:p>
          <a:p>
            <a:pPr marL="995363" lvl="2" indent="-168275" algn="just">
              <a:buFont typeface="Symbol" panose="05050102010706020507" pitchFamily="18" charset="2"/>
              <a:buChar char="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Поведенческий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анализ.</a:t>
            </a:r>
          </a:p>
          <a:p>
            <a:pPr marL="995363" lvl="2" indent="-168275" algn="just">
              <a:buFont typeface="Symbol" panose="05050102010706020507" pitchFamily="18" charset="2"/>
              <a:buChar char="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контрольных сумм.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34" y="3414040"/>
            <a:ext cx="6438919" cy="30857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3359" y="5069722"/>
            <a:ext cx="5386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база данных, в которой хранятся сигнатуры вирусов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(маска – Касперский) – особый участок кода и данных, характерный для некоторого вируса.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382" y="632495"/>
            <a:ext cx="2203898" cy="2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8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антивирусной защиты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82070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6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37475"/>
              </p:ext>
            </p:extLst>
          </p:nvPr>
        </p:nvGraphicFramePr>
        <p:xfrm>
          <a:off x="187890" y="677467"/>
          <a:ext cx="11761940" cy="60588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74155">
                  <a:extLst>
                    <a:ext uri="{9D8B030D-6E8A-4147-A177-3AD203B41FA5}">
                      <a16:colId xmlns:a16="http://schemas.microsoft.com/office/drawing/2014/main" val="1509885539"/>
                    </a:ext>
                  </a:extLst>
                </a:gridCol>
                <a:gridCol w="2988612">
                  <a:extLst>
                    <a:ext uri="{9D8B030D-6E8A-4147-A177-3AD203B41FA5}">
                      <a16:colId xmlns:a16="http://schemas.microsoft.com/office/drawing/2014/main" val="2544849154"/>
                    </a:ext>
                  </a:extLst>
                </a:gridCol>
                <a:gridCol w="2937743">
                  <a:extLst>
                    <a:ext uri="{9D8B030D-6E8A-4147-A177-3AD203B41FA5}">
                      <a16:colId xmlns:a16="http://schemas.microsoft.com/office/drawing/2014/main" val="769397129"/>
                    </a:ext>
                  </a:extLst>
                </a:gridCol>
                <a:gridCol w="2961430">
                  <a:extLst>
                    <a:ext uri="{9D8B030D-6E8A-4147-A177-3AD203B41FA5}">
                      <a16:colId xmlns:a16="http://schemas.microsoft.com/office/drawing/2014/main" val="5281694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Сигнатурный анализ 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Вероятностный анализ</a:t>
                      </a:r>
                      <a:endParaRPr lang="ru-RU" sz="2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84529"/>
                  </a:ext>
                </a:extLst>
              </a:tr>
              <a:tr h="557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Эвристический анализ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Поведенческий анализ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контрольных сумм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48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обнаружения вирусов, заключающийся в проверке наличия в файлах сигнатур вирусов.</a:t>
                      </a:r>
                    </a:p>
                    <a:p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обнаруживать лишь уже известные вирусы.</a:t>
                      </a:r>
                    </a:p>
                    <a:p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Достоинство: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сигнатур вирусов предполагает возможность лечения инфицированных файлов.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 на вероятностных алгоритмах, результатом работы которых является выявление подозрительных объектов</a:t>
                      </a:r>
                    </a:p>
                    <a:p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предполагает лечения;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ожные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срабатывания.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Достоинство: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определять гибриды и новые версии ранее известных вирусов без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обновления антивирусной базы.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Технология, в которой решение о характере проверяемого объекта принимается на основе анализа выполняемых им операций.</a:t>
                      </a:r>
                    </a:p>
                    <a:p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сложная настройка; 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предполагает лечения; ложные срабатывания.</a:t>
                      </a:r>
                    </a:p>
                    <a:p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определять ранее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неизвестные вирусы; </a:t>
                      </a:r>
                    </a:p>
                    <a:p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 антивирусная база.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способ отслеживания изменений в объектах компьютерной системы и выводе о заражении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основании анализа характера изменений:  одновременность, массовость, идентичные изменения длин файлов.</a:t>
                      </a:r>
                    </a:p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нагрузка на систему; ложные срабатывания.</a:t>
                      </a:r>
                    </a:p>
                    <a:p>
                      <a:r>
                        <a:rPr lang="ru-RU" sz="18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Достоинства: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определять ранее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неизвестные вирусы; </a:t>
                      </a:r>
                    </a:p>
                    <a:p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 антивирусная база.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02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99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5880" y="608188"/>
            <a:ext cx="10109549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363538"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обнаружения вредоносного ПО: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системы на предмет наличия известного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вредоносного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ПО: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сигнатурный метод;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 метод.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ПО.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конфигурации защищаемой системы.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Антивирусный мониторинг информационных потоков.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ловушек.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датчиков в системе и др.</a:t>
            </a:r>
          </a:p>
        </p:txBody>
      </p:sp>
      <p:sp>
        <p:nvSpPr>
          <p:cNvPr id="6" name="Rectangle 1026"/>
          <p:cNvSpPr>
            <a:spLocks noChangeArrowheads="1"/>
          </p:cNvSpPr>
          <p:nvPr/>
        </p:nvSpPr>
        <p:spPr bwMode="auto">
          <a:xfrm>
            <a:off x="925881" y="3791780"/>
            <a:ext cx="10341076" cy="3699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 lIns="92075" tIns="46038" rIns="92075" bIns="46038">
            <a:spAutoFit/>
          </a:bodyPr>
          <a:lstStyle/>
          <a:p>
            <a:pPr marL="19050" lvl="1" algn="just" defTabSz="762000">
              <a:buSzPct val="160000"/>
              <a:tabLst>
                <a:tab pos="374650" algn="l"/>
              </a:tabLs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Сигнатура вируса: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5881" y="4129422"/>
            <a:ext cx="4610100" cy="500063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кода или данных, специфичный для данного вируса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35980" y="4132597"/>
            <a:ext cx="5730977" cy="500063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 startAt="2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где в зараженном файле должен размещаться данный участок кода.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антивирусной защиты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82070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7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99" y="745313"/>
            <a:ext cx="3725313" cy="27264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5880" y="4673413"/>
            <a:ext cx="103410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антивирусном ПО используются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следующие термины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Ложное срабатывание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False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positive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— детектирование вируса в незараженном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объекте. Обратный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термин —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False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negative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», т.е.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недетектирование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вируса в зараженном объекте.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Сканирование по запросу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(«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on-demand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») — поиск вирусов по запросу пользователя.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Сканирование на-лету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(«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real-time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on-the-fly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») — постоянная проверка на вирусы объектов, к которым происходит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обращение.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этом режиме антивирус постоянно активен, он присутствует в памяти «резидентно» и проверяет объекты без запроса пользователя. </a:t>
            </a:r>
          </a:p>
        </p:txBody>
      </p:sp>
    </p:spTree>
    <p:extLst>
      <p:ext uri="{BB962C8B-B14F-4D97-AF65-F5344CB8AC3E}">
        <p14:creationId xmlns:p14="http://schemas.microsoft.com/office/powerpoint/2010/main" val="226208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064" y="761314"/>
            <a:ext cx="10643871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разделить на две большие категории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непрерывной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при доступе, почтовые фильтры, системы сканирования проходящего трафика Интернет, другие средства, сканирующие потоки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периодического запуска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различного рода средства проверки по запросу, предназначенные для однократного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сканирования. Сканер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требованию файловой системы в антивирусном комплексе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(АВК)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станции, сканер по требованию почтовых ящиков и общих папок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АВК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системы 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антивирусной защиты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82070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8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1978" y="3262576"/>
            <a:ext cx="10196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Критерии качества антивирусных программ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Надежность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удобство работы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отсутствие «зависаний» антивируса и прочих технических проблем, требующих от пользователя специальной подготовки.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Качество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обнаружения вирусов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всех распространенных типов,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сканирование внутри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файлов-документов/таблиц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 упакованных и архивированных файлов.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«ложных срабатываний»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Многоплатформенность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антивирусного программного обеспечения.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Возможность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зараженных объектов.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Периодичность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обновления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Существование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серверных версий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возможностью проверки сетевых дисков.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Скорость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другие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полезные функции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Различные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режимы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защиты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112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199" y="713198"/>
            <a:ext cx="10515601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Антивирусный комплекс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антивирусов, использующих одинаковое антивирусное ядро или ядра, предназначенный для решения практических проблем по обеспечению антивирусной безопасности компьютерных систем. В антивирусный комплекс также в обязательном порядке входят средства обновления антивирусных баз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Антивирусное ядро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механизма сигнатурного сканирования и эвристического анализа на основе имеющихся сигнатур вирусов.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38200" y="7563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 антивирусной защиты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82070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9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563" y="2542328"/>
            <a:ext cx="10996871" cy="427809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26352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антивирусных комплексов: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8172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Антивирусный комплекс для защиты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рабочих станций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предназначен 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 антивирусной защиты рабочей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станции.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8172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Антивирусный комплекс для защиты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файловых серверов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(сетевой)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предназначен для обеспечения антивирусной защиты сервера, на котором установлен. </a:t>
            </a:r>
          </a:p>
          <a:p>
            <a:pPr marL="342900" indent="-342900" algn="just">
              <a:buFont typeface="+mj-lt"/>
              <a:buAutoNum type="arabicPeriod"/>
              <a:tabLst>
                <a:tab pos="8172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Антивирусный комплекс для защиты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почтовых систем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предназначен препятствовать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доставке зараженных сообщений пользователям сети, 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 для защиты почтовой системы от поражения вирусами. </a:t>
            </a:r>
          </a:p>
          <a:p>
            <a:pPr marL="342900" indent="-342900" algn="just">
              <a:buFont typeface="+mj-lt"/>
              <a:buAutoNum type="arabicPeriod"/>
              <a:tabLst>
                <a:tab pos="8172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Антивирусный комплекс для защиты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шлюзов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предназначен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проверки на наличие вирусов данных, через этот шлюз передаваемых: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81724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Сканер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HTTP-потока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предназначен для проверки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данных, передаваемых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шлюз по протоколу HTTP.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81724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Сканер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FTP-потока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предназначен для проверки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данных, передаваемых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шлюз по протоколу FTP.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81724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Сканер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SMTP-потока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предназначен для проверки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данных, передаваемых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шлюз по SMTP.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89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1754</Words>
  <Application>Microsoft Office PowerPoint</Application>
  <PresentationFormat>Широкоэкранный</PresentationFormat>
  <Paragraphs>251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MS Mincho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Тема Office</vt:lpstr>
      <vt:lpstr>«Организация антивирусной защиты»  </vt:lpstr>
      <vt:lpstr>Изучаемые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Алексей</cp:lastModifiedBy>
  <cp:revision>179</cp:revision>
  <dcterms:created xsi:type="dcterms:W3CDTF">2017-08-30T09:47:16Z</dcterms:created>
  <dcterms:modified xsi:type="dcterms:W3CDTF">2018-11-02T11:41:58Z</dcterms:modified>
</cp:coreProperties>
</file>