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  <p:sldId id="298" r:id="rId3"/>
    <p:sldId id="301" r:id="rId4"/>
    <p:sldId id="299" r:id="rId5"/>
    <p:sldId id="307" r:id="rId6"/>
    <p:sldId id="308" r:id="rId7"/>
    <p:sldId id="302" r:id="rId8"/>
    <p:sldId id="303" r:id="rId9"/>
    <p:sldId id="309" r:id="rId10"/>
    <p:sldId id="304" r:id="rId11"/>
    <p:sldId id="305" r:id="rId12"/>
    <p:sldId id="306" r:id="rId13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E47C6B-BAC4-4271-9A97-BE3809063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FBFE39E-CB68-4572-95E7-F26D7516C0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F65A0A-5908-4FEF-AA04-4FAE0653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0032-6FDB-4253-B921-AB51909E46E7}" type="datetimeFigureOut">
              <a:rPr lang="ru-RU" smtClean="0"/>
              <a:t>11.05.2024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DCAEDC-43B2-46C2-A505-E557F230E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637B43-8C3C-416D-BB73-0F2922973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EA0-8014-48C0-B855-CBFA7860CD3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4829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63EB62-B105-435B-A2A1-31EA6C65F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AD7FAB-4D77-49D4-A248-CC9B8702B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9FEEB0-044C-4BA7-85D8-861128426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0032-6FDB-4253-B921-AB51909E46E7}" type="datetimeFigureOut">
              <a:rPr lang="ru-RU" smtClean="0"/>
              <a:t>11.05.2024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8DC7CF-AFE8-4677-8C89-B9D037587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88423B-0E60-40FF-B5C3-550D685BF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EA0-8014-48C0-B855-CBFA7860CD3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127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CC53E1-2B1F-49B6-A4E3-363377E51C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6AB202C-D6E6-43D1-9574-95CAE0FD76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A8FF22-3E69-4C09-A1C8-D628317A5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0032-6FDB-4253-B921-AB51909E46E7}" type="datetimeFigureOut">
              <a:rPr lang="ru-RU" smtClean="0"/>
              <a:t>11.05.2024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5C49C3-7CB0-4FB5-910B-B0C224D9B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9388BA-4019-4AA4-8672-C8BD2EA61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EA0-8014-48C0-B855-CBFA7860CD3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88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E9EB8E-9F28-4DAF-AA61-7E45E6714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799B92-E0BE-4AA0-91D1-90B470BE2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A67CD9-855B-481C-A88E-FDC39D5D8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0032-6FDB-4253-B921-AB51909E46E7}" type="datetimeFigureOut">
              <a:rPr lang="ru-RU" smtClean="0"/>
              <a:t>11.05.2024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966D33-AD5B-42C1-949F-D195D669A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21E0ED-1E49-4EF0-BEE1-3517A0C87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EA0-8014-48C0-B855-CBFA7860CD3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1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264E9B-080E-48D4-8831-7BC374655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F03FB44-43D8-4435-8261-8C56E6565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2FE411-6409-4782-A87F-1BBE16029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0032-6FDB-4253-B921-AB51909E46E7}" type="datetimeFigureOut">
              <a:rPr lang="ru-RU" smtClean="0"/>
              <a:t>11.05.2024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C1EBBF-2DA8-4273-B2E0-623D9982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1C2C24-365B-4BFB-B0F2-56D819B9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EA0-8014-48C0-B855-CBFA7860CD3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164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B85BBF-8528-4F19-B244-111BDF344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A5160C-079E-43EE-95CC-789B0B7ACF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B7D69FB-F5D0-4416-8344-7A210E29F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CF0A0A-9D2A-48D5-8780-8CC59F39D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0032-6FDB-4253-B921-AB51909E46E7}" type="datetimeFigureOut">
              <a:rPr lang="ru-RU" smtClean="0"/>
              <a:t>11.05.2024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57D6BE-3707-480A-928C-103D90867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ABE4EA-853E-485C-AE71-45A7A7584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EA0-8014-48C0-B855-CBFA7860CD3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128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7D304E-1421-42C3-BC03-888ED2F46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275DFCA-9257-460E-B9E3-BE343DF9E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E51D3E2-D7C0-4643-A0C0-216440533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7C91B83-65E7-4E5F-931C-5ADD1DD26F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0AE46E9-B5C7-422C-8CD4-0EF3F3F522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056C96D-97BB-47F7-B9CE-CD7A0AEAC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0032-6FDB-4253-B921-AB51909E46E7}" type="datetimeFigureOut">
              <a:rPr lang="ru-RU" smtClean="0"/>
              <a:t>11.05.2024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02AAB2-6E56-4AA3-B38D-8F21AA236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06D2B83-FB22-40D7-8F97-353FB54FA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EA0-8014-48C0-B855-CBFA7860CD3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971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FB25E-8991-48B7-887F-EEC77602A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8B7FEDC-8A22-4946-A78E-BD00C52CC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0032-6FDB-4253-B921-AB51909E46E7}" type="datetimeFigureOut">
              <a:rPr lang="ru-RU" smtClean="0"/>
              <a:t>11.05.2024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C8A8947-854E-4307-8972-66FB7BD87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986C24B-D047-44DB-A20B-08944EE6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EA0-8014-48C0-B855-CBFA7860CD3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696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6E50558-9F22-490D-9205-657FEFF23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0032-6FDB-4253-B921-AB51909E46E7}" type="datetimeFigureOut">
              <a:rPr lang="ru-RU" smtClean="0"/>
              <a:t>11.05.2024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33526A-933E-4860-AEE2-A9EBC990B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90982FB-BD47-428B-8CBE-034D1744B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EA0-8014-48C0-B855-CBFA7860CD3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03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F2559D-8C07-4FD1-9583-06DF946C6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D9B057-627C-4839-8111-43822D24C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7E1D8B1-1162-424D-B0E3-672EC97F9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540D6C-6BA3-4036-BBF1-4F47FEE90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0032-6FDB-4253-B921-AB51909E46E7}" type="datetimeFigureOut">
              <a:rPr lang="ru-RU" smtClean="0"/>
              <a:t>11.05.2024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8706EE-069F-4A87-8362-70A50CA85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70E9B7-452D-42B0-98AD-96FAAD87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EA0-8014-48C0-B855-CBFA7860CD3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76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A375D-D05C-4705-9E9D-AFC7C7A2A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7E3C0E4-B219-4D9B-AA96-E94FFE72DB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5BA603F-A7FA-43EC-868C-0BE447644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D680A3B-2494-417C-BBF5-F0E2FF148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0032-6FDB-4253-B921-AB51909E46E7}" type="datetimeFigureOut">
              <a:rPr lang="ru-RU" smtClean="0"/>
              <a:t>11.05.2024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D5D446A-8B8C-4896-B67D-DAADBC9BC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281D2B-AE7A-45CF-8356-14E9C95B1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8EA0-8014-48C0-B855-CBFA7860CD3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694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0261E-CC33-4D78-B51D-819E69BBD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9D1EAE-236E-450E-AD10-86C0EACE6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BE90AF-71DC-42A4-A27C-B8F5754652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D0032-6FDB-4253-B921-AB51909E46E7}" type="datetimeFigureOut">
              <a:rPr lang="ru-RU" smtClean="0"/>
              <a:t>11.05.2024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63D13E-32CE-4584-9D5B-D2B7EB8653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5873CD-3405-45CB-A09C-F50B6E1876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A8EA0-8014-48C0-B855-CBFA7860CD3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54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Глобальные конфликты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23697"/>
            <a:ext cx="10515600" cy="332126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Концептуализация глобализации в современном дискурсе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подходы к глобальным конфликтам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глобальные тенденции</a:t>
            </a:r>
          </a:p>
        </p:txBody>
      </p:sp>
    </p:spTree>
    <p:extLst>
      <p:ext uri="{BB962C8B-B14F-4D97-AF65-F5344CB8AC3E}">
        <p14:creationId xmlns:p14="http://schemas.microsoft.com/office/powerpoint/2010/main" val="3035040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8711" y="449208"/>
            <a:ext cx="10515600" cy="57029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Цивилизационный подход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4020" y="1093076"/>
            <a:ext cx="10515600" cy="510490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Типологический подход к всемирной истории: Н. Я. Данилевский «Россия и Европа». О. Шпенглер «Закат Европы». А. Тойнби «Постижение истории». «Культурно-исторический тип». «Самобытная цивилизация».</a:t>
            </a:r>
          </a:p>
          <a:p>
            <a:pPr>
              <a:lnSpc>
                <a:spcPct val="120000"/>
              </a:lnSpc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типологического подхода в глобальном мире: С. Хантингтон  («Столкновение цивилизаций»): в современном мире основным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источником конфликтов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выступают не идеология,  не экономика, 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 экономической модернизации, могущество транснациональных корпораций, возросшая мобильность людей размывают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традиционную идентификацию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 с местом жительства, ослабляется роль нации-государства как источника идентификации. Возрождение религии в форме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фундаментализма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 основу для идентичности поверх национальных границ. Нации-государства останутся главными действующими лицами в международных делах, но наиболее значимые конфликты глобальной политики будут разворачиваться между нациями, этносами и государствами, принадлежащими к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разным цивилизациям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Запад пытается сохранить свое доминирование над незападными цивилизациями в экономическом, политическом и духовном плане. Среди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незападных цивилизаций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растет осознание необходимости «возврата к собственным корням», сохранения традиционных ценностей, поиска своих путей развития: как стать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 остаться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самобытными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Неизбежность конфликтов с Западом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5444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99393"/>
            <a:ext cx="10515600" cy="75674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глобальные тенденции.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6159" y="893379"/>
            <a:ext cx="10515600" cy="5199501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2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Интенсификация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региональных конфликтов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 – Украина, Индия – Пакистан; Израиль – Палестина; Израиль - Иран; США – Иран, Сирия – ИГИЛ – Турция; Венесуэла – Боливия – Эквадор – США</a:t>
            </a:r>
          </a:p>
          <a:p>
            <a:pPr lvl="0">
              <a:lnSpc>
                <a:spcPct val="12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Военно-техническое противостояние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РФ- НАТО</a:t>
            </a:r>
          </a:p>
          <a:p>
            <a:pPr lvl="0">
              <a:lnSpc>
                <a:spcPct val="12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экономическая война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США - КНР</a:t>
            </a:r>
          </a:p>
          <a:p>
            <a:pPr lvl="0">
              <a:lnSpc>
                <a:spcPct val="12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Подрыв устойчивости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традиционных западных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институтов международного сотрудничества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Нарастание противоречий: США – Канада – Мексика; США – Евросоюз; Ослабление институтов НАТО; Противоречия и центробежные тенденции внутри ЕЭС</a:t>
            </a:r>
          </a:p>
          <a:p>
            <a:pPr>
              <a:lnSpc>
                <a:spcPct val="12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яркое проявление тенденции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автономизации крупных региональных блоков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США и Великобритания; Западная Европа; Китай и ЮВА; Индия; Иран и Северная Африка; РФ</a:t>
            </a:r>
          </a:p>
          <a:p>
            <a:pPr lvl="0">
              <a:lnSpc>
                <a:spcPct val="12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конкуренции: обеспечение достаточности гарантированных потоков энергоресурсов из конкретного региона их происхождения. Стремление к обеспечению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самодостаточности в производстве средств производства, оружия и предметов потребления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247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371475"/>
            <a:ext cx="10515600" cy="352425"/>
          </a:xfrm>
        </p:spPr>
        <p:txBody>
          <a:bodyPr>
            <a:normAutofit/>
          </a:bodyPr>
          <a:lstStyle/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Наблюдаемые социальные тенденции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3925"/>
            <a:ext cx="10515600" cy="5514974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Пандемия 19-21гг выступила как спусковой механизм для включения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эмиссионных центров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(США. Евросоюз, Япония, КНР). Под предлогом целевой социально-экономической помощи населению и бизнесу осуществлена гигантская эмиссия. Происходит списание долгов и обесценение денег.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Неустойчивость цен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основные сырьевые товары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энергоносители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Усилия правительств в этой ситуации направляются не на рост производства, а на оптимизацию распределения и потребления.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Борьба с пандемией, СВО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РФ нормализовали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мобилизационный характер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принимаемых правительствами мер: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Отработка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режима ограничений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населения во всех странах: в передвижениях (между континентами, странами, внутри страны), производстве, потреблении, информационном обмене.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ресурсов (денег, товарно-материальных запасов, средств передвижения, средств информационного обмена и т.д.); Усиление учета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т.ч. людей.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необходимого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потребительского минимума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перспективе он может стать для части населения «вмененным доходом»)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Осознается и моделируется способность правящих элит обеспечить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достаточность основных условий существования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безопасность (оборона), здоровье (медицина), пища (сельское хозяйство), наука и образование.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Наблюдается (и будет усиливаться)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конкуренция сценариев социально-экономической жизни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 и регионов и их моделей управления в условиях мобилизационных режимов.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роли и места РФ. При всех проблемах есть составляющие достаточности: энергетические ресурсы, оборона, сельское хозяйство, научно-технический и образовательный потенциал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17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20882"/>
            <a:ext cx="10515600" cy="535608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Всемирно-историческая точка зрения.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Христианство: идея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смысла истории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(божественного замысла),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конца истории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(будут новая земля и новое небо, а «времени не будет»).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Эпоха просвещения: Всемирная история – история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«человеческого рода».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Это единый, в целом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прогрессивный процесс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Критерий прогресса –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возрастание свободы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Гегель: восточный мир (свободен один), римский мир (свободны некоторые), европейский, западный мир (свободны все). Осознание свободы (автономии личности) должно преобразовать все отношения в семье, гражданском обществе и государстве.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Социология: идея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социальной эволюции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Закономерные стадии (ступени, формы) которые проходят все страны и народы: традиционное и современное общество, механическая и органическая солидарность, военное и промышленное общество, аграрное, индустриальное, постиндустриальное («информационное», «цифровое»…)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Глобализация – это результат всемирной истории. Всемирная во времени история стала всемирной в пространстве. Человечество стало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эмпирически наблюдаемым фактом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86245" y="105352"/>
            <a:ext cx="10515600" cy="632403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Концептуализация глобализации в социологии</a:t>
            </a:r>
          </a:p>
        </p:txBody>
      </p:sp>
    </p:spTree>
    <p:extLst>
      <p:ext uri="{BB962C8B-B14F-4D97-AF65-F5344CB8AC3E}">
        <p14:creationId xmlns:p14="http://schemas.microsoft.com/office/powerpoint/2010/main" val="2479312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810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глобализации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4790"/>
            <a:ext cx="10515600" cy="547600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информационно-коммуникационных технологий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Мировые опросы общественного мнения показывают: самыми впечатляющими событиями за последние столетие люди называют не войны, репрессии, революции, повлекшие многомиллионные человеческие жертвы, а появление новых технологий, в частности создание цифровых технологий и персональных мобильных компьютеров. Феномен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глобального информационного общества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люди в разных частях земного шара одновременно соучаствуют в одних событиях, пользуются одними программами (единообразно выполняют многие рутинные каждодневные действия),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обмен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ускоряется, интенсивность коммуникаций растет. </a:t>
            </a:r>
          </a:p>
          <a:p>
            <a:pPr>
              <a:lnSpc>
                <a:spcPct val="11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Глобализация – интенсификация потоков ресурсов, капиталов, денег, товаров, услуг, технологий, идей и людей сквозь и поверх национально-государственных границ.</a:t>
            </a:r>
          </a:p>
        </p:txBody>
      </p:sp>
    </p:spTree>
    <p:extLst>
      <p:ext uri="{BB962C8B-B14F-4D97-AF65-F5344CB8AC3E}">
        <p14:creationId xmlns:p14="http://schemas.microsoft.com/office/powerpoint/2010/main" val="1818090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Объяснения  глобализации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66651"/>
            <a:ext cx="10515600" cy="521031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Глобализация эмпирически наблюдаема, но «глобальное общество» трудно определить. </a:t>
            </a:r>
          </a:p>
          <a:p>
            <a:pPr>
              <a:lnSpc>
                <a:spcPct val="12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Идеологическое объяснение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(очень популярное в 90-ые гг ХХ века): наивно-либеральный миф, согласно которому суть процесса глобализации –победное шествие по миру либеральной идеологии, рыночной экономики, парламентской демократии. В результате, согласно Ф. Фукуяме, формируется глобальный «постисторический мир», в котором проживает авангард человечества, и историческая периферия, которая либо обречена на отсталость, нищету, кровопролития, либо должна примкнуть к передовому миру «постистории». Главное – отказ от поиска иных, более высоких форм человеческого общежития.</a:t>
            </a:r>
          </a:p>
          <a:p>
            <a:pPr>
              <a:lnSpc>
                <a:spcPct val="12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единства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глобального общества: «общечеловеческие ценности» понимаются по-разному, нормы международного права оспариваются и нарушаются, объединения человечества вокруг «общего дела» не произошло.</a:t>
            </a:r>
          </a:p>
          <a:p>
            <a:pPr>
              <a:lnSpc>
                <a:spcPct val="12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Глобализация - процесс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неравномерный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внутренне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противоречивый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Взаимосвязь и взаимозависимость наций-государств (идеологическая, политическая, экономическая) приводят к тому, что многие внутренние конфликты генерируется глобальным воздействием. 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и локальные конфликты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 глобальные последствия.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1772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887541-90D2-94CC-A4FA-D98000178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193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Объяснения глобального мира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B7EE01-B797-00FE-09FF-4A71183C3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1237784"/>
            <a:ext cx="11329639" cy="5255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Версии: «Мировая полития». «Мировая культура». «Мир-экономика».</a:t>
            </a:r>
          </a:p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Мировая полития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Запад создал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общую ценностную парадигму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формальная рациональность, светскость, индивидуализм, демократия, свободное предпринимательство, рынок. Пройдя через мировые войны и идеологическое противостояние («холодная война»), Запад полагает ее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универсальной для национальных государств и межнациональных отношений.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Она легитимирует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правила, рамки, модели человеческого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общежития. Субъекты мировой политии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национальные государства, неправительственные организации, социальные движения, индивиды. Произвольность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личностной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самоидентификации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 коллективом.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становления мировой политии: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нациями-государствами глобализационного проекта: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унификация социально-экономических и политических моделей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образовательной системы,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толерантность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этническим, гендерным, конфессиональным и иным социальным различиям.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Наднациональные организации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 одобрении национальных государств) разрабатывают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концепции, правила и процедуры продвижения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институционального оформления «открытого общества», «устойчивого развития», «корпоративной ответственности», «зеленой экономики» и т.п.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Возникновение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транснациональных сообществ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 основе сближения сегментов гражданских обществ), которые благодаря развитию коммуникаций и свободе передвижения стирают национальные границы и служат основой возникновения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мирового государства  </a:t>
            </a:r>
          </a:p>
        </p:txBody>
      </p:sp>
    </p:spTree>
    <p:extLst>
      <p:ext uri="{BB962C8B-B14F-4D97-AF65-F5344CB8AC3E}">
        <p14:creationId xmlns:p14="http://schemas.microsoft.com/office/powerpoint/2010/main" val="2134450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140CA-4F99-8475-4849-8ABB7D4F9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6543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Объяснения глобализации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024242-F9DB-AEC4-8833-0B3659FAB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5415"/>
            <a:ext cx="11285034" cy="4987460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Мировая культура: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ВМЕСТЕ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Глобализация – «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сжатие мира и осознание мира как целого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Глобальное измерение любого жеста, решения, выбора на коллективном и индивидуальном уровнях.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«Планетарное общечеловеческое сознание»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 него может ориентироваться индивид, минуя национальную идентичность, оно задает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(экологический, демографический)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суверенным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даже если противоречит их национальным стратегическим  интересам.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тенденции: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релятивизация 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международного права, суверенитета, гражданства, этничности, профессии, гендера);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эмуляция: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общность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глобального пространства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означает общности его восприятия, оно используется, оценивается, принимается или отвергается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по-разному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Глокализация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(термин Рональда Робертсона): наряду с унификацией (информатики, экономики, молодежной моды, политической демократии) действует тенденция распада национально-государственных образований вплоть до этнических групп, регионов, малых общин. Наднациональная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глобальная унификация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мозаичность и локализация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две стороны одного процесса.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тенденций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универсализации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партикуляризации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результат конфликта значимости (оценок, интерпретаций) глобальных феноменов. Они оцениваются как благо и зло, как возможность и риск.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«неопределенность», «трансграничность», «иная рациональность»</a:t>
            </a:r>
          </a:p>
        </p:txBody>
      </p:sp>
    </p:spTree>
    <p:extLst>
      <p:ext uri="{BB962C8B-B14F-4D97-AF65-F5344CB8AC3E}">
        <p14:creationId xmlns:p14="http://schemas.microsoft.com/office/powerpoint/2010/main" val="825947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3151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подходы к глобальным конфликтам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77766"/>
            <a:ext cx="10515600" cy="5399197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ru-RU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Мир-системный анализ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(И. Валлерстайн) рассматривает современный глобальный мир как систему: </a:t>
            </a:r>
            <a:r>
              <a:rPr lang="ru-RU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капиталистическую мир-экономику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ru-RU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Мировая система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ассиметрична. Она имеет центр и периферию. Между центром и периферией происходит обмен, в котором центр приобретает и накапливает, а периферия теряет: </a:t>
            </a:r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прибавочная стоимость неравномерно распределяется в пользу тех, кто сумел захватить временную монополию на рынке </a:t>
            </a:r>
          </a:p>
          <a:p>
            <a:pPr>
              <a:lnSpc>
                <a:spcPct val="120000"/>
              </a:lnSpc>
            </a:pP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Мировая система включает в себя</a:t>
            </a:r>
          </a:p>
          <a:p>
            <a:pPr>
              <a:lnSpc>
                <a:spcPct val="120000"/>
              </a:lnSpc>
            </a:pPr>
            <a:r>
              <a:rPr lang="ru-RU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ядро –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 доминирующие страны с монополией на финансы, технологии, информационные стандарты (США, Западная Европа, Япония),</a:t>
            </a:r>
          </a:p>
          <a:p>
            <a:pPr>
              <a:lnSpc>
                <a:spcPct val="120000"/>
              </a:lnSpc>
            </a:pP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периферию -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бедные технологически отсталые государства Африки и Латинской Америки. Сырьевая направленность экономики, нестабильность политических режимов, незаинтересованность местной элиты в развитии.</a:t>
            </a:r>
          </a:p>
          <a:p>
            <a:pPr>
              <a:lnSpc>
                <a:spcPct val="120000"/>
              </a:lnSpc>
            </a:pPr>
            <a:r>
              <a:rPr lang="ru-RU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полупериферию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индустриальные страны, претендующие на роль региональных лидеров, экспортирующие технологии в страны периферии и сырье и промышленные товары в страны ядра (Китай, РФ, Турция).</a:t>
            </a:r>
          </a:p>
          <a:p>
            <a:pPr>
              <a:lnSpc>
                <a:spcPct val="120000"/>
              </a:lnSpc>
            </a:pPr>
            <a:endParaRPr lang="ru-RU" sz="6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6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103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1229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Мир-системный анализ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75063"/>
            <a:ext cx="10515600" cy="571146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Индустриальное развитие и процветание Запада – результат эксплуатации хозяйственных и трудовых ресурсов незападных обществ. Только привлечение сырьевых источников и дешевой рабочей силы менее развитых обществ, попадающих в экономическую, политическую и социокультурную зависимость от Запада, позволяло быстро обогащаться мировым лидерам производства, которые использовали выгоды своего положения и закрепляли приоритет за счет применения этно-расовых форм организации труда.. </a:t>
            </a:r>
          </a:p>
          <a:p>
            <a:pPr>
              <a:lnSpc>
                <a:spcPct val="120000"/>
              </a:lnSpc>
            </a:pP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капиталистическая мир-экономика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распространилась на весь земной шар, впитала в себя все существующие мини-системы и мировые империи. Впервые в истории на Земле осталась только 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историческая система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Борьба происходит 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центре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за 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гегемонию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центром и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полупериферией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 целью противодействия диктату «ядра», и на самой 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периферии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за право стать региональным центром, полупериферией. Современный глобальный мир 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асимметричен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полон конфликтов, антисистемных движений. Он 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конечен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и любая историческая система. Конец в данном случае означает 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неспособность решать долгосрочные проблемы, растерянность по отношению к вызовам (пандемия, экология, демография), неустойчивость, падение уровня жизни для большинства населения, неизбежность крупных преобразований.</a:t>
            </a:r>
          </a:p>
          <a:p>
            <a:pPr>
              <a:lnSpc>
                <a:spcPct val="170000"/>
              </a:lnSpc>
            </a:pPr>
            <a:endParaRPr lang="en-US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54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6639A1-0F93-75B4-B308-2D288A5E2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1215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Борьба за гегемонию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47DEDD-A4A0-4815-7E44-BC26308D5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863" y="1059366"/>
            <a:ext cx="11151219" cy="543350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Иммануил Валлерстайн (основоположник мир-системного анализа) выделил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характеристики гегемонии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капиталистической мир-экономике: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Последовательность достижения и утраты гегемонии: агропромышленная сфера - торговля - финансы.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Утрата финансовой гегемонии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есть, как правило, утрата гегемонии вообще или близкое к этому состояние.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Политико-идеологическая защита всеми державами-гегемонами «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глобального либерализма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»; акцентирование принципа «свободной торговли» в ущерб меркантилизму.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Военно-морское преобладание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державы-гегемона; в период восходящей гегемонии будущий гегемон крайне неохотно создавал сухопутные армии и делал это лишь тогда, когда сталкивался с противником, стремившимся превратить капиталистическую мир-экономику в мир-империю.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Гегемония обеспечивается в ходе мировых войн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которые длились, как правило, 30 лет. В Тридцатилетней войне (1618–1648) голландские интересы взяли верх над интересами Габсбургов, в Наполеоновских войнах (1792–1815) англичане одержали верх над французами, а в тридцатилетней </a:t>
            </a:r>
            <a:r>
              <a:rPr lang="ru-RU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евразийской войне (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ПМВ и ВМВ - «американо-германские войны») США победили Германию.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Исход каждой мировой войны включал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крупную перестройку межгосударственной системы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(Вестфальский мир, концерт европейских держав, ООН и Бреттон-Вудские соглашения) в форму, соответствующую сохранению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относительной стабильности в интересах державы-гегемона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По мере ослабления экономических позиций гегемона размывалась и система военно-политических союзов. В длительный период упадка гегемонии появлялись два претендента на «корону»: Англия и Франция в «послеголландскую» эпоху; США и Германия - в «послебританскую». Будущий победитель в качестве элемента своей «победной стратегии» использовал союз с приходящим в упадок гегемоном: сначала в качестве младшего партнёра, а затем - в качестве старшего.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 И. Валлерстайна: Новый гегемон (на смену США) пройдёт свой путь по тем же правилам, включая </a:t>
            </a: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мировую войну.</a:t>
            </a:r>
            <a:endParaRPr lang="ru-RU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86080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3094</TotalTime>
  <Words>2038</Words>
  <Application>Microsoft Office PowerPoint</Application>
  <PresentationFormat>Широкоэкранный</PresentationFormat>
  <Paragraphs>79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Глобальные конфликты</vt:lpstr>
      <vt:lpstr>Концептуализация глобализации в социологии</vt:lpstr>
      <vt:lpstr> Определение глобализации</vt:lpstr>
      <vt:lpstr>Объяснения  глобализации</vt:lpstr>
      <vt:lpstr>Объяснения глобального мира</vt:lpstr>
      <vt:lpstr>Объяснения глобализации</vt:lpstr>
      <vt:lpstr>Теоретические подходы к глобальным конфликтам</vt:lpstr>
      <vt:lpstr>Мир-системный анализ</vt:lpstr>
      <vt:lpstr>Борьба за гегемонию</vt:lpstr>
      <vt:lpstr>Цивилизационный подход</vt:lpstr>
      <vt:lpstr>Актуальные глобальные тенденции. </vt:lpstr>
      <vt:lpstr>Наблюдаемые социальные тенденции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Глобальные конфликты</dc:title>
  <dc:creator>Александра</dc:creator>
  <cp:lastModifiedBy>Александра</cp:lastModifiedBy>
  <cp:revision>11</cp:revision>
  <cp:lastPrinted>2024-05-08T10:28:10Z</cp:lastPrinted>
  <dcterms:created xsi:type="dcterms:W3CDTF">2022-05-10T15:20:58Z</dcterms:created>
  <dcterms:modified xsi:type="dcterms:W3CDTF">2024-05-11T11:00:38Z</dcterms:modified>
</cp:coreProperties>
</file>