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57" r:id="rId5"/>
    <p:sldId id="258" r:id="rId6"/>
    <p:sldId id="261" r:id="rId7"/>
    <p:sldId id="262" r:id="rId8"/>
    <p:sldId id="264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83F4-055A-4510-9EC3-D68CCB2511A2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4D3-D7F0-4C4E-BE28-A91082760A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998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83F4-055A-4510-9EC3-D68CCB2511A2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4D3-D7F0-4C4E-BE28-A91082760A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401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83F4-055A-4510-9EC3-D68CCB2511A2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4D3-D7F0-4C4E-BE28-A91082760A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2157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702DB-F22E-4F02-BB1C-59FDB96D873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5596C-8BDB-4A3C-AC60-6132FF0C4C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843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6431B-91DD-4C7B-9BB5-21907A936B8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9FA0B-1A33-4CA0-B17B-E327675F0A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455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95C71-3304-40FE-86B3-F0DC0CDBB7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40B8C-9DB5-4F09-A490-8AFABF366E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49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A790B-918C-4678-B48A-41B32F82451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2D57C-6E7B-4ADD-9C75-43271805302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403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E06CB-A8CB-41B4-852D-05B3044715C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2EBF3-4E22-4A53-8338-3CE75E872A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308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07874-1476-4BDB-9CBE-B2A4D7B2BB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A67C0-15FA-4EC0-8AAF-4A41C2883D3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397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C321F-3B07-4401-9B57-356A9BAE5E6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D67C3-5141-4DBD-927A-76460B03435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6676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67BF4-9A51-459F-9337-4015A947CF7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313D3-396D-485A-9A21-3B50F1D55CD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909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83F4-055A-4510-9EC3-D68CCB2511A2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4D3-D7F0-4C4E-BE28-A91082760A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0713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671E1-349D-4E1B-89D3-13F64835429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DAF34-03C1-4547-BE25-9EB6C96F07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793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DB8E5-EC56-41DC-BECB-2B2B47E1E56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500D0-EE3D-4EEE-BA9A-DDFAF1F479A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6089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E5C9D-9567-4CA3-A902-A374263074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E6AEF-5492-4324-B02B-6EEC14A10B8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81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83F4-055A-4510-9EC3-D68CCB2511A2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4D3-D7F0-4C4E-BE28-A91082760A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922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83F4-055A-4510-9EC3-D68CCB2511A2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4D3-D7F0-4C4E-BE28-A91082760A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864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83F4-055A-4510-9EC3-D68CCB2511A2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4D3-D7F0-4C4E-BE28-A91082760A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229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83F4-055A-4510-9EC3-D68CCB2511A2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4D3-D7F0-4C4E-BE28-A91082760A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277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83F4-055A-4510-9EC3-D68CCB2511A2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4D3-D7F0-4C4E-BE28-A91082760A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961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83F4-055A-4510-9EC3-D68CCB2511A2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4D3-D7F0-4C4E-BE28-A91082760A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240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83F4-055A-4510-9EC3-D68CCB2511A2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74D3-D7F0-4C4E-BE28-A91082760A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301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83F4-055A-4510-9EC3-D68CCB2511A2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374D3-D7F0-4C4E-BE28-A91082760A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238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84644-B0ED-42F4-B36B-853186D5CA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0C6DFB-B65E-4123-8432-520C3BCA56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60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5%D0%91%D0%A0%D0%A0" TargetMode="External"/><Relationship Id="rId3" Type="http://schemas.openxmlformats.org/officeDocument/2006/relationships/hyperlink" Target="https://ru.wikipedia.org/wiki/%D0%A4%D0%B0%D0%BA%D1%82%D0%BE%D1%80%D1%8B_%D0%BF%D1%80%D0%BE%D0%B8%D0%B7%D0%B2%D0%BE%D0%B4%D1%81%D1%82%D0%B2%D0%B0" TargetMode="External"/><Relationship Id="rId7" Type="http://schemas.openxmlformats.org/officeDocument/2006/relationships/hyperlink" Target="https://ru.wikipedia.org/wiki/%D0%A2%D1%80%D1%83%D0%B4%D0%BE%D0%B2%D1%8B%D0%B5_%D1%80%D0%B5%D1%81%D1%83%D1%80%D1%81%D1%8B" TargetMode="External"/><Relationship Id="rId2" Type="http://schemas.openxmlformats.org/officeDocument/2006/relationships/hyperlink" Target="https://ru.wikipedia.org/wiki/UNIDO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ru.wikipedia.org/wiki/%D0%9E%D1%80%D0%B3%D0%B0%D0%BD%D0%B8%D0%B7%D0%B0%D1%86%D0%B8%D0%BE%D0%BD%D0%BD%D0%B0%D1%8F_%D1%81%D1%82%D1%80%D1%83%D0%BA%D1%82%D1%83%D1%80%D0%B0" TargetMode="External"/><Relationship Id="rId5" Type="http://schemas.openxmlformats.org/officeDocument/2006/relationships/hyperlink" Target="https://ru.wikipedia.org/wiki/%D0%9E%D1%80%D0%B3%D0%B0%D0%BD%D0%B8%D0%B7%D0%B0%D1%86%D0%B8%D0%BE%D0%BD%D0%BD%D0%BE-%D0%BF%D1%80%D0%B0%D0%B2%D0%BE%D0%B2%D0%B0%D1%8F_%D1%84%D0%BE%D1%80%D0%BC%D0%B0" TargetMode="External"/><Relationship Id="rId4" Type="http://schemas.openxmlformats.org/officeDocument/2006/relationships/hyperlink" Target="https://ru.wikipedia.org/wiki/%D0%9F%D1%80%D0%BE%D0%B8%D0%B7%D0%B2%D0%BE%D0%B4%D1%81%D1%82%D0%B2%D0%B5%D0%BD%D0%BD%D1%8B%D0%B9_%D0%BF%D1%80%D0%BE%D1%86%D0%B5%D1%81%D1%81" TargetMode="External"/><Relationship Id="rId9" Type="http://schemas.openxmlformats.org/officeDocument/2006/relationships/hyperlink" Target="https://ru.wikipedia.org/wiki/SWOT-%D0%B0%D0%BD%D0%B0%D0%BB%D0%B8%D0%B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1641896"/>
              </p:ext>
            </p:extLst>
          </p:nvPr>
        </p:nvGraphicFramePr>
        <p:xfrm>
          <a:off x="755576" y="260648"/>
          <a:ext cx="7704856" cy="5760640"/>
        </p:xfrm>
        <a:graphic>
          <a:graphicData uri="http://schemas.openxmlformats.org/drawingml/2006/table">
            <a:tbl>
              <a:tblPr firstRow="1" firstCol="1" bandRow="1"/>
              <a:tblGrid>
                <a:gridCol w="1689100"/>
                <a:gridCol w="6015756"/>
              </a:tblGrid>
              <a:tr h="40663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Определение бизнес-план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Бизнес-план — план, программа осуществления бизнес-операций, действий фирмы, содержащая сведения о фирме, товаре, его производстве, рынках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сбыта, маркетинге,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организации операций и их эффективности.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Англ.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business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plan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Программа организации рыночной сделки, система мер в предпринимательстве, направленная на получение прибыли.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Бизнес-план -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внутрифирменный документ, представляющий основные аспекты разрабатываемого коммерческого мероприятия, анализ возникающих проблем, возможные препятствия и методы их преодоления, показатели-индикаторы, по которым целесообразно слежение за текущим состоянием дел.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Бизнес-план — программный продукт, вырабатываемый в ходе бизнес-планирования.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Цели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составления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бизнес-плана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Он даёт инвестору ответ на вопрос, стоит ли вкладывать средства в </a:t>
                      </a: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данный инвестиционный проект.</a:t>
                      </a:r>
                      <a:endParaRPr lang="ru-RU" sz="14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Служит источником информации для лиц, непосредственно реализующих проект.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321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465996"/>
              </p:ext>
            </p:extLst>
          </p:nvPr>
        </p:nvGraphicFramePr>
        <p:xfrm>
          <a:off x="251520" y="188640"/>
          <a:ext cx="8784976" cy="5930887"/>
        </p:xfrm>
        <a:graphic>
          <a:graphicData uri="http://schemas.openxmlformats.org/drawingml/2006/table">
            <a:tbl>
              <a:tblPr firstRow="1" firstCol="1" bandRow="1"/>
              <a:tblGrid>
                <a:gridCol w="1661556"/>
                <a:gridCol w="7123420"/>
              </a:tblGrid>
              <a:tr h="3205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6" marR="47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определить конкретные направления деятельности фирмы,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целевые рынки и место фирмы на этих рынках;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сформулировать долговременные и краткосрочные цели фирмы, стратегию и тактику их достижения.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определить лиц, ответственных за реализацию стратегии; выбрать состав и определить показатели товаров и услуг, которые будут предложены фирмой потребителям.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оценить производственные и торговые издержки по их созданию и реализации;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выявить соответствие имеющихся кадров фирмы,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условий мотивации их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труда предъявляемым требованиям для достижения поставленных целей;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определить состав маркетинговых мероприятий фирмы по изучению рынка, рекламе, стимулированию продаж, ценообразованию, каналам сбыта и др.;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оценить финансовое положение фирмы и соответствие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имеющихся финансовых и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материальных ресурсов возможностям достижения поставленных целей; предусмотреть трудности, «подводные камни», которые могут помешать практическому выполнению бизнес-плана.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6" marR="47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Бизнес-план помогает дать ответы предпринимателю на следующие вопросы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6" marR="47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какой вид продукции или какое новое дело выбрать для выхода на отечественный и зарубежный рынок;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каков будет рыночный спрос на предлагаемые товары и услуги и как он будет изменяться;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какие ресурсы и в каких количествах потребуются для организации бизнес-проекта;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сколько будут стоить необходимые ресурсы и где найти надёжных поставщиков;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каковы будут издержки на организацию производства и реализацию продукции и услуг на соответствующих рынках;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какой может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быть рыночная цена на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данную продукцию и как на неё повлияют конкуренты;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какими могут быть общие доходы и как их следует распределять между всеми участниками бизнес-проекта;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каковы будут показатели эффективности производства и как их можно повысить.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6" marR="47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418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5"/>
          <p:cNvSpPr>
            <a:spLocks noChangeArrowheads="1"/>
          </p:cNvSpPr>
          <p:nvPr/>
        </p:nvSpPr>
        <p:spPr bwMode="auto">
          <a:xfrm>
            <a:off x="1285875" y="1000125"/>
            <a:ext cx="10287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prstClr val="black"/>
                </a:solidFill>
                <a:cs typeface="Times New Roman" pitchFamily="18" charset="0"/>
              </a:rPr>
              <a:t>Продукция</a:t>
            </a: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147" name="Rectangle 24"/>
          <p:cNvSpPr>
            <a:spLocks noChangeArrowheads="1"/>
          </p:cNvSpPr>
          <p:nvPr/>
        </p:nvSpPr>
        <p:spPr bwMode="auto">
          <a:xfrm>
            <a:off x="3000375" y="1671638"/>
            <a:ext cx="17145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prstClr val="black"/>
                </a:solidFill>
                <a:cs typeface="Times New Roman" pitchFamily="18" charset="0"/>
              </a:rPr>
              <a:t>По бизнес-линиям</a:t>
            </a: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148" name="Rectangle 23"/>
          <p:cNvSpPr>
            <a:spLocks noChangeArrowheads="1"/>
          </p:cNvSpPr>
          <p:nvPr/>
        </p:nvSpPr>
        <p:spPr bwMode="auto">
          <a:xfrm>
            <a:off x="2771775" y="985838"/>
            <a:ext cx="8001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prstClr val="black"/>
                </a:solidFill>
                <a:cs typeface="Times New Roman" pitchFamily="18" charset="0"/>
              </a:rPr>
              <a:t>Работы</a:t>
            </a: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149" name="Rectangle 22"/>
          <p:cNvSpPr>
            <a:spLocks noChangeArrowheads="1"/>
          </p:cNvSpPr>
          <p:nvPr/>
        </p:nvSpPr>
        <p:spPr bwMode="auto">
          <a:xfrm>
            <a:off x="4486275" y="985838"/>
            <a:ext cx="8001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prstClr val="black"/>
                </a:solidFill>
                <a:cs typeface="Times New Roman" pitchFamily="18" charset="0"/>
              </a:rPr>
              <a:t>Услуги</a:t>
            </a: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150" name="Rectangle 14"/>
          <p:cNvSpPr>
            <a:spLocks noChangeArrowheads="1"/>
          </p:cNvSpPr>
          <p:nvPr/>
        </p:nvSpPr>
        <p:spPr bwMode="auto">
          <a:xfrm>
            <a:off x="1857375" y="4643438"/>
            <a:ext cx="17145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prstClr val="black"/>
                </a:solidFill>
                <a:cs typeface="Times New Roman" pitchFamily="18" charset="0"/>
              </a:rPr>
              <a:t>Производственного подразделения</a:t>
            </a: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151" name="Rectangle 13"/>
          <p:cNvSpPr>
            <a:spLocks noChangeArrowheads="1"/>
          </p:cNvSpPr>
          <p:nvPr/>
        </p:nvSpPr>
        <p:spPr bwMode="auto">
          <a:xfrm>
            <a:off x="1857375" y="3935413"/>
            <a:ext cx="17145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prstClr val="black"/>
                </a:solidFill>
                <a:cs typeface="Times New Roman" pitchFamily="18" charset="0"/>
              </a:rPr>
              <a:t>Всего предприятия</a:t>
            </a: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4029075" y="4186238"/>
            <a:ext cx="9144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prstClr val="black"/>
                </a:solidFill>
                <a:cs typeface="Times New Roman" pitchFamily="18" charset="0"/>
              </a:rPr>
              <a:t>Развитие</a:t>
            </a: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153" name="Rectangle 11"/>
          <p:cNvSpPr>
            <a:spLocks noChangeArrowheads="1"/>
          </p:cNvSpPr>
          <p:nvPr/>
        </p:nvSpPr>
        <p:spPr bwMode="auto">
          <a:xfrm>
            <a:off x="5400675" y="4186238"/>
            <a:ext cx="12573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prstClr val="black"/>
                </a:solidFill>
                <a:cs typeface="Times New Roman" pitchFamily="18" charset="0"/>
              </a:rPr>
              <a:t>Финансовое оздоровление</a:t>
            </a: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154" name="Rectangle 21"/>
          <p:cNvSpPr>
            <a:spLocks noChangeArrowheads="1"/>
          </p:cNvSpPr>
          <p:nvPr/>
        </p:nvSpPr>
        <p:spPr bwMode="auto">
          <a:xfrm>
            <a:off x="5715000" y="928688"/>
            <a:ext cx="1714500" cy="442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prstClr val="black"/>
                </a:solidFill>
                <a:cs typeface="Times New Roman" pitchFamily="18" charset="0"/>
              </a:rPr>
              <a:t>Технические решения</a:t>
            </a: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155" name="Rectangle 10"/>
          <p:cNvSpPr>
            <a:spLocks noChangeArrowheads="1"/>
          </p:cNvSpPr>
          <p:nvPr/>
        </p:nvSpPr>
        <p:spPr bwMode="auto">
          <a:xfrm>
            <a:off x="3000375" y="3271838"/>
            <a:ext cx="14859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prstClr val="black"/>
                </a:solidFill>
                <a:cs typeface="Times New Roman" pitchFamily="18" charset="0"/>
              </a:rPr>
              <a:t>По предприятию</a:t>
            </a: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156" name="Rectangle 9"/>
          <p:cNvSpPr>
            <a:spLocks noChangeArrowheads="1"/>
          </p:cNvSpPr>
          <p:nvPr/>
        </p:nvSpPr>
        <p:spPr bwMode="auto">
          <a:xfrm>
            <a:off x="5057775" y="3271838"/>
            <a:ext cx="13716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prstClr val="black"/>
                </a:solidFill>
                <a:cs typeface="Times New Roman" pitchFamily="18" charset="0"/>
              </a:rPr>
              <a:t>Действующему</a:t>
            </a: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157" name="Oval 20"/>
          <p:cNvSpPr>
            <a:spLocks noChangeArrowheads="1"/>
          </p:cNvSpPr>
          <p:nvPr/>
        </p:nvSpPr>
        <p:spPr bwMode="auto">
          <a:xfrm>
            <a:off x="3000375" y="2357438"/>
            <a:ext cx="1485900" cy="571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>
                <a:solidFill>
                  <a:prstClr val="black"/>
                </a:solidFill>
                <a:cs typeface="Times New Roman" pitchFamily="18" charset="0"/>
              </a:rPr>
              <a:t>Бизнес-план</a:t>
            </a: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158" name="Line 8"/>
          <p:cNvSpPr>
            <a:spLocks noChangeShapeType="1"/>
          </p:cNvSpPr>
          <p:nvPr/>
        </p:nvSpPr>
        <p:spPr bwMode="auto">
          <a:xfrm>
            <a:off x="4486275" y="357505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159" name="Rectangle 7"/>
          <p:cNvSpPr>
            <a:spLocks noChangeArrowheads="1"/>
          </p:cNvSpPr>
          <p:nvPr/>
        </p:nvSpPr>
        <p:spPr bwMode="auto">
          <a:xfrm>
            <a:off x="1400175" y="3346450"/>
            <a:ext cx="10287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prstClr val="black"/>
                </a:solidFill>
                <a:cs typeface="Times New Roman" pitchFamily="18" charset="0"/>
              </a:rPr>
              <a:t>Новому</a:t>
            </a: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160" name="AutoShape 19"/>
          <p:cNvSpPr>
            <a:spLocks noChangeArrowheads="1"/>
          </p:cNvSpPr>
          <p:nvPr/>
        </p:nvSpPr>
        <p:spPr bwMode="auto">
          <a:xfrm>
            <a:off x="3457575" y="2035175"/>
            <a:ext cx="571500" cy="3429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161" name="AutoShape 6"/>
          <p:cNvSpPr>
            <a:spLocks noChangeArrowheads="1"/>
          </p:cNvSpPr>
          <p:nvPr/>
        </p:nvSpPr>
        <p:spPr bwMode="auto">
          <a:xfrm>
            <a:off x="3457575" y="2992438"/>
            <a:ext cx="5715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 flipV="1">
            <a:off x="2200275" y="1414463"/>
            <a:ext cx="8001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163" name="Line 17"/>
          <p:cNvSpPr>
            <a:spLocks noChangeShapeType="1"/>
          </p:cNvSpPr>
          <p:nvPr/>
        </p:nvSpPr>
        <p:spPr bwMode="auto">
          <a:xfrm flipV="1">
            <a:off x="3228975" y="133985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164" name="Line 16"/>
          <p:cNvSpPr>
            <a:spLocks noChangeShapeType="1"/>
          </p:cNvSpPr>
          <p:nvPr/>
        </p:nvSpPr>
        <p:spPr bwMode="auto">
          <a:xfrm flipV="1">
            <a:off x="4714875" y="1339850"/>
            <a:ext cx="9144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165" name="Line 15"/>
          <p:cNvSpPr>
            <a:spLocks noChangeShapeType="1"/>
          </p:cNvSpPr>
          <p:nvPr/>
        </p:nvSpPr>
        <p:spPr bwMode="auto">
          <a:xfrm flipV="1">
            <a:off x="4486275" y="1339850"/>
            <a:ext cx="1143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166" name="Line 5"/>
          <p:cNvSpPr>
            <a:spLocks noChangeShapeType="1"/>
          </p:cNvSpPr>
          <p:nvPr/>
        </p:nvSpPr>
        <p:spPr bwMode="auto">
          <a:xfrm flipH="1">
            <a:off x="2428875" y="3579813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167" name="Line 4"/>
          <p:cNvSpPr>
            <a:spLocks noChangeShapeType="1"/>
          </p:cNvSpPr>
          <p:nvPr/>
        </p:nvSpPr>
        <p:spPr bwMode="auto">
          <a:xfrm flipH="1">
            <a:off x="3571875" y="4522788"/>
            <a:ext cx="4572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168" name="Line 3"/>
          <p:cNvSpPr>
            <a:spLocks noChangeShapeType="1"/>
          </p:cNvSpPr>
          <p:nvPr/>
        </p:nvSpPr>
        <p:spPr bwMode="auto">
          <a:xfrm>
            <a:off x="5786438" y="3643313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169" name="Line 2"/>
          <p:cNvSpPr>
            <a:spLocks noChangeShapeType="1"/>
          </p:cNvSpPr>
          <p:nvPr/>
        </p:nvSpPr>
        <p:spPr bwMode="auto">
          <a:xfrm flipH="1">
            <a:off x="4500563" y="3643313"/>
            <a:ext cx="11430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170" name="Line 1"/>
          <p:cNvSpPr>
            <a:spLocks noChangeShapeType="1"/>
          </p:cNvSpPr>
          <p:nvPr/>
        </p:nvSpPr>
        <p:spPr bwMode="auto">
          <a:xfrm flipH="1" flipV="1">
            <a:off x="3571875" y="4211638"/>
            <a:ext cx="465138" cy="168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171" name="Rectangle 26"/>
          <p:cNvSpPr>
            <a:spLocks noChangeArrowheads="1"/>
          </p:cNvSpPr>
          <p:nvPr/>
        </p:nvSpPr>
        <p:spPr bwMode="auto">
          <a:xfrm>
            <a:off x="357188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172" name="Rectangle 40"/>
          <p:cNvSpPr>
            <a:spLocks noChangeArrowheads="1"/>
          </p:cNvSpPr>
          <p:nvPr/>
        </p:nvSpPr>
        <p:spPr bwMode="auto">
          <a:xfrm>
            <a:off x="2500313" y="0"/>
            <a:ext cx="4140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600">
                <a:solidFill>
                  <a:prstClr val="black"/>
                </a:solidFill>
              </a:rPr>
              <a:t/>
            </a:r>
            <a:br>
              <a:rPr lang="ru-RU" altLang="ru-RU" sz="600">
                <a:solidFill>
                  <a:prstClr val="black"/>
                </a:solidFill>
              </a:rPr>
            </a:br>
            <a:endParaRPr lang="ru-RU" altLang="ru-RU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>
                <a:solidFill>
                  <a:srgbClr val="333333"/>
                </a:solidFill>
                <a:cs typeface="Times New Roman" pitchFamily="18" charset="0"/>
              </a:rPr>
              <a:t>Типология бизнес-планов по объектам бизнеса</a:t>
            </a:r>
            <a:endParaRPr lang="ru-RU" altLang="ru-RU" sz="6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92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5" y="428625"/>
          <a:ext cx="8858250" cy="6281738"/>
        </p:xfrm>
        <a:graphic>
          <a:graphicData uri="http://schemas.openxmlformats.org/drawingml/2006/table">
            <a:tbl>
              <a:tblPr/>
              <a:tblGrid>
                <a:gridCol w="1536700"/>
                <a:gridCol w="1084263"/>
                <a:gridCol w="814387"/>
                <a:gridCol w="1084263"/>
                <a:gridCol w="4338637"/>
              </a:tblGrid>
              <a:tr h="144463">
                <a:tc rowSpan="3"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бизнес плана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бизнес-линиям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предприятию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новому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действующему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Финансовое оздоровление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Титульный лист (краткое название проекта).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Юридический адрес, подчиненность, вид деятельности, форма собственности, банковские реквизиты, адрес налоговой инспекции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Вводная часть или резюме проекта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реализации плана, сумма необходимых средств, срок погашения государственной финансовой помощи, финансовый результаты реализации плана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положения дел в отрасли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учетной политики, сводная таблица  финансовых показателей предприятия, анализ, выводы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Производственный план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Перечень мероприятий по восстановлению платежеспособности(обновление подвижного состава, привлечении новых таксомоторов на договорной основе, снижение издержек, работа с кадрами)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2825"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маркетинга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отрасли и перспективы развития, окончательные выводы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Стратегия маркетинга, стратегия роста, каналы распределения, коммуникации, характеристика каналов сбыта, жизненный цикл услуг, исследования и разработка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Организационный план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Организационная структура, штат работников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Финансовый план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Производственная программа. Планируемый объем производства, потребность в основных фондах, потребность в ресурсах на производственную программу, смета расходов и калькуляция себестоимости продукции, потребность в дополнительных инвестициях, дисконтирование денежных потоков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Потенциальные риски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9149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финансовых результатов, потребность в дополнительных инвестициях, модель дисконтированных денежных потоков, расчет ЧДД, ВПП, сроки окупаемости</a:t>
                      </a:r>
                    </a:p>
                  </a:txBody>
                  <a:tcPr marL="30661" marR="306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36" name="Rectangle 1"/>
          <p:cNvSpPr>
            <a:spLocks noChangeArrowheads="1"/>
          </p:cNvSpPr>
          <p:nvPr/>
        </p:nvSpPr>
        <p:spPr bwMode="auto">
          <a:xfrm>
            <a:off x="2071688" y="142875"/>
            <a:ext cx="5286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914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4914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4914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4914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4914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14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14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14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14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>
                <a:solidFill>
                  <a:prstClr val="black"/>
                </a:solidFill>
                <a:cs typeface="Times New Roman" pitchFamily="18" charset="0"/>
              </a:rPr>
              <a:t>Содержание бизнес-плана в зависимости от цели создания</a:t>
            </a:r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2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7107517"/>
              </p:ext>
            </p:extLst>
          </p:nvPr>
        </p:nvGraphicFramePr>
        <p:xfrm>
          <a:off x="179512" y="116632"/>
          <a:ext cx="8856984" cy="6659880"/>
        </p:xfrm>
        <a:graphic>
          <a:graphicData uri="http://schemas.openxmlformats.org/drawingml/2006/table">
            <a:tbl>
              <a:tblPr firstRow="1" firstCol="1" bandRow="1"/>
              <a:tblGrid>
                <a:gridCol w="4428028"/>
                <a:gridCol w="4428956"/>
              </a:tblGrid>
              <a:tr h="6552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Методика </a:t>
                      </a:r>
                      <a:r>
                        <a:rPr lang="en-US" sz="1000" b="1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 tooltip="UNIDO"/>
                        </a:rPr>
                        <a:t>UNIDO</a:t>
                      </a: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(United Nations Industrial Development Organization)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1.Резюме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2.Идея (сущность) предлагаемого проекта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Общие исходные данные и условия.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Описание образца нового товара.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опыта предпринимательской деятельности.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рынка сбыта.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Описание потребителей нового товара.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конкурентов.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собственных сильных и слабых сторон относительно конкурентов.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3.План маркетинга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Цели маркетинга.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Стратегия маркетинга.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плана маркетинга.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4.План производства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Изготовитель нового товара.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Наличие и требуемые мощности производства.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Материальные </a:t>
                      </a:r>
                      <a:r>
                        <a:rPr lang="ru-RU" sz="1000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 tooltip="Факторы производства"/>
                        </a:rPr>
                        <a:t>факторы производства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Описание </a:t>
                      </a:r>
                      <a:r>
                        <a:rPr lang="ru-RU" sz="1000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 tooltip="Производственный процесс"/>
                        </a:rPr>
                        <a:t>производственного процесса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5.Организационный план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5" tooltip="Организационно-правовая форма"/>
                        </a:rPr>
                        <a:t>Организационно-правовая форма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собственности фирмы.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6" tooltip="Организационная структура"/>
                        </a:rPr>
                        <a:t>Организационная структура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фирмы.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Распределение обязанностей.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Сведения о партнёрах.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Описание внешней среды бизнеса.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7" tooltip="Трудовые ресурсы"/>
                        </a:rPr>
                        <a:t>Трудовые ресурсы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фирмы.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Сведения о членах руководящего состава.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6.Финансовый план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 доходов и расходов.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 денежных поступлений и выплат.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Сводный баланс активов и пассивов фирмы.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График достижения безубыточности.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Стратегия финансирования (источники поступления средств и их использование).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риска и страхование.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7.Приложение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92" marR="25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Методика </a:t>
                      </a:r>
                      <a:r>
                        <a:rPr lang="ru-RU" sz="10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8" tooltip="ЕБРР"/>
                        </a:rPr>
                        <a:t>ЕБРР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(Европейский банк реконструкции и развития)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Титульный лист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1.Меморандум о конфиденциальности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2.Резюме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3.Предприятие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История развития предприятия и его состояние на момент создания бизнес-плана, описание текущей деятельности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Собственники, руководящий персонал, работники предприятия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Текущая деятельность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состояние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Кредиты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4.Проект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Общая информация о проекте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Инвестиционный план проекта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рынка, конкурентоспособность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Описание производственного процесса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Финансовый план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Экологическая оценка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5.Финансирование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Графики получения и погашения кредитных средств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Залог и поручительство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Оборудование и работы, которые будут финансироваться за счёт кредитных средств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9" tooltip="SWOT-анализ"/>
                        </a:rPr>
                        <a:t>SWOT-анализ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Риски и мероприятия по их снижению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6.Приложения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92" marR="25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175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469203"/>
              </p:ext>
            </p:extLst>
          </p:nvPr>
        </p:nvGraphicFramePr>
        <p:xfrm>
          <a:off x="1475656" y="417240"/>
          <a:ext cx="6301105" cy="1188720"/>
        </p:xfrm>
        <a:graphic>
          <a:graphicData uri="http://schemas.openxmlformats.org/drawingml/2006/table">
            <a:tbl>
              <a:tblPr/>
              <a:tblGrid>
                <a:gridCol w="277495"/>
                <a:gridCol w="1185545"/>
                <a:gridCol w="2721610"/>
                <a:gridCol w="2116455"/>
              </a:tblGrid>
              <a:tr h="450850">
                <a:tc>
                  <a:txBody>
                    <a:bodyPr/>
                    <a:lstStyle/>
                    <a:p>
                      <a:pPr indent="29210">
                        <a:lnSpc>
                          <a:spcPts val="173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194945">
                        <a:lnSpc>
                          <a:spcPts val="173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Название раздела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356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Содержание раздела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Задача анализа и оценки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7870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5405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Резюме (вводная часть)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Основные положения предлагаемого проекта</a:t>
                      </a:r>
                    </a:p>
                    <a:p>
                      <a:pPr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Цель проекта</a:t>
                      </a:r>
                    </a:p>
                    <a:p>
                      <a:pPr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Новизна продукции</a:t>
                      </a:r>
                    </a:p>
                    <a:p>
                      <a:pPr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Сведения об объеме продаж, выручке, затратах,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прибыли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23215" indent="-1270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Анализ и оценка объема продаж Анализ затрат </a:t>
                      </a:r>
                    </a:p>
                    <a:p>
                      <a:pPr marR="323215" indent="-1270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Оценка риска </a:t>
                      </a:r>
                    </a:p>
                    <a:p>
                      <a:pPr marR="323215" indent="-1270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Оценка прибыли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1626013"/>
              </p:ext>
            </p:extLst>
          </p:nvPr>
        </p:nvGraphicFramePr>
        <p:xfrm>
          <a:off x="1475656" y="1628800"/>
          <a:ext cx="6301105" cy="4476750"/>
        </p:xfrm>
        <a:graphic>
          <a:graphicData uri="http://schemas.openxmlformats.org/drawingml/2006/table">
            <a:tbl>
              <a:tblPr/>
              <a:tblGrid>
                <a:gridCol w="280670"/>
                <a:gridCol w="1185545"/>
                <a:gridCol w="2724785"/>
                <a:gridCol w="2110105"/>
              </a:tblGrid>
              <a:tr h="668020">
                <a:tc>
                  <a:txBody>
                    <a:bodyPr/>
                    <a:lstStyle/>
                    <a:p>
                      <a:pPr marL="22860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Основная часть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Продукция (результаты исследований)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9370" indent="1270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Описание продукции: потребительские свойства,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отличия от продукции конкурентов, степень защищенности патентами, прогноз цены и затрат на производство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effectLst/>
                          <a:latin typeface="Times New Roman"/>
                          <a:ea typeface="Times New Roman"/>
                        </a:rPr>
                        <a:t>Оценка свойств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продукции (результатов исследований)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Анализ товаров конкурентов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Анализ цен и затрат на производство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5960"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Рынок сбыта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05791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Состояние дел в отрасли </a:t>
                      </a:r>
                    </a:p>
                    <a:p>
                      <a:pPr marR="105791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Потенциальные потребители Рыночная конъюнктура </a:t>
                      </a:r>
                    </a:p>
                    <a:p>
                      <a:pPr marR="105791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Информация о рынке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Оценка состояния дел в отрасли</a:t>
                      </a: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Анализ темпов прироста продукции </a:t>
                      </a: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Анализ потенциальных потребителей</a:t>
                      </a: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Анализ рыночной конъюнктуры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7410">
                <a:tc>
                  <a:txBody>
                    <a:bodyPr/>
                    <a:lstStyle/>
                    <a:p>
                      <a:pPr marL="3937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Конкуренция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Описание потенциальных конкурентов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Описание аналогичной продукции на рынке, ее сравнительных характеристик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Сравнительный    анализ    показателей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деятельности конкурентов 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Анализ цели, стратегии конкурентов Анализ   сильных    и   слабых   сторон разрабатываемой продукции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27430"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План маркетинга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Цены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Каналы сбыта 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Рекламная политика 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Прогноз сбыта новой продукции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Ценообразование 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Ценовые показатели 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Бюджет продаж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Анализ состояния рынка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Анализ изменения цен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Анализ      внешних      и      внутренних ф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акторов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Анализ эффективности рекламы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Анализ   производственных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возможностей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4254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8956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План производства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Производственный процесс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Бюджет производства в натуральном выражении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Оборудование, здания, сооружения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Трудовые ресурсы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Затраты на производство продукции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Анализ основных фондов и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фондовоооруженности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Анализ сырья и материалов 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Анализ трудовых ресурсов 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Анализ себестоимости продукции (проводимых исследований)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85622" y="2095"/>
            <a:ext cx="5020220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Перечень разделов технико-экономического обоснования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5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4016390"/>
              </p:ext>
            </p:extLst>
          </p:nvPr>
        </p:nvGraphicFramePr>
        <p:xfrm>
          <a:off x="1259632" y="764704"/>
          <a:ext cx="6840760" cy="4839970"/>
        </p:xfrm>
        <a:graphic>
          <a:graphicData uri="http://schemas.openxmlformats.org/drawingml/2006/table">
            <a:tbl>
              <a:tblPr/>
              <a:tblGrid>
                <a:gridCol w="304708"/>
                <a:gridCol w="1287080"/>
                <a:gridCol w="2958148"/>
                <a:gridCol w="2290824"/>
              </a:tblGrid>
              <a:tr h="734695">
                <a:tc>
                  <a:txBody>
                    <a:bodyPr/>
                    <a:lstStyle/>
                    <a:p>
                      <a:pPr marL="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Организационный план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Организационная схема реализации проекта</a:t>
                      </a: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Описание системы управления </a:t>
                      </a: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Источники и способы привлечения специалистов, их заработная плата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Анализ эффективности управления Анализ ритмичности производства </a:t>
                      </a:r>
                      <a:r>
                        <a:rPr lang="ru-RU" sz="1400" spc="-10">
                          <a:effectLst/>
                          <a:latin typeface="Times New Roman"/>
                          <a:ea typeface="Times New Roman"/>
                        </a:rPr>
                        <a:t>Выявление   и   измерение   внутренних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резервов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58520"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Финансовый план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Прогноз объемов реализации 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Денежные расходы и поступления 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Бюджет доходов и расходов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</a:rPr>
                        <a:t>Бюджет движения денежные средств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График безубыточности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Финансовый анализ  деятельности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предприятия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Анализ движения денежных средств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Анализ безубыточности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Анализ доходов и затрат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0415">
                <a:tc>
                  <a:txBody>
                    <a:bodyPr/>
                    <a:lstStyle/>
                    <a:p>
                      <a:pPr marL="2921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9017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Стратегия финансирования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Определение величины и источников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финансирования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</a:rPr>
                        <a:t>Обоснование полного возврата средств 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получения доходов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Анализ источников финансирования</a:t>
                      </a: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Анализ платежеспособности</a:t>
                      </a: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Анализ сроков окупаемости вложений</a:t>
                      </a: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Оценка инвестиционной эффективности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0415">
                <a:tc>
                  <a:txBody>
                    <a:bodyPr/>
                    <a:lstStyle/>
                    <a:p>
                      <a:pPr marL="4699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6370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Оценка риска и страхование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Слабые стороны проекта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</a:rPr>
                        <a:t>Вероятность появления новых технологий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Альтернативные стратегии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Меры профилактики риска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Программа страхования рисков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Анализ  риска  по источникам  возникновения и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причинам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Меры минимизации последствий наступления рисков</a:t>
                      </a: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Сценарный анализ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решений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Приложения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Копии контрактов, лицензии, договора, соглашения и др.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863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13"/>
          <p:cNvSpPr txBox="1">
            <a:spLocks noChangeArrowheads="1"/>
          </p:cNvSpPr>
          <p:nvPr/>
        </p:nvSpPr>
        <p:spPr bwMode="auto">
          <a:xfrm>
            <a:off x="1219200" y="228600"/>
            <a:ext cx="7010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</a:rPr>
              <a:t>Схема разработки бизнес-плана 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</a:rPr>
              <a:t>предприятия</a:t>
            </a:r>
            <a:endParaRPr lang="ru-RU" altLang="ru-RU" sz="16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8195" name="Group 0"/>
          <p:cNvGrpSpPr>
            <a:grpSpLocks noChangeAspect="1"/>
          </p:cNvGrpSpPr>
          <p:nvPr/>
        </p:nvGrpSpPr>
        <p:grpSpPr bwMode="auto">
          <a:xfrm>
            <a:off x="233363" y="720725"/>
            <a:ext cx="8758237" cy="6137275"/>
            <a:chOff x="2140" y="1988"/>
            <a:chExt cx="8048" cy="8502"/>
          </a:xfrm>
        </p:grpSpPr>
        <p:sp>
          <p:nvSpPr>
            <p:cNvPr id="8196" name="AutoShape 1"/>
            <p:cNvSpPr>
              <a:spLocks noChangeAspect="1" noChangeArrowheads="1"/>
            </p:cNvSpPr>
            <p:nvPr/>
          </p:nvSpPr>
          <p:spPr bwMode="auto">
            <a:xfrm>
              <a:off x="2140" y="1988"/>
              <a:ext cx="8048" cy="8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197" name="Text Box 2"/>
            <p:cNvSpPr txBox="1">
              <a:spLocks noChangeArrowheads="1"/>
            </p:cNvSpPr>
            <p:nvPr/>
          </p:nvSpPr>
          <p:spPr bwMode="auto">
            <a:xfrm>
              <a:off x="2846" y="2128"/>
              <a:ext cx="6777" cy="6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prstClr val="black"/>
                  </a:solidFill>
                  <a:latin typeface="Times New Roman" pitchFamily="18" charset="0"/>
                </a:rPr>
                <a:t>1 этап. Диагностика хозяйственно-экономической деятельности предприятия</a:t>
              </a:r>
              <a:endParaRPr lang="ru-RU" altLang="ru-RU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98" name="Text Box 3"/>
            <p:cNvSpPr txBox="1">
              <a:spLocks noChangeArrowheads="1"/>
            </p:cNvSpPr>
            <p:nvPr/>
          </p:nvSpPr>
          <p:spPr bwMode="auto">
            <a:xfrm>
              <a:off x="3107" y="2969"/>
              <a:ext cx="2259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Анализ внутренней среды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199" name="Text Box 4"/>
            <p:cNvSpPr txBox="1">
              <a:spLocks noChangeArrowheads="1"/>
            </p:cNvSpPr>
            <p:nvPr/>
          </p:nvSpPr>
          <p:spPr bwMode="auto">
            <a:xfrm>
              <a:off x="7223" y="2964"/>
              <a:ext cx="2118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Анализ внешней среды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00" name="Text Box 5"/>
            <p:cNvSpPr txBox="1">
              <a:spLocks noChangeArrowheads="1"/>
            </p:cNvSpPr>
            <p:nvPr/>
          </p:nvSpPr>
          <p:spPr bwMode="auto">
            <a:xfrm>
              <a:off x="2140" y="3800"/>
              <a:ext cx="2259" cy="5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Конкурентоспособность предприятия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01" name="Text Box 6"/>
            <p:cNvSpPr txBox="1">
              <a:spLocks noChangeArrowheads="1"/>
            </p:cNvSpPr>
            <p:nvPr/>
          </p:nvSpPr>
          <p:spPr bwMode="auto">
            <a:xfrm>
              <a:off x="4681" y="3800"/>
              <a:ext cx="1836" cy="5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Принципы деятельности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02" name="Text Box 7"/>
            <p:cNvSpPr txBox="1">
              <a:spLocks noChangeArrowheads="1"/>
            </p:cNvSpPr>
            <p:nvPr/>
          </p:nvSpPr>
          <p:spPr bwMode="auto">
            <a:xfrm>
              <a:off x="2140" y="4497"/>
              <a:ext cx="2259" cy="5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Ресурсы и их использование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03" name="Text Box 8"/>
            <p:cNvSpPr txBox="1">
              <a:spLocks noChangeArrowheads="1"/>
            </p:cNvSpPr>
            <p:nvPr/>
          </p:nvSpPr>
          <p:spPr bwMode="auto">
            <a:xfrm>
              <a:off x="4681" y="4497"/>
              <a:ext cx="1838" cy="5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Маркетинговая политика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04" name="Text Box 9"/>
            <p:cNvSpPr txBox="1">
              <a:spLocks noChangeArrowheads="1"/>
            </p:cNvSpPr>
            <p:nvPr/>
          </p:nvSpPr>
          <p:spPr bwMode="auto">
            <a:xfrm>
              <a:off x="2140" y="5194"/>
              <a:ext cx="2259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Финансовый менеджмент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05" name="Text Box 10"/>
            <p:cNvSpPr txBox="1">
              <a:spLocks noChangeArrowheads="1"/>
            </p:cNvSpPr>
            <p:nvPr/>
          </p:nvSpPr>
          <p:spPr bwMode="auto">
            <a:xfrm>
              <a:off x="4681" y="5194"/>
              <a:ext cx="1838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Политика тарифообразования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06" name="Text Box 11"/>
            <p:cNvSpPr txBox="1">
              <a:spLocks noChangeArrowheads="1"/>
            </p:cNvSpPr>
            <p:nvPr/>
          </p:nvSpPr>
          <p:spPr bwMode="auto">
            <a:xfrm>
              <a:off x="8776" y="4915"/>
              <a:ext cx="1412" cy="5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Анализ рынка отрасли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07" name="Text Box 12"/>
            <p:cNvSpPr txBox="1">
              <a:spLocks noChangeArrowheads="1"/>
            </p:cNvSpPr>
            <p:nvPr/>
          </p:nvSpPr>
          <p:spPr bwMode="auto">
            <a:xfrm>
              <a:off x="6799" y="4776"/>
              <a:ext cx="1694" cy="8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Состояние экономики страны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08" name="Text Box 13"/>
            <p:cNvSpPr txBox="1">
              <a:spLocks noChangeArrowheads="1"/>
            </p:cNvSpPr>
            <p:nvPr/>
          </p:nvSpPr>
          <p:spPr bwMode="auto">
            <a:xfrm>
              <a:off x="8776" y="3939"/>
              <a:ext cx="1412" cy="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Политическая ситуация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09" name="Text Box 14"/>
            <p:cNvSpPr txBox="1">
              <a:spLocks noChangeArrowheads="1"/>
            </p:cNvSpPr>
            <p:nvPr/>
          </p:nvSpPr>
          <p:spPr bwMode="auto">
            <a:xfrm>
              <a:off x="6799" y="3800"/>
              <a:ext cx="1694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Международный финансовый кризис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10" name="Text Box 15"/>
            <p:cNvSpPr txBox="1">
              <a:spLocks noChangeArrowheads="1"/>
            </p:cNvSpPr>
            <p:nvPr/>
          </p:nvSpPr>
          <p:spPr bwMode="auto">
            <a:xfrm>
              <a:off x="2846" y="5891"/>
              <a:ext cx="6918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prstClr val="black"/>
                  </a:solidFill>
                  <a:latin typeface="Times New Roman" pitchFamily="18" charset="0"/>
                </a:rPr>
                <a:t>2 этап. Разработка мероприятий </a:t>
              </a:r>
              <a:endParaRPr lang="ru-RU" altLang="ru-RU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11" name="Text Box 16"/>
            <p:cNvSpPr txBox="1">
              <a:spLocks noChangeArrowheads="1"/>
            </p:cNvSpPr>
            <p:nvPr/>
          </p:nvSpPr>
          <p:spPr bwMode="auto">
            <a:xfrm>
              <a:off x="2422" y="6727"/>
              <a:ext cx="1834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маркетинга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12" name="Text Box 17"/>
            <p:cNvSpPr txBox="1">
              <a:spLocks noChangeArrowheads="1"/>
            </p:cNvSpPr>
            <p:nvPr/>
          </p:nvSpPr>
          <p:spPr bwMode="auto">
            <a:xfrm>
              <a:off x="3552" y="7424"/>
              <a:ext cx="1834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имущественного комплекса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13" name="Text Box 18"/>
            <p:cNvSpPr txBox="1">
              <a:spLocks noChangeArrowheads="1"/>
            </p:cNvSpPr>
            <p:nvPr/>
          </p:nvSpPr>
          <p:spPr bwMode="auto">
            <a:xfrm>
              <a:off x="4964" y="6727"/>
              <a:ext cx="1823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производства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14" name="Text Box 19"/>
            <p:cNvSpPr txBox="1">
              <a:spLocks noChangeArrowheads="1"/>
            </p:cNvSpPr>
            <p:nvPr/>
          </p:nvSpPr>
          <p:spPr bwMode="auto">
            <a:xfrm>
              <a:off x="2846" y="8121"/>
              <a:ext cx="6978" cy="3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prstClr val="black"/>
                  </a:solidFill>
                  <a:latin typeface="Times New Roman" pitchFamily="18" charset="0"/>
                </a:rPr>
                <a:t>3. Этап. Выявление источников финансирования</a:t>
              </a:r>
              <a:endParaRPr lang="ru-RU" altLang="ru-RU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15" name="Text Box 20"/>
            <p:cNvSpPr txBox="1">
              <a:spLocks noChangeArrowheads="1"/>
            </p:cNvSpPr>
            <p:nvPr/>
          </p:nvSpPr>
          <p:spPr bwMode="auto">
            <a:xfrm>
              <a:off x="2564" y="8539"/>
              <a:ext cx="2541" cy="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Собственные (выявление внутренних резервов)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16" name="Text Box 21"/>
            <p:cNvSpPr txBox="1">
              <a:spLocks noChangeArrowheads="1"/>
            </p:cNvSpPr>
            <p:nvPr/>
          </p:nvSpPr>
          <p:spPr bwMode="auto">
            <a:xfrm>
              <a:off x="5529" y="8539"/>
              <a:ext cx="1131" cy="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Заемные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17" name="Text Box 22"/>
            <p:cNvSpPr txBox="1">
              <a:spLocks noChangeArrowheads="1"/>
            </p:cNvSpPr>
            <p:nvPr/>
          </p:nvSpPr>
          <p:spPr bwMode="auto">
            <a:xfrm>
              <a:off x="8352" y="8539"/>
              <a:ext cx="1553" cy="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Привлеченны</a:t>
              </a:r>
              <a:r>
                <a:rPr lang="ru-RU" altLang="ru-RU" sz="1200">
                  <a:solidFill>
                    <a:srgbClr val="EEECE1"/>
                  </a:solidFill>
                  <a:latin typeface="Calibri" pitchFamily="34" charset="0"/>
                </a:rPr>
                <a:t>е</a:t>
              </a:r>
              <a:endParaRPr lang="ru-RU" altLang="ru-RU">
                <a:solidFill>
                  <a:srgbClr val="EEECE1"/>
                </a:solidFill>
                <a:latin typeface="Calibri" pitchFamily="34" charset="0"/>
              </a:endParaRPr>
            </a:p>
          </p:txBody>
        </p:sp>
        <p:sp>
          <p:nvSpPr>
            <p:cNvPr id="8218" name="Text Box 23"/>
            <p:cNvSpPr txBox="1">
              <a:spLocks noChangeArrowheads="1"/>
            </p:cNvSpPr>
            <p:nvPr/>
          </p:nvSpPr>
          <p:spPr bwMode="auto">
            <a:xfrm>
              <a:off x="7788" y="6727"/>
              <a:ext cx="1694" cy="4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Times New Roman" pitchFamily="18" charset="0"/>
                </a:rPr>
                <a:t>управления  персоналом</a:t>
              </a:r>
            </a:p>
          </p:txBody>
        </p:sp>
        <p:sp>
          <p:nvSpPr>
            <p:cNvPr id="8219" name="Text Box 24"/>
            <p:cNvSpPr txBox="1">
              <a:spLocks noChangeArrowheads="1"/>
            </p:cNvSpPr>
            <p:nvPr/>
          </p:nvSpPr>
          <p:spPr bwMode="auto">
            <a:xfrm>
              <a:off x="2846" y="9236"/>
              <a:ext cx="6777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prstClr val="black"/>
                  </a:solidFill>
                  <a:latin typeface="Times New Roman" pitchFamily="18" charset="0"/>
                </a:rPr>
                <a:t>4 этап. Прогнозирование денежных потоков и оценка эффективности плана</a:t>
              </a:r>
              <a:endParaRPr lang="ru-RU" altLang="ru-RU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20" name="Text Box 25"/>
            <p:cNvSpPr txBox="1">
              <a:spLocks noChangeArrowheads="1"/>
            </p:cNvSpPr>
            <p:nvPr/>
          </p:nvSpPr>
          <p:spPr bwMode="auto">
            <a:xfrm>
              <a:off x="2422" y="9793"/>
              <a:ext cx="2401" cy="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Составление прогнозных финансовых документов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21" name="Text Box 26"/>
            <p:cNvSpPr txBox="1">
              <a:spLocks noChangeArrowheads="1"/>
            </p:cNvSpPr>
            <p:nvPr/>
          </p:nvSpPr>
          <p:spPr bwMode="auto">
            <a:xfrm>
              <a:off x="5105" y="9793"/>
              <a:ext cx="2259" cy="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Оценка эффективности  бизнес-плана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22" name="Text Box 27"/>
            <p:cNvSpPr txBox="1">
              <a:spLocks noChangeArrowheads="1"/>
            </p:cNvSpPr>
            <p:nvPr/>
          </p:nvSpPr>
          <p:spPr bwMode="auto">
            <a:xfrm>
              <a:off x="7646" y="9793"/>
              <a:ext cx="2259" cy="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Оценка потенциальных рисков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23" name="Text Box 28"/>
            <p:cNvSpPr txBox="1">
              <a:spLocks noChangeArrowheads="1"/>
            </p:cNvSpPr>
            <p:nvPr/>
          </p:nvSpPr>
          <p:spPr bwMode="auto">
            <a:xfrm>
              <a:off x="6376" y="7424"/>
              <a:ext cx="1823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>
                  <a:solidFill>
                    <a:prstClr val="black"/>
                  </a:solidFill>
                  <a:latin typeface="Calibri" pitchFamily="34" charset="0"/>
                </a:rPr>
                <a:t>финансов и инвестиций</a:t>
              </a:r>
              <a:endParaRPr lang="ru-RU" altLang="ru-RU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224" name="Line 29"/>
            <p:cNvSpPr>
              <a:spLocks noChangeShapeType="1"/>
            </p:cNvSpPr>
            <p:nvPr/>
          </p:nvSpPr>
          <p:spPr bwMode="auto">
            <a:xfrm>
              <a:off x="4258" y="2825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25" name="Line 30"/>
            <p:cNvSpPr>
              <a:spLocks noChangeShapeType="1"/>
            </p:cNvSpPr>
            <p:nvPr/>
          </p:nvSpPr>
          <p:spPr bwMode="auto">
            <a:xfrm>
              <a:off x="7929" y="2825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26" name="Line 31"/>
            <p:cNvSpPr>
              <a:spLocks noChangeShapeType="1"/>
            </p:cNvSpPr>
            <p:nvPr/>
          </p:nvSpPr>
          <p:spPr bwMode="auto">
            <a:xfrm>
              <a:off x="3411" y="6588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27" name="Line 32"/>
            <p:cNvSpPr>
              <a:spLocks noChangeShapeType="1"/>
            </p:cNvSpPr>
            <p:nvPr/>
          </p:nvSpPr>
          <p:spPr bwMode="auto">
            <a:xfrm>
              <a:off x="4540" y="6448"/>
              <a:ext cx="1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28" name="Line 33"/>
            <p:cNvSpPr>
              <a:spLocks noChangeShapeType="1"/>
            </p:cNvSpPr>
            <p:nvPr/>
          </p:nvSpPr>
          <p:spPr bwMode="auto">
            <a:xfrm>
              <a:off x="5952" y="6588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29" name="Line 34"/>
            <p:cNvSpPr>
              <a:spLocks noChangeShapeType="1"/>
            </p:cNvSpPr>
            <p:nvPr/>
          </p:nvSpPr>
          <p:spPr bwMode="auto">
            <a:xfrm>
              <a:off x="7223" y="6448"/>
              <a:ext cx="1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30" name="Line 35"/>
            <p:cNvSpPr>
              <a:spLocks noChangeShapeType="1"/>
            </p:cNvSpPr>
            <p:nvPr/>
          </p:nvSpPr>
          <p:spPr bwMode="auto">
            <a:xfrm>
              <a:off x="8635" y="6588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31" name="Line 36"/>
            <p:cNvSpPr>
              <a:spLocks noChangeShapeType="1"/>
            </p:cNvSpPr>
            <p:nvPr/>
          </p:nvSpPr>
          <p:spPr bwMode="auto">
            <a:xfrm>
              <a:off x="3270" y="8399"/>
              <a:ext cx="1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32" name="Line 37"/>
            <p:cNvSpPr>
              <a:spLocks noChangeShapeType="1"/>
            </p:cNvSpPr>
            <p:nvPr/>
          </p:nvSpPr>
          <p:spPr bwMode="auto">
            <a:xfrm>
              <a:off x="6093" y="8399"/>
              <a:ext cx="1" cy="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33" name="Line 38"/>
            <p:cNvSpPr>
              <a:spLocks noChangeShapeType="1"/>
            </p:cNvSpPr>
            <p:nvPr/>
          </p:nvSpPr>
          <p:spPr bwMode="auto">
            <a:xfrm>
              <a:off x="9058" y="8399"/>
              <a:ext cx="1" cy="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34" name="Line 39"/>
            <p:cNvSpPr>
              <a:spLocks noChangeShapeType="1"/>
            </p:cNvSpPr>
            <p:nvPr/>
          </p:nvSpPr>
          <p:spPr bwMode="auto">
            <a:xfrm>
              <a:off x="3834" y="9654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35" name="Line 40"/>
            <p:cNvSpPr>
              <a:spLocks noChangeShapeType="1"/>
            </p:cNvSpPr>
            <p:nvPr/>
          </p:nvSpPr>
          <p:spPr bwMode="auto">
            <a:xfrm>
              <a:off x="6093" y="9654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36" name="Line 41"/>
            <p:cNvSpPr>
              <a:spLocks noChangeShapeType="1"/>
            </p:cNvSpPr>
            <p:nvPr/>
          </p:nvSpPr>
          <p:spPr bwMode="auto">
            <a:xfrm>
              <a:off x="8211" y="9654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37" name="Line 42"/>
            <p:cNvSpPr>
              <a:spLocks noChangeShapeType="1"/>
            </p:cNvSpPr>
            <p:nvPr/>
          </p:nvSpPr>
          <p:spPr bwMode="auto">
            <a:xfrm>
              <a:off x="8635" y="3521"/>
              <a:ext cx="1" cy="16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38" name="Line 43"/>
            <p:cNvSpPr>
              <a:spLocks noChangeShapeType="1"/>
            </p:cNvSpPr>
            <p:nvPr/>
          </p:nvSpPr>
          <p:spPr bwMode="auto">
            <a:xfrm>
              <a:off x="8494" y="5194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39" name="Line 44"/>
            <p:cNvSpPr>
              <a:spLocks noChangeShapeType="1"/>
            </p:cNvSpPr>
            <p:nvPr/>
          </p:nvSpPr>
          <p:spPr bwMode="auto">
            <a:xfrm>
              <a:off x="8494" y="4218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40" name="Line 45"/>
            <p:cNvSpPr>
              <a:spLocks noChangeShapeType="1"/>
            </p:cNvSpPr>
            <p:nvPr/>
          </p:nvSpPr>
          <p:spPr bwMode="auto">
            <a:xfrm>
              <a:off x="4540" y="3521"/>
              <a:ext cx="0" cy="19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41" name="Line 46"/>
            <p:cNvSpPr>
              <a:spLocks noChangeShapeType="1"/>
            </p:cNvSpPr>
            <p:nvPr/>
          </p:nvSpPr>
          <p:spPr bwMode="auto">
            <a:xfrm>
              <a:off x="4399" y="5472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42" name="Line 47"/>
            <p:cNvSpPr>
              <a:spLocks noChangeShapeType="1"/>
            </p:cNvSpPr>
            <p:nvPr/>
          </p:nvSpPr>
          <p:spPr bwMode="auto">
            <a:xfrm>
              <a:off x="4399" y="4776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243" name="Line 48"/>
            <p:cNvSpPr>
              <a:spLocks noChangeShapeType="1"/>
            </p:cNvSpPr>
            <p:nvPr/>
          </p:nvSpPr>
          <p:spPr bwMode="auto">
            <a:xfrm>
              <a:off x="4399" y="4079"/>
              <a:ext cx="2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006948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1238</Words>
  <Application>Microsoft Office PowerPoint</Application>
  <PresentationFormat>Экран (4:3)</PresentationFormat>
  <Paragraphs>290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Stud</cp:lastModifiedBy>
  <cp:revision>6</cp:revision>
  <dcterms:created xsi:type="dcterms:W3CDTF">2016-09-11T09:36:54Z</dcterms:created>
  <dcterms:modified xsi:type="dcterms:W3CDTF">2019-09-12T08:03:15Z</dcterms:modified>
</cp:coreProperties>
</file>