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72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18F79F-C3BC-41F6-BA11-22F5A386B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A5C14D-83FF-4600-9EF9-601D1D896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B800A9-EDA3-48BB-BFEF-FF9FA06A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6A81F7-DC3A-4262-9A4B-6C2179FD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037FF2-515E-46C6-ACBD-3B6BBBBA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544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270BC-2CFF-4A13-850E-54984527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06E611-ECD3-46C1-8371-B6DB2B1D3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050A3-6B94-4971-ADA6-093E226A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DA115E-D604-449B-851B-6985F313C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EA859A-AE98-45FC-A011-5B907244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63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38D9E9A-10BB-4EBB-8491-7EBA565F5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35C95F-AE28-4310-8717-AD27862BE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E9AF90-7CF0-43C4-A7DE-182FBAD9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817F30-5D34-4756-A8D5-5A6A4357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68C14C-04B6-468D-B3F7-18E25285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3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D8972-F17B-44D1-ADF5-D062686D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2F32D9-B294-4B37-85A9-D9D8417D6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DDED90-2B36-4568-902E-22171B4FF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51D9D2-292B-45FD-ABB5-527545C1B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A7AE6D-276C-4C94-88A8-831D6AFC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2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45DC52-D9E0-483C-BC29-3D6D2823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2AF81C-1B52-4CA7-846B-C05AA1DA6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A390D9-2422-4432-802D-F852F7E1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5A646D-B4D7-40F7-B2B6-C00EBCA68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C78B08-998E-4675-8231-5445787F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55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E172E-BD0C-48B1-9204-851407F46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021EDF-2098-4D45-8832-D7E7AFAA0F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1E12FF-9C94-4276-9723-06A7DDD89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946538-82D3-4EF8-A094-80A1797F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C07577-FD35-40E9-B7D2-22FC98D6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07D805-880D-4B12-9C7C-948EDA02F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95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BFFB72-F486-48FA-911A-579546D5D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0EAA98-220A-4D03-8D69-E6D48FBBC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C851EE-A503-4C06-B6D2-97DE3D9D7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867E41-775E-476C-90D0-B111FF7B3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62C20B7-0A0C-46D3-8AFD-DEAE98ADF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04BD59-5691-4864-9D30-EA220992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D0AB531-76A1-495C-A849-982350D4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E34CD3-593A-4EB0-94F8-9C835783F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47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7CD90-44E1-4A69-B101-ACCC63576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B08379-40F3-4E06-B7A3-EF3339EC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2CE1C8-AA0E-4717-AE28-EFF3782D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0C83B7-D4BB-4E8B-B7A5-7154CA3C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5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495168-2DC1-4A97-B036-EC471D61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4F0A90C-553E-48A8-A33F-F0EDE561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1D2D0E-D06B-4E39-BFCD-150BC37B2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15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C6FE9-B1B0-4520-919E-2DB80D34C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ACCD98-8FE7-481D-96A1-94B73DF5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9291FE-221A-489A-B2AE-5E5A1E2F6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656C9D-29EB-4ECF-BC07-410A7141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2C5253-79B2-4A15-B7B8-7AD1FB1B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BD3436-9133-4079-B724-BC4A3BC6B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90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E7BA03-0D51-414D-83F0-7A667F78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5184A5-F84C-4061-84E7-03364342F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784FFD-89A5-4409-903D-1C776EEDC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8836BE-E1F7-4C35-B842-A53ECEC6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25EFA4-7E32-4CB7-86A2-F9BAAB46F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9E827E-6DD5-4B32-AD71-EF8A6C4B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13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944BF-8697-482C-95A3-55EBF0BE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DC74F9-8ACD-4259-AFB2-F73F57F91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F1129C-6AEF-4252-B805-440930F74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1BDB0-BADD-4121-B438-1EDBFF5A5B6E}" type="datetimeFigureOut">
              <a:rPr lang="ru-RU" smtClean="0"/>
              <a:t>16.05.2023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FC4388-CA3D-4F56-8446-28A39C448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78B40C-8EFE-46CC-8C5A-761353C40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164CF-FFF1-46DB-BBAD-2B56B60D6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66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9CCEE1-E83D-44F0-AB7F-789A28D8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КОНФЛИКТОМ: АНАЛИТИЧЕСКИЕ СХЕМЫ, МОДЕЛИ, ТЕХНОЛОГИИ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41945E-81B2-49EE-8BF4-4DB9D4FEC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Генезис конфликтных групп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Движение от устойчивого состояния социальной структуры к развертывающимся социальным конфликтам можно рассматривать как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генезис конфликтных групп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Этапы конфликта – это стадии их формирования.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1-й этап –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исходное состояние социальной структуры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Включает социальные позиции и связанные с ними латентные интересы. Сходство представителей позиций –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квазигруппы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ожидание защиты определенных интересов.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Квазигруппы являются достижением порога организации групп интересов.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2-й этап –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кристаллизация конфликта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Латентные интересы осознаются, квазигруппы превращаются в фактические группировки, в реальные сообщества. </a:t>
            </a:r>
          </a:p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Проявление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конфликта возможно при определенных условиях и обстоятельствах. Эти условия могут быть в наличии, например, свобода организаций, собраний. Если условия отсутствуют, то предметом конфликта становится сама возможность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701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12642-1461-4D66-9A33-A3BF2D7B6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6866"/>
          </a:xfrm>
        </p:spPr>
        <p:txBody>
          <a:bodyPr/>
          <a:lstStyle/>
          <a:p>
            <a:pPr algn="ctr"/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Разрешение конфликта: переговоры, медиация, партнерство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5B9D33-9380-4FFE-9F18-181A70980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992"/>
            <a:ext cx="10515600" cy="5450882"/>
          </a:xfrm>
        </p:spPr>
        <p:txBody>
          <a:bodyPr>
            <a:noAutofit/>
          </a:bodyPr>
          <a:lstStyle/>
          <a:p>
            <a:pPr indent="0" algn="just">
              <a:lnSpc>
                <a:spcPct val="120000"/>
              </a:lnSpc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Медиация. Тактики посредничества.</a:t>
            </a:r>
          </a:p>
          <a:p>
            <a:pPr indent="449580" algn="just">
              <a:lnSpc>
                <a:spcPct val="120000"/>
              </a:lnSpc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Активное выслушивание.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Позволяет осуществить эффект объективации. Посредник выделяет факты, события, их интерпретации, оценки. Не комментирует их, не оценивает, а только различает, обозначает, что позволяет участникам конфликта отделить проблемы от людей.</a:t>
            </a:r>
          </a:p>
          <a:p>
            <a:pPr indent="450215" algn="just">
              <a:lnSpc>
                <a:spcPct val="120000"/>
              </a:lnSpc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Челночная дипломатия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 конфликтах, характеризующихся высокой насильственностью и интенсивностью, может быть целесообразно разделение конфликтующих сторон. Посредник выслушивает каждую из сторон и доводит до противоположной стороны предложение оппонента.</a:t>
            </a:r>
          </a:p>
          <a:p>
            <a:pPr indent="450215" algn="just">
              <a:lnSpc>
                <a:spcPct val="120000"/>
              </a:lnSpc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Давление на одного из оппонентов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Если одна из сторон менее склонна к урегулированию конфликта на основе приемлемого соглашения, посреднику приходится с ней больше работать над изменением ее позиции.</a:t>
            </a:r>
          </a:p>
          <a:p>
            <a:pPr indent="450215" algn="just">
              <a:lnSpc>
                <a:spcPct val="120000"/>
              </a:lnSpc>
            </a:pP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Директивное воздействие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Посредник осуществляет критический анализ действий оппонентов, проясняет недостаточную аргументированность их позиций, нереалистичность предложений</a:t>
            </a:r>
          </a:p>
          <a:p>
            <a:pPr indent="450215" algn="just">
              <a:lnSpc>
                <a:spcPct val="120000"/>
              </a:lnSpc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Посредник может оказать помощь в идентификации проблем, в осмыслении ключевых позиций переговорного процесса, в открывании новых точек зрения на проблемы – за счет подключения дополнительных информационных ресурсов. Он также может предложить «согласие о несогласии», т. е. выделить область несогласия для обсуждения остальных аспектов. 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8553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218E1-E9B6-479F-B4CB-BB664FFDE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Разрешение конфликта: переговоры, медиация, партнерство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6BAFE0-114D-4C18-B6B4-8C40267B6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986"/>
            <a:ext cx="10515600" cy="4613977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20000"/>
              </a:lnSpc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этапы процесса посредничества: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14350" indent="-285750" algn="just">
              <a:lnSpc>
                <a:spcPct val="12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1-й этап. Подготовка медиации. Анализ условий, обстоятельств возникновения конфликта. Оценка перспектив урегулирования конфликта. Сообщение о медиации. Организация процесса (определение места, времени, формы работы). Ознакомление с правилами, разъяснение роли посредника.</a:t>
            </a:r>
          </a:p>
          <a:p>
            <a:pPr indent="450215" algn="just">
              <a:lnSpc>
                <a:spcPct val="12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2-й этап. Сбор информации. Артикуляция позиций. </a:t>
            </a:r>
          </a:p>
          <a:p>
            <a:pPr indent="450215" algn="just">
              <a:lnSpc>
                <a:spcPct val="12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3-й этап. Выявление за позициями интересов. Определение зон согласия и несогласия.         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    приоритетов.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</a:t>
            </a:r>
          </a:p>
          <a:p>
            <a:pPr indent="450215" algn="just">
              <a:lnSpc>
                <a:spcPct val="12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4-й этап. Генерирование вариантов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исходя из интересов участников конфликта. </a:t>
            </a:r>
          </a:p>
          <a:p>
            <a:pPr indent="450215" algn="just">
              <a:lnSpc>
                <a:spcPct val="12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5-й этап. Оценка и выбор (расширенный с помощью новых аргументов и дополнительной информации) варианта приемлемого соглашения. Прояснение социальных и технических условий осуществления соглашения.</a:t>
            </a:r>
          </a:p>
          <a:p>
            <a:pPr indent="450215" algn="just">
              <a:lnSpc>
                <a:spcPct val="12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6-й этап. Выработка соглашения. Проверка его осуществимости вне режима медиации. Обсуждение практических шагов по его реализации и форм контроля над результатами.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30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E2F91F-38BC-427D-BBAA-0906CC8D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2047"/>
          </a:xfrm>
        </p:spPr>
        <p:txBody>
          <a:bodyPr/>
          <a:lstStyle/>
          <a:p>
            <a:pPr algn="ctr"/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Разрешение конфликта: переговоры, медиация, партнерство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687939-E60A-4381-BDC3-516F0EAE3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744"/>
            <a:ext cx="10515600" cy="495421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Социальное партнерство.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Наемные работники, объединенные в профсоюзы, предприниматели и их ассоциации, органы исполнительной власти в рамках социального партнерства путем переговоров регулируют конфликты </a:t>
            </a: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 социально-трудовых отношениях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Задачи: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Достижение согласия о форме и размере оплаты труда, денежных вознаграждений, пособий, компенсаций, доплат 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Установление механизма регулирования оплаты труда исходя из роста цен, уровня инфляции, динамики показателей, определенных коллективным договором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Обеспечение занятости, а в случае необходимости – переобучения и переквалификации.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Договоренности о продолжительности рабочего времени и времени отдыха, об отпусках и о страховании.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Разработка мер по улучшению условий и охраны труда, экологической безопасности и охраны здоровья работников.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Обеспечивая согласование государственных интересов, интересов бизнеса и наемных работников, институт социального партнерства способствует развитию гражданского общества, социально-экономической безопасности и социальной справедливости.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03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49A31-C7B1-4A77-BB79-CDCF642B6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575"/>
            <a:ext cx="10515600" cy="1325563"/>
          </a:xfrm>
        </p:spPr>
        <p:txBody>
          <a:bodyPr>
            <a:normAutofit/>
          </a:bodyPr>
          <a:lstStyle/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КОНФЛИКТОМ: АНАЛИТИЧЕСКИЕ СХЕМЫ, МОДЕЛИ, ТЕХНОЛОГИИ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4EFACE-7E48-4705-8C48-EE781CED0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манифестации конфликта и организации фактических групп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 категории условий: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политические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Технические условия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Это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материальные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 е. вещественные, энергетические, финансовые, инфраструктурные ресурсы;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идеологические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– это сама возможность конкурировать в сфере производства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картин мира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способность предложить такую идеологию, которая понятна представителям социальных позиций, способна их объединить, мобилизовать на борьбу;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личные условия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это качество вовлекаемого человеческого материала, черты личности (паттерны, в терминологии Т. Парсонса), наконец, это наличие личности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лидера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способен вдохновить группу на борьбу.</a:t>
            </a:r>
          </a:p>
          <a:p>
            <a:pPr marL="0" indent="0"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Социальные условия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Наличие и доступность каналов коммуникации, сетей социальных связей, которые позволяют рекрутировать сторонников</a:t>
            </a:r>
          </a:p>
          <a:p>
            <a:pPr marL="0" indent="0"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Политические условия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Право создания самодеятельных групп, объединений, политических партий, социальных движений,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организаций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Конфликт может остаться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латентным.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все условия соблюдены, наступает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третий этап</a:t>
            </a:r>
          </a:p>
          <a:p>
            <a:pPr marL="0" indent="0">
              <a:buNone/>
            </a:pPr>
            <a:endParaRPr lang="ru-R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445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CEFE2-0BBF-4AF4-94F7-B85F267A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</p:spPr>
        <p:txBody>
          <a:bodyPr>
            <a:normAutofit/>
          </a:bodyPr>
          <a:lstStyle/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УПРАВЛЕНИЕ КОНФЛИКТОМ: АНАЛИТИЧЕСКИЕ СХЕМЫ, МОДЕЛИ, ТЕХНОЛОГИИ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4C551B-DFDF-453C-BE55-42E26FA24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1016000"/>
            <a:ext cx="10515600" cy="5118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Противоборство взаимодействующих сторон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3-й этап </a:t>
            </a:r>
            <a:r>
              <a:rPr lang="ru-RU" sz="1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сформировавшийся конфликт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столкновение, противоборство происходят между идентичными элементами  (нациями, политическими организациями, подразделениями системы управления, группами). Конфликт интересов принимает форму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острых разногласий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Эскалация конфликта: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психологическая готовность к борьбе и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установка на борьбу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переход от предубеждений, неприязни, колебаний к открытой враждебности, к оформлению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образа врага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нарастание агрессивности.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Конфликтные действия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направлены на нанесение ущерба, прямо или косвенно блокируют реализацию намерений, интересов, целей хотя бы одного из участников взаимодействия.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Кульминация конфликта: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Верхняя точка эскалации конфликта. Событие либо действие, которому стороны (или одна из сторон) придают символическое значение. Наступает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переоценка ценностей.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Формируется установка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продолжение борьбы 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продолжать борьбу любой ценой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ru-RU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родолжать борьбу до реализации своих интересов и целей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продолжать борьбу, пересмотрев свои интересы и цели и сделав частичные уступки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завершение конфликта</a:t>
            </a:r>
          </a:p>
          <a:p>
            <a:pPr indent="-540000">
              <a:lnSpc>
                <a:spcPct val="100000"/>
              </a:lnSpc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рекращение конфликта ввиду исчерпания ресурсов , изменения состава участников, предмета, социальной среды, </a:t>
            </a:r>
          </a:p>
          <a:p>
            <a:pPr indent="-540000">
              <a:lnSpc>
                <a:spcPct val="100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Разрешение конфликта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Рутинизация конфликта: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 войны, ни мира</a:t>
            </a:r>
            <a:endParaRPr lang="ru-RU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540000" algn="just">
              <a:lnSpc>
                <a:spcPct val="100000"/>
              </a:lnSpc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540000">
              <a:lnSpc>
                <a:spcPct val="100000"/>
              </a:lnSpc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540000">
              <a:lnSpc>
                <a:spcPct val="100000"/>
              </a:lnSpc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540000">
              <a:lnSpc>
                <a:spcPct val="100000"/>
              </a:lnSpc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,– его Она обычно выражается в событии либо действии, которому стороны или по крайней мере одна из сторон придают символическое значение, ориентирующее либо на продолжение борьбы, либо на поиски согласия. Эскалация не всегда достигает кульминации: конфликт либо рутинизируется, либо прекращается ввиду исчерпания ресурсов, изменения состава его участников, его предмета, его социальной среды, либо может разразиться в особенно острой форме, запуская компенсаторный механизм.</a:t>
            </a:r>
          </a:p>
          <a:p>
            <a:pPr indent="-540000">
              <a:lnSpc>
                <a:spcPct val="100000"/>
              </a:lnSpc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400" dirty="0"/>
              <a:t>во</a:t>
            </a:r>
          </a:p>
        </p:txBody>
      </p:sp>
    </p:spTree>
    <p:extLst>
      <p:ext uri="{BB962C8B-B14F-4D97-AF65-F5344CB8AC3E}">
        <p14:creationId xmlns:p14="http://schemas.microsoft.com/office/powerpoint/2010/main" val="131720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6239AB-AB30-4E5C-950D-EB9F818F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78979" cy="8861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Регулирование конфликта: переговоры, медиация, партнерство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ru-RU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84E47D-28C4-4D1A-90C3-9DBB2035E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421" y="1106905"/>
            <a:ext cx="10515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конфликта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выполнение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ряда условий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Конфликт и связанные с ним противоречия во взаимодействии сторон должны быть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переменных: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насильственность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интенсивность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конфликтов (социальные позиции) в принципе устранить невозможно, поэтому при регулировании конфликтов ориентируются на переменные конфликта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Манифестировани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конфликтов, их кристаллизация, артикуляция, например, организация конфликтных групп</a:t>
            </a:r>
          </a:p>
          <a:p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игры,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которыми участники конфликта хотят его урегулировать, (типовые соглашения, конституции, уставы), должны быть признаны сторонами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79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A22B71-A0B4-4D78-9507-E75DC8352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Разрешение конфликта: переговоры, медиация, партнерство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b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34C0F7-E442-4806-B77C-41261FE0D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переговорные стили</a:t>
            </a:r>
          </a:p>
          <a:p>
            <a:pPr>
              <a:lnSpc>
                <a:spcPct val="120000"/>
              </a:lnSpc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Жесткий стиль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Соответствует стратегии соперничества; предполагает максимальную активность в реализации своих интересов, нежелание учитывать интересы другого, отказ от совместных действий. Все это демонстрируется оппоненту в расчете на исход конфликта по типу «выигрыш – проигрыш». Если оба оппонента настроены подобным образом, то в результате возрастает вероятность исхода по типу «проигрыш – проигрыш». </a:t>
            </a:r>
          </a:p>
          <a:p>
            <a:pPr>
              <a:lnSpc>
                <a:spcPct val="120000"/>
              </a:lnSpc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Мягкий стиль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Соответствует стратегии приспособления; предполагает нацеленность на налаживание отношений с оппонентом даже в ущерб собственным интересам и готовность к исходу конфликта «проигрыш – выигрыш». Если оба оппонента настроены именно так, то можно получить результат «проигрыш – проигрыш»</a:t>
            </a:r>
          </a:p>
          <a:p>
            <a:pPr>
              <a:lnSpc>
                <a:spcPct val="120000"/>
              </a:lnSpc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Торговый стиль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Соответствует стратегии компромисса, предполагает обмен уступками. Исход не определен.</a:t>
            </a:r>
          </a:p>
          <a:p>
            <a:pPr>
              <a:lnSpc>
                <a:spcPct val="120000"/>
              </a:lnSpc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Партнерский стиль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Соответствует стратегии сотрудничества; предполагает активный поиск способа согласования своих интересов с интересами оппонента. Нацелен на исход «выигрыш – выигрыш».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5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31B63-B382-4FD0-BEA0-BD330C1AD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8507"/>
          </a:xfrm>
        </p:spPr>
        <p:txBody>
          <a:bodyPr/>
          <a:lstStyle/>
          <a:p>
            <a:pPr algn="ctr"/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Разрешение конфликта: переговоры, медиация, партнерство</a:t>
            </a:r>
            <a:r>
              <a:rPr kumimoji="0" lang="ru-RU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</a:t>
            </a:r>
            <a:b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1A7B31-3F6A-4CE9-910A-050B10A6B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8621"/>
            <a:ext cx="10515600" cy="517834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Тактики переговоров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Ультиматум. </a:t>
            </a:r>
            <a:r>
              <a:rPr lang="ru-R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 конфликта в директивной форме предъявляет требования оппоненту, оговаривает, в какой срок они должны быть исполнены, и угрожает применить 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меры принуждения </a:t>
            </a:r>
            <a:r>
              <a:rPr lang="ru-R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случае отказа.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Рассчитанная задержка</a:t>
            </a:r>
            <a:r>
              <a:rPr lang="ru-R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Переговоры под разными предлогами откладываются и назначаются на момент, когда оппонент находится в самом невыгодном положении.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 из двух зол</a:t>
            </a:r>
            <a:r>
              <a:rPr lang="ru-R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Противнику предлагается в форме ультиматума два и более варианта завершения конфликта. При этом создается иллюзия выбора.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Тактика выжимания уступок</a:t>
            </a:r>
            <a:r>
              <a:rPr lang="ru-R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отличие от ультиматума реализуется посредством последовательного выдвижения требований оппоненту. В ходе переговоров одна сторона повышает свои требования по мере того, как другая делает уступки. Эта тактика имеет двойное преимущество: оппоненту кажется, что снимается необходимость уступать по всей проблеме, и при этом он спешит согласиться на очередное требование, пока не выдвинуто новое.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89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D6917-53E4-4686-845C-C7247EA3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2317"/>
          </a:xfrm>
        </p:spPr>
        <p:txBody>
          <a:bodyPr/>
          <a:lstStyle/>
          <a:p>
            <a:pPr algn="ctr"/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Разрешение конфликта: переговоры, медиация, партнерство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339862-C9D4-4371-81F4-EEF81E036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7442"/>
            <a:ext cx="10515600" cy="5901069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Неуступчивый партнер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Отказ от принятия договоренности объясняется необходимостью визирования у руководства, партнера: соглашение м. б. принято только после внесения в него поправок.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Внешняя опасность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Демонстрируется готовность принять предложение оппонента, но делается предупреждение о невозможности его выполнения из-за вмешательства неконтролируемых сил.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ппонент должен выбрать:  снять свое предложение, либо признать допустимость его невыполнения по независящим от сторон обстоятельствам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риемы психологического давления.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Рассчитаны на то, чтобы навязать неприемлемое соглашение.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намеренное принижение оппонента в форме личных нападок. Под сомнение могут быть поставлены квалификация, полномочия, личные качества, опыт оппонента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оучающие указания, комментарии по поводу внешнего вида или психологического состояния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произвольная интерпретация мотивов и невысказанных намерений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игнорирование оппонента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искусственное затягивание переговоров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2984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7E18E8-6B8F-4AED-B8DB-1593E9BE6B00}"/>
              </a:ext>
            </a:extLst>
          </p:cNvPr>
          <p:cNvSpPr txBox="1"/>
          <p:nvPr/>
        </p:nvSpPr>
        <p:spPr>
          <a:xfrm>
            <a:off x="360947" y="565484"/>
            <a:ext cx="11490157" cy="5687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«Гарвардский метод» ведения переговоров</a:t>
            </a:r>
          </a:p>
          <a:p>
            <a:pPr indent="0" algn="just">
              <a:lnSpc>
                <a:spcPct val="120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 Фишер и У. Юри «Путь к согласию или переговоры без поражения». </a:t>
            </a:r>
          </a:p>
          <a:p>
            <a:pPr marL="514350" indent="-285750">
              <a:lnSpc>
                <a:spcPct val="120000"/>
              </a:lnSpc>
              <a:buFont typeface="Symbol" panose="05050102010706020507" pitchFamily="18" charset="2"/>
              <a:buChar char="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Отделите людей от проблемы (обсуждайте не субъективные намерения, а сложившуюся ситуацию)</a:t>
            </a:r>
          </a:p>
          <a:p>
            <a:pPr marL="514350" indent="-285750">
              <a:lnSpc>
                <a:spcPct val="120000"/>
              </a:lnSpc>
              <a:buFont typeface="Symbol" panose="05050102010706020507" pitchFamily="18" charset="2"/>
              <a:buChar char="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Сосредоточьтесь на интересах, а не на позициях.</a:t>
            </a:r>
          </a:p>
          <a:p>
            <a:pPr marL="514350" indent="-28575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Изобретайте взаимовыгодные варианты.</a:t>
            </a:r>
          </a:p>
          <a:p>
            <a:pPr marL="514350" indent="-285750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Настаивайте на использовании объективных критериев.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Пошаговая методика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эмоциональной сферы – соглашение о правилах – артикуляция позиций – конкретизация проблемы – обсуждение вариантов решения проблемы – достижение соглашения.</a:t>
            </a:r>
          </a:p>
          <a:p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Критический обзор альтернативных вариантов.  Те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хники: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аргументы оппонента могут быть применены против его собственной точки зрения;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часть аргументов противника может быть обесценена и проигнорирована за счет того, что один из участников конфликта апеллирует к некоей ценностной иерархии, в рамках которой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эти аргументы не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значимы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аргументы в пользу неприемлемого решения могут быть разбиты на три группы: не вызывающие сомнения, сомнительные, неадекватные. Критику можно сначала направить на наиболее слабые уязвимые пункты, что позволит сделать позицию оппонента в целом менее убедительной.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техника видимой поддержки, когда один из оппонентов помогает другому развить его позицию, даже выдвигает дополнительные аргументы в ее пользу. После такой поддержки критика подхода к решению проблемы воспринимается менее болезненно. В любом случае не следует начинать с констатации неправоты оппонента. </a:t>
            </a:r>
          </a:p>
        </p:txBody>
      </p:sp>
    </p:spTree>
    <p:extLst>
      <p:ext uri="{BB962C8B-B14F-4D97-AF65-F5344CB8AC3E}">
        <p14:creationId xmlns:p14="http://schemas.microsoft.com/office/powerpoint/2010/main" val="253085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E4C9B-944B-47C1-AFDA-A302434A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Разрешение конфликта: переговоры, медиация, партнерство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1CBA0-BC33-4B94-B48D-2E551371D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Посредничество третьей стороны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Привлечение непосредственно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участвующих в конфликте лиц и инстанций. Оно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может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быть обязательным или добровольным. Статус третьей стороны – официальным и неофициальным. Роль третьей стороны в регулировании конфликта может варьироваться: третейский судья, арбитр, посредник (медиатор). </a:t>
            </a:r>
            <a:endParaRPr lang="ru-RU" sz="2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третейского судьи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авторитарная: он изучает конфликт и выносит вердикт, обязательный для участников конфликта.</a:t>
            </a:r>
          </a:p>
          <a:p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Арбитр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 выносит решение, обязательное для исполнения, но его можно обжаловать.</a:t>
            </a: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Роль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посредника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(«медиатора») заключается в том, чтобы обеспечить конструктивное обсуждение конфликта: выявить противоречия, нейтрализовать взаимные обвинения, найти приемлемое решение и рекомендовать его оппонентам. Решения, вынесенные арбитрами, в меньшей степени интегративны, чем решения, найденные самими участниками конфликта с помощью посредника.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100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1927</Words>
  <Application>Microsoft Office PowerPoint</Application>
  <PresentationFormat>Широкоэкранный</PresentationFormat>
  <Paragraphs>112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УПРАВЛЕНИЕ КОНФЛИКТОМ: АНАЛИТИЧЕСКИЕ СХЕМЫ, МОДЕЛИ, ТЕХНОЛОГИИ</vt:lpstr>
      <vt:lpstr>УПРАВЛЕНИЕ КОНФЛИКТОМ: АНАЛИТИЧЕСКИЕ СХЕМЫ, МОДЕЛИ, ТЕХНОЛОГИИ</vt:lpstr>
      <vt:lpstr>УПРАВЛЕНИЕ КОНФЛИКТОМ: АНАЛИТИЧЕСКИЕ СХЕМЫ, МОДЕЛИ, ТЕХНОЛОГИИ</vt:lpstr>
      <vt:lpstr>Регулирование конфликта: переговоры, медиация, партнерство  </vt:lpstr>
      <vt:lpstr>Разрешение конфликта: переговоры, медиация, партнерство  </vt:lpstr>
      <vt:lpstr>Разрешение конфликта: переговоры, медиация, партнерство  </vt:lpstr>
      <vt:lpstr>Разрешение конфликта: переговоры, медиация, партнерство</vt:lpstr>
      <vt:lpstr>Презентация PowerPoint</vt:lpstr>
      <vt:lpstr>Разрешение конфликта: переговоры, медиация, партнерство</vt:lpstr>
      <vt:lpstr>Разрешение конфликта: переговоры, медиация, партнерство</vt:lpstr>
      <vt:lpstr>Разрешение конфликта: переговоры, медиация, партнерство</vt:lpstr>
      <vt:lpstr>Разрешение конфликта: переговоры, медиация, партнерство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</dc:creator>
  <cp:lastModifiedBy>Александра</cp:lastModifiedBy>
  <cp:revision>31</cp:revision>
  <dcterms:created xsi:type="dcterms:W3CDTF">2021-12-20T11:34:29Z</dcterms:created>
  <dcterms:modified xsi:type="dcterms:W3CDTF">2023-05-16T14:05:12Z</dcterms:modified>
</cp:coreProperties>
</file>