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1" r:id="rId2"/>
    <p:sldId id="296" r:id="rId3"/>
    <p:sldId id="294" r:id="rId4"/>
    <p:sldId id="297" r:id="rId5"/>
    <p:sldId id="298" r:id="rId6"/>
    <p:sldId id="293" r:id="rId7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лександра" initials="А" lastIdx="1" clrIdx="0">
    <p:extLst>
      <p:ext uri="{19B8F6BF-5375-455C-9EA6-DF929625EA0E}">
        <p15:presenceInfo xmlns:p15="http://schemas.microsoft.com/office/powerpoint/2012/main" userId="Александр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BDE4D-2255-43DF-AA2B-042D3BDB08EC}" type="datetimeFigureOut">
              <a:rPr lang="ru-RU" smtClean="0"/>
              <a:t>09.04.2024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3F93A-579E-4D31-8DE8-74F3ABF105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720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BFD8D-4C16-44EB-A5D2-2C08706A66BD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9447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0D31-E3C9-4364-A3E0-F63482563967}" type="datetimeFigureOut">
              <a:rPr lang="ru-RU" smtClean="0"/>
              <a:t>09.04.2024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E51C-F660-42E6-A61B-AB4E7A8837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5134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0D31-E3C9-4364-A3E0-F63482563967}" type="datetimeFigureOut">
              <a:rPr lang="ru-RU" smtClean="0"/>
              <a:t>09.04.2024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E51C-F660-42E6-A61B-AB4E7A8837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319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0D31-E3C9-4364-A3E0-F63482563967}" type="datetimeFigureOut">
              <a:rPr lang="ru-RU" smtClean="0"/>
              <a:t>09.04.2024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E51C-F660-42E6-A61B-AB4E7A8837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3698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0D31-E3C9-4364-A3E0-F63482563967}" type="datetimeFigureOut">
              <a:rPr lang="ru-RU" smtClean="0"/>
              <a:t>09.04.2024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E51C-F660-42E6-A61B-AB4E7A8837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6317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0D31-E3C9-4364-A3E0-F63482563967}" type="datetimeFigureOut">
              <a:rPr lang="ru-RU" smtClean="0"/>
              <a:t>09.04.2024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E51C-F660-42E6-A61B-AB4E7A8837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6008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0D31-E3C9-4364-A3E0-F63482563967}" type="datetimeFigureOut">
              <a:rPr lang="ru-RU" smtClean="0"/>
              <a:t>09.04.2024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E51C-F660-42E6-A61B-AB4E7A8837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3437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0D31-E3C9-4364-A3E0-F63482563967}" type="datetimeFigureOut">
              <a:rPr lang="ru-RU" smtClean="0"/>
              <a:t>09.04.2024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E51C-F660-42E6-A61B-AB4E7A8837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901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0D31-E3C9-4364-A3E0-F63482563967}" type="datetimeFigureOut">
              <a:rPr lang="ru-RU" smtClean="0"/>
              <a:t>09.04.2024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E51C-F660-42E6-A61B-AB4E7A8837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5072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0D31-E3C9-4364-A3E0-F63482563967}" type="datetimeFigureOut">
              <a:rPr lang="ru-RU" smtClean="0"/>
              <a:t>09.04.2024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E51C-F660-42E6-A61B-AB4E7A8837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2482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0D31-E3C9-4364-A3E0-F63482563967}" type="datetimeFigureOut">
              <a:rPr lang="ru-RU" smtClean="0"/>
              <a:t>09.04.2024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E51C-F660-42E6-A61B-AB4E7A8837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579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0D31-E3C9-4364-A3E0-F63482563967}" type="datetimeFigureOut">
              <a:rPr lang="ru-RU" smtClean="0"/>
              <a:t>09.04.2024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E51C-F660-42E6-A61B-AB4E7A8837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914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00D31-E3C9-4364-A3E0-F63482563967}" type="datetimeFigureOut">
              <a:rPr lang="ru-RU" smtClean="0"/>
              <a:t>09.04.2024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4E51C-F660-42E6-A61B-AB4E7A8837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6607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9524" y="196960"/>
            <a:ext cx="10515600" cy="917137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структура и аномия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Механическая солидарность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Основана на сходстве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с репрессивными санкциями. Преобладает уголовное право.</a:t>
            </a: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Коллективное сознание: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 объем. Высокие интенсивность, определенность. Власть группы абсолютна.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религиозность, трансцендентность, беспрекословность, конкретность, детальный характер. Высшая ценность – сообщество.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/>
          </a:p>
          <a:p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Органическая солидарность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Основана на различиях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с реститутивными санкциями. Коммерческое, административное, конституционное  право.</a:t>
            </a:r>
          </a:p>
          <a:p>
            <a:pPr marL="0" lvl="0" indent="0">
              <a:buNone/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Коллективное сознание: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Малый объем, низкие интенсивность и определенность. Индивидуальная инициатива и рефлексия.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Возрастающая светскость, ориентация на интересы человека и открытость для обсуждения. Абстрактность и общий характер. Индивидуальное достоинство, трудовая этика, социальная справедливость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00398" y="1052681"/>
            <a:ext cx="32337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Эмиль Дюркгейм (1858-1917)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057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33EA9932-1EE1-662D-B8FD-3E86448FE6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17501"/>
            <a:ext cx="9144000" cy="609599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Аномия</a:t>
            </a:r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CD5D9F8A-E441-7DF5-93CB-FADE192FB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700" y="927100"/>
            <a:ext cx="11557000" cy="57150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Э. Дюркгейм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«Прежние боги стареют или умирают, а новые не родились».</a:t>
            </a:r>
          </a:p>
          <a:p>
            <a:pPr algn="l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Аномия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ценностно-нормативный вакуум,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расплывчатость, неустойчивость и противоречивость ценностно-нормативных предписаний и ориентаций, в частности, расхождение между нормами, определяющими цели деятельности, и нормами, регулирующими средства их достижения;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низкая степень воздействия социальных норм на индивидов и их слабая эффективность в качестве средства нормативной регуляции поведения («необузданность желаний и страстей»);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частичное или полное отсутствие нормативного регулирования в кризисных, переходных ситуациях, когда прежняя система ценностей разрушена, а новая не сложилась или не утвердилась как общепринятая;</a:t>
            </a:r>
          </a:p>
          <a:p>
            <a:pPr marL="342900" lvl="0" indent="-342900" algn="l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индивиды соперничают друг с другом (разнообразие общества растет, а внутреннее индивидуальное – уменьшается), многого ждут от жизни, запросы завышены, усиливается диспропорция желаний и их удовлетворения;</a:t>
            </a:r>
          </a:p>
          <a:p>
            <a:pPr marL="342900" lvl="0" indent="-342900" algn="l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равнодушие, отчужденность, недоверие людей друг к другу, теряется стабильность института семьи, выражается полное безразличие к деятельности государства. Лишенные целей и смысла жизни, люди становятся подверженными стрессу и тревожности, что приводит к различным формам отклоняющегося поведения (девиаций).</a:t>
            </a:r>
          </a:p>
          <a:p>
            <a:pPr marL="342900" lvl="0" indent="-342900" algn="l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51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4682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СТРУКТУРА И АНОМИЯ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3893" y="565040"/>
            <a:ext cx="10515600" cy="5927834"/>
          </a:xfrm>
        </p:spPr>
        <p:txBody>
          <a:bodyPr>
            <a:normAutofit fontScale="62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endParaRPr lang="ru-RU" sz="3200" b="1" dirty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Роберт Мертон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(1910 – 2003).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Аномия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рассогласованность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элементов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социокультурной системы современного общества: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</a:rPr>
              <a:t>Первый элемент</a:t>
            </a:r>
            <a:r>
              <a:rPr lang="ru-RU" dirty="0">
                <a:latin typeface="Times New Roman" panose="02020603050405020304" pitchFamily="18" charset="0"/>
              </a:rPr>
              <a:t> состоит из </a:t>
            </a:r>
            <a:r>
              <a:rPr lang="ru-RU" b="1" dirty="0">
                <a:latin typeface="Times New Roman" panose="02020603050405020304" pitchFamily="18" charset="0"/>
              </a:rPr>
              <a:t>целей, намерений и интересов, определяемых данной культурой</a:t>
            </a:r>
            <a:r>
              <a:rPr lang="ru-RU" dirty="0">
                <a:latin typeface="Times New Roman" panose="02020603050405020304" pitchFamily="18" charset="0"/>
              </a:rPr>
              <a:t>. Они составляют сферу устремлений людей и включают в себя различные степени престижа и эмоций. </a:t>
            </a:r>
            <a:endParaRPr lang="ru-RU" dirty="0"/>
          </a:p>
          <a:p>
            <a:r>
              <a:rPr lang="ru-RU" b="1" dirty="0">
                <a:latin typeface="Times New Roman" panose="02020603050405020304" pitchFamily="18" charset="0"/>
              </a:rPr>
              <a:t>Второй элемент</a:t>
            </a:r>
            <a:r>
              <a:rPr lang="ru-RU" dirty="0">
                <a:latin typeface="Times New Roman" panose="02020603050405020304" pitchFamily="18" charset="0"/>
              </a:rPr>
              <a:t> социальной структуры определяет, регулирует и контролирует приемлемые </a:t>
            </a:r>
            <a:r>
              <a:rPr lang="ru-RU" b="1" dirty="0">
                <a:latin typeface="Times New Roman" panose="02020603050405020304" pitchFamily="18" charset="0"/>
              </a:rPr>
              <a:t>способы достижения этих целей</a:t>
            </a:r>
            <a:r>
              <a:rPr lang="ru-RU" dirty="0">
                <a:latin typeface="Times New Roman" panose="02020603050405020304" pitchFamily="18" charset="0"/>
              </a:rPr>
              <a:t>. </a:t>
            </a:r>
            <a:endParaRPr lang="ru-RU" dirty="0"/>
          </a:p>
          <a:p>
            <a:r>
              <a:rPr lang="ru-RU" dirty="0">
                <a:latin typeface="Times New Roman" panose="02020603050405020304" pitchFamily="18" charset="0"/>
              </a:rPr>
              <a:t>Каждая социальная группа обязательно сочетает свою шкалу желаемых жизненных целей с институционально регулируемыми одобряемыми и требуемыми способами достижения этих целей.</a:t>
            </a:r>
            <a:endParaRPr lang="ru-RU" dirty="0"/>
          </a:p>
          <a:p>
            <a:r>
              <a:rPr lang="ru-RU" dirty="0">
                <a:latin typeface="Times New Roman" panose="02020603050405020304" pitchFamily="18" charset="0"/>
              </a:rPr>
              <a:t>Эти </a:t>
            </a:r>
            <a:r>
              <a:rPr lang="ru-RU" b="1" dirty="0">
                <a:latin typeface="Times New Roman" panose="02020603050405020304" pitchFamily="18" charset="0"/>
              </a:rPr>
              <a:t>регулятивные нормы</a:t>
            </a:r>
            <a:r>
              <a:rPr lang="ru-RU" dirty="0">
                <a:latin typeface="Times New Roman" panose="02020603050405020304" pitchFamily="18" charset="0"/>
              </a:rPr>
              <a:t> и моральные императивы не обязательно совпадают с нормами </a:t>
            </a:r>
            <a:r>
              <a:rPr lang="ru-RU" b="1" dirty="0">
                <a:latin typeface="Times New Roman" panose="02020603050405020304" pitchFamily="18" charset="0"/>
              </a:rPr>
              <a:t>технической целесообразности </a:t>
            </a:r>
            <a:r>
              <a:rPr lang="ru-RU" dirty="0">
                <a:latin typeface="Times New Roman" panose="02020603050405020304" pitchFamily="18" charset="0"/>
              </a:rPr>
              <a:t>и эффективности конкретных способов и средств достижения целей.</a:t>
            </a:r>
            <a:endParaRPr lang="ru-RU" dirty="0"/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</a:rPr>
              <a:t>Мертон конструирует </a:t>
            </a:r>
            <a:r>
              <a:rPr lang="ru-RU" b="1" dirty="0">
                <a:latin typeface="Times New Roman" panose="02020603050405020304" pitchFamily="18" charset="0"/>
              </a:rPr>
              <a:t>идеально-типические жизненные стратегии</a:t>
            </a:r>
            <a:r>
              <a:rPr lang="ru-RU" dirty="0">
                <a:latin typeface="Times New Roman" panose="02020603050405020304" pitchFamily="18" charset="0"/>
              </a:rPr>
              <a:t>, различающиеся отношением к  культурно одобряемым целям и институционально приемлемым способам их достижения. </a:t>
            </a:r>
            <a:endParaRPr lang="ru-RU" dirty="0"/>
          </a:p>
          <a:p>
            <a:r>
              <a:rPr lang="ru-RU" b="1" dirty="0">
                <a:latin typeface="Times New Roman" panose="02020603050405020304" pitchFamily="18" charset="0"/>
              </a:rPr>
              <a:t>Инновация</a:t>
            </a:r>
            <a:r>
              <a:rPr lang="ru-RU" dirty="0">
                <a:latin typeface="Times New Roman" panose="02020603050405020304" pitchFamily="18" charset="0"/>
              </a:rPr>
              <a:t>. Озабоченность целью может сочетаться с обесцениванием институциональных норм и ориентацией на техническую эффективность. Способ достижения целей, наиболее практичный с технической точки зрения, получает предпочтение перед институционально одобряемым. Ориентация на успешность и изменения. Недооценка традиций, устоев, обычаев.</a:t>
            </a:r>
            <a:endParaRPr lang="ru-RU" dirty="0"/>
          </a:p>
          <a:p>
            <a:r>
              <a:rPr lang="ru-RU" b="1" dirty="0">
                <a:latin typeface="Times New Roman" panose="02020603050405020304" pitchFamily="18" charset="0"/>
              </a:rPr>
              <a:t>Ритуализм</a:t>
            </a:r>
            <a:r>
              <a:rPr lang="ru-RU" dirty="0">
                <a:latin typeface="Times New Roman" panose="02020603050405020304" pitchFamily="18" charset="0"/>
              </a:rPr>
              <a:t>. Деятельность, первоначально задуманная в качестве средства достижения цели, становится самоцелью. Принимаются меры для обеспечения стабильности, переменами пренебрегают</a:t>
            </a:r>
            <a:endParaRPr lang="ru-RU" dirty="0"/>
          </a:p>
          <a:p>
            <a:r>
              <a:rPr lang="ru-RU" b="1" dirty="0">
                <a:latin typeface="Times New Roman" panose="02020603050405020304" pitchFamily="18" charset="0"/>
              </a:rPr>
              <a:t>Конформизм.</a:t>
            </a:r>
            <a:r>
              <a:rPr lang="ru-RU" dirty="0">
                <a:latin typeface="Times New Roman" panose="02020603050405020304" pitchFamily="18" charset="0"/>
              </a:rPr>
              <a:t> Группы, сочетающие ориентацию на культурно одобряемые цели и на соблюдение институциональных норм, демонстрируют интегрированность, устойчивость и способность обеспечивать изменения.</a:t>
            </a:r>
          </a:p>
          <a:p>
            <a:r>
              <a:rPr lang="ru-RU" b="1" dirty="0">
                <a:latin typeface="Times New Roman" panose="02020603050405020304" pitchFamily="18" charset="0"/>
              </a:rPr>
              <a:t>Ретритизм</a:t>
            </a:r>
            <a:r>
              <a:rPr lang="ru-RU" dirty="0">
                <a:latin typeface="Times New Roman" panose="02020603050405020304" pitchFamily="18" charset="0"/>
              </a:rPr>
              <a:t> и </a:t>
            </a:r>
            <a:r>
              <a:rPr lang="ru-RU" b="1" dirty="0">
                <a:latin typeface="Times New Roman" panose="02020603050405020304" pitchFamily="18" charset="0"/>
              </a:rPr>
              <a:t>Бунт</a:t>
            </a:r>
            <a:endParaRPr lang="ru-RU" sz="1900" i="1" dirty="0"/>
          </a:p>
          <a:p>
            <a:endParaRPr lang="ru-RU" sz="2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637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BD0D715-B0C6-A777-FD2D-E2227FD4F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89000"/>
            <a:ext cx="11658600" cy="5740399"/>
          </a:xfrm>
        </p:spPr>
        <p:txBody>
          <a:bodyPr>
            <a:normAutofit/>
          </a:bodyPr>
          <a:lstStyle/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Р. Маккайвер, Д. Рисмен, Л. Сроул развили психологическую концепцию аномии. </a:t>
            </a: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Аномия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«состояние сознания»,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котором ослабевает или полностью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разрушается чувство социальной сплоченности,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чувство причастности индивида к обществу: «Человек утратил чувство наследственности и долга, способность ощущения существования других людей. Аномический человек становится духовно стерильным, он ответственен лишь перед собой. Он скептически относится к жизненным ценностям других. Его единственная религия — философия отрицания. Он живет лишь непосредственными ощущениями, у него нет ни будущего, ни прошлого». </a:t>
            </a: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современной аномии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конфликт культур, капиталистическая конкуренция и ускорение социальных перемен.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Индивиды аномичны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их жизнь бесцельна из-за отсутствия ценностей, когда они используют собственные силы и возможности лишь для себя — это результат потери моральной ориентации в обществе капиталистической конкуренции, когда они изолированы от значимых человеческих взаимоотношений и связей.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2ABB29CB-92E3-3DDE-A0BB-3AFC04C61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660399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 концепции аномии</a:t>
            </a:r>
          </a:p>
        </p:txBody>
      </p:sp>
    </p:spTree>
    <p:extLst>
      <p:ext uri="{BB962C8B-B14F-4D97-AF65-F5344CB8AC3E}">
        <p14:creationId xmlns:p14="http://schemas.microsoft.com/office/powerpoint/2010/main" val="2701973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546131-8147-D61F-88ED-9B99D56E2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8300"/>
            <a:ext cx="10515600" cy="482600"/>
          </a:xfrm>
        </p:spPr>
        <p:txBody>
          <a:bodyPr>
            <a:normAutofit/>
          </a:bodyPr>
          <a:lstStyle/>
          <a:p>
            <a:pPr algn="ctr"/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Психологические концепции аномии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763504-AC0E-7C01-039E-32DD4AF84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68400"/>
            <a:ext cx="10934700" cy="5029200"/>
          </a:xfrm>
        </p:spPr>
        <p:txBody>
          <a:bodyPr>
            <a:normAutofit/>
          </a:bodyPr>
          <a:lstStyle/>
          <a:p>
            <a:pPr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ru-RU" sz="2000" b="1" kern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Лео Сроул</a:t>
            </a:r>
            <a:r>
              <a:rPr lang="ru-RU" sz="2000" kern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kern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Аномия личности доступна измерению</a:t>
            </a:r>
            <a:r>
              <a:rPr lang="ru-RU" sz="2000" kern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000" b="1" kern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Параметры аномии</a:t>
            </a:r>
            <a:r>
              <a:rPr lang="ru-RU" sz="2000" kern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000" kern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отношение к политике, культуре, экономике, интернализованные социальные нормы и ценности, личные отношения. </a:t>
            </a:r>
          </a:p>
          <a:p>
            <a:pPr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000" b="1" kern="0" dirty="0">
                <a:solidFill>
                  <a:srgbClr val="55555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Индикаторы аномии:</a:t>
            </a:r>
          </a:p>
          <a:p>
            <a:pPr marL="5143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kern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ощущение индивидом того, что общественные лидеры далеки от него и равнодушны к его нуждам;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ru-RU" sz="2000" kern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пессимистическое восприятие индивидом социального строя как преимущественно непрочного и непредсказуемого;</a:t>
            </a:r>
            <a:endParaRPr lang="ru-RU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ru-RU" sz="2000" kern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переживание </a:t>
            </a:r>
            <a:r>
              <a:rPr lang="ru-RU" sz="2000" kern="0" dirty="0">
                <a:solidFill>
                  <a:srgbClr val="55555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отката от уже достигнутых целей (индивид </a:t>
            </a:r>
            <a:r>
              <a:rPr lang="ru-RU" sz="2000" kern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ему подобные «отступают назад»);</a:t>
            </a:r>
            <a:endParaRPr lang="ru-RU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ru-RU" sz="2000" kern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ощущения индивидом бесцельности жизни;</a:t>
            </a:r>
            <a:endParaRPr lang="ru-RU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ru-RU" sz="2000" kern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ощущения, что сеть отношений личности не подлежит предвидению и не имеет поддержки.</a:t>
            </a:r>
            <a:endParaRPr lang="ru-RU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8250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9750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СТРУКТУРА И АНОМИЯ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1550"/>
            <a:ext cx="10515600" cy="5741484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Элвин Тоффлер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(1928 – 2016), один из авторов концепции 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постиндустриального общества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обосновал неизбежность 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нарастания аномии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ценностно-нормативных конфликтов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переходе от индустриального к постиндустриальному обществу, который будет сопровождаться экономическими кризисами, техническими авариями, психологической нестабильностью. Складывающемуся 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постиндустриальному ценностно-нормативного порядку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противостоят: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Объединения, ратующие за «закон и порядок», призывающие к авторитарным режимам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Политизированные религиозные течения. Враждебная настроенность по отношению к секуляризму, проповедь тоталитаризма, универсализма и фанатизма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Патологические формы экологического движения: технофобии и антисциентизм, эковандализм и экотерроризм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Националистические силы. В условиях суперсимволической экономики с ее объективной тенденцией к межнациональной взаимозависимости ксенофобия, национализм, шовинизм теряют почву, но возрождаются вновь как 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западный сверхнационализм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проявляющийся в антиэмигрантских настроениях, подогреваемых экоэкстремистами.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Объединения, проповедующие противоположные экстремистские взгляды («брак для всех» и преследование представителей сексуальных меньшинств; «выбор гендера» и требование раздельного обучения мальчиков и девочек).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5929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5548</TotalTime>
  <Words>929</Words>
  <Application>Microsoft Office PowerPoint</Application>
  <PresentationFormat>Широкоэкранный</PresentationFormat>
  <Paragraphs>59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Times New Roman</vt:lpstr>
      <vt:lpstr>Тема Office</vt:lpstr>
      <vt:lpstr>Социальная структура и аномия </vt:lpstr>
      <vt:lpstr>Аномия</vt:lpstr>
      <vt:lpstr>СОЦИАЛЬНАЯ СТРУКТУРА И АНОМИЯ</vt:lpstr>
      <vt:lpstr>Психологические концепции аномии</vt:lpstr>
      <vt:lpstr>Психологические концепции аномии</vt:lpstr>
      <vt:lpstr>СОЦИАЛЬНАЯ СТРУКТУРА И АНОМИЯ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Александра</dc:creator>
  <cp:lastModifiedBy>Александра</cp:lastModifiedBy>
  <cp:revision>42</cp:revision>
  <cp:lastPrinted>2020-12-09T15:56:33Z</cp:lastPrinted>
  <dcterms:created xsi:type="dcterms:W3CDTF">2020-03-25T16:01:55Z</dcterms:created>
  <dcterms:modified xsi:type="dcterms:W3CDTF">2024-04-09T16:09:22Z</dcterms:modified>
</cp:coreProperties>
</file>