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24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32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30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52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77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1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06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09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92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56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03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8FEA-8B0B-4A12-9528-D59FA1FB4074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E462B-0EA8-456B-A3ED-3910D061CB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94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34" y="1600200"/>
            <a:ext cx="5328532" cy="4525963"/>
          </a:xfrm>
        </p:spPr>
      </p:pic>
    </p:spTree>
    <p:extLst>
      <p:ext uri="{BB962C8B-B14F-4D97-AF65-F5344CB8AC3E}">
        <p14:creationId xmlns:p14="http://schemas.microsoft.com/office/powerpoint/2010/main" val="7142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52294"/>
            <a:ext cx="4824535" cy="6190250"/>
          </a:xfrm>
        </p:spPr>
      </p:pic>
    </p:spTree>
    <p:extLst>
      <p:ext uri="{BB962C8B-B14F-4D97-AF65-F5344CB8AC3E}">
        <p14:creationId xmlns:p14="http://schemas.microsoft.com/office/powerpoint/2010/main" val="354778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7504" y="188640"/>
            <a:ext cx="4038600" cy="593752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TRP </a:t>
            </a:r>
            <a:r>
              <a:rPr lang="ru-RU" dirty="0" smtClean="0"/>
              <a:t>(</a:t>
            </a:r>
            <a:r>
              <a:rPr lang="en-US" i="1" dirty="0" smtClean="0"/>
              <a:t>transient receptor potential</a:t>
            </a:r>
            <a:r>
              <a:rPr lang="en-US" dirty="0" smtClean="0"/>
              <a:t>) </a:t>
            </a:r>
            <a:r>
              <a:rPr lang="ru-RU" dirty="0" smtClean="0"/>
              <a:t>каналы</a:t>
            </a:r>
            <a:r>
              <a:rPr lang="en-US" dirty="0" smtClean="0"/>
              <a:t> – </a:t>
            </a:r>
            <a:r>
              <a:rPr lang="ru-RU" dirty="0" smtClean="0"/>
              <a:t>часть большого </a:t>
            </a:r>
            <a:r>
              <a:rPr lang="ru-RU" dirty="0" err="1" smtClean="0"/>
              <a:t>суперсемейства</a:t>
            </a:r>
            <a:r>
              <a:rPr lang="ru-RU" dirty="0" smtClean="0"/>
              <a:t> каналов, управляемых напряжением (</a:t>
            </a:r>
            <a:r>
              <a:rPr lang="en-US" dirty="0" smtClean="0"/>
              <a:t>VGL, </a:t>
            </a:r>
            <a:r>
              <a:rPr lang="en-US" i="1" dirty="0" smtClean="0"/>
              <a:t>voltage-gated like</a:t>
            </a:r>
            <a:r>
              <a:rPr lang="en-US" dirty="0" smtClean="0"/>
              <a:t>)</a:t>
            </a:r>
            <a:endParaRPr lang="ru-RU" dirty="0" smtClean="0"/>
          </a:p>
          <a:p>
            <a:r>
              <a:rPr lang="en-US" dirty="0" smtClean="0"/>
              <a:t>TRP </a:t>
            </a:r>
            <a:r>
              <a:rPr lang="ru-RU" dirty="0" err="1" smtClean="0"/>
              <a:t>суперсемейство</a:t>
            </a:r>
            <a:r>
              <a:rPr lang="ru-RU" dirty="0" smtClean="0"/>
              <a:t> подразделяется на 7 подсемейств – </a:t>
            </a:r>
            <a:r>
              <a:rPr lang="en-US" dirty="0" smtClean="0"/>
              <a:t>TRPC, TRPV, TRPM, TRPP, TRPML, TRPA </a:t>
            </a:r>
            <a:r>
              <a:rPr lang="ru-RU" dirty="0" smtClean="0"/>
              <a:t>и </a:t>
            </a:r>
            <a:r>
              <a:rPr lang="en-US" dirty="0" smtClean="0"/>
              <a:t>TRPN</a:t>
            </a:r>
          </a:p>
          <a:p>
            <a:r>
              <a:rPr lang="ru-RU" dirty="0" smtClean="0"/>
              <a:t>У млекопитающих известно 28 </a:t>
            </a:r>
            <a:r>
              <a:rPr lang="en-US" dirty="0" smtClean="0"/>
              <a:t>TRP </a:t>
            </a:r>
            <a:r>
              <a:rPr lang="ru-RU" dirty="0" smtClean="0"/>
              <a:t>каналов (всего известно более 100 </a:t>
            </a:r>
            <a:r>
              <a:rPr lang="en-US" dirty="0" smtClean="0"/>
              <a:t>TRP </a:t>
            </a:r>
            <a:r>
              <a:rPr lang="ru-RU" dirty="0" smtClean="0"/>
              <a:t>каналов)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340768"/>
            <a:ext cx="4552547" cy="4144856"/>
          </a:xfrm>
        </p:spPr>
      </p:pic>
    </p:spTree>
    <p:extLst>
      <p:ext uri="{BB962C8B-B14F-4D97-AF65-F5344CB8AC3E}">
        <p14:creationId xmlns:p14="http://schemas.microsoft.com/office/powerpoint/2010/main" val="52061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TRP </a:t>
            </a:r>
            <a:r>
              <a:rPr lang="ru-RU" dirty="0" smtClean="0"/>
              <a:t>каналы – </a:t>
            </a:r>
            <a:r>
              <a:rPr lang="ru-RU" dirty="0" err="1" smtClean="0"/>
              <a:t>тетрамеры</a:t>
            </a:r>
            <a:r>
              <a:rPr lang="ru-RU" dirty="0" smtClean="0"/>
              <a:t>, каждая субъединица состоит из шести трансмембранных доменов</a:t>
            </a:r>
            <a:endParaRPr lang="en-US" dirty="0" smtClean="0"/>
          </a:p>
          <a:p>
            <a:r>
              <a:rPr lang="ru-RU" dirty="0" smtClean="0"/>
              <a:t>Большинство </a:t>
            </a:r>
            <a:r>
              <a:rPr lang="en-US" dirty="0" smtClean="0"/>
              <a:t>TRP </a:t>
            </a:r>
            <a:r>
              <a:rPr lang="ru-RU" dirty="0" smtClean="0"/>
              <a:t>каналов – неселективные катионные каналы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162" y="2972594"/>
            <a:ext cx="3876675" cy="1781175"/>
          </a:xfrm>
        </p:spPr>
      </p:pic>
    </p:spTree>
    <p:extLst>
      <p:ext uri="{BB962C8B-B14F-4D97-AF65-F5344CB8AC3E}">
        <p14:creationId xmlns:p14="http://schemas.microsoft.com/office/powerpoint/2010/main" val="140189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Из шести царств живых организмов, </a:t>
            </a:r>
            <a:r>
              <a:rPr lang="en-US" dirty="0" smtClean="0"/>
              <a:t>TRP</a:t>
            </a:r>
            <a:r>
              <a:rPr lang="ru-RU" dirty="0" smtClean="0"/>
              <a:t> встречаются у грибов и животных</a:t>
            </a:r>
          </a:p>
          <a:p>
            <a:r>
              <a:rPr lang="ru-RU" dirty="0" smtClean="0"/>
              <a:t>Встречаются практически во всех тканях</a:t>
            </a:r>
          </a:p>
          <a:p>
            <a:r>
              <a:rPr lang="ru-RU" dirty="0" smtClean="0"/>
              <a:t>Встречаются почти во всех типах мембран, кроме ядерных и </a:t>
            </a:r>
            <a:r>
              <a:rPr lang="ru-RU" dirty="0" err="1" smtClean="0"/>
              <a:t>митохондриальных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Механизмы активации </a:t>
            </a:r>
            <a:r>
              <a:rPr lang="en-US" dirty="0" smtClean="0"/>
              <a:t>TRP </a:t>
            </a:r>
            <a:r>
              <a:rPr lang="ru-RU" dirty="0" smtClean="0"/>
              <a:t>каналов – </a:t>
            </a:r>
          </a:p>
          <a:p>
            <a:r>
              <a:rPr lang="ru-RU" dirty="0" smtClean="0"/>
              <a:t>Потенциал</a:t>
            </a:r>
          </a:p>
          <a:p>
            <a:r>
              <a:rPr lang="ru-RU" dirty="0" err="1" smtClean="0"/>
              <a:t>Лиганды</a:t>
            </a:r>
            <a:endParaRPr lang="ru-RU" dirty="0" smtClean="0"/>
          </a:p>
          <a:p>
            <a:r>
              <a:rPr lang="ru-RU" dirty="0" smtClean="0"/>
              <a:t>Температура</a:t>
            </a:r>
          </a:p>
          <a:p>
            <a:r>
              <a:rPr lang="ru-RU" dirty="0" smtClean="0"/>
              <a:t>Ковалентная модификация канала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81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TRP </a:t>
            </a:r>
            <a:r>
              <a:rPr lang="ru-RU" dirty="0" smtClean="0"/>
              <a:t>каналы обеспечивают </a:t>
            </a:r>
            <a:r>
              <a:rPr lang="ru-RU" dirty="0" err="1" smtClean="0"/>
              <a:t>термочувствительность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17" y="1772816"/>
            <a:ext cx="7106184" cy="4237146"/>
          </a:xfrm>
        </p:spPr>
      </p:pic>
    </p:spTree>
    <p:extLst>
      <p:ext uri="{BB962C8B-B14F-4D97-AF65-F5344CB8AC3E}">
        <p14:creationId xmlns:p14="http://schemas.microsoft.com/office/powerpoint/2010/main" val="246542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Всего известно 9 </a:t>
            </a:r>
            <a:r>
              <a:rPr lang="en-US" dirty="0" smtClean="0"/>
              <a:t>TRP </a:t>
            </a:r>
            <a:r>
              <a:rPr lang="ru-RU" dirty="0" smtClean="0"/>
              <a:t>каналов, реагирующих на температуру</a:t>
            </a:r>
          </a:p>
          <a:p>
            <a:r>
              <a:rPr lang="ru-RU" dirty="0" smtClean="0"/>
              <a:t>Из них, 6 реально участвуют в </a:t>
            </a:r>
            <a:r>
              <a:rPr lang="ru-RU" dirty="0" err="1" smtClean="0"/>
              <a:t>терморецепции</a:t>
            </a:r>
            <a:r>
              <a:rPr lang="ru-RU" dirty="0" smtClean="0"/>
              <a:t>  (</a:t>
            </a:r>
            <a:r>
              <a:rPr lang="en-US" dirty="0" smtClean="0"/>
              <a:t>TRPV1-4 , TRPM8 </a:t>
            </a:r>
            <a:r>
              <a:rPr lang="ru-RU" dirty="0" smtClean="0"/>
              <a:t>и </a:t>
            </a:r>
            <a:r>
              <a:rPr lang="en-US" dirty="0" smtClean="0"/>
              <a:t>TRPA1)</a:t>
            </a:r>
            <a:endParaRPr lang="ru-RU" dirty="0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Механизм </a:t>
            </a:r>
            <a:r>
              <a:rPr lang="ru-RU" dirty="0" err="1" smtClean="0"/>
              <a:t>терморецепции</a:t>
            </a:r>
            <a:r>
              <a:rPr lang="ru-RU" dirty="0" smtClean="0"/>
              <a:t> – резкая температурная зависимость проводимости канала (</a:t>
            </a:r>
            <a:r>
              <a:rPr lang="en-US" dirty="0" smtClean="0"/>
              <a:t>Q</a:t>
            </a:r>
            <a:r>
              <a:rPr lang="en-US" baseline="-25000" dirty="0" smtClean="0"/>
              <a:t>10</a:t>
            </a:r>
            <a:r>
              <a:rPr lang="ru-RU" dirty="0" smtClean="0"/>
              <a:t> = 20</a:t>
            </a:r>
            <a:r>
              <a:rPr lang="en-US" dirty="0" smtClean="0"/>
              <a:t>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50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395536" y="476672"/>
            <a:ext cx="4038600" cy="6192688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Восприятие холода – каналы </a:t>
            </a:r>
            <a:r>
              <a:rPr lang="en-US" dirty="0" smtClean="0"/>
              <a:t>TRPM8 </a:t>
            </a:r>
            <a:r>
              <a:rPr lang="ru-RU" dirty="0" smtClean="0"/>
              <a:t>и </a:t>
            </a:r>
            <a:r>
              <a:rPr lang="en-US" dirty="0" smtClean="0"/>
              <a:t>TRPA1</a:t>
            </a:r>
          </a:p>
          <a:p>
            <a:r>
              <a:rPr lang="en-US" dirty="0" smtClean="0"/>
              <a:t>TRPM8 – </a:t>
            </a:r>
            <a:r>
              <a:rPr lang="ru-RU" dirty="0" smtClean="0"/>
              <a:t>«нормального» холода 30-15</a:t>
            </a:r>
            <a:r>
              <a:rPr lang="ru-RU" baseline="30000" dirty="0" smtClean="0"/>
              <a:t>0 </a:t>
            </a:r>
            <a:r>
              <a:rPr lang="ru-RU" dirty="0" smtClean="0"/>
              <a:t>(точность измерения до 1</a:t>
            </a:r>
            <a:r>
              <a:rPr lang="ru-RU" baseline="30000" dirty="0" smtClean="0"/>
              <a:t>0</a:t>
            </a:r>
            <a:r>
              <a:rPr lang="ru-RU" dirty="0" smtClean="0"/>
              <a:t>)</a:t>
            </a:r>
          </a:p>
          <a:p>
            <a:r>
              <a:rPr lang="en-US" dirty="0" smtClean="0"/>
              <a:t>TRPA1 – </a:t>
            </a:r>
            <a:r>
              <a:rPr lang="ru-RU" dirty="0" smtClean="0"/>
              <a:t>рецептор «болевого» ощущения холода, ниже </a:t>
            </a:r>
            <a:r>
              <a:rPr lang="ru-RU" dirty="0">
                <a:solidFill>
                  <a:prstClr val="black"/>
                </a:solidFill>
              </a:rPr>
              <a:t>15</a:t>
            </a:r>
            <a:r>
              <a:rPr lang="ru-RU" baseline="30000" dirty="0">
                <a:solidFill>
                  <a:prstClr val="black"/>
                </a:solidFill>
              </a:rPr>
              <a:t>0 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12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 smtClean="0"/>
              <a:t>Скорее всего, TRPM8 и TRPA1 не бывают вместе в одном нервном окончании, но </a:t>
            </a:r>
            <a:r>
              <a:rPr lang="en-US" sz="2400" dirty="0" smtClean="0"/>
              <a:t>TRPA1 </a:t>
            </a:r>
            <a:r>
              <a:rPr lang="ru-RU" sz="2400" dirty="0" smtClean="0"/>
              <a:t>может совмещаться с рецептором «болевого» тепла </a:t>
            </a:r>
            <a:r>
              <a:rPr lang="en-US" sz="2400" dirty="0" smtClean="0"/>
              <a:t>TRPV1</a:t>
            </a:r>
            <a:endParaRPr lang="ru-RU" sz="24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842" y="1600200"/>
            <a:ext cx="5760316" cy="4525963"/>
          </a:xfrm>
        </p:spPr>
      </p:pic>
    </p:spTree>
    <p:extLst>
      <p:ext uri="{BB962C8B-B14F-4D97-AF65-F5344CB8AC3E}">
        <p14:creationId xmlns:p14="http://schemas.microsoft.com/office/powerpoint/2010/main" val="104888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Температурная активация </a:t>
            </a:r>
            <a:r>
              <a:rPr lang="en-US" dirty="0" smtClean="0"/>
              <a:t>TRP </a:t>
            </a:r>
            <a:r>
              <a:rPr lang="ru-RU" dirty="0" smtClean="0"/>
              <a:t>канала сохраняется в искусственных мембранных системах (кроме </a:t>
            </a:r>
            <a:r>
              <a:rPr lang="en-US" dirty="0" smtClean="0"/>
              <a:t>TRPV4)</a:t>
            </a:r>
            <a:r>
              <a:rPr lang="ru-RU" dirty="0" smtClean="0"/>
              <a:t> – следовательно, она независима от</a:t>
            </a:r>
            <a:r>
              <a:rPr lang="ru-RU" dirty="0"/>
              <a:t> </a:t>
            </a:r>
            <a:r>
              <a:rPr lang="ru-RU" dirty="0" smtClean="0"/>
              <a:t>внутриклеточных механизмов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Наоборот, адаптация </a:t>
            </a:r>
            <a:r>
              <a:rPr lang="en-US" dirty="0" smtClean="0"/>
              <a:t>TRP </a:t>
            </a:r>
            <a:r>
              <a:rPr lang="ru-RU" dirty="0" smtClean="0"/>
              <a:t>каналов к теплу или </a:t>
            </a:r>
            <a:r>
              <a:rPr lang="ru-RU" dirty="0" err="1" smtClean="0"/>
              <a:t>лигандам</a:t>
            </a:r>
            <a:r>
              <a:rPr lang="ru-RU" dirty="0" smtClean="0"/>
              <a:t> не сохраняется в искусственных мембранных системах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29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247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TRP каналы обеспечивают термочувствительность</vt:lpstr>
      <vt:lpstr>Презентация PowerPoint</vt:lpstr>
      <vt:lpstr>Презентация PowerPoint</vt:lpstr>
      <vt:lpstr>Скорее всего, TRPM8 и TRPA1 не бывают вместе в одном нервном окончании, но TRPA1 может совмещаться с рецептором «болевого» тепла TRPV1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Michael Firsov</dc:creator>
  <cp:lastModifiedBy>Михаил</cp:lastModifiedBy>
  <cp:revision>16</cp:revision>
  <dcterms:created xsi:type="dcterms:W3CDTF">2013-02-25T08:09:38Z</dcterms:created>
  <dcterms:modified xsi:type="dcterms:W3CDTF">2020-12-04T15:39:05Z</dcterms:modified>
</cp:coreProperties>
</file>