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96" r:id="rId1"/>
  </p:sldMasterIdLst>
  <p:notesMasterIdLst>
    <p:notesMasterId r:id="rId66"/>
  </p:notesMasterIdLst>
  <p:handoutMasterIdLst>
    <p:handoutMasterId r:id="rId67"/>
  </p:handoutMasterIdLst>
  <p:sldIdLst>
    <p:sldId id="256" r:id="rId2"/>
    <p:sldId id="463" r:id="rId3"/>
    <p:sldId id="464" r:id="rId4"/>
    <p:sldId id="465" r:id="rId5"/>
    <p:sldId id="514" r:id="rId6"/>
    <p:sldId id="513" r:id="rId7"/>
    <p:sldId id="476" r:id="rId8"/>
    <p:sldId id="468" r:id="rId9"/>
    <p:sldId id="467" r:id="rId10"/>
    <p:sldId id="470" r:id="rId11"/>
    <p:sldId id="473" r:id="rId12"/>
    <p:sldId id="475" r:id="rId13"/>
    <p:sldId id="472" r:id="rId14"/>
    <p:sldId id="500" r:id="rId15"/>
    <p:sldId id="488" r:id="rId16"/>
    <p:sldId id="485" r:id="rId17"/>
    <p:sldId id="481" r:id="rId18"/>
    <p:sldId id="596" r:id="rId19"/>
    <p:sldId id="495" r:id="rId20"/>
    <p:sldId id="494" r:id="rId21"/>
    <p:sldId id="566" r:id="rId22"/>
    <p:sldId id="496" r:id="rId23"/>
    <p:sldId id="483" r:id="rId24"/>
    <p:sldId id="587" r:id="rId25"/>
    <p:sldId id="505" r:id="rId26"/>
    <p:sldId id="503" r:id="rId27"/>
    <p:sldId id="578" r:id="rId28"/>
    <p:sldId id="559" r:id="rId29"/>
    <p:sldId id="576" r:id="rId30"/>
    <p:sldId id="610" r:id="rId31"/>
    <p:sldId id="512" r:id="rId32"/>
    <p:sldId id="572" r:id="rId33"/>
    <p:sldId id="524" r:id="rId34"/>
    <p:sldId id="597" r:id="rId35"/>
    <p:sldId id="528" r:id="rId36"/>
    <p:sldId id="529" r:id="rId37"/>
    <p:sldId id="598" r:id="rId38"/>
    <p:sldId id="599" r:id="rId39"/>
    <p:sldId id="533" r:id="rId40"/>
    <p:sldId id="534" r:id="rId41"/>
    <p:sldId id="535" r:id="rId42"/>
    <p:sldId id="538" r:id="rId43"/>
    <p:sldId id="539" r:id="rId44"/>
    <p:sldId id="606" r:id="rId45"/>
    <p:sldId id="607" r:id="rId46"/>
    <p:sldId id="540" r:id="rId47"/>
    <p:sldId id="600" r:id="rId48"/>
    <p:sldId id="541" r:id="rId49"/>
    <p:sldId id="554" r:id="rId50"/>
    <p:sldId id="542" r:id="rId51"/>
    <p:sldId id="543" r:id="rId52"/>
    <p:sldId id="545" r:id="rId53"/>
    <p:sldId id="546" r:id="rId54"/>
    <p:sldId id="547" r:id="rId55"/>
    <p:sldId id="548" r:id="rId56"/>
    <p:sldId id="550" r:id="rId57"/>
    <p:sldId id="551" r:id="rId58"/>
    <p:sldId id="552" r:id="rId59"/>
    <p:sldId id="555" r:id="rId60"/>
    <p:sldId id="604" r:id="rId61"/>
    <p:sldId id="556" r:id="rId62"/>
    <p:sldId id="557" r:id="rId63"/>
    <p:sldId id="608" r:id="rId64"/>
    <p:sldId id="435" r:id="rId6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20" autoAdjust="0"/>
    <p:restoredTop sz="87209" autoAdjust="0"/>
  </p:normalViewPr>
  <p:slideViewPr>
    <p:cSldViewPr snapToGrid="0">
      <p:cViewPr varScale="1">
        <p:scale>
          <a:sx n="100" d="100"/>
          <a:sy n="100" d="100"/>
        </p:scale>
        <p:origin x="1026" y="9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5502"/>
    </p:cViewPr>
  </p:sorterViewPr>
  <p:notesViewPr>
    <p:cSldViewPr snapToGrid="0">
      <p:cViewPr varScale="1">
        <p:scale>
          <a:sx n="88" d="100"/>
          <a:sy n="88" d="100"/>
        </p:scale>
        <p:origin x="3822" y="6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516B9F3-48A4-4F02-B51B-357725BF854A}" type="datetimeFigureOut">
              <a:rPr lang="ru-RU" smtClean="0"/>
              <a:t>25.12.2020</a:t>
            </a:fld>
            <a:endParaRPr lang="ru-RU"/>
          </a:p>
        </p:txBody>
      </p:sp>
      <p:sp>
        <p:nvSpPr>
          <p:cNvPr id="4" name="Нижний колонтитул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F4695E4-F6E6-422F-BFD9-D305D6C575A6}" type="slidenum">
              <a:rPr lang="ru-RU" smtClean="0"/>
              <a:t>‹#›</a:t>
            </a:fld>
            <a:endParaRPr lang="ru-RU"/>
          </a:p>
        </p:txBody>
      </p:sp>
    </p:spTree>
    <p:extLst>
      <p:ext uri="{BB962C8B-B14F-4D97-AF65-F5344CB8AC3E}">
        <p14:creationId xmlns:p14="http://schemas.microsoft.com/office/powerpoint/2010/main" val="19737723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6AB2D7-9109-44EB-B5C0-F937267AD638}" type="datetimeFigureOut">
              <a:rPr lang="ru-RU" smtClean="0"/>
              <a:t>25.12.2020</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8EA631-8A00-45CC-A5DC-5DEC34144884}" type="slidenum">
              <a:rPr lang="ru-RU" smtClean="0"/>
              <a:t>‹#›</a:t>
            </a:fld>
            <a:endParaRPr lang="ru-RU"/>
          </a:p>
        </p:txBody>
      </p:sp>
    </p:spTree>
    <p:extLst>
      <p:ext uri="{BB962C8B-B14F-4D97-AF65-F5344CB8AC3E}">
        <p14:creationId xmlns:p14="http://schemas.microsoft.com/office/powerpoint/2010/main" val="1546759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www.ncbi.nlm.nih.gov/pmc/articles/PMC6156142/#B146" TargetMode="External"/><Relationship Id="rId13" Type="http://schemas.openxmlformats.org/officeDocument/2006/relationships/hyperlink" Target="https://www.ncbi.nlm.nih.gov/pmc/articles/PMC6156142/#B41" TargetMode="External"/><Relationship Id="rId3" Type="http://schemas.openxmlformats.org/officeDocument/2006/relationships/hyperlink" Target="https://www.ncbi.nlm.nih.gov/pmc/articles/PMC6156142/#B27" TargetMode="External"/><Relationship Id="rId7" Type="http://schemas.openxmlformats.org/officeDocument/2006/relationships/hyperlink" Target="https://www.ncbi.nlm.nih.gov/pmc/articles/PMC6156142/#B132" TargetMode="External"/><Relationship Id="rId12" Type="http://schemas.openxmlformats.org/officeDocument/2006/relationships/hyperlink" Target="https://www.ncbi.nlm.nih.gov/pmc/articles/PMC6156142/#B61" TargetMode="External"/><Relationship Id="rId2" Type="http://schemas.openxmlformats.org/officeDocument/2006/relationships/slide" Target="../slides/slide62.xml"/><Relationship Id="rId1" Type="http://schemas.openxmlformats.org/officeDocument/2006/relationships/notesMaster" Target="../notesMasters/notesMaster1.xml"/><Relationship Id="rId6" Type="http://schemas.openxmlformats.org/officeDocument/2006/relationships/hyperlink" Target="https://www.ncbi.nlm.nih.gov/pmc/articles/PMC6156142/#B130" TargetMode="External"/><Relationship Id="rId11" Type="http://schemas.openxmlformats.org/officeDocument/2006/relationships/hyperlink" Target="https://www.ncbi.nlm.nih.gov/pmc/articles/PMC6156142/#B148" TargetMode="External"/><Relationship Id="rId5" Type="http://schemas.openxmlformats.org/officeDocument/2006/relationships/hyperlink" Target="https://www.ncbi.nlm.nih.gov/pmc/articles/PMC6156142/#B58" TargetMode="External"/><Relationship Id="rId15" Type="http://schemas.openxmlformats.org/officeDocument/2006/relationships/hyperlink" Target="https://www.ncbi.nlm.nih.gov/pmc/articles/PMC6156142/#B145" TargetMode="External"/><Relationship Id="rId10" Type="http://schemas.openxmlformats.org/officeDocument/2006/relationships/hyperlink" Target="https://www.ncbi.nlm.nih.gov/pmc/articles/PMC6156142/#B39" TargetMode="External"/><Relationship Id="rId4" Type="http://schemas.openxmlformats.org/officeDocument/2006/relationships/hyperlink" Target="https://www.ncbi.nlm.nih.gov/pmc/articles/PMC6156142/#B26" TargetMode="External"/><Relationship Id="rId9" Type="http://schemas.openxmlformats.org/officeDocument/2006/relationships/hyperlink" Target="https://www.ncbi.nlm.nih.gov/pmc/articles/PMC6156142/#B45" TargetMode="External"/><Relationship Id="rId14" Type="http://schemas.openxmlformats.org/officeDocument/2006/relationships/hyperlink" Target="https://www.ncbi.nlm.nih.gov/pmc/articles/PMC6156142/#B5"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D8EA631-8A00-45CC-A5DC-5DEC34144884}" type="slidenum">
              <a:rPr lang="ru-RU" smtClean="0"/>
              <a:t>9</a:t>
            </a:fld>
            <a:endParaRPr lang="ru-RU"/>
          </a:p>
        </p:txBody>
      </p:sp>
    </p:spTree>
    <p:extLst>
      <p:ext uri="{BB962C8B-B14F-4D97-AF65-F5344CB8AC3E}">
        <p14:creationId xmlns:p14="http://schemas.microsoft.com/office/powerpoint/2010/main" val="4366313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dirty="0" smtClean="0"/>
              <a:t>Literacy acquisition improves early visual processing and reorganizes the ventral </a:t>
            </a:r>
            <a:r>
              <a:rPr lang="en-US" dirty="0" err="1" smtClean="0"/>
              <a:t>occipito</a:t>
            </a:r>
            <a:r>
              <a:rPr lang="en-US" dirty="0" smtClean="0"/>
              <a:t>-temporal pathway: responses to written characters are increased in the left </a:t>
            </a:r>
            <a:r>
              <a:rPr lang="en-US" dirty="0" err="1" smtClean="0"/>
              <a:t>occipito</a:t>
            </a:r>
            <a:r>
              <a:rPr lang="en-US" dirty="0" smtClean="0"/>
              <a:t>-temporal </a:t>
            </a:r>
            <a:r>
              <a:rPr lang="en-US" dirty="0" err="1" smtClean="0"/>
              <a:t>sulcus</a:t>
            </a:r>
            <a:r>
              <a:rPr lang="en-US" dirty="0" smtClean="0"/>
              <a:t>, whereas responses to faces shift towards the right hemisphere. Literacy also modifies phonological coding and strengthens the functional and anatomical link between phonemic and </a:t>
            </a:r>
            <a:r>
              <a:rPr lang="en-US" dirty="0" err="1" smtClean="0"/>
              <a:t>graphemic</a:t>
            </a:r>
            <a:r>
              <a:rPr lang="en-US" dirty="0" smtClean="0"/>
              <a:t> representations. Literacy acquisition therefore provides a remarkable example of how the brain reorganizes to accommodate a novel cultural skill</a:t>
            </a:r>
            <a:endParaRPr lang="ru-RU" dirty="0"/>
          </a:p>
        </p:txBody>
      </p:sp>
      <p:sp>
        <p:nvSpPr>
          <p:cNvPr id="4" name="Номер слайда 3"/>
          <p:cNvSpPr>
            <a:spLocks noGrp="1"/>
          </p:cNvSpPr>
          <p:nvPr>
            <p:ph type="sldNum" sz="quarter" idx="10"/>
          </p:nvPr>
        </p:nvSpPr>
        <p:spPr/>
        <p:txBody>
          <a:bodyPr/>
          <a:lstStyle/>
          <a:p>
            <a:fld id="{052AE2A8-0252-4422-BB91-CBC14F0A9E3E}" type="slidenum">
              <a:rPr lang="ru-RU" smtClean="0"/>
              <a:pPr/>
              <a:t>55</a:t>
            </a:fld>
            <a:endParaRPr lang="ru-RU"/>
          </a:p>
        </p:txBody>
      </p:sp>
    </p:spTree>
    <p:extLst>
      <p:ext uri="{BB962C8B-B14F-4D97-AF65-F5344CB8AC3E}">
        <p14:creationId xmlns:p14="http://schemas.microsoft.com/office/powerpoint/2010/main" val="34736814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dirty="0" smtClean="0"/>
              <a:t>. (a) Area consistently more active for normal readers versus dyslexic adults during reading tasks, with a peak difference located near the VWFA (x ¼ 252, y ¼ 260, z ¼ 214). Activations displayed for this analysis are restricted to areas that consistently demonstrated group differences between normal and dyslexic adults under conditions that included both explicit and implicit reading tasks, and subject populations reading French, Italian, and English. (b) Bar graphs illustrate the PET measures of increased relative cerebral blood flow in this region for each language. Error bars indicate 1 standard error. Normal adult readers showed an increase in </a:t>
            </a:r>
            <a:r>
              <a:rPr lang="en-US" dirty="0" err="1" smtClean="0"/>
              <a:t>rCBF</a:t>
            </a:r>
            <a:r>
              <a:rPr lang="en-US" dirty="0" smtClean="0"/>
              <a:t> (white bars), whereas dyslexic readers (red bars) consistently failed to show this response. Redrawn with permission from Ref. [44].</a:t>
            </a:r>
            <a:endParaRPr lang="ru-RU" dirty="0"/>
          </a:p>
        </p:txBody>
      </p:sp>
      <p:sp>
        <p:nvSpPr>
          <p:cNvPr id="4" name="Номер слайда 3"/>
          <p:cNvSpPr>
            <a:spLocks noGrp="1"/>
          </p:cNvSpPr>
          <p:nvPr>
            <p:ph type="sldNum" sz="quarter" idx="10"/>
          </p:nvPr>
        </p:nvSpPr>
        <p:spPr/>
        <p:txBody>
          <a:bodyPr/>
          <a:lstStyle/>
          <a:p>
            <a:fld id="{052AE2A8-0252-4422-BB91-CBC14F0A9E3E}" type="slidenum">
              <a:rPr lang="ru-RU" smtClean="0"/>
              <a:pPr/>
              <a:t>56</a:t>
            </a:fld>
            <a:endParaRPr lang="ru-RU"/>
          </a:p>
        </p:txBody>
      </p:sp>
    </p:spTree>
    <p:extLst>
      <p:ext uri="{BB962C8B-B14F-4D97-AF65-F5344CB8AC3E}">
        <p14:creationId xmlns:p14="http://schemas.microsoft.com/office/powerpoint/2010/main" val="22416020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dirty="0" smtClean="0"/>
              <a:t>VWFA was functionally connected with typical left frontal and parietal language areas in control children</a:t>
            </a:r>
            <a:endParaRPr lang="ru-RU" dirty="0" smtClean="0"/>
          </a:p>
          <a:p>
            <a:r>
              <a:rPr lang="en-US" dirty="0" smtClean="0"/>
              <a:t>Second, we detected a significant disruption of functional connectivity between the VWFA and left inferior frontal and left inferior parietal language areas in the children with dyslexia. The current findings add to our understanding of dyslexia by showing that functional disconnection of the left </a:t>
            </a:r>
            <a:r>
              <a:rPr lang="en-US" dirty="0" err="1" smtClean="0"/>
              <a:t>occipitotemporal</a:t>
            </a:r>
            <a:r>
              <a:rPr lang="en-US" dirty="0" smtClean="0"/>
              <a:t> system is limited to the small VWFA region crucial for automatic visual word processing, and emerges early during reading acquisition in children with dyslexia, along with deficits in orthographic and phonological processing of visual word forms. </a:t>
            </a:r>
            <a:endParaRPr lang="ru-RU" dirty="0"/>
          </a:p>
        </p:txBody>
      </p:sp>
      <p:sp>
        <p:nvSpPr>
          <p:cNvPr id="4" name="Номер слайда 3"/>
          <p:cNvSpPr>
            <a:spLocks noGrp="1"/>
          </p:cNvSpPr>
          <p:nvPr>
            <p:ph type="sldNum" sz="quarter" idx="10"/>
          </p:nvPr>
        </p:nvSpPr>
        <p:spPr/>
        <p:txBody>
          <a:bodyPr/>
          <a:lstStyle/>
          <a:p>
            <a:fld id="{052AE2A8-0252-4422-BB91-CBC14F0A9E3E}" type="slidenum">
              <a:rPr lang="ru-RU" smtClean="0"/>
              <a:pPr/>
              <a:t>57</a:t>
            </a:fld>
            <a:endParaRPr lang="ru-RU"/>
          </a:p>
        </p:txBody>
      </p:sp>
    </p:spTree>
    <p:extLst>
      <p:ext uri="{BB962C8B-B14F-4D97-AF65-F5344CB8AC3E}">
        <p14:creationId xmlns:p14="http://schemas.microsoft.com/office/powerpoint/2010/main" val="3499044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6629E8A-D9BC-4C07-BE8E-C12EA1842173}" type="slidenum">
              <a:rPr lang="ru-RU" smtClean="0"/>
              <a:pPr/>
              <a:t>59</a:t>
            </a:fld>
            <a:endParaRPr lang="ru-RU"/>
          </a:p>
        </p:txBody>
      </p:sp>
    </p:spTree>
    <p:extLst>
      <p:ext uri="{BB962C8B-B14F-4D97-AF65-F5344CB8AC3E}">
        <p14:creationId xmlns:p14="http://schemas.microsoft.com/office/powerpoint/2010/main" val="29134226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6629E8A-D9BC-4C07-BE8E-C12EA1842173}" type="slidenum">
              <a:rPr lang="ru-RU" smtClean="0"/>
              <a:pPr/>
              <a:t>61</a:t>
            </a:fld>
            <a:endParaRPr lang="ru-RU"/>
          </a:p>
        </p:txBody>
      </p:sp>
    </p:spTree>
    <p:extLst>
      <p:ext uri="{BB962C8B-B14F-4D97-AF65-F5344CB8AC3E}">
        <p14:creationId xmlns:p14="http://schemas.microsoft.com/office/powerpoint/2010/main" val="10415816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b="0" i="0" kern="1200" dirty="0" smtClean="0">
                <a:solidFill>
                  <a:schemeClr val="tx1"/>
                </a:solidFill>
                <a:effectLst/>
                <a:latin typeface="+mn-lt"/>
                <a:ea typeface="+mn-ea"/>
                <a:cs typeface="+mn-cs"/>
              </a:rPr>
              <a:t>Reading</a:t>
            </a:r>
          </a:p>
          <a:p>
            <a:r>
              <a:rPr lang="en-US" sz="1200" b="0" i="0" kern="1200" dirty="0" smtClean="0">
                <a:solidFill>
                  <a:schemeClr val="tx1"/>
                </a:solidFill>
                <a:effectLst/>
                <a:latin typeface="+mn-lt"/>
                <a:ea typeface="+mn-ea"/>
                <a:cs typeface="+mn-cs"/>
              </a:rPr>
              <a:t>Regions in the ventral occipital-temporal cortex have been repeatedly identified as being particularly important in reading processing; this is especially true for the so-called visual word form area (</a:t>
            </a:r>
            <a:r>
              <a:rPr lang="en-US" sz="1200" b="0" i="0" kern="1200" dirty="0" err="1" smtClean="0">
                <a:solidFill>
                  <a:schemeClr val="tx1"/>
                </a:solidFill>
                <a:effectLst/>
                <a:latin typeface="+mn-lt"/>
                <a:ea typeface="+mn-ea"/>
                <a:cs typeface="+mn-cs"/>
              </a:rPr>
              <a:t>vWFA</a:t>
            </a:r>
            <a:r>
              <a:rPr lang="en-US" sz="1200" b="0" i="0" kern="1200" dirty="0" smtClean="0">
                <a:solidFill>
                  <a:schemeClr val="tx1"/>
                </a:solidFill>
                <a:effectLst/>
                <a:latin typeface="+mn-lt"/>
                <a:ea typeface="+mn-ea"/>
                <a:cs typeface="+mn-cs"/>
              </a:rPr>
              <a:t>) located in the lateral </a:t>
            </a:r>
            <a:r>
              <a:rPr lang="en-US" sz="1200" b="0" i="0" kern="1200" dirty="0" err="1" smtClean="0">
                <a:solidFill>
                  <a:schemeClr val="tx1"/>
                </a:solidFill>
                <a:effectLst/>
                <a:latin typeface="+mn-lt"/>
                <a:ea typeface="+mn-ea"/>
                <a:cs typeface="+mn-cs"/>
              </a:rPr>
              <a:t>occipitotemporal</a:t>
            </a:r>
            <a:r>
              <a:rPr lang="en-US" sz="1200" b="0" i="0" kern="1200" dirty="0" smtClean="0">
                <a:solidFill>
                  <a:schemeClr val="tx1"/>
                </a:solidFill>
                <a:effectLst/>
                <a:latin typeface="+mn-lt"/>
                <a:ea typeface="+mn-ea"/>
                <a:cs typeface="+mn-cs"/>
              </a:rPr>
              <a:t> sulcus (between fusiform and inferior temporal gyri), which enables the recognition of word forms (</a:t>
            </a:r>
            <a:r>
              <a:rPr lang="en-US" sz="1200" b="0" i="0" kern="1200" dirty="0" err="1" smtClean="0">
                <a:solidFill>
                  <a:schemeClr val="tx1"/>
                </a:solidFill>
                <a:effectLst/>
                <a:latin typeface="+mn-lt"/>
                <a:ea typeface="+mn-ea"/>
                <a:cs typeface="+mn-cs"/>
                <a:hlinkClick r:id="rId3"/>
              </a:rPr>
              <a:t>Dehaene</a:t>
            </a:r>
            <a:r>
              <a:rPr lang="en-US" sz="1200" b="0" i="0" kern="1200" dirty="0" smtClean="0">
                <a:solidFill>
                  <a:schemeClr val="tx1"/>
                </a:solidFill>
                <a:effectLst/>
                <a:latin typeface="+mn-lt"/>
                <a:ea typeface="+mn-ea"/>
                <a:cs typeface="+mn-cs"/>
                <a:hlinkClick r:id="rId3"/>
              </a:rPr>
              <a:t> et al., 2002</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hlinkClick r:id="rId4"/>
              </a:rPr>
              <a:t>Dehaene</a:t>
            </a:r>
            <a:r>
              <a:rPr lang="en-US" sz="1200" b="0" i="0" kern="1200" dirty="0" smtClean="0">
                <a:solidFill>
                  <a:schemeClr val="tx1"/>
                </a:solidFill>
                <a:effectLst/>
                <a:latin typeface="+mn-lt"/>
                <a:ea typeface="+mn-ea"/>
                <a:cs typeface="+mn-cs"/>
                <a:hlinkClick r:id="rId4"/>
              </a:rPr>
              <a:t> and Cohen, 2011</a:t>
            </a:r>
            <a:r>
              <a:rPr lang="en-US" sz="1200" b="0" i="0" kern="1200" dirty="0" smtClean="0">
                <a:solidFill>
                  <a:schemeClr val="tx1"/>
                </a:solidFill>
                <a:effectLst/>
                <a:latin typeface="+mn-lt"/>
                <a:ea typeface="+mn-ea"/>
                <a:cs typeface="+mn-cs"/>
              </a:rPr>
              <a:t>). The fact that lesions in this area are known to cause alexia (</a:t>
            </a:r>
            <a:r>
              <a:rPr lang="en-US" sz="1200" b="0" i="0" kern="1200" dirty="0" err="1" smtClean="0">
                <a:solidFill>
                  <a:schemeClr val="tx1"/>
                </a:solidFill>
                <a:effectLst/>
                <a:latin typeface="+mn-lt"/>
                <a:ea typeface="+mn-ea"/>
                <a:cs typeface="+mn-cs"/>
                <a:hlinkClick r:id="rId5"/>
              </a:rPr>
              <a:t>Hillis</a:t>
            </a:r>
            <a:r>
              <a:rPr lang="en-US" sz="1200" b="0" i="0" kern="1200" dirty="0" smtClean="0">
                <a:solidFill>
                  <a:schemeClr val="tx1"/>
                </a:solidFill>
                <a:effectLst/>
                <a:latin typeface="+mn-lt"/>
                <a:ea typeface="+mn-ea"/>
                <a:cs typeface="+mn-cs"/>
                <a:hlinkClick r:id="rId5"/>
              </a:rPr>
              <a:t> et al., 2005</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hlinkClick r:id="rId6"/>
              </a:rPr>
              <a:t>Tsapkini</a:t>
            </a:r>
            <a:r>
              <a:rPr lang="en-US" sz="1200" b="0" i="0" kern="1200" dirty="0" smtClean="0">
                <a:solidFill>
                  <a:schemeClr val="tx1"/>
                </a:solidFill>
                <a:effectLst/>
                <a:latin typeface="+mn-lt"/>
                <a:ea typeface="+mn-ea"/>
                <a:cs typeface="+mn-cs"/>
                <a:hlinkClick r:id="rId6"/>
              </a:rPr>
              <a:t> and Rapp, 2010</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hlinkClick r:id="rId7"/>
              </a:rPr>
              <a:t>Turkeltaub</a:t>
            </a:r>
            <a:r>
              <a:rPr lang="en-US" sz="1200" b="0" i="0" kern="1200" dirty="0" smtClean="0">
                <a:solidFill>
                  <a:schemeClr val="tx1"/>
                </a:solidFill>
                <a:effectLst/>
                <a:latin typeface="+mn-lt"/>
                <a:ea typeface="+mn-ea"/>
                <a:cs typeface="+mn-cs"/>
                <a:hlinkClick r:id="rId7"/>
              </a:rPr>
              <a:t> et al., 2014</a:t>
            </a:r>
            <a:r>
              <a:rPr lang="en-US" sz="1200" b="0" i="0" kern="1200" dirty="0" smtClean="0">
                <a:solidFill>
                  <a:schemeClr val="tx1"/>
                </a:solidFill>
                <a:effectLst/>
                <a:latin typeface="+mn-lt"/>
                <a:ea typeface="+mn-ea"/>
                <a:cs typeface="+mn-cs"/>
              </a:rPr>
              <a:t>) demonstrates the region’s causal involvement in reading. Although the anatomic connectivity of the </a:t>
            </a:r>
            <a:r>
              <a:rPr lang="en-US" sz="1200" b="0" i="0" kern="1200" dirty="0" err="1" smtClean="0">
                <a:solidFill>
                  <a:schemeClr val="tx1"/>
                </a:solidFill>
                <a:effectLst/>
                <a:latin typeface="+mn-lt"/>
                <a:ea typeface="+mn-ea"/>
                <a:cs typeface="+mn-cs"/>
              </a:rPr>
              <a:t>vWFA</a:t>
            </a:r>
            <a:r>
              <a:rPr lang="en-US" sz="1200" b="0" i="0" kern="1200" dirty="0" smtClean="0">
                <a:solidFill>
                  <a:schemeClr val="tx1"/>
                </a:solidFill>
                <a:effectLst/>
                <a:latin typeface="+mn-lt"/>
                <a:ea typeface="+mn-ea"/>
                <a:cs typeface="+mn-cs"/>
              </a:rPr>
              <a:t> has not yet been well established (</a:t>
            </a:r>
            <a:r>
              <a:rPr lang="en-US" sz="1200" b="0" i="0" kern="1200" dirty="0" err="1" smtClean="0">
                <a:solidFill>
                  <a:schemeClr val="tx1"/>
                </a:solidFill>
                <a:effectLst/>
                <a:latin typeface="+mn-lt"/>
                <a:ea typeface="+mn-ea"/>
                <a:cs typeface="+mn-cs"/>
                <a:hlinkClick r:id="rId8"/>
              </a:rPr>
              <a:t>Yeatman</a:t>
            </a:r>
            <a:r>
              <a:rPr lang="en-US" sz="1200" b="0" i="0" kern="1200" dirty="0" smtClean="0">
                <a:solidFill>
                  <a:schemeClr val="tx1"/>
                </a:solidFill>
                <a:effectLst/>
                <a:latin typeface="+mn-lt"/>
                <a:ea typeface="+mn-ea"/>
                <a:cs typeface="+mn-cs"/>
                <a:hlinkClick r:id="rId8"/>
              </a:rPr>
              <a:t> et al., 2014</a:t>
            </a:r>
            <a:r>
              <a:rPr lang="en-US" sz="1200" b="0" i="0" kern="1200" dirty="0" smtClean="0">
                <a:solidFill>
                  <a:schemeClr val="tx1"/>
                </a:solidFill>
                <a:effectLst/>
                <a:latin typeface="+mn-lt"/>
                <a:ea typeface="+mn-ea"/>
                <a:cs typeface="+mn-cs"/>
              </a:rPr>
              <a:t>), there is some evidence to suggest that the posterior part of the left ILF conveys critical, reading-related visual information from occipital areas to the posterior </a:t>
            </a:r>
            <a:r>
              <a:rPr lang="en-US" sz="1200" b="0" i="0" kern="1200" dirty="0" err="1" smtClean="0">
                <a:solidFill>
                  <a:schemeClr val="tx1"/>
                </a:solidFill>
                <a:effectLst/>
                <a:latin typeface="+mn-lt"/>
                <a:ea typeface="+mn-ea"/>
                <a:cs typeface="+mn-cs"/>
              </a:rPr>
              <a:t>vWFA</a:t>
            </a:r>
            <a:r>
              <a:rPr lang="en-US" sz="1200" b="0" i="0" kern="1200" dirty="0" smtClean="0">
                <a:solidFill>
                  <a:schemeClr val="tx1"/>
                </a:solidFill>
                <a:effectLst/>
                <a:latin typeface="+mn-lt"/>
                <a:ea typeface="+mn-ea"/>
                <a:cs typeface="+mn-cs"/>
              </a:rPr>
              <a:t>. In one study, progressive degeneration of the ILF was observed in a patient who developed pure alexia after surgical resection posterior to the </a:t>
            </a:r>
            <a:r>
              <a:rPr lang="en-US" sz="1200" b="0" i="0" kern="1200" dirty="0" err="1" smtClean="0">
                <a:solidFill>
                  <a:schemeClr val="tx1"/>
                </a:solidFill>
                <a:effectLst/>
                <a:latin typeface="+mn-lt"/>
                <a:ea typeface="+mn-ea"/>
                <a:cs typeface="+mn-cs"/>
              </a:rPr>
              <a:t>vWFA</a:t>
            </a:r>
            <a:r>
              <a:rPr lang="en-US" sz="1200" b="0" i="0" kern="1200" dirty="0" smtClean="0">
                <a:solidFill>
                  <a:schemeClr val="tx1"/>
                </a:solidFill>
                <a:effectLst/>
                <a:latin typeface="+mn-lt"/>
                <a:ea typeface="+mn-ea"/>
                <a:cs typeface="+mn-cs"/>
              </a:rPr>
              <a:t>–suggesting that differentiation of the posterior </a:t>
            </a:r>
            <a:r>
              <a:rPr lang="en-US" sz="1200" b="0" i="0" kern="1200" dirty="0" err="1" smtClean="0">
                <a:solidFill>
                  <a:schemeClr val="tx1"/>
                </a:solidFill>
                <a:effectLst/>
                <a:latin typeface="+mn-lt"/>
                <a:ea typeface="+mn-ea"/>
                <a:cs typeface="+mn-cs"/>
              </a:rPr>
              <a:t>vWFA</a:t>
            </a:r>
            <a:r>
              <a:rPr lang="en-US" sz="1200" b="0" i="0" kern="1200" dirty="0" smtClean="0">
                <a:solidFill>
                  <a:schemeClr val="tx1"/>
                </a:solidFill>
                <a:effectLst/>
                <a:latin typeface="+mn-lt"/>
                <a:ea typeface="+mn-ea"/>
                <a:cs typeface="+mn-cs"/>
              </a:rPr>
              <a:t> is the pathophysiologic cause of reading difficulties (</a:t>
            </a:r>
            <a:r>
              <a:rPr lang="en-US" sz="1200" b="0" i="0" kern="1200" dirty="0" smtClean="0">
                <a:solidFill>
                  <a:schemeClr val="tx1"/>
                </a:solidFill>
                <a:effectLst/>
                <a:latin typeface="+mn-lt"/>
                <a:ea typeface="+mn-ea"/>
                <a:cs typeface="+mn-cs"/>
                <a:hlinkClick r:id="rId9"/>
              </a:rPr>
              <a:t>Gaillard et al., 2006</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hlinkClick r:id="rId10"/>
              </a:rPr>
              <a:t>Epelbaum</a:t>
            </a:r>
            <a:r>
              <a:rPr lang="en-US" sz="1200" b="0" i="0" kern="1200" dirty="0" smtClean="0">
                <a:solidFill>
                  <a:schemeClr val="tx1"/>
                </a:solidFill>
                <a:effectLst/>
                <a:latin typeface="+mn-lt"/>
                <a:ea typeface="+mn-ea"/>
                <a:cs typeface="+mn-cs"/>
                <a:hlinkClick r:id="rId10"/>
              </a:rPr>
              <a:t> et al., 2008</a:t>
            </a:r>
            <a:r>
              <a:rPr lang="en-US" sz="1200" b="0" i="0" kern="1200" dirty="0" smtClean="0">
                <a:solidFill>
                  <a:schemeClr val="tx1"/>
                </a:solidFill>
                <a:effectLst/>
                <a:latin typeface="+mn-lt"/>
                <a:ea typeface="+mn-ea"/>
                <a:cs typeface="+mn-cs"/>
              </a:rPr>
              <a:t>). This hypothesis was supported by a recent case report on the advent of pure alexia following surgery-related disruption of the left posterior ILF (</a:t>
            </a:r>
            <a:r>
              <a:rPr lang="en-US" sz="1200" b="0" i="0" kern="1200" dirty="0" err="1" smtClean="0">
                <a:solidFill>
                  <a:schemeClr val="tx1"/>
                </a:solidFill>
                <a:effectLst/>
                <a:latin typeface="+mn-lt"/>
                <a:ea typeface="+mn-ea"/>
                <a:cs typeface="+mn-cs"/>
                <a:hlinkClick r:id="rId11"/>
              </a:rPr>
              <a:t>Zemmoura</a:t>
            </a:r>
            <a:r>
              <a:rPr lang="en-US" sz="1200" b="0" i="0" kern="1200" dirty="0" smtClean="0">
                <a:solidFill>
                  <a:schemeClr val="tx1"/>
                </a:solidFill>
                <a:effectLst/>
                <a:latin typeface="+mn-lt"/>
                <a:ea typeface="+mn-ea"/>
                <a:cs typeface="+mn-cs"/>
                <a:hlinkClick r:id="rId11"/>
              </a:rPr>
              <a:t> et al., 2016</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In line with the hypothesis whereby the ILF </a:t>
            </a:r>
            <a:r>
              <a:rPr lang="en-US" sz="1200" b="0" i="0" kern="1200" dirty="0" err="1" smtClean="0">
                <a:solidFill>
                  <a:schemeClr val="tx1"/>
                </a:solidFill>
                <a:effectLst/>
                <a:latin typeface="+mn-lt"/>
                <a:ea typeface="+mn-ea"/>
                <a:cs typeface="+mn-cs"/>
              </a:rPr>
              <a:t>subserves</a:t>
            </a:r>
            <a:r>
              <a:rPr lang="en-US" sz="1200" b="0" i="0" kern="1200" dirty="0" smtClean="0">
                <a:solidFill>
                  <a:schemeClr val="tx1"/>
                </a:solidFill>
                <a:effectLst/>
                <a:latin typeface="+mn-lt"/>
                <a:ea typeface="+mn-ea"/>
                <a:cs typeface="+mn-cs"/>
              </a:rPr>
              <a:t> the semantic/orthographic reading pathway, other data suggest that the tract is involved in reading comprehension. For example, inter-individual variations in the microstructural properties of both the left and right ILFs in people with normal intelligence are correlated with word reading fluency and reading comprehension (</a:t>
            </a:r>
            <a:r>
              <a:rPr lang="en-US" sz="1200" b="0" i="0" kern="1200" dirty="0" smtClean="0">
                <a:solidFill>
                  <a:schemeClr val="tx1"/>
                </a:solidFill>
                <a:effectLst/>
                <a:latin typeface="+mn-lt"/>
                <a:ea typeface="+mn-ea"/>
                <a:cs typeface="+mn-cs"/>
                <a:hlinkClick r:id="rId12"/>
              </a:rPr>
              <a:t>Horowitz-Kraus et al., 2014</a:t>
            </a:r>
            <a:r>
              <a:rPr lang="en-US" sz="1200" b="0" i="0" kern="1200" dirty="0" smtClean="0">
                <a:solidFill>
                  <a:schemeClr val="tx1"/>
                </a:solidFill>
                <a:effectLst/>
                <a:latin typeface="+mn-lt"/>
                <a:ea typeface="+mn-ea"/>
                <a:cs typeface="+mn-cs"/>
              </a:rPr>
              <a:t>). This agrees with the fact that difficulties in reading comprehension were found to be associated with abnormalities of the right ILF in adolescents born preterm (</a:t>
            </a:r>
            <a:r>
              <a:rPr lang="en-US" sz="1200" b="0" i="0" kern="1200" dirty="0" smtClean="0">
                <a:solidFill>
                  <a:schemeClr val="tx1"/>
                </a:solidFill>
                <a:effectLst/>
                <a:latin typeface="+mn-lt"/>
                <a:ea typeface="+mn-ea"/>
                <a:cs typeface="+mn-cs"/>
                <a:hlinkClick r:id="rId13"/>
              </a:rPr>
              <a:t>Feldman et al., 2012</a:t>
            </a:r>
            <a:r>
              <a:rPr lang="en-US" sz="1200" b="0" i="0" kern="1200" dirty="0" smtClean="0">
                <a:solidFill>
                  <a:schemeClr val="tx1"/>
                </a:solidFill>
                <a:effectLst/>
                <a:latin typeface="+mn-lt"/>
                <a:ea typeface="+mn-ea"/>
                <a:cs typeface="+mn-cs"/>
              </a:rPr>
              <a:t>) and abnormalities of the left ILF in poor decoders (</a:t>
            </a:r>
            <a:r>
              <a:rPr lang="en-US" sz="1200" b="0" i="0" kern="1200" dirty="0" smtClean="0">
                <a:solidFill>
                  <a:schemeClr val="tx1"/>
                </a:solidFill>
                <a:effectLst/>
                <a:latin typeface="+mn-lt"/>
                <a:ea typeface="+mn-ea"/>
                <a:cs typeface="+mn-cs"/>
                <a:hlinkClick r:id="rId14"/>
              </a:rPr>
              <a:t>Arrington et al., 2017</a:t>
            </a:r>
            <a:r>
              <a:rPr lang="en-US" sz="1200" b="0" i="0" kern="1200" dirty="0" smtClean="0">
                <a:solidFill>
                  <a:schemeClr val="tx1"/>
                </a:solidFill>
                <a:effectLst/>
                <a:latin typeface="+mn-lt"/>
                <a:ea typeface="+mn-ea"/>
                <a:cs typeface="+mn-cs"/>
              </a:rPr>
              <a:t>). Lastly, these findings are consistent with the observation that the rate of maturation of the ILF </a:t>
            </a:r>
            <a:r>
              <a:rPr lang="en-US" sz="1200" b="0" i="0" kern="1200" dirty="0" err="1" smtClean="0">
                <a:solidFill>
                  <a:schemeClr val="tx1"/>
                </a:solidFill>
                <a:effectLst/>
                <a:latin typeface="+mn-lt"/>
                <a:ea typeface="+mn-ea"/>
                <a:cs typeface="+mn-cs"/>
              </a:rPr>
              <a:t>covaries</a:t>
            </a:r>
            <a:r>
              <a:rPr lang="en-US" sz="1200" b="0" i="0" kern="1200" dirty="0" smtClean="0">
                <a:solidFill>
                  <a:schemeClr val="tx1"/>
                </a:solidFill>
                <a:effectLst/>
                <a:latin typeface="+mn-lt"/>
                <a:ea typeface="+mn-ea"/>
                <a:cs typeface="+mn-cs"/>
              </a:rPr>
              <a:t> with children’s reading abilities (</a:t>
            </a:r>
            <a:r>
              <a:rPr lang="en-US" sz="1200" b="0" i="0" kern="1200" dirty="0" err="1" smtClean="0">
                <a:solidFill>
                  <a:schemeClr val="tx1"/>
                </a:solidFill>
                <a:effectLst/>
                <a:latin typeface="+mn-lt"/>
                <a:ea typeface="+mn-ea"/>
                <a:cs typeface="+mn-cs"/>
                <a:hlinkClick r:id="rId15"/>
              </a:rPr>
              <a:t>Yeatman</a:t>
            </a:r>
            <a:r>
              <a:rPr lang="en-US" sz="1200" b="0" i="0" kern="1200" dirty="0" smtClean="0">
                <a:solidFill>
                  <a:schemeClr val="tx1"/>
                </a:solidFill>
                <a:effectLst/>
                <a:latin typeface="+mn-lt"/>
                <a:ea typeface="+mn-ea"/>
                <a:cs typeface="+mn-cs"/>
                <a:hlinkClick r:id="rId15"/>
              </a:rPr>
              <a:t> et al., 2012</a:t>
            </a:r>
            <a:r>
              <a:rPr lang="en-US" sz="1200" b="0" i="0" kern="1200" dirty="0" smtClean="0">
                <a:solidFill>
                  <a:schemeClr val="tx1"/>
                </a:solidFill>
                <a:effectLst/>
                <a:latin typeface="+mn-lt"/>
                <a:ea typeface="+mn-ea"/>
                <a:cs typeface="+mn-cs"/>
              </a:rPr>
              <a:t>).</a:t>
            </a:r>
          </a:p>
          <a:p>
            <a:endParaRPr lang="ru-RU" dirty="0"/>
          </a:p>
        </p:txBody>
      </p:sp>
      <p:sp>
        <p:nvSpPr>
          <p:cNvPr id="4" name="Номер слайда 3"/>
          <p:cNvSpPr>
            <a:spLocks noGrp="1"/>
          </p:cNvSpPr>
          <p:nvPr>
            <p:ph type="sldNum" sz="quarter" idx="10"/>
          </p:nvPr>
        </p:nvSpPr>
        <p:spPr/>
        <p:txBody>
          <a:bodyPr/>
          <a:lstStyle/>
          <a:p>
            <a:fld id="{C6629E8A-D9BC-4C07-BE8E-C12EA1842173}" type="slidenum">
              <a:rPr lang="ru-RU" smtClean="0"/>
              <a:pPr/>
              <a:t>62</a:t>
            </a:fld>
            <a:endParaRPr lang="ru-RU"/>
          </a:p>
        </p:txBody>
      </p:sp>
    </p:spTree>
    <p:extLst>
      <p:ext uri="{BB962C8B-B14F-4D97-AF65-F5344CB8AC3E}">
        <p14:creationId xmlns:p14="http://schemas.microsoft.com/office/powerpoint/2010/main" val="9547085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098" name="Text Box 2"/>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ru-RU">
                <a:latin typeface="Arial" panose="020B0604020202020204" pitchFamily="34" charset="0"/>
                <a:ea typeface="msgothic" charset="0"/>
                <a:cs typeface="msgothic" charset="0"/>
              </a:rPr>
              <a:t>Comparison of cerebral responses to a single sentence in infants and adults. The mean phase is presented on axial slices placed at similar locations in the infant (Upper) and adult (Lower) standard brains. The same temporal gradient is observed in adults and infants. The larger lags (coded in shades of blue) correspond to regions responding in counterphase with the stimulation and which may correspond to a “resting state” network.</a:t>
            </a:r>
          </a:p>
        </p:txBody>
      </p:sp>
    </p:spTree>
    <p:extLst>
      <p:ext uri="{BB962C8B-B14F-4D97-AF65-F5344CB8AC3E}">
        <p14:creationId xmlns:p14="http://schemas.microsoft.com/office/powerpoint/2010/main" val="1456297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D8EA631-8A00-45CC-A5DC-5DEC34144884}" type="slidenum">
              <a:rPr lang="ru-RU" smtClean="0"/>
              <a:t>27</a:t>
            </a:fld>
            <a:endParaRPr lang="ru-RU"/>
          </a:p>
        </p:txBody>
      </p:sp>
    </p:spTree>
    <p:extLst>
      <p:ext uri="{BB962C8B-B14F-4D97-AF65-F5344CB8AC3E}">
        <p14:creationId xmlns:p14="http://schemas.microsoft.com/office/powerpoint/2010/main" val="1049198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fontAlgn="ctr"/>
            <a:r>
              <a:rPr lang="en-US" dirty="0" smtClean="0"/>
              <a:t>Josue </a:t>
            </a:r>
            <a:r>
              <a:rPr lang="en-US" dirty="0" err="1" smtClean="0"/>
              <a:t>Haubrich</a:t>
            </a:r>
            <a:endParaRPr lang="en-US" dirty="0" smtClean="0"/>
          </a:p>
          <a:p>
            <a:pPr fontAlgn="ctr"/>
            <a:r>
              <a:rPr lang="en-US" dirty="0" smtClean="0"/>
              <a:t>Karim Nader</a:t>
            </a:r>
          </a:p>
          <a:p>
            <a:r>
              <a:rPr lang="en-US" dirty="0" smtClean="0"/>
              <a:t>Memory Reconsolidation</a:t>
            </a:r>
          </a:p>
          <a:p>
            <a:endParaRPr lang="ru-RU" dirty="0"/>
          </a:p>
        </p:txBody>
      </p:sp>
      <p:sp>
        <p:nvSpPr>
          <p:cNvPr id="4" name="Номер слайда 3"/>
          <p:cNvSpPr>
            <a:spLocks noGrp="1"/>
          </p:cNvSpPr>
          <p:nvPr>
            <p:ph type="sldNum" sz="quarter" idx="10"/>
          </p:nvPr>
        </p:nvSpPr>
        <p:spPr/>
        <p:txBody>
          <a:bodyPr/>
          <a:lstStyle/>
          <a:p>
            <a:fld id="{6D8EA631-8A00-45CC-A5DC-5DEC34144884}" type="slidenum">
              <a:rPr lang="ru-RU" smtClean="0"/>
              <a:t>28</a:t>
            </a:fld>
            <a:endParaRPr lang="ru-RU"/>
          </a:p>
        </p:txBody>
      </p:sp>
    </p:spTree>
    <p:extLst>
      <p:ext uri="{BB962C8B-B14F-4D97-AF65-F5344CB8AC3E}">
        <p14:creationId xmlns:p14="http://schemas.microsoft.com/office/powerpoint/2010/main" val="2365752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D8EA631-8A00-45CC-A5DC-5DEC34144884}" type="slidenum">
              <a:rPr lang="ru-RU" smtClean="0"/>
              <a:t>29</a:t>
            </a:fld>
            <a:endParaRPr lang="ru-RU"/>
          </a:p>
        </p:txBody>
      </p:sp>
    </p:spTree>
    <p:extLst>
      <p:ext uri="{BB962C8B-B14F-4D97-AF65-F5344CB8AC3E}">
        <p14:creationId xmlns:p14="http://schemas.microsoft.com/office/powerpoint/2010/main" val="371856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altLang="ru-RU" dirty="0" smtClean="0"/>
              <a:t>При поражении </a:t>
            </a:r>
            <a:r>
              <a:rPr lang="ru-RU" altLang="ru-RU" dirty="0" err="1" smtClean="0"/>
              <a:t>гиппокампа</a:t>
            </a:r>
            <a:r>
              <a:rPr lang="ru-RU" altLang="ru-RU" dirty="0" smtClean="0"/>
              <a:t> и медиальной части височной доли, </a:t>
            </a:r>
            <a:r>
              <a:rPr lang="ru-RU" altLang="ru-RU" dirty="0" err="1" smtClean="0"/>
              <a:t>медиодорсального</a:t>
            </a:r>
            <a:r>
              <a:rPr lang="ru-RU" altLang="ru-RU" dirty="0" smtClean="0"/>
              <a:t> таламуса нарушается декларативная память, возникает </a:t>
            </a:r>
            <a:r>
              <a:rPr lang="ru-RU" altLang="ru-RU" dirty="0" err="1" smtClean="0"/>
              <a:t>антероградная</a:t>
            </a:r>
            <a:r>
              <a:rPr lang="ru-RU" altLang="ru-RU" dirty="0" smtClean="0"/>
              <a:t> </a:t>
            </a:r>
            <a:r>
              <a:rPr lang="ru-RU" altLang="ru-RU" dirty="0" err="1" smtClean="0"/>
              <a:t>амнензия</a:t>
            </a:r>
            <a:r>
              <a:rPr lang="ru-RU" altLang="ru-RU" dirty="0" smtClean="0"/>
              <a:t> (реже – ретроградная). Память на отдаленные события в норме. Интеллект – </a:t>
            </a:r>
            <a:r>
              <a:rPr lang="ru-RU" altLang="ru-RU" dirty="0" err="1" smtClean="0"/>
              <a:t>нормв</a:t>
            </a:r>
            <a:r>
              <a:rPr lang="ru-RU" altLang="ru-RU" dirty="0" smtClean="0"/>
              <a:t>. Процедурная память не нарушена</a:t>
            </a:r>
          </a:p>
          <a:p>
            <a:endParaRPr lang="ru-RU" dirty="0"/>
          </a:p>
        </p:txBody>
      </p:sp>
      <p:sp>
        <p:nvSpPr>
          <p:cNvPr id="4" name="Номер слайда 3"/>
          <p:cNvSpPr>
            <a:spLocks noGrp="1"/>
          </p:cNvSpPr>
          <p:nvPr>
            <p:ph type="sldNum" sz="quarter" idx="10"/>
          </p:nvPr>
        </p:nvSpPr>
        <p:spPr/>
        <p:txBody>
          <a:bodyPr/>
          <a:lstStyle/>
          <a:p>
            <a:fld id="{6D8EA631-8A00-45CC-A5DC-5DEC34144884}" type="slidenum">
              <a:rPr lang="ru-RU" smtClean="0"/>
              <a:t>32</a:t>
            </a:fld>
            <a:endParaRPr lang="ru-RU"/>
          </a:p>
        </p:txBody>
      </p:sp>
    </p:spTree>
    <p:extLst>
      <p:ext uri="{BB962C8B-B14F-4D97-AF65-F5344CB8AC3E}">
        <p14:creationId xmlns:p14="http://schemas.microsoft.com/office/powerpoint/2010/main" val="3380309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functional properties of the superior</a:t>
            </a:r>
            <a:r>
              <a:rPr lang="ru-RU"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temporal areas and their connectivity with remote regions</a:t>
            </a:r>
            <a:r>
              <a:rPr lang="ru-RU"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in humans might be crucial to ensure language learning.</a:t>
            </a:r>
            <a:r>
              <a:rPr lang="ru-RU"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For example, connections with other brain areas such as</a:t>
            </a:r>
            <a:r>
              <a:rPr lang="ru-RU"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the motor or the visual system, which possess their own</a:t>
            </a:r>
            <a:r>
              <a:rPr lang="ru-RU"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biases to compute conspecific representations, might be</a:t>
            </a:r>
            <a:r>
              <a:rPr lang="ru-RU"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crucial for reinforcing linguistic representations and their</a:t>
            </a:r>
            <a:r>
              <a:rPr lang="ru-RU"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shaping by the native language. diffusion tensor imaging (Box 1), in</a:t>
            </a:r>
            <a:r>
              <a:rPr lang="ru-RU"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infants should help to describe these networks. Although</a:t>
            </a:r>
          </a:p>
          <a:p>
            <a:r>
              <a:rPr lang="en-US" sz="1200" b="0" i="0" u="none" strike="noStrike" kern="1200" baseline="0" dirty="0" smtClean="0">
                <a:solidFill>
                  <a:schemeClr val="tx1"/>
                </a:solidFill>
                <a:latin typeface="+mn-lt"/>
                <a:ea typeface="+mn-ea"/>
                <a:cs typeface="+mn-cs"/>
              </a:rPr>
              <a:t>language acquisition studies have focused mostly on</a:t>
            </a:r>
            <a:r>
              <a:rPr lang="ru-RU"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speech input analyses so far, a better understanding of</a:t>
            </a:r>
            <a:r>
              <a:rPr lang="ru-RU"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the functional properties of the brain regions involved in</a:t>
            </a:r>
          </a:p>
          <a:p>
            <a:r>
              <a:rPr lang="en-US" sz="1200" b="0" i="0" u="none" strike="noStrike" kern="1200" baseline="0" dirty="0" smtClean="0">
                <a:solidFill>
                  <a:schemeClr val="tx1"/>
                </a:solidFill>
                <a:latin typeface="+mn-lt"/>
                <a:ea typeface="+mn-ea"/>
                <a:cs typeface="+mn-cs"/>
              </a:rPr>
              <a:t>speech processing in infants (e.g. preference for fast</a:t>
            </a:r>
            <a:r>
              <a:rPr lang="ru-RU"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transitions, or the possibility of auditory long-term</a:t>
            </a:r>
            <a:r>
              <a:rPr lang="ru-RU"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storing) might help to define the crucial parameters</a:t>
            </a:r>
            <a:r>
              <a:rPr lang="ru-RU"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favoring language acquisition. These new insights will</a:t>
            </a:r>
            <a:r>
              <a:rPr lang="ru-RU"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provide a strong basis for study of early developmental</a:t>
            </a:r>
            <a:r>
              <a:rPr lang="ru-RU"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disorders affecting language and communication</a:t>
            </a:r>
            <a:r>
              <a:rPr lang="ru-RU"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in humans</a:t>
            </a:r>
            <a:endParaRPr lang="ru-RU" dirty="0"/>
          </a:p>
        </p:txBody>
      </p:sp>
      <p:sp>
        <p:nvSpPr>
          <p:cNvPr id="4" name="Номер слайда 3"/>
          <p:cNvSpPr>
            <a:spLocks noGrp="1"/>
          </p:cNvSpPr>
          <p:nvPr>
            <p:ph type="sldNum" sz="quarter" idx="10"/>
          </p:nvPr>
        </p:nvSpPr>
        <p:spPr/>
        <p:txBody>
          <a:bodyPr/>
          <a:lstStyle/>
          <a:p>
            <a:fld id="{5222825B-9849-4BBD-9409-EB1FB22A6E07}" type="slidenum">
              <a:rPr lang="ru-RU" smtClean="0"/>
              <a:pPr/>
              <a:t>44</a:t>
            </a:fld>
            <a:endParaRPr lang="ru-RU"/>
          </a:p>
        </p:txBody>
      </p:sp>
    </p:spTree>
    <p:extLst>
      <p:ext uri="{BB962C8B-B14F-4D97-AF65-F5344CB8AC3E}">
        <p14:creationId xmlns:p14="http://schemas.microsoft.com/office/powerpoint/2010/main" val="2256372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Using fMRI in infants, responses to forward and</a:t>
            </a:r>
            <a:r>
              <a:rPr lang="ru-RU" dirty="0" smtClean="0"/>
              <a:t> </a:t>
            </a:r>
            <a:r>
              <a:rPr lang="en-US" dirty="0" smtClean="0"/>
              <a:t>backward sentences have been found to activate the superior temporal gyrus, encompassing </a:t>
            </a:r>
            <a:r>
              <a:rPr lang="en-US" dirty="0" err="1" smtClean="0"/>
              <a:t>Heschl’s</a:t>
            </a:r>
            <a:r>
              <a:rPr lang="en-US" dirty="0" smtClean="0"/>
              <a:t> gyrus and extending to surrounding areas of the superior temporal sulcus and the temporal pole </a:t>
            </a:r>
            <a:r>
              <a:rPr lang="en-US" sz="1200" b="0" i="0" u="none" strike="noStrike" kern="1200" baseline="0" dirty="0" smtClean="0">
                <a:solidFill>
                  <a:schemeClr val="tx1"/>
                </a:solidFill>
                <a:latin typeface="+mn-lt"/>
                <a:ea typeface="+mn-ea"/>
                <a:cs typeface="+mn-cs"/>
              </a:rPr>
              <a:t>Activation ranged from the superior temporal</a:t>
            </a:r>
            <a:r>
              <a:rPr lang="ru-RU"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gyrus, encompassing </a:t>
            </a:r>
            <a:r>
              <a:rPr lang="en-US" sz="1200" b="0" i="0" u="none" strike="noStrike" kern="1200" baseline="0" dirty="0" err="1" smtClean="0">
                <a:solidFill>
                  <a:schemeClr val="tx1"/>
                </a:solidFill>
                <a:latin typeface="+mn-lt"/>
                <a:ea typeface="+mn-ea"/>
                <a:cs typeface="+mn-cs"/>
              </a:rPr>
              <a:t>Heschl’s</a:t>
            </a:r>
            <a:r>
              <a:rPr lang="en-US" sz="1200" b="0" i="0" u="none" strike="noStrike" kern="1200" baseline="0" dirty="0" smtClean="0">
                <a:solidFill>
                  <a:schemeClr val="tx1"/>
                </a:solidFill>
                <a:latin typeface="+mn-lt"/>
                <a:ea typeface="+mn-ea"/>
                <a:cs typeface="+mn-cs"/>
              </a:rPr>
              <a:t> gyrus, to surrounding</a:t>
            </a:r>
          </a:p>
          <a:p>
            <a:r>
              <a:rPr lang="en-US" sz="1200" b="0" i="0" u="none" strike="noStrike" kern="1200" baseline="0" dirty="0" smtClean="0">
                <a:solidFill>
                  <a:schemeClr val="tx1"/>
                </a:solidFill>
                <a:latin typeface="+mn-lt"/>
                <a:ea typeface="+mn-ea"/>
                <a:cs typeface="+mn-cs"/>
              </a:rPr>
              <a:t>areas of the superior temporal sulcus</a:t>
            </a:r>
            <a:r>
              <a:rPr lang="ru-RU"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and the temporal pole. Symmetrical areas of the</a:t>
            </a:r>
            <a:r>
              <a:rPr lang="ru-RU"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right temporal lobe also showed a small </a:t>
            </a:r>
            <a:r>
              <a:rPr lang="en-US" sz="1200" b="0" i="0" u="none" strike="noStrike" kern="1200" baseline="0" dirty="0" err="1" smtClean="0">
                <a:solidFill>
                  <a:schemeClr val="tx1"/>
                </a:solidFill>
                <a:latin typeface="+mn-lt"/>
                <a:ea typeface="+mn-ea"/>
                <a:cs typeface="+mn-cs"/>
              </a:rPr>
              <a:t>activ</a:t>
            </a:r>
            <a:r>
              <a:rPr lang="en-US" sz="1200" b="0" i="0" u="none" strike="noStrike" kern="1200" baseline="0" dirty="0" smtClean="0">
                <a:solidFill>
                  <a:schemeClr val="tx1"/>
                </a:solidFill>
                <a:latin typeface="+mn-lt"/>
                <a:ea typeface="+mn-ea"/>
                <a:cs typeface="+mn-cs"/>
              </a:rPr>
              <a:t> </a:t>
            </a:r>
            <a:endParaRPr lang="ru-RU" sz="1200" b="0" i="0" u="none" strike="noStrike" kern="1200" baseline="0" dirty="0" smtClean="0">
              <a:solidFill>
                <a:schemeClr val="tx1"/>
              </a:solidFill>
              <a:latin typeface="+mn-lt"/>
              <a:ea typeface="+mn-ea"/>
              <a:cs typeface="+mn-cs"/>
            </a:endParaRPr>
          </a:p>
          <a:p>
            <a:r>
              <a:rPr lang="ru-RU" sz="1200" b="0" i="0" u="none" strike="noStrike" kern="1200" baseline="0" dirty="0" smtClean="0">
                <a:solidFill>
                  <a:schemeClr val="tx1"/>
                </a:solidFill>
                <a:latin typeface="+mn-lt"/>
                <a:ea typeface="+mn-ea"/>
                <a:cs typeface="+mn-cs"/>
              </a:rPr>
              <a:t>У взрослых предъявление аналогичных заданий вызывает более распространенную активацию и захватывает </a:t>
            </a:r>
            <a:r>
              <a:rPr lang="ru-RU" sz="1200" b="0" i="0" u="none" strike="noStrike" kern="1200" baseline="0" dirty="0" err="1" smtClean="0">
                <a:solidFill>
                  <a:schemeClr val="tx1"/>
                </a:solidFill>
                <a:latin typeface="+mn-lt"/>
                <a:ea typeface="+mn-ea"/>
                <a:cs typeface="+mn-cs"/>
              </a:rPr>
              <a:t>угловю</a:t>
            </a:r>
            <a:r>
              <a:rPr lang="ru-RU" sz="1200" b="0" i="0" u="none" strike="noStrike" kern="1200" baseline="0" dirty="0" smtClean="0">
                <a:solidFill>
                  <a:schemeClr val="tx1"/>
                </a:solidFill>
                <a:latin typeface="+mn-lt"/>
                <a:ea typeface="+mn-ea"/>
                <a:cs typeface="+mn-cs"/>
              </a:rPr>
              <a:t> </a:t>
            </a:r>
            <a:r>
              <a:rPr lang="ru-RU" sz="1200" b="0" i="0" u="none" strike="noStrike" kern="1200" baseline="0" dirty="0" err="1" smtClean="0">
                <a:solidFill>
                  <a:schemeClr val="tx1"/>
                </a:solidFill>
                <a:latin typeface="+mn-lt"/>
                <a:ea typeface="+mn-ea"/>
                <a:cs typeface="+mn-cs"/>
              </a:rPr>
              <a:t>извлину</a:t>
            </a:r>
            <a:r>
              <a:rPr lang="ru-RU" sz="1200" b="0" i="0" u="none" strike="noStrike" kern="1200" baseline="0" dirty="0" smtClean="0">
                <a:solidFill>
                  <a:schemeClr val="tx1"/>
                </a:solidFill>
                <a:latin typeface="+mn-lt"/>
                <a:ea typeface="+mn-ea"/>
                <a:cs typeface="+mn-cs"/>
              </a:rPr>
              <a:t> левого полушария, что свидетельствует о незрелости фонологической системы у ребенка. Активация </a:t>
            </a:r>
            <a:r>
              <a:rPr lang="ru-RU" sz="1200" b="0" i="0" u="none" strike="noStrike" kern="1200" baseline="0" dirty="0" err="1" smtClean="0">
                <a:solidFill>
                  <a:schemeClr val="tx1"/>
                </a:solidFill>
                <a:latin typeface="+mn-lt"/>
                <a:ea typeface="+mn-ea"/>
                <a:cs typeface="+mn-cs"/>
              </a:rPr>
              <a:t>префронатльной</a:t>
            </a:r>
            <a:r>
              <a:rPr lang="ru-RU" sz="1200" b="0" i="0" u="none" strike="noStrike" kern="1200" baseline="0" dirty="0" smtClean="0">
                <a:solidFill>
                  <a:schemeClr val="tx1"/>
                </a:solidFill>
                <a:latin typeface="+mn-lt"/>
                <a:ea typeface="+mn-ea"/>
                <a:cs typeface="+mn-cs"/>
              </a:rPr>
              <a:t> коры у детей, наблюдаемая только в состоянии </a:t>
            </a:r>
            <a:r>
              <a:rPr lang="ru-RU" sz="1200" b="0" i="0" u="none" strike="noStrike" kern="1200" baseline="0" dirty="0" err="1" smtClean="0">
                <a:solidFill>
                  <a:schemeClr val="tx1"/>
                </a:solidFill>
                <a:latin typeface="+mn-lt"/>
                <a:ea typeface="+mn-ea"/>
                <a:cs typeface="+mn-cs"/>
              </a:rPr>
              <a:t>бодраствования</a:t>
            </a:r>
            <a:r>
              <a:rPr lang="ru-RU" sz="1200" b="0" i="0" u="none" strike="noStrike" kern="1200" baseline="0" dirty="0" smtClean="0">
                <a:solidFill>
                  <a:schemeClr val="tx1"/>
                </a:solidFill>
                <a:latin typeface="+mn-lt"/>
                <a:ea typeface="+mn-ea"/>
                <a:cs typeface="+mn-cs"/>
              </a:rPr>
              <a:t> и отсутствующая во сне, может отражать раннюю активацию процессов памяти, поскольку аналогичную активацию удалось зарегистрировать у взрослых при вспоминании ранее услышанных предложений. В поведенческих исследованиях на детях раннего возраста было показано, что они поддерживают просодический контур родного языка к этому возрасту .</a:t>
            </a:r>
            <a:endParaRPr lang="ru-RU" dirty="0"/>
          </a:p>
        </p:txBody>
      </p:sp>
      <p:sp>
        <p:nvSpPr>
          <p:cNvPr id="4" name="Номер слайда 3"/>
          <p:cNvSpPr>
            <a:spLocks noGrp="1"/>
          </p:cNvSpPr>
          <p:nvPr>
            <p:ph type="sldNum" sz="quarter" idx="10"/>
          </p:nvPr>
        </p:nvSpPr>
        <p:spPr/>
        <p:txBody>
          <a:bodyPr/>
          <a:lstStyle/>
          <a:p>
            <a:fld id="{5222825B-9849-4BBD-9409-EB1FB22A6E07}" type="slidenum">
              <a:rPr lang="ru-RU" smtClean="0"/>
              <a:pPr/>
              <a:t>45</a:t>
            </a:fld>
            <a:endParaRPr lang="ru-RU"/>
          </a:p>
        </p:txBody>
      </p:sp>
    </p:spTree>
    <p:extLst>
      <p:ext uri="{BB962C8B-B14F-4D97-AF65-F5344CB8AC3E}">
        <p14:creationId xmlns:p14="http://schemas.microsoft.com/office/powerpoint/2010/main" val="3490576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b="0" i="0" kern="1200" dirty="0" smtClean="0">
                <a:solidFill>
                  <a:schemeClr val="tx1"/>
                </a:solidFill>
                <a:effectLst/>
                <a:latin typeface="+mn-lt"/>
                <a:ea typeface="+mn-ea"/>
                <a:cs typeface="+mn-cs"/>
              </a:rPr>
              <a:t>Schematic overview of the heterogeneous language regions within the STS. The key elements of our model are: (1) the processing of spoken and written language converges on the posterior dorsal bank of the STS (yellow); (2) this region is involved in representing phonological and orthographic word forms; (3) abstract lexical nodes are encoded in the anterior dorsal bank of the STS (olive); (4) higher level semantic and syntactic processing depends on three regions located on the ventral bank of the STS and adjacent gyri (purple). An example lexical item (‘cat’) is shown in red.</a:t>
            </a:r>
            <a:endParaRPr lang="ru-RU" dirty="0"/>
          </a:p>
        </p:txBody>
      </p:sp>
      <p:sp>
        <p:nvSpPr>
          <p:cNvPr id="4" name="Номер слайда 3"/>
          <p:cNvSpPr>
            <a:spLocks noGrp="1"/>
          </p:cNvSpPr>
          <p:nvPr>
            <p:ph type="sldNum" sz="quarter" idx="10"/>
          </p:nvPr>
        </p:nvSpPr>
        <p:spPr/>
        <p:txBody>
          <a:bodyPr/>
          <a:lstStyle/>
          <a:p>
            <a:fld id="{C6629E8A-D9BC-4C07-BE8E-C12EA1842173}" type="slidenum">
              <a:rPr lang="ru-RU" smtClean="0"/>
              <a:pPr/>
              <a:t>49</a:t>
            </a:fld>
            <a:endParaRPr lang="ru-RU"/>
          </a:p>
        </p:txBody>
      </p:sp>
    </p:spTree>
    <p:extLst>
      <p:ext uri="{BB962C8B-B14F-4D97-AF65-F5344CB8AC3E}">
        <p14:creationId xmlns:p14="http://schemas.microsoft.com/office/powerpoint/2010/main" val="23292511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dirty="0" smtClean="0"/>
              <a:t>A tentative model of functional anatomical pathways involved in visual perception of words. Letter strings are first processed in ventral occipital regions (V1 to V4) </a:t>
            </a:r>
            <a:r>
              <a:rPr lang="en-US" dirty="0" err="1" smtClean="0"/>
              <a:t>contralateral</a:t>
            </a:r>
            <a:r>
              <a:rPr lang="en-US" dirty="0" smtClean="0"/>
              <a:t> to the stimuli, building up increasingly abstract visual representations (right). For stimuli in the left visual field, information is conveyed from the right to the left hemisphere through fiber tracts in the </a:t>
            </a:r>
            <a:r>
              <a:rPr lang="en-US" dirty="0" err="1" smtClean="0"/>
              <a:t>splenium</a:t>
            </a:r>
            <a:r>
              <a:rPr lang="en-US" dirty="0" smtClean="0"/>
              <a:t> of the corpus </a:t>
            </a:r>
            <a:r>
              <a:rPr lang="en-US" dirty="0" err="1" smtClean="0"/>
              <a:t>callosum</a:t>
            </a:r>
            <a:r>
              <a:rPr lang="en-US" dirty="0" smtClean="0"/>
              <a:t> and over the posterior horns of the lateral ventricles [50]. This right hemisphere mediated pathway and the direct left hemisphere pathway eventually converge in a structure within the left-hemispheric </a:t>
            </a:r>
            <a:r>
              <a:rPr lang="en-US" dirty="0" err="1" smtClean="0"/>
              <a:t>fusiform</a:t>
            </a:r>
            <a:r>
              <a:rPr lang="en-US" dirty="0" smtClean="0"/>
              <a:t> </a:t>
            </a:r>
            <a:r>
              <a:rPr lang="en-US" dirty="0" err="1" smtClean="0"/>
              <a:t>gyrus</a:t>
            </a:r>
            <a:r>
              <a:rPr lang="en-US" dirty="0" smtClean="0"/>
              <a:t> (the VWFA), where </a:t>
            </a:r>
            <a:r>
              <a:rPr lang="en-US" dirty="0" err="1" smtClean="0"/>
              <a:t>retinotopic</a:t>
            </a:r>
            <a:r>
              <a:rPr lang="en-US" dirty="0" smtClean="0"/>
              <a:t> coding is lost. The two pathways can be differentially modulated by </a:t>
            </a:r>
            <a:r>
              <a:rPr lang="en-US" dirty="0" err="1" smtClean="0"/>
              <a:t>visuo</a:t>
            </a:r>
            <a:r>
              <a:rPr lang="en-US" dirty="0" smtClean="0"/>
              <a:t>-spatial attention associated with input from left (blue) and right (green) parietal areas.</a:t>
            </a:r>
            <a:endParaRPr lang="ru-RU" dirty="0"/>
          </a:p>
        </p:txBody>
      </p:sp>
      <p:sp>
        <p:nvSpPr>
          <p:cNvPr id="4" name="Номер слайда 3"/>
          <p:cNvSpPr>
            <a:spLocks noGrp="1"/>
          </p:cNvSpPr>
          <p:nvPr>
            <p:ph type="sldNum" sz="quarter" idx="10"/>
          </p:nvPr>
        </p:nvSpPr>
        <p:spPr/>
        <p:txBody>
          <a:bodyPr/>
          <a:lstStyle/>
          <a:p>
            <a:fld id="{052AE2A8-0252-4422-BB91-CBC14F0A9E3E}" type="slidenum">
              <a:rPr lang="ru-RU" smtClean="0"/>
              <a:pPr/>
              <a:t>54</a:t>
            </a:fld>
            <a:endParaRPr lang="ru-RU"/>
          </a:p>
        </p:txBody>
      </p:sp>
    </p:spTree>
    <p:extLst>
      <p:ext uri="{BB962C8B-B14F-4D97-AF65-F5344CB8AC3E}">
        <p14:creationId xmlns:p14="http://schemas.microsoft.com/office/powerpoint/2010/main" val="20891105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ru-RU"/>
              <a:t>Образец заголовка</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7" name="Date Placeholder 6"/>
          <p:cNvSpPr>
            <a:spLocks noGrp="1"/>
          </p:cNvSpPr>
          <p:nvPr>
            <p:ph type="dt" sz="half" idx="10"/>
          </p:nvPr>
        </p:nvSpPr>
        <p:spPr/>
        <p:txBody>
          <a:bodyPr/>
          <a:lstStyle/>
          <a:p>
            <a:fld id="{00505B7E-FCB0-48D7-BD5C-9D1FAE18EE30}" type="datetime1">
              <a:rPr lang="en-US" smtClean="0"/>
              <a:t>12/25/2020</a:t>
            </a:fld>
            <a:endParaRPr lang="en-US" dirty="0"/>
          </a:p>
        </p:txBody>
      </p:sp>
      <p:sp>
        <p:nvSpPr>
          <p:cNvPr id="8" name="Footer Placeholder 7"/>
          <p:cNvSpPr>
            <a:spLocks noGrp="1"/>
          </p:cNvSpPr>
          <p:nvPr>
            <p:ph type="ftr" sz="quarter" idx="11"/>
          </p:nvPr>
        </p:nvSpPr>
        <p:spPr/>
        <p:txBody>
          <a:bodyPr/>
          <a:lstStyle/>
          <a:p>
            <a:r>
              <a:rPr lang="ru-RU"/>
              <a:t>мозговые основы когнитивной деятельности</a:t>
            </a:r>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C7F1057-6A63-4B89-B49C-C3C5B3E0AF9B}" type="datetime1">
              <a:rPr lang="en-US" smtClean="0"/>
              <a:t>12/25/2020</a:t>
            </a:fld>
            <a:endParaRPr lang="en-US" dirty="0"/>
          </a:p>
        </p:txBody>
      </p:sp>
      <p:sp>
        <p:nvSpPr>
          <p:cNvPr id="5" name="Footer Placeholder 4"/>
          <p:cNvSpPr>
            <a:spLocks noGrp="1"/>
          </p:cNvSpPr>
          <p:nvPr>
            <p:ph type="ftr" sz="quarter" idx="11"/>
          </p:nvPr>
        </p:nvSpPr>
        <p:spPr/>
        <p:txBody>
          <a:bodyPr/>
          <a:lstStyle/>
          <a:p>
            <a:r>
              <a:rPr lang="ru-RU"/>
              <a:t>мозговые основы когнитивной деятельности</a:t>
            </a:r>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56E0F730-F6EA-4FF0-A582-09A49F527CB5}" type="datetime1">
              <a:rPr lang="en-US" smtClean="0"/>
              <a:t>12/25/2020</a:t>
            </a:fld>
            <a:endParaRPr lang="en-US" dirty="0"/>
          </a:p>
        </p:txBody>
      </p:sp>
      <p:sp>
        <p:nvSpPr>
          <p:cNvPr id="5" name="Footer Placeholder 4"/>
          <p:cNvSpPr>
            <a:spLocks noGrp="1"/>
          </p:cNvSpPr>
          <p:nvPr>
            <p:ph type="ftr" sz="quarter" idx="11"/>
          </p:nvPr>
        </p:nvSpPr>
        <p:spPr/>
        <p:txBody>
          <a:bodyPr/>
          <a:lstStyle/>
          <a:p>
            <a:r>
              <a:rPr lang="ru-RU"/>
              <a:t>мозговые основы когнитивной деятельности</a:t>
            </a:r>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8F6EB2B9-8244-42A2-8781-574C93B3F388}" type="datetime1">
              <a:rPr lang="en-US" smtClean="0"/>
              <a:t>12/25/2020</a:t>
            </a:fld>
            <a:endParaRPr lang="en-US" dirty="0"/>
          </a:p>
        </p:txBody>
      </p:sp>
      <p:sp>
        <p:nvSpPr>
          <p:cNvPr id="8" name="Footer Placeholder 7"/>
          <p:cNvSpPr>
            <a:spLocks noGrp="1"/>
          </p:cNvSpPr>
          <p:nvPr>
            <p:ph type="ftr" sz="quarter" idx="11"/>
          </p:nvPr>
        </p:nvSpPr>
        <p:spPr/>
        <p:txBody>
          <a:bodyPr/>
          <a:lstStyle/>
          <a:p>
            <a:r>
              <a:rPr lang="ru-RU"/>
              <a:t>мозговые основы когнитивной деятельности</a:t>
            </a:r>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ru-RU"/>
              <a:t>Образец заголовка</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7" name="Date Placeholder 6"/>
          <p:cNvSpPr>
            <a:spLocks noGrp="1"/>
          </p:cNvSpPr>
          <p:nvPr>
            <p:ph type="dt" sz="half" idx="10"/>
          </p:nvPr>
        </p:nvSpPr>
        <p:spPr/>
        <p:txBody>
          <a:bodyPr/>
          <a:lstStyle/>
          <a:p>
            <a:fld id="{C10A0352-428C-4AEF-BDDC-3226BCED14FC}" type="datetime1">
              <a:rPr lang="en-US" smtClean="0"/>
              <a:t>12/25/2020</a:t>
            </a:fld>
            <a:endParaRPr lang="en-US" dirty="0"/>
          </a:p>
        </p:txBody>
      </p:sp>
      <p:sp>
        <p:nvSpPr>
          <p:cNvPr id="8" name="Footer Placeholder 7"/>
          <p:cNvSpPr>
            <a:spLocks noGrp="1"/>
          </p:cNvSpPr>
          <p:nvPr>
            <p:ph type="ftr" sz="quarter" idx="11"/>
          </p:nvPr>
        </p:nvSpPr>
        <p:spPr/>
        <p:txBody>
          <a:bodyPr/>
          <a:lstStyle/>
          <a:p>
            <a:r>
              <a:rPr lang="ru-RU"/>
              <a:t>мозговые основы когнитивной деятельности</a:t>
            </a:r>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8" name="Date Placeholder 7"/>
          <p:cNvSpPr>
            <a:spLocks noGrp="1"/>
          </p:cNvSpPr>
          <p:nvPr>
            <p:ph type="dt" sz="half" idx="10"/>
          </p:nvPr>
        </p:nvSpPr>
        <p:spPr/>
        <p:txBody>
          <a:bodyPr/>
          <a:lstStyle/>
          <a:p>
            <a:fld id="{DAB68461-D801-4FB4-981C-DD1C6C441E2E}" type="datetime1">
              <a:rPr lang="en-US" smtClean="0"/>
              <a:t>12/25/2020</a:t>
            </a:fld>
            <a:endParaRPr lang="en-US" dirty="0"/>
          </a:p>
        </p:txBody>
      </p:sp>
      <p:sp>
        <p:nvSpPr>
          <p:cNvPr id="9" name="Footer Placeholder 8"/>
          <p:cNvSpPr>
            <a:spLocks noGrp="1"/>
          </p:cNvSpPr>
          <p:nvPr>
            <p:ph type="ftr" sz="quarter" idx="11"/>
          </p:nvPr>
        </p:nvSpPr>
        <p:spPr/>
        <p:txBody>
          <a:bodyPr/>
          <a:lstStyle/>
          <a:p>
            <a:r>
              <a:rPr lang="ru-RU"/>
              <a:t>мозговые основы когнитивной деятельности</a:t>
            </a:r>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583436" y="3143250"/>
            <a:ext cx="4270248" cy="2596776"/>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7" name="Date Placeholder 6"/>
          <p:cNvSpPr>
            <a:spLocks noGrp="1"/>
          </p:cNvSpPr>
          <p:nvPr>
            <p:ph type="dt" sz="half" idx="10"/>
          </p:nvPr>
        </p:nvSpPr>
        <p:spPr/>
        <p:txBody>
          <a:bodyPr/>
          <a:lstStyle/>
          <a:p>
            <a:fld id="{F761BCE1-2BB7-4337-A272-F5EF4EEAED30}" type="datetime1">
              <a:rPr lang="en-US" smtClean="0"/>
              <a:t>12/25/2020</a:t>
            </a:fld>
            <a:endParaRPr lang="en-US" dirty="0"/>
          </a:p>
        </p:txBody>
      </p:sp>
      <p:sp>
        <p:nvSpPr>
          <p:cNvPr id="8" name="Footer Placeholder 7"/>
          <p:cNvSpPr>
            <a:spLocks noGrp="1"/>
          </p:cNvSpPr>
          <p:nvPr>
            <p:ph type="ftr" sz="quarter" idx="11"/>
          </p:nvPr>
        </p:nvSpPr>
        <p:spPr/>
        <p:txBody>
          <a:bodyPr/>
          <a:lstStyle/>
          <a:p>
            <a:r>
              <a:rPr lang="ru-RU"/>
              <a:t>мозговые основы когнитивной деятельности</a:t>
            </a:r>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ru-RU"/>
              <a:t>Образец заголовка</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45DF9ABC-4FC8-46D1-9877-B0735DD27B42}" type="datetime1">
              <a:rPr lang="en-US" smtClean="0"/>
              <a:t>12/25/2020</a:t>
            </a:fld>
            <a:endParaRPr lang="en-US" dirty="0"/>
          </a:p>
        </p:txBody>
      </p:sp>
      <p:sp>
        <p:nvSpPr>
          <p:cNvPr id="4" name="Footer Placeholder 3"/>
          <p:cNvSpPr>
            <a:spLocks noGrp="1"/>
          </p:cNvSpPr>
          <p:nvPr>
            <p:ph type="ftr" sz="quarter" idx="11"/>
          </p:nvPr>
        </p:nvSpPr>
        <p:spPr/>
        <p:txBody>
          <a:bodyPr/>
          <a:lstStyle/>
          <a:p>
            <a:r>
              <a:rPr lang="ru-RU"/>
              <a:t>мозговые основы когнитивной деятельности</a:t>
            </a:r>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C30BD0-79EB-49B4-BEC4-51FBD18F703A}" type="datetime1">
              <a:rPr lang="en-US" smtClean="0"/>
              <a:t>12/25/2020</a:t>
            </a:fld>
            <a:endParaRPr lang="en-US" dirty="0"/>
          </a:p>
        </p:txBody>
      </p:sp>
      <p:sp>
        <p:nvSpPr>
          <p:cNvPr id="3" name="Footer Placeholder 2"/>
          <p:cNvSpPr>
            <a:spLocks noGrp="1"/>
          </p:cNvSpPr>
          <p:nvPr>
            <p:ph type="ftr" sz="quarter" idx="11"/>
          </p:nvPr>
        </p:nvSpPr>
        <p:spPr/>
        <p:txBody>
          <a:bodyPr/>
          <a:lstStyle/>
          <a:p>
            <a:r>
              <a:rPr lang="ru-RU"/>
              <a:t>мозговые основы когнитивной деятельности</a:t>
            </a:r>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ru-RU"/>
              <a:t>Образец заголовка</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9" name="Date Placeholder 8"/>
          <p:cNvSpPr>
            <a:spLocks noGrp="1"/>
          </p:cNvSpPr>
          <p:nvPr>
            <p:ph type="dt" sz="half" idx="10"/>
          </p:nvPr>
        </p:nvSpPr>
        <p:spPr/>
        <p:txBody>
          <a:bodyPr/>
          <a:lstStyle/>
          <a:p>
            <a:fld id="{297E7C85-1D7F-40E4-AEFA-D6BBB8041DE6}" type="datetime1">
              <a:rPr lang="en-US" smtClean="0"/>
              <a:t>12/25/2020</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r>
              <a:rPr lang="ru-RU"/>
              <a:t>мозговые основы когнитивной деятельности</a:t>
            </a:r>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ru-RU"/>
              <a:t>Образец заголовка</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FB4C5DE9-542E-4A77-ACA4-1CB3348410B5}" type="datetime1">
              <a:rPr lang="en-US" smtClean="0"/>
              <a:t>12/25/2020</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r>
              <a:rPr lang="ru-RU"/>
              <a:t>мозговые основы когнитивной деятельности</a:t>
            </a:r>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A0FA54F7-5300-4184-A377-62C778265E7C}" type="datetime1">
              <a:rPr lang="en-US" smtClean="0"/>
              <a:t>12/25/2020</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r>
              <a:rPr lang="ru-RU"/>
              <a:t>мозговые основы когнитивной деятельности</a:t>
            </a:r>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doi.org/10.1016/j.cub.2009.10.023" TargetMode="External"/><Relationship Id="rId2" Type="http://schemas.openxmlformats.org/officeDocument/2006/relationships/image" Target="../media/image14.jpeg"/><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en.wikipedia.org/wiki/Proto-oncogene" TargetMode="External"/><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hyperlink" Target="https://en.wikipedia.org/wiki/AP-1_transcription_factor" TargetMode="External"/><Relationship Id="rId4" Type="http://schemas.openxmlformats.org/officeDocument/2006/relationships/hyperlink" Target="https://en.wikipedia.org/wiki/C-jun"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hyperlink" Target="https://doi.org/10.1016/j.neuron.2015.08.002" TargetMode="External"/><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hyperlink" Target="http://www.ncbi.nlm.nih.gov/pubmed?term=Kuhl%20PK%5bAuthor%5d&amp;cauthor=true&amp;cauthor_uid=23173548" TargetMode="External"/><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hyperlink" Target="http://www.ncbi.nlm.nih.gov/pubmed?term=Lagercrantz%20H%5bAuthor%5d&amp;cauthor=true&amp;cauthor_uid=23173548" TargetMode="External"/><Relationship Id="rId5" Type="http://schemas.openxmlformats.org/officeDocument/2006/relationships/hyperlink" Target="http://www.ncbi.nlm.nih.gov/pubmed?term=Moon%20C%5bAuthor%5d&amp;cauthor=true&amp;cauthor_uid=23173548" TargetMode="External"/><Relationship Id="rId4" Type="http://schemas.openxmlformats.org/officeDocument/2006/relationships/hyperlink" Target="http://www.ncbi.nlm.nih.gov/pubmed/23173548"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38.emf"/></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6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1B873BC-71FC-46F9-8EA0-568582695343}"/>
              </a:ext>
            </a:extLst>
          </p:cNvPr>
          <p:cNvSpPr>
            <a:spLocks noGrp="1"/>
          </p:cNvSpPr>
          <p:nvPr>
            <p:ph type="ctrTitle"/>
          </p:nvPr>
        </p:nvSpPr>
        <p:spPr/>
        <p:txBody>
          <a:bodyPr/>
          <a:lstStyle/>
          <a:p>
            <a:r>
              <a:rPr lang="ru-RU" dirty="0"/>
              <a:t>Мозговые основы когнитивной деятельности</a:t>
            </a:r>
          </a:p>
        </p:txBody>
      </p:sp>
      <p:sp>
        <p:nvSpPr>
          <p:cNvPr id="3" name="Подзаголовок 2">
            <a:extLst>
              <a:ext uri="{FF2B5EF4-FFF2-40B4-BE49-F238E27FC236}">
                <a16:creationId xmlns:a16="http://schemas.microsoft.com/office/drawing/2014/main" id="{3C0DCA16-B442-450B-97C7-D342F6DB95BC}"/>
              </a:ext>
            </a:extLst>
          </p:cNvPr>
          <p:cNvSpPr>
            <a:spLocks noGrp="1"/>
          </p:cNvSpPr>
          <p:nvPr>
            <p:ph type="subTitle" idx="1"/>
          </p:nvPr>
        </p:nvSpPr>
        <p:spPr/>
        <p:txBody>
          <a:bodyPr>
            <a:normAutofit lnSpcReduction="10000"/>
          </a:bodyPr>
          <a:lstStyle/>
          <a:p>
            <a:r>
              <a:rPr lang="ru-RU" dirty="0"/>
              <a:t>Гальперина Елизавета Иосифовна</a:t>
            </a:r>
            <a:endParaRPr lang="en-US" dirty="0"/>
          </a:p>
          <a:p>
            <a:r>
              <a:rPr lang="ru-RU" dirty="0"/>
              <a:t>к.б.н.</a:t>
            </a:r>
          </a:p>
          <a:p>
            <a:r>
              <a:rPr lang="ru-RU" dirty="0"/>
              <a:t>ИЭФБ РАН</a:t>
            </a:r>
          </a:p>
        </p:txBody>
      </p:sp>
    </p:spTree>
    <p:extLst>
      <p:ext uri="{BB962C8B-B14F-4D97-AF65-F5344CB8AC3E}">
        <p14:creationId xmlns:p14="http://schemas.microsoft.com/office/powerpoint/2010/main" val="30158758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Кривая забывания Эббингауза | ВКонтакт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400" y="1663699"/>
            <a:ext cx="5143500" cy="465772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Ebbinghau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2075" y="1663699"/>
            <a:ext cx="2312289" cy="3144713"/>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2612136" y="116967"/>
            <a:ext cx="7729728" cy="1188720"/>
          </a:xfrm>
        </p:spPr>
        <p:txBody>
          <a:bodyPr/>
          <a:lstStyle/>
          <a:p>
            <a:r>
              <a:rPr lang="ru-RU" dirty="0" smtClean="0"/>
              <a:t>Кривая </a:t>
            </a:r>
            <a:r>
              <a:rPr lang="ru-RU" dirty="0" err="1" smtClean="0"/>
              <a:t>Эббингауза</a:t>
            </a:r>
            <a:endParaRPr lang="ru-RU" dirty="0"/>
          </a:p>
        </p:txBody>
      </p:sp>
      <p:sp>
        <p:nvSpPr>
          <p:cNvPr id="3" name="TextBox 2"/>
          <p:cNvSpPr txBox="1"/>
          <p:nvPr/>
        </p:nvSpPr>
        <p:spPr>
          <a:xfrm>
            <a:off x="7629525" y="5305425"/>
            <a:ext cx="3486150" cy="369332"/>
          </a:xfrm>
          <a:prstGeom prst="rect">
            <a:avLst/>
          </a:prstGeom>
          <a:noFill/>
        </p:spPr>
        <p:txBody>
          <a:bodyPr wrap="square" rtlCol="0">
            <a:spAutoFit/>
          </a:bodyPr>
          <a:lstStyle/>
          <a:p>
            <a:r>
              <a:rPr lang="ru-RU" dirty="0"/>
              <a:t>Герман </a:t>
            </a:r>
            <a:r>
              <a:rPr lang="ru-RU" dirty="0" err="1"/>
              <a:t>Эббингауз</a:t>
            </a:r>
            <a:r>
              <a:rPr lang="ru-RU" dirty="0"/>
              <a:t> </a:t>
            </a:r>
            <a:r>
              <a:rPr lang="ru-RU" dirty="0" smtClean="0"/>
              <a:t>(1850 -1909)</a:t>
            </a:r>
            <a:endParaRPr lang="ru-RU" dirty="0"/>
          </a:p>
        </p:txBody>
      </p:sp>
    </p:spTree>
    <p:extLst>
      <p:ext uri="{BB962C8B-B14F-4D97-AF65-F5344CB8AC3E}">
        <p14:creationId xmlns:p14="http://schemas.microsoft.com/office/powerpoint/2010/main" val="2959857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6069711" y="259842"/>
            <a:ext cx="5722239" cy="1188720"/>
          </a:xfrm>
        </p:spPr>
        <p:txBody>
          <a:bodyPr/>
          <a:lstStyle/>
          <a:p>
            <a:r>
              <a:rPr lang="ru-RU" dirty="0" smtClean="0"/>
              <a:t>Память зависит от опыта</a:t>
            </a:r>
            <a:endParaRPr lang="ru-RU" dirty="0"/>
          </a:p>
        </p:txBody>
      </p:sp>
      <p:sp>
        <p:nvSpPr>
          <p:cNvPr id="4" name="Объект 3"/>
          <p:cNvSpPr>
            <a:spLocks noGrp="1"/>
          </p:cNvSpPr>
          <p:nvPr>
            <p:ph idx="1"/>
          </p:nvPr>
        </p:nvSpPr>
        <p:spPr>
          <a:xfrm>
            <a:off x="7267575" y="2638044"/>
            <a:ext cx="4524375" cy="3101983"/>
          </a:xfrm>
        </p:spPr>
        <p:txBody>
          <a:bodyPr>
            <a:normAutofit/>
          </a:bodyPr>
          <a:lstStyle/>
          <a:p>
            <a:r>
              <a:rPr lang="ru-RU" dirty="0" smtClean="0"/>
              <a:t>А – расположение фигур после 21 хода белыми в десятой игре на чемпионате мира по шахматам 1985 г. между </a:t>
            </a:r>
            <a:r>
              <a:rPr lang="ru-RU" dirty="0" err="1" smtClean="0"/>
              <a:t>А.Карповым</a:t>
            </a:r>
            <a:r>
              <a:rPr lang="ru-RU" dirty="0" smtClean="0"/>
              <a:t> и Г. Каспаровым (черные). </a:t>
            </a:r>
          </a:p>
          <a:p>
            <a:r>
              <a:rPr lang="ru-RU" dirty="0" smtClean="0"/>
              <a:t>В – те же фигуры в случайном порядке</a:t>
            </a:r>
            <a:endParaRPr lang="ru-RU" dirty="0"/>
          </a:p>
        </p:txBody>
      </p:sp>
      <p:pic>
        <p:nvPicPr>
          <p:cNvPr id="2" name="Рисунок 1"/>
          <p:cNvPicPr>
            <a:picLocks noChangeAspect="1"/>
          </p:cNvPicPr>
          <p:nvPr/>
        </p:nvPicPr>
        <p:blipFill>
          <a:blip r:embed="rId2"/>
          <a:stretch>
            <a:fillRect/>
          </a:stretch>
        </p:blipFill>
        <p:spPr>
          <a:xfrm>
            <a:off x="331052" y="152400"/>
            <a:ext cx="5283935" cy="6134100"/>
          </a:xfrm>
          <a:prstGeom prst="rect">
            <a:avLst/>
          </a:prstGeom>
        </p:spPr>
      </p:pic>
    </p:spTree>
    <p:extLst>
      <p:ext uri="{BB962C8B-B14F-4D97-AF65-F5344CB8AC3E}">
        <p14:creationId xmlns:p14="http://schemas.microsoft.com/office/powerpoint/2010/main" val="6835229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50" y="260351"/>
            <a:ext cx="8320088" cy="625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0582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ru-RU" altLang="ru-RU" dirty="0" smtClean="0"/>
              <a:t>Секрет тренировки памяти</a:t>
            </a:r>
          </a:p>
        </p:txBody>
      </p:sp>
      <p:sp>
        <p:nvSpPr>
          <p:cNvPr id="13315" name="Rectangle 3"/>
          <p:cNvSpPr>
            <a:spLocks noGrp="1" noChangeArrowheads="1"/>
          </p:cNvSpPr>
          <p:nvPr>
            <p:ph type="body" idx="1"/>
          </p:nvPr>
        </p:nvSpPr>
        <p:spPr/>
        <p:txBody>
          <a:bodyPr>
            <a:normAutofit/>
          </a:bodyPr>
          <a:lstStyle/>
          <a:p>
            <a:pPr eaLnBrk="1" hangingPunct="1"/>
            <a:r>
              <a:rPr lang="ru-RU" altLang="ru-RU" sz="2400" dirty="0" smtClean="0"/>
              <a:t>Объем памяти существенно возрастает, если запоминаются не отдельные элементы, а группы элементов.</a:t>
            </a:r>
          </a:p>
          <a:p>
            <a:pPr eaLnBrk="1" hangingPunct="1"/>
            <a:r>
              <a:rPr lang="ru-RU" altLang="ru-RU" sz="2400" dirty="0" smtClean="0"/>
              <a:t>Пример: осмысленные предложения </a:t>
            </a:r>
            <a:r>
              <a:rPr lang="en-US" altLang="ru-RU" sz="2400" dirty="0" smtClean="0"/>
              <a:t>vs </a:t>
            </a:r>
            <a:r>
              <a:rPr lang="ru-RU" altLang="ru-RU" sz="2400" dirty="0" smtClean="0"/>
              <a:t>набор бессмысленных слогов, память шахматистов-гроссмейстеров и новичков</a:t>
            </a:r>
          </a:p>
        </p:txBody>
      </p:sp>
    </p:spTree>
    <p:extLst>
      <p:ext uri="{BB962C8B-B14F-4D97-AF65-F5344CB8AC3E}">
        <p14:creationId xmlns:p14="http://schemas.microsoft.com/office/powerpoint/2010/main" val="29494154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Гипотеза </a:t>
            </a:r>
            <a:r>
              <a:rPr lang="ru-RU" dirty="0" err="1" smtClean="0"/>
              <a:t>Хебба</a:t>
            </a:r>
            <a:r>
              <a:rPr lang="ru-RU" dirty="0" smtClean="0"/>
              <a:t>, 1949</a:t>
            </a:r>
            <a:endParaRPr lang="ru-RU" dirty="0"/>
          </a:p>
        </p:txBody>
      </p:sp>
      <p:sp>
        <p:nvSpPr>
          <p:cNvPr id="3" name="TextBox 2"/>
          <p:cNvSpPr txBox="1"/>
          <p:nvPr/>
        </p:nvSpPr>
        <p:spPr>
          <a:xfrm>
            <a:off x="1666875" y="3314700"/>
            <a:ext cx="9220200" cy="1938992"/>
          </a:xfrm>
          <a:prstGeom prst="rect">
            <a:avLst/>
          </a:prstGeom>
          <a:noFill/>
        </p:spPr>
        <p:txBody>
          <a:bodyPr wrap="square" rtlCol="0">
            <a:spAutoFit/>
          </a:bodyPr>
          <a:lstStyle/>
          <a:p>
            <a:r>
              <a:rPr lang="ru-RU" sz="2400" b="1" dirty="0" smtClean="0"/>
              <a:t>Кратковременная память </a:t>
            </a:r>
            <a:r>
              <a:rPr lang="ru-RU" sz="2400" dirty="0" smtClean="0"/>
              <a:t>представлена динамической, легко прерываемой электрической активностью, </a:t>
            </a:r>
            <a:r>
              <a:rPr lang="ru-RU" sz="2400" b="1" dirty="0" smtClean="0"/>
              <a:t>долговременная память </a:t>
            </a:r>
            <a:r>
              <a:rPr lang="ru-RU" sz="2400" dirty="0" smtClean="0"/>
              <a:t>связана с более стойкими структурными изменениями (например, белков мозга). Процесс превращения кратковременной памяти в долговременную получил название </a:t>
            </a:r>
            <a:r>
              <a:rPr lang="ru-RU" sz="2400" b="1" dirty="0" smtClean="0"/>
              <a:t>консолидации</a:t>
            </a:r>
            <a:r>
              <a:rPr lang="ru-RU" sz="2400" dirty="0" smtClean="0"/>
              <a:t> следов памяти </a:t>
            </a:r>
            <a:endParaRPr lang="ru-RU" sz="2400" dirty="0"/>
          </a:p>
        </p:txBody>
      </p:sp>
    </p:spTree>
    <p:extLst>
      <p:ext uri="{BB962C8B-B14F-4D97-AF65-F5344CB8AC3E}">
        <p14:creationId xmlns:p14="http://schemas.microsoft.com/office/powerpoint/2010/main" val="3323795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39714"/>
            <a:ext cx="8497888" cy="661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87483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Правило </a:t>
            </a:r>
            <a:r>
              <a:rPr lang="ru-RU" dirty="0" err="1" smtClean="0"/>
              <a:t>Хебба</a:t>
            </a:r>
            <a:r>
              <a:rPr lang="ru-RU" dirty="0" smtClean="0"/>
              <a:t>, 1949</a:t>
            </a:r>
            <a:endParaRPr lang="ru-RU" dirty="0"/>
          </a:p>
        </p:txBody>
      </p:sp>
      <p:pic>
        <p:nvPicPr>
          <p:cNvPr id="2050" name="Picture 2" descr="Дональд Гебб.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8636" y="2990849"/>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00125" y="5419725"/>
            <a:ext cx="1809750" cy="646331"/>
          </a:xfrm>
          <a:prstGeom prst="rect">
            <a:avLst/>
          </a:prstGeom>
          <a:noFill/>
        </p:spPr>
        <p:txBody>
          <a:bodyPr wrap="square" rtlCol="0">
            <a:spAutoFit/>
          </a:bodyPr>
          <a:lstStyle/>
          <a:p>
            <a:r>
              <a:rPr lang="en-US" i="1" dirty="0"/>
              <a:t>Donald </a:t>
            </a:r>
            <a:r>
              <a:rPr lang="en-US" i="1" dirty="0" err="1"/>
              <a:t>Olding</a:t>
            </a:r>
            <a:r>
              <a:rPr lang="en-US" i="1" dirty="0"/>
              <a:t> Hebb</a:t>
            </a:r>
            <a:r>
              <a:rPr lang="en-US" dirty="0"/>
              <a:t>; </a:t>
            </a:r>
            <a:r>
              <a:rPr lang="en-US" dirty="0" smtClean="0"/>
              <a:t>1904 </a:t>
            </a:r>
            <a:r>
              <a:rPr lang="ru-RU" dirty="0" smtClean="0"/>
              <a:t>-</a:t>
            </a:r>
            <a:r>
              <a:rPr lang="en-US" dirty="0" smtClean="0"/>
              <a:t>1985</a:t>
            </a:r>
            <a:endParaRPr lang="ru-RU" dirty="0"/>
          </a:p>
        </p:txBody>
      </p:sp>
      <p:sp>
        <p:nvSpPr>
          <p:cNvPr id="5" name="TextBox 4"/>
          <p:cNvSpPr txBox="1"/>
          <p:nvPr/>
        </p:nvSpPr>
        <p:spPr>
          <a:xfrm>
            <a:off x="3848100" y="5419725"/>
            <a:ext cx="8343900" cy="1200329"/>
          </a:xfrm>
          <a:prstGeom prst="rect">
            <a:avLst/>
          </a:prstGeom>
          <a:noFill/>
        </p:spPr>
        <p:txBody>
          <a:bodyPr wrap="square" rtlCol="0">
            <a:spAutoFit/>
          </a:bodyPr>
          <a:lstStyle/>
          <a:p>
            <a:r>
              <a:rPr lang="ru-RU" dirty="0" smtClean="0"/>
              <a:t>Если аксон клетки </a:t>
            </a:r>
            <a:r>
              <a:rPr lang="ru-RU" b="1" dirty="0" smtClean="0">
                <a:solidFill>
                  <a:srgbClr val="00B0F0"/>
                </a:solidFill>
              </a:rPr>
              <a:t>А</a:t>
            </a:r>
            <a:r>
              <a:rPr lang="ru-RU" dirty="0" smtClean="0"/>
              <a:t> расположен настолько близко к клетке </a:t>
            </a:r>
            <a:r>
              <a:rPr lang="ru-RU" b="1" dirty="0" smtClean="0">
                <a:solidFill>
                  <a:srgbClr val="00B0F0"/>
                </a:solidFill>
              </a:rPr>
              <a:t>В</a:t>
            </a:r>
            <a:r>
              <a:rPr lang="ru-RU" dirty="0" smtClean="0"/>
              <a:t>, что может возбуждать ее, и если он многократно и непрерывно активирует ее, то в одной или обеих клетках возникают процессы роста и метаболические изменения, в результате эффективность клетки </a:t>
            </a:r>
            <a:r>
              <a:rPr lang="ru-RU" b="1" dirty="0">
                <a:solidFill>
                  <a:srgbClr val="00B0F0"/>
                </a:solidFill>
              </a:rPr>
              <a:t>А</a:t>
            </a:r>
            <a:r>
              <a:rPr lang="ru-RU" dirty="0" smtClean="0"/>
              <a:t> как активатора клетки </a:t>
            </a:r>
            <a:r>
              <a:rPr lang="ru-RU" b="1" dirty="0">
                <a:solidFill>
                  <a:srgbClr val="00B0F0"/>
                </a:solidFill>
              </a:rPr>
              <a:t>В</a:t>
            </a:r>
            <a:r>
              <a:rPr lang="ru-RU" dirty="0" smtClean="0"/>
              <a:t> возрастает</a:t>
            </a:r>
            <a:endParaRPr lang="ru-RU" dirty="0"/>
          </a:p>
        </p:txBody>
      </p:sp>
      <p:pic>
        <p:nvPicPr>
          <p:cNvPr id="4" name="Рисунок 3"/>
          <p:cNvPicPr>
            <a:picLocks noChangeAspect="1"/>
          </p:cNvPicPr>
          <p:nvPr/>
        </p:nvPicPr>
        <p:blipFill>
          <a:blip r:embed="rId3"/>
          <a:stretch>
            <a:fillRect/>
          </a:stretch>
        </p:blipFill>
        <p:spPr>
          <a:xfrm>
            <a:off x="5298376" y="2990849"/>
            <a:ext cx="5672138" cy="2262391"/>
          </a:xfrm>
          <a:prstGeom prst="rect">
            <a:avLst/>
          </a:prstGeom>
        </p:spPr>
      </p:pic>
    </p:spTree>
    <p:extLst>
      <p:ext uri="{BB962C8B-B14F-4D97-AF65-F5344CB8AC3E}">
        <p14:creationId xmlns:p14="http://schemas.microsoft.com/office/powerpoint/2010/main" val="5451163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8213" y="765175"/>
            <a:ext cx="7404100" cy="5556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770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7837928" y="139027"/>
            <a:ext cx="4136144" cy="6635509"/>
          </a:xfrm>
          <a:prstGeom prst="rect">
            <a:avLst/>
          </a:prstGeom>
        </p:spPr>
      </p:pic>
      <p:sp>
        <p:nvSpPr>
          <p:cNvPr id="3" name="Заголовок 2"/>
          <p:cNvSpPr>
            <a:spLocks noGrp="1"/>
          </p:cNvSpPr>
          <p:nvPr>
            <p:ph type="title"/>
          </p:nvPr>
        </p:nvSpPr>
        <p:spPr>
          <a:xfrm>
            <a:off x="419100" y="221742"/>
            <a:ext cx="6410325" cy="1188720"/>
          </a:xfrm>
        </p:spPr>
        <p:txBody>
          <a:bodyPr>
            <a:normAutofit fontScale="90000"/>
          </a:bodyPr>
          <a:lstStyle/>
          <a:p>
            <a:r>
              <a:rPr lang="ru-RU" dirty="0" smtClean="0"/>
              <a:t>Пространственное обучение и память у грызунов зависит от </a:t>
            </a:r>
            <a:r>
              <a:rPr lang="ru-RU" dirty="0" err="1" smtClean="0"/>
              <a:t>гиппокампа</a:t>
            </a:r>
            <a:endParaRPr lang="ru-RU" dirty="0"/>
          </a:p>
        </p:txBody>
      </p:sp>
      <p:pic>
        <p:nvPicPr>
          <p:cNvPr id="4" name="Рисунок 3"/>
          <p:cNvPicPr>
            <a:picLocks noChangeAspect="1"/>
          </p:cNvPicPr>
          <p:nvPr/>
        </p:nvPicPr>
        <p:blipFill>
          <a:blip r:embed="rId3"/>
          <a:stretch>
            <a:fillRect/>
          </a:stretch>
        </p:blipFill>
        <p:spPr>
          <a:xfrm>
            <a:off x="2058539" y="1762124"/>
            <a:ext cx="3465961" cy="4275969"/>
          </a:xfrm>
          <a:prstGeom prst="rect">
            <a:avLst/>
          </a:prstGeom>
        </p:spPr>
      </p:pic>
    </p:spTree>
    <p:extLst>
      <p:ext uri="{BB962C8B-B14F-4D97-AF65-F5344CB8AC3E}">
        <p14:creationId xmlns:p14="http://schemas.microsoft.com/office/powerpoint/2010/main" val="30458816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6988" y="908051"/>
            <a:ext cx="7620000" cy="544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0463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p:txBody>
          <a:bodyPr/>
          <a:lstStyle/>
          <a:p>
            <a:r>
              <a:rPr lang="ru-RU" dirty="0" smtClean="0"/>
              <a:t>Память</a:t>
            </a:r>
            <a:endParaRPr lang="ru-RU" dirty="0"/>
          </a:p>
        </p:txBody>
      </p:sp>
      <p:sp>
        <p:nvSpPr>
          <p:cNvPr id="7" name="Текст 6"/>
          <p:cNvSpPr>
            <a:spLocks noGrp="1"/>
          </p:cNvSpPr>
          <p:nvPr>
            <p:ph type="body" idx="1"/>
          </p:nvPr>
        </p:nvSpPr>
        <p:spPr/>
        <p:txBody>
          <a:bodyPr/>
          <a:lstStyle/>
          <a:p>
            <a:endParaRPr lang="ru-RU"/>
          </a:p>
        </p:txBody>
      </p:sp>
      <p:sp>
        <p:nvSpPr>
          <p:cNvPr id="4" name="Нижний колонтитул 3"/>
          <p:cNvSpPr>
            <a:spLocks noGrp="1"/>
          </p:cNvSpPr>
          <p:nvPr>
            <p:ph type="ftr" sz="quarter" idx="11"/>
          </p:nvPr>
        </p:nvSpPr>
        <p:spPr/>
        <p:txBody>
          <a:bodyPr/>
          <a:lstStyle/>
          <a:p>
            <a:r>
              <a:rPr lang="ru-RU"/>
              <a:t>мозговые основы когнитивной деятельности</a:t>
            </a:r>
            <a:endParaRPr lang="en-US" dirty="0"/>
          </a:p>
        </p:txBody>
      </p:sp>
      <p:sp>
        <p:nvSpPr>
          <p:cNvPr id="5" name="Номер слайда 4"/>
          <p:cNvSpPr>
            <a:spLocks noGrp="1"/>
          </p:cNvSpPr>
          <p:nvPr>
            <p:ph type="sldNum" sz="quarter" idx="12"/>
          </p:nvPr>
        </p:nvSpPr>
        <p:spPr/>
        <p:txBody>
          <a:bodyPr/>
          <a:lstStyle/>
          <a:p>
            <a:fld id="{8A7A6979-0714-4377-B894-6BE4C2D6E202}" type="slidenum">
              <a:rPr lang="en-US" smtClean="0"/>
              <a:pPr/>
              <a:t>2</a:t>
            </a:fld>
            <a:endParaRPr lang="en-US" dirty="0"/>
          </a:p>
        </p:txBody>
      </p:sp>
    </p:spTree>
    <p:extLst>
      <p:ext uri="{BB962C8B-B14F-4D97-AF65-F5344CB8AC3E}">
        <p14:creationId xmlns:p14="http://schemas.microsoft.com/office/powerpoint/2010/main" val="15469061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6988" y="549276"/>
            <a:ext cx="6538912"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29589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04775" y="0"/>
            <a:ext cx="11553825" cy="1019175"/>
          </a:xfrm>
        </p:spPr>
        <p:txBody>
          <a:bodyPr/>
          <a:lstStyle/>
          <a:p>
            <a:r>
              <a:rPr lang="ru-RU" dirty="0" smtClean="0"/>
              <a:t>Консервативность </a:t>
            </a:r>
            <a:r>
              <a:rPr lang="ru-RU" dirty="0" err="1" smtClean="0"/>
              <a:t>синаптических</a:t>
            </a:r>
            <a:r>
              <a:rPr lang="ru-RU" dirty="0" smtClean="0"/>
              <a:t> механизмов</a:t>
            </a:r>
            <a:endParaRPr lang="ru-RU" dirty="0"/>
          </a:p>
        </p:txBody>
      </p:sp>
      <p:sp>
        <p:nvSpPr>
          <p:cNvPr id="2" name="Нижний колонтитул 1"/>
          <p:cNvSpPr>
            <a:spLocks noGrp="1"/>
          </p:cNvSpPr>
          <p:nvPr>
            <p:ph type="ftr" sz="quarter" idx="11"/>
          </p:nvPr>
        </p:nvSpPr>
        <p:spPr/>
        <p:txBody>
          <a:bodyPr/>
          <a:lstStyle/>
          <a:p>
            <a:r>
              <a:rPr lang="ru-RU" smtClean="0"/>
              <a:t>мозговые основы когнитивной деятельности</a:t>
            </a:r>
            <a:endParaRPr lang="en-US" dirty="0"/>
          </a:p>
        </p:txBody>
      </p:sp>
      <p:sp>
        <p:nvSpPr>
          <p:cNvPr id="3" name="Номер слайда 2"/>
          <p:cNvSpPr>
            <a:spLocks noGrp="1"/>
          </p:cNvSpPr>
          <p:nvPr>
            <p:ph type="sldNum" sz="quarter" idx="12"/>
          </p:nvPr>
        </p:nvSpPr>
        <p:spPr/>
        <p:txBody>
          <a:bodyPr/>
          <a:lstStyle/>
          <a:p>
            <a:fld id="{8A7A6979-0714-4377-B894-6BE4C2D6E202}" type="slidenum">
              <a:rPr lang="en-US" smtClean="0"/>
              <a:t>21</a:t>
            </a:fld>
            <a:endParaRPr lang="en-US" dirty="0"/>
          </a:p>
        </p:txBody>
      </p:sp>
      <p:pic>
        <p:nvPicPr>
          <p:cNvPr id="60420" name="Picture 4" descr="An external file that holds a picture, illustration, etc.&#10;Object name is nihms831406f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359" y="1224756"/>
            <a:ext cx="8070870" cy="38750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71500" y="5895975"/>
            <a:ext cx="5810250" cy="646331"/>
          </a:xfrm>
          <a:prstGeom prst="rect">
            <a:avLst/>
          </a:prstGeom>
          <a:noFill/>
        </p:spPr>
        <p:txBody>
          <a:bodyPr wrap="square" rtlCol="0">
            <a:spAutoFit/>
          </a:bodyPr>
          <a:lstStyle/>
          <a:p>
            <a:r>
              <a:rPr lang="en-US" dirty="0" err="1" smtClean="0"/>
              <a:t>Glanzman</a:t>
            </a:r>
            <a:r>
              <a:rPr lang="en-US" dirty="0" smtClean="0"/>
              <a:t>, 2010. DOI</a:t>
            </a:r>
            <a:r>
              <a:rPr lang="en-US" dirty="0"/>
              <a:t>: </a:t>
            </a:r>
            <a:r>
              <a:rPr lang="en-US" dirty="0">
                <a:hlinkClick r:id="rId3"/>
              </a:rPr>
              <a:t>10.1016/j.cub.2009.10.023</a:t>
            </a:r>
            <a:endParaRPr lang="en-US" dirty="0"/>
          </a:p>
          <a:p>
            <a:endParaRPr lang="ru-RU" dirty="0"/>
          </a:p>
        </p:txBody>
      </p:sp>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3550" y="5487369"/>
            <a:ext cx="5372100" cy="578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67162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2497836" y="136017"/>
            <a:ext cx="7729728" cy="1188720"/>
          </a:xfrm>
        </p:spPr>
        <p:txBody>
          <a:bodyPr>
            <a:normAutofit/>
          </a:bodyPr>
          <a:lstStyle/>
          <a:p>
            <a:pPr eaLnBrk="1" hangingPunct="1"/>
            <a:r>
              <a:rPr lang="ru-RU" altLang="ru-RU" sz="4000" dirty="0" smtClean="0"/>
              <a:t>Локализация памяти</a:t>
            </a:r>
            <a:endParaRPr lang="ru-RU" altLang="ru-RU" sz="4000" dirty="0"/>
          </a:p>
        </p:txBody>
      </p:sp>
      <p:sp>
        <p:nvSpPr>
          <p:cNvPr id="38915" name="Rectangle 3"/>
          <p:cNvSpPr>
            <a:spLocks noGrp="1" noChangeArrowheads="1"/>
          </p:cNvSpPr>
          <p:nvPr>
            <p:ph type="body" idx="1"/>
          </p:nvPr>
        </p:nvSpPr>
        <p:spPr>
          <a:xfrm>
            <a:off x="7419974" y="2638044"/>
            <a:ext cx="4181475" cy="3101983"/>
          </a:xfrm>
        </p:spPr>
        <p:txBody>
          <a:bodyPr>
            <a:normAutofit fontScale="92500" lnSpcReduction="20000"/>
          </a:bodyPr>
          <a:lstStyle/>
          <a:p>
            <a:pPr eaLnBrk="1" hangingPunct="1"/>
            <a:r>
              <a:rPr lang="ru-RU" altLang="ru-RU" sz="2400" dirty="0" smtClean="0"/>
              <a:t>Вероятно, как </a:t>
            </a:r>
            <a:r>
              <a:rPr lang="ru-RU" altLang="ru-RU" sz="2400" b="1" dirty="0" smtClean="0"/>
              <a:t>кратковременная</a:t>
            </a:r>
            <a:r>
              <a:rPr lang="ru-RU" altLang="ru-RU" sz="2400" dirty="0" smtClean="0"/>
              <a:t>, так и </a:t>
            </a:r>
            <a:r>
              <a:rPr lang="ru-RU" altLang="ru-RU" sz="2400" b="1" dirty="0" smtClean="0"/>
              <a:t>долговременная</a:t>
            </a:r>
            <a:r>
              <a:rPr lang="ru-RU" altLang="ru-RU" sz="2400" dirty="0" smtClean="0"/>
              <a:t> память хранятся непосредственно в тех же структурах мозга, которые отвечают за данную функцию (например, сенсорную). Иными словами, никаких специальных отделов мозга, ответственных за память, не существует.</a:t>
            </a:r>
          </a:p>
        </p:txBody>
      </p:sp>
      <p:pic>
        <p:nvPicPr>
          <p:cNvPr id="2" name="Рисунок 1"/>
          <p:cNvPicPr>
            <a:picLocks noChangeAspect="1"/>
          </p:cNvPicPr>
          <p:nvPr/>
        </p:nvPicPr>
        <p:blipFill>
          <a:blip r:embed="rId2"/>
          <a:stretch>
            <a:fillRect/>
          </a:stretch>
        </p:blipFill>
        <p:spPr>
          <a:xfrm>
            <a:off x="278110" y="1753768"/>
            <a:ext cx="6846589" cy="4870534"/>
          </a:xfrm>
          <a:prstGeom prst="rect">
            <a:avLst/>
          </a:prstGeom>
        </p:spPr>
      </p:pic>
    </p:spTree>
    <p:extLst>
      <p:ext uri="{BB962C8B-B14F-4D97-AF65-F5344CB8AC3E}">
        <p14:creationId xmlns:p14="http://schemas.microsoft.com/office/powerpoint/2010/main" val="8182819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250" y="342900"/>
            <a:ext cx="8921750" cy="651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16619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при запоминании происходит всплеск экспрессии генов</a:t>
            </a:r>
            <a:br>
              <a:rPr lang="ru-RU" dirty="0"/>
            </a:br>
            <a:endParaRPr lang="ru-RU" dirty="0"/>
          </a:p>
        </p:txBody>
      </p:sp>
      <p:sp>
        <p:nvSpPr>
          <p:cNvPr id="4" name="Нижний колонтитул 3"/>
          <p:cNvSpPr>
            <a:spLocks noGrp="1"/>
          </p:cNvSpPr>
          <p:nvPr>
            <p:ph type="ftr" sz="quarter" idx="11"/>
          </p:nvPr>
        </p:nvSpPr>
        <p:spPr/>
        <p:txBody>
          <a:bodyPr/>
          <a:lstStyle/>
          <a:p>
            <a:r>
              <a:rPr lang="ru-RU" smtClean="0"/>
              <a:t>мозговые основы когнитивной деятельности</a:t>
            </a:r>
            <a:endParaRPr lang="en-US" dirty="0"/>
          </a:p>
        </p:txBody>
      </p:sp>
      <p:sp>
        <p:nvSpPr>
          <p:cNvPr id="5" name="Номер слайда 4"/>
          <p:cNvSpPr>
            <a:spLocks noGrp="1"/>
          </p:cNvSpPr>
          <p:nvPr>
            <p:ph type="sldNum" sz="quarter" idx="12"/>
          </p:nvPr>
        </p:nvSpPr>
        <p:spPr/>
        <p:txBody>
          <a:bodyPr/>
          <a:lstStyle/>
          <a:p>
            <a:fld id="{8A7A6979-0714-4377-B894-6BE4C2D6E202}" type="slidenum">
              <a:rPr lang="en-US" smtClean="0"/>
              <a:pPr/>
              <a:t>24</a:t>
            </a:fld>
            <a:endParaRPr lang="en-US" dirty="0"/>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3175" y="2600960"/>
            <a:ext cx="6642100"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12678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r>
              <a:rPr lang="ru-RU" dirty="0"/>
              <a:t>Активация </a:t>
            </a:r>
            <a:r>
              <a:rPr lang="en-US" dirty="0"/>
              <a:t>c-</a:t>
            </a:r>
            <a:r>
              <a:rPr lang="en-US" dirty="0" err="1"/>
              <a:t>fos</a:t>
            </a:r>
            <a:r>
              <a:rPr lang="en-US" dirty="0"/>
              <a:t>, c-</a:t>
            </a:r>
            <a:r>
              <a:rPr lang="en-US" dirty="0" err="1"/>
              <a:t>jun</a:t>
            </a:r>
            <a:r>
              <a:rPr lang="ru-RU" dirty="0"/>
              <a:t/>
            </a:r>
            <a:br>
              <a:rPr lang="ru-RU" dirty="0"/>
            </a:br>
            <a:endParaRPr lang="ru-RU" dirty="0"/>
          </a:p>
        </p:txBody>
      </p:sp>
      <p:sp>
        <p:nvSpPr>
          <p:cNvPr id="2" name="Нижний колонтитул 1"/>
          <p:cNvSpPr>
            <a:spLocks noGrp="1"/>
          </p:cNvSpPr>
          <p:nvPr>
            <p:ph type="ftr" sz="quarter" idx="11"/>
          </p:nvPr>
        </p:nvSpPr>
        <p:spPr/>
        <p:txBody>
          <a:bodyPr/>
          <a:lstStyle/>
          <a:p>
            <a:r>
              <a:rPr lang="ru-RU" smtClean="0"/>
              <a:t>мозговые основы когнитивной деятельности</a:t>
            </a:r>
            <a:endParaRPr lang="en-US" dirty="0"/>
          </a:p>
        </p:txBody>
      </p:sp>
      <p:sp>
        <p:nvSpPr>
          <p:cNvPr id="3" name="Номер слайда 2"/>
          <p:cNvSpPr>
            <a:spLocks noGrp="1"/>
          </p:cNvSpPr>
          <p:nvPr>
            <p:ph type="sldNum" sz="quarter" idx="12"/>
          </p:nvPr>
        </p:nvSpPr>
        <p:spPr/>
        <p:txBody>
          <a:bodyPr/>
          <a:lstStyle/>
          <a:p>
            <a:fld id="{8A7A6979-0714-4377-B894-6BE4C2D6E202}" type="slidenum">
              <a:rPr lang="en-US" smtClean="0"/>
              <a:t>25</a:t>
            </a:fld>
            <a:endParaRPr lang="en-US" dirty="0"/>
          </a:p>
        </p:txBody>
      </p:sp>
      <p:pic>
        <p:nvPicPr>
          <p:cNvPr id="4098" name="Picture 2" descr="1a02.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82763" y="2486650"/>
            <a:ext cx="3636962" cy="363696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543677" y="2486650"/>
            <a:ext cx="3886198" cy="3416320"/>
          </a:xfrm>
          <a:prstGeom prst="rect">
            <a:avLst/>
          </a:prstGeom>
          <a:noFill/>
        </p:spPr>
        <p:txBody>
          <a:bodyPr wrap="square" rtlCol="0">
            <a:spAutoFit/>
          </a:bodyPr>
          <a:lstStyle/>
          <a:p>
            <a:r>
              <a:rPr lang="en-US" b="1" dirty="0" smtClean="0"/>
              <a:t>c-</a:t>
            </a:r>
            <a:r>
              <a:rPr lang="en-US" b="1" dirty="0" err="1" smtClean="0"/>
              <a:t>Fos</a:t>
            </a:r>
            <a:r>
              <a:rPr lang="en-US" dirty="0"/>
              <a:t> is a </a:t>
            </a:r>
            <a:r>
              <a:rPr lang="en-US" dirty="0">
                <a:hlinkClick r:id="rId3" tooltip="Proto-oncogene"/>
              </a:rPr>
              <a:t>proto-oncogene</a:t>
            </a:r>
            <a:r>
              <a:rPr lang="en-US" dirty="0"/>
              <a:t> </a:t>
            </a:r>
            <a:r>
              <a:rPr lang="en-US" dirty="0" smtClean="0"/>
              <a:t> c-</a:t>
            </a:r>
            <a:r>
              <a:rPr lang="en-US" dirty="0" err="1" smtClean="0"/>
              <a:t>Fos</a:t>
            </a:r>
            <a:r>
              <a:rPr lang="en-US" dirty="0" smtClean="0"/>
              <a:t> </a:t>
            </a:r>
            <a:r>
              <a:rPr lang="en-US" dirty="0"/>
              <a:t>encodes a 62 </a:t>
            </a:r>
            <a:r>
              <a:rPr lang="en-US" dirty="0" err="1"/>
              <a:t>kDa</a:t>
            </a:r>
            <a:r>
              <a:rPr lang="en-US" dirty="0"/>
              <a:t> protein, which forms heterodimer with </a:t>
            </a:r>
            <a:r>
              <a:rPr lang="en-US" dirty="0">
                <a:hlinkClick r:id="rId4" tooltip="C-jun"/>
              </a:rPr>
              <a:t>c-</a:t>
            </a:r>
            <a:r>
              <a:rPr lang="en-US" dirty="0" err="1">
                <a:hlinkClick r:id="rId4" tooltip="C-jun"/>
              </a:rPr>
              <a:t>jun</a:t>
            </a:r>
            <a:r>
              <a:rPr lang="en-US" dirty="0"/>
              <a:t> (part of Jun family of transcription factors), resulting in the formation of </a:t>
            </a:r>
            <a:r>
              <a:rPr lang="en-US" dirty="0">
                <a:hlinkClick r:id="rId5" tooltip="AP-1 transcription factor"/>
              </a:rPr>
              <a:t>AP-1</a:t>
            </a:r>
            <a:r>
              <a:rPr lang="en-US" dirty="0"/>
              <a:t> (Activator Protein-1) complex which binds DNA at AP-1 specific sites at the promoter and enhancer regions of target genes and converts extracellular signals into changes of gene </a:t>
            </a:r>
            <a:r>
              <a:rPr lang="en-US" dirty="0" smtClean="0"/>
              <a:t>expression.</a:t>
            </a:r>
            <a:r>
              <a:rPr lang="en-US" dirty="0"/>
              <a:t> It plays an important role in many cellular </a:t>
            </a:r>
            <a:r>
              <a:rPr lang="en-US" dirty="0" smtClean="0"/>
              <a:t>functions.</a:t>
            </a:r>
            <a:endParaRPr lang="ru-RU" dirty="0"/>
          </a:p>
        </p:txBody>
      </p:sp>
    </p:spTree>
    <p:extLst>
      <p:ext uri="{BB962C8B-B14F-4D97-AF65-F5344CB8AC3E}">
        <p14:creationId xmlns:p14="http://schemas.microsoft.com/office/powerpoint/2010/main" val="20904667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Переход из кратковременной памяти в долговременную</a:t>
            </a:r>
            <a:endParaRPr lang="ru-RU" dirty="0"/>
          </a:p>
        </p:txBody>
      </p:sp>
      <p:sp>
        <p:nvSpPr>
          <p:cNvPr id="3" name="TextBox 2"/>
          <p:cNvSpPr txBox="1"/>
          <p:nvPr/>
        </p:nvSpPr>
        <p:spPr>
          <a:xfrm>
            <a:off x="1933575" y="2524125"/>
            <a:ext cx="8505825" cy="4154984"/>
          </a:xfrm>
          <a:prstGeom prst="rect">
            <a:avLst/>
          </a:prstGeom>
          <a:noFill/>
        </p:spPr>
        <p:txBody>
          <a:bodyPr wrap="square" rtlCol="0">
            <a:spAutoFit/>
          </a:bodyPr>
          <a:lstStyle/>
          <a:p>
            <a:pPr marL="342900" indent="-342900">
              <a:buAutoNum type="arabicPeriod"/>
            </a:pPr>
            <a:r>
              <a:rPr lang="ru-RU" sz="2400" dirty="0" smtClean="0"/>
              <a:t>Кратковременные нестойкие изменения в синапсах возникают согласно правилу </a:t>
            </a:r>
            <a:r>
              <a:rPr lang="ru-RU" sz="2400" dirty="0" err="1" smtClean="0"/>
              <a:t>Хебба</a:t>
            </a:r>
            <a:endParaRPr lang="ru-RU" sz="2400" dirty="0" smtClean="0"/>
          </a:p>
          <a:p>
            <a:pPr marL="342900" indent="-342900">
              <a:buAutoNum type="arabicPeriod"/>
            </a:pPr>
            <a:r>
              <a:rPr lang="ru-RU" sz="2400" dirty="0" smtClean="0"/>
              <a:t>Клетка продолжает быть активной, в тело клетки входят ионы </a:t>
            </a:r>
            <a:r>
              <a:rPr lang="en-US" sz="2400" dirty="0" smtClean="0"/>
              <a:t>Ca2+, </a:t>
            </a:r>
            <a:r>
              <a:rPr lang="ru-RU" sz="2400" dirty="0" smtClean="0"/>
              <a:t> в ядре запускается каскад процессов с участием </a:t>
            </a:r>
            <a:r>
              <a:rPr lang="en-US" sz="2400" dirty="0" smtClean="0"/>
              <a:t>CREB</a:t>
            </a:r>
            <a:r>
              <a:rPr lang="ru-RU" sz="2400" dirty="0" smtClean="0"/>
              <a:t>, происходит синтез белков</a:t>
            </a:r>
          </a:p>
          <a:p>
            <a:pPr marL="342900" indent="-342900">
              <a:buAutoNum type="arabicPeriod"/>
            </a:pPr>
            <a:r>
              <a:rPr lang="ru-RU" sz="2400" dirty="0" smtClean="0"/>
              <a:t>Белки распространяются в цитоплазме, на них реагируют только синапсы с кратковременными изменениями</a:t>
            </a:r>
          </a:p>
          <a:p>
            <a:pPr marL="342900" indent="-342900">
              <a:buAutoNum type="arabicPeriod"/>
            </a:pPr>
            <a:r>
              <a:rPr lang="ru-RU" sz="2400" dirty="0" smtClean="0"/>
              <a:t>Встраивание белков переводит нестойкие изменения в устойчивые</a:t>
            </a:r>
          </a:p>
          <a:p>
            <a:pPr marL="342900" indent="-342900">
              <a:buAutoNum type="arabicPeriod"/>
            </a:pPr>
            <a:r>
              <a:rPr lang="ru-RU" sz="2400" dirty="0" smtClean="0"/>
              <a:t>Блокада любого звена цепочки блокирует процесс перехода</a:t>
            </a:r>
            <a:endParaRPr lang="ru-RU" sz="2400" dirty="0"/>
          </a:p>
        </p:txBody>
      </p:sp>
    </p:spTree>
    <p:extLst>
      <p:ext uri="{BB962C8B-B14F-4D97-AF65-F5344CB8AC3E}">
        <p14:creationId xmlns:p14="http://schemas.microsoft.com/office/powerpoint/2010/main" val="3929597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stretch>
            <a:fillRect/>
          </a:stretch>
        </p:blipFill>
        <p:spPr>
          <a:xfrm>
            <a:off x="102514" y="0"/>
            <a:ext cx="12089486" cy="6935901"/>
          </a:xfrm>
          <a:prstGeom prst="rect">
            <a:avLst/>
          </a:prstGeom>
        </p:spPr>
      </p:pic>
    </p:spTree>
    <p:extLst>
      <p:ext uri="{BB962C8B-B14F-4D97-AF65-F5344CB8AC3E}">
        <p14:creationId xmlns:p14="http://schemas.microsoft.com/office/powerpoint/2010/main" val="42147387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a:t>Реконсолидация</a:t>
            </a:r>
            <a:r>
              <a:rPr lang="en-US" dirty="0"/>
              <a:t/>
            </a:r>
            <a:br>
              <a:rPr lang="en-US" dirty="0"/>
            </a:br>
            <a:r>
              <a:rPr lang="ru-RU" dirty="0" smtClean="0"/>
              <a:t>Пластичность памяти</a:t>
            </a:r>
            <a:endParaRPr lang="ru-RU" dirty="0"/>
          </a:p>
        </p:txBody>
      </p:sp>
      <p:sp>
        <p:nvSpPr>
          <p:cNvPr id="3" name="Объект 2"/>
          <p:cNvSpPr>
            <a:spLocks noGrp="1"/>
          </p:cNvSpPr>
          <p:nvPr>
            <p:ph idx="1"/>
          </p:nvPr>
        </p:nvSpPr>
        <p:spPr>
          <a:xfrm>
            <a:off x="2231136" y="2638044"/>
            <a:ext cx="3922014" cy="3101983"/>
          </a:xfrm>
        </p:spPr>
        <p:txBody>
          <a:bodyPr>
            <a:normAutofit fontScale="85000" lnSpcReduction="10000"/>
          </a:bodyPr>
          <a:lstStyle/>
          <a:p>
            <a:r>
              <a:rPr lang="ru-RU" dirty="0" smtClean="0"/>
              <a:t>Реактивация </a:t>
            </a:r>
            <a:r>
              <a:rPr lang="ru-RU" dirty="0"/>
              <a:t>памяти есть ее реконструкция</a:t>
            </a:r>
          </a:p>
          <a:p>
            <a:r>
              <a:rPr lang="ru-RU" dirty="0"/>
              <a:t>Реконструкция сопровождается </a:t>
            </a:r>
            <a:r>
              <a:rPr lang="ru-RU" dirty="0" err="1"/>
              <a:t>рекатегоризацией</a:t>
            </a:r>
            <a:endParaRPr lang="ru-RU" dirty="0"/>
          </a:p>
          <a:p>
            <a:r>
              <a:rPr lang="ru-RU" dirty="0"/>
              <a:t>За </a:t>
            </a:r>
            <a:r>
              <a:rPr lang="ru-RU" dirty="0" err="1"/>
              <a:t>рекатегоризацией</a:t>
            </a:r>
            <a:r>
              <a:rPr lang="ru-RU" dirty="0"/>
              <a:t> идет </a:t>
            </a:r>
            <a:r>
              <a:rPr lang="ru-RU" dirty="0" err="1"/>
              <a:t>реконсолидация</a:t>
            </a:r>
            <a:endParaRPr lang="ru-RU" dirty="0"/>
          </a:p>
          <a:p>
            <a:r>
              <a:rPr lang="ru-RU" dirty="0" smtClean="0"/>
              <a:t>Трансформация памяти при ее извлечении. </a:t>
            </a:r>
            <a:endParaRPr lang="en-US" dirty="0" smtClean="0"/>
          </a:p>
          <a:p>
            <a:pPr marL="0" indent="0">
              <a:buNone/>
            </a:pPr>
            <a:r>
              <a:rPr lang="ru-RU" dirty="0" smtClean="0"/>
              <a:t>Сэр</a:t>
            </a:r>
            <a:r>
              <a:rPr lang="ru-RU" dirty="0"/>
              <a:t>  </a:t>
            </a:r>
            <a:r>
              <a:rPr lang="ru-RU" b="1" dirty="0"/>
              <a:t>Фредерик Чарлз </a:t>
            </a:r>
            <a:r>
              <a:rPr lang="ru-RU" b="1" dirty="0" err="1"/>
              <a:t>Бартлетт</a:t>
            </a:r>
            <a:r>
              <a:rPr lang="ru-RU" dirty="0"/>
              <a:t>  (1886—1969) —британский психолог, первый профессор экспериментальной психологии в университете </a:t>
            </a:r>
            <a:r>
              <a:rPr lang="ru-RU" dirty="0" smtClean="0"/>
              <a:t>Кембриджа</a:t>
            </a:r>
            <a:r>
              <a:rPr lang="en-US" dirty="0"/>
              <a:t>/</a:t>
            </a:r>
            <a:endParaRPr lang="en-US" dirty="0" smtClean="0"/>
          </a:p>
          <a:p>
            <a:endParaRPr lang="en-US" dirty="0" smtClean="0"/>
          </a:p>
          <a:p>
            <a:endParaRPr lang="ru-RU" dirty="0"/>
          </a:p>
        </p:txBody>
      </p:sp>
      <p:sp>
        <p:nvSpPr>
          <p:cNvPr id="4" name="Нижний колонтитул 3"/>
          <p:cNvSpPr>
            <a:spLocks noGrp="1"/>
          </p:cNvSpPr>
          <p:nvPr>
            <p:ph type="ftr" sz="quarter" idx="11"/>
          </p:nvPr>
        </p:nvSpPr>
        <p:spPr/>
        <p:txBody>
          <a:bodyPr/>
          <a:lstStyle/>
          <a:p>
            <a:r>
              <a:rPr lang="ru-RU" dirty="0" smtClean="0"/>
              <a:t>мозговые основы когнитивной деятельности</a:t>
            </a:r>
            <a:endParaRPr lang="en-US" dirty="0"/>
          </a:p>
        </p:txBody>
      </p:sp>
      <p:sp>
        <p:nvSpPr>
          <p:cNvPr id="5" name="Номер слайда 4"/>
          <p:cNvSpPr>
            <a:spLocks noGrp="1"/>
          </p:cNvSpPr>
          <p:nvPr>
            <p:ph type="sldNum" sz="quarter" idx="12"/>
          </p:nvPr>
        </p:nvSpPr>
        <p:spPr/>
        <p:txBody>
          <a:bodyPr/>
          <a:lstStyle/>
          <a:p>
            <a:fld id="{8A7A6979-0714-4377-B894-6BE4C2D6E202}" type="slidenum">
              <a:rPr lang="en-US" smtClean="0"/>
              <a:pPr/>
              <a:t>28</a:t>
            </a:fld>
            <a:endParaRPr lang="en-US" dirty="0"/>
          </a:p>
        </p:txBody>
      </p:sp>
      <p:pic>
        <p:nvPicPr>
          <p:cNvPr id="6" name="Рисунок 5"/>
          <p:cNvPicPr>
            <a:picLocks noChangeAspect="1"/>
          </p:cNvPicPr>
          <p:nvPr/>
        </p:nvPicPr>
        <p:blipFill>
          <a:blip r:embed="rId3"/>
          <a:stretch>
            <a:fillRect/>
          </a:stretch>
        </p:blipFill>
        <p:spPr>
          <a:xfrm>
            <a:off x="6273160" y="2638044"/>
            <a:ext cx="5036830" cy="2805690"/>
          </a:xfrm>
          <a:prstGeom prst="rect">
            <a:avLst/>
          </a:prstGeom>
        </p:spPr>
      </p:pic>
    </p:spTree>
    <p:extLst>
      <p:ext uri="{BB962C8B-B14F-4D97-AF65-F5344CB8AC3E}">
        <p14:creationId xmlns:p14="http://schemas.microsoft.com/office/powerpoint/2010/main" val="20344187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1"/>
          </p:nvPr>
        </p:nvSpPr>
        <p:spPr/>
        <p:txBody>
          <a:bodyPr/>
          <a:lstStyle/>
          <a:p>
            <a:r>
              <a:rPr lang="ru-RU" smtClean="0"/>
              <a:t>мозговые основы когнитивной деятельности</a:t>
            </a:r>
            <a:endParaRPr lang="en-US" dirty="0"/>
          </a:p>
        </p:txBody>
      </p:sp>
      <p:sp>
        <p:nvSpPr>
          <p:cNvPr id="3" name="Номер слайда 2"/>
          <p:cNvSpPr>
            <a:spLocks noGrp="1"/>
          </p:cNvSpPr>
          <p:nvPr>
            <p:ph type="sldNum" sz="quarter" idx="12"/>
          </p:nvPr>
        </p:nvSpPr>
        <p:spPr/>
        <p:txBody>
          <a:bodyPr/>
          <a:lstStyle/>
          <a:p>
            <a:fld id="{8A7A6979-0714-4377-B894-6BE4C2D6E202}" type="slidenum">
              <a:rPr lang="en-US" smtClean="0"/>
              <a:t>29</a:t>
            </a:fld>
            <a:endParaRPr lang="en-US" dirty="0"/>
          </a:p>
        </p:txBody>
      </p:sp>
      <p:pic>
        <p:nvPicPr>
          <p:cNvPr id="4" name="Рисунок 3"/>
          <p:cNvPicPr>
            <a:picLocks noChangeAspect="1"/>
          </p:cNvPicPr>
          <p:nvPr/>
        </p:nvPicPr>
        <p:blipFill>
          <a:blip r:embed="rId3"/>
          <a:stretch>
            <a:fillRect/>
          </a:stretch>
        </p:blipFill>
        <p:spPr>
          <a:xfrm>
            <a:off x="1976437" y="1090612"/>
            <a:ext cx="8239125" cy="4676775"/>
          </a:xfrm>
          <a:prstGeom prst="rect">
            <a:avLst/>
          </a:prstGeom>
        </p:spPr>
      </p:pic>
      <p:sp>
        <p:nvSpPr>
          <p:cNvPr id="5" name="Прямоугольник 4"/>
          <p:cNvSpPr/>
          <p:nvPr/>
        </p:nvSpPr>
        <p:spPr>
          <a:xfrm>
            <a:off x="2162175" y="5848350"/>
            <a:ext cx="2381250" cy="3695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7800958" y="5866638"/>
            <a:ext cx="2381250" cy="3695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p:cNvSpPr txBox="1"/>
          <p:nvPr/>
        </p:nvSpPr>
        <p:spPr>
          <a:xfrm>
            <a:off x="2169544" y="5785675"/>
            <a:ext cx="2381250" cy="369332"/>
          </a:xfrm>
          <a:prstGeom prst="rect">
            <a:avLst/>
          </a:prstGeom>
          <a:noFill/>
        </p:spPr>
        <p:txBody>
          <a:bodyPr wrap="square" rtlCol="0">
            <a:spAutoFit/>
          </a:bodyPr>
          <a:lstStyle/>
          <a:p>
            <a:r>
              <a:rPr lang="ru-RU" dirty="0" smtClean="0"/>
              <a:t>Зависит от синтеза</a:t>
            </a:r>
            <a:endParaRPr lang="ru-RU" dirty="0"/>
          </a:p>
        </p:txBody>
      </p:sp>
      <p:sp>
        <p:nvSpPr>
          <p:cNvPr id="8" name="TextBox 7"/>
          <p:cNvSpPr txBox="1"/>
          <p:nvPr/>
        </p:nvSpPr>
        <p:spPr>
          <a:xfrm>
            <a:off x="7808327" y="5856041"/>
            <a:ext cx="2576514" cy="369332"/>
          </a:xfrm>
          <a:prstGeom prst="rect">
            <a:avLst/>
          </a:prstGeom>
          <a:noFill/>
        </p:spPr>
        <p:txBody>
          <a:bodyPr wrap="square" rtlCol="0">
            <a:spAutoFit/>
          </a:bodyPr>
          <a:lstStyle/>
          <a:p>
            <a:r>
              <a:rPr lang="ru-RU" dirty="0" smtClean="0"/>
              <a:t>Не зависит от синтеза</a:t>
            </a:r>
            <a:endParaRPr lang="ru-RU" dirty="0"/>
          </a:p>
        </p:txBody>
      </p:sp>
    </p:spTree>
    <p:extLst>
      <p:ext uri="{BB962C8B-B14F-4D97-AF65-F5344CB8AC3E}">
        <p14:creationId xmlns:p14="http://schemas.microsoft.com/office/powerpoint/2010/main" val="37712409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Содержимое 2"/>
          <p:cNvSpPr>
            <a:spLocks noGrp="1"/>
          </p:cNvSpPr>
          <p:nvPr>
            <p:ph idx="4294967295"/>
          </p:nvPr>
        </p:nvSpPr>
        <p:spPr>
          <a:xfrm>
            <a:off x="2105025" y="1676400"/>
            <a:ext cx="7731125" cy="3101975"/>
          </a:xfrm>
        </p:spPr>
        <p:txBody>
          <a:bodyPr>
            <a:normAutofit/>
          </a:bodyPr>
          <a:lstStyle/>
          <a:p>
            <a:pPr eaLnBrk="1" hangingPunct="1"/>
            <a:r>
              <a:rPr lang="ru-RU" altLang="ru-RU" sz="3200" b="1" dirty="0" smtClean="0"/>
              <a:t>Память</a:t>
            </a:r>
            <a:r>
              <a:rPr lang="ru-RU" altLang="ru-RU" sz="3200" dirty="0" smtClean="0"/>
              <a:t> – это особая форма психического отражения действительности, заключающаяся в закреплении, сохранении и последующем воспроизведении информации в живой системе</a:t>
            </a:r>
          </a:p>
        </p:txBody>
      </p:sp>
    </p:spTree>
    <p:extLst>
      <p:ext uri="{BB962C8B-B14F-4D97-AF65-F5344CB8AC3E}">
        <p14:creationId xmlns:p14="http://schemas.microsoft.com/office/powerpoint/2010/main" val="13721578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a:xfrm>
            <a:off x="1135761" y="186610"/>
            <a:ext cx="5322189" cy="1188720"/>
          </a:xfrm>
        </p:spPr>
        <p:txBody>
          <a:bodyPr/>
          <a:lstStyle/>
          <a:p>
            <a:r>
              <a:rPr lang="ru-RU" dirty="0" smtClean="0"/>
              <a:t>Как можно «стирать» память ?</a:t>
            </a:r>
            <a:endParaRPr lang="ru-RU" dirty="0"/>
          </a:p>
        </p:txBody>
      </p:sp>
      <p:sp>
        <p:nvSpPr>
          <p:cNvPr id="2" name="Нижний колонтитул 1"/>
          <p:cNvSpPr>
            <a:spLocks noGrp="1"/>
          </p:cNvSpPr>
          <p:nvPr>
            <p:ph type="ftr" sz="quarter" idx="11"/>
          </p:nvPr>
        </p:nvSpPr>
        <p:spPr/>
        <p:txBody>
          <a:bodyPr/>
          <a:lstStyle/>
          <a:p>
            <a:r>
              <a:rPr lang="ru-RU" smtClean="0"/>
              <a:t>мозговые основы когнитивной деятельности</a:t>
            </a:r>
            <a:endParaRPr lang="en-US" dirty="0"/>
          </a:p>
        </p:txBody>
      </p:sp>
      <p:sp>
        <p:nvSpPr>
          <p:cNvPr id="3" name="Номер слайда 2"/>
          <p:cNvSpPr>
            <a:spLocks noGrp="1"/>
          </p:cNvSpPr>
          <p:nvPr>
            <p:ph type="sldNum" sz="quarter" idx="12"/>
          </p:nvPr>
        </p:nvSpPr>
        <p:spPr/>
        <p:txBody>
          <a:bodyPr/>
          <a:lstStyle/>
          <a:p>
            <a:fld id="{8A7A6979-0714-4377-B894-6BE4C2D6E202}" type="slidenum">
              <a:rPr lang="en-US" smtClean="0"/>
              <a:t>30</a:t>
            </a:fld>
            <a:endParaRPr lang="en-US" dirty="0"/>
          </a:p>
        </p:txBody>
      </p:sp>
      <p:pic>
        <p:nvPicPr>
          <p:cNvPr id="4" name="Рисунок 3"/>
          <p:cNvPicPr>
            <a:picLocks noChangeAspect="1"/>
          </p:cNvPicPr>
          <p:nvPr/>
        </p:nvPicPr>
        <p:blipFill>
          <a:blip r:embed="rId2"/>
          <a:stretch>
            <a:fillRect/>
          </a:stretch>
        </p:blipFill>
        <p:spPr>
          <a:xfrm>
            <a:off x="609600" y="1649628"/>
            <a:ext cx="6677025" cy="4479739"/>
          </a:xfrm>
          <a:prstGeom prst="rect">
            <a:avLst/>
          </a:prstGeom>
        </p:spPr>
      </p:pic>
      <p:sp>
        <p:nvSpPr>
          <p:cNvPr id="5" name="TextBox 4"/>
          <p:cNvSpPr txBox="1"/>
          <p:nvPr/>
        </p:nvSpPr>
        <p:spPr>
          <a:xfrm>
            <a:off x="7810500" y="5625583"/>
            <a:ext cx="3457575" cy="369332"/>
          </a:xfrm>
          <a:prstGeom prst="rect">
            <a:avLst/>
          </a:prstGeom>
          <a:noFill/>
        </p:spPr>
        <p:txBody>
          <a:bodyPr wrap="square" rtlCol="0">
            <a:spAutoFit/>
          </a:bodyPr>
          <a:lstStyle/>
          <a:p>
            <a:r>
              <a:rPr lang="en-US" dirty="0" err="1"/>
              <a:t>Murav’eva</a:t>
            </a:r>
            <a:r>
              <a:rPr lang="en-US" dirty="0"/>
              <a:t> and K. V. </a:t>
            </a:r>
            <a:r>
              <a:rPr lang="en-US" dirty="0" err="1" smtClean="0"/>
              <a:t>Anokhin</a:t>
            </a:r>
            <a:r>
              <a:rPr lang="en-US" dirty="0" smtClean="0"/>
              <a:t>, 2005</a:t>
            </a:r>
            <a:endParaRPr lang="ru-RU" dirty="0"/>
          </a:p>
        </p:txBody>
      </p:sp>
      <p:sp>
        <p:nvSpPr>
          <p:cNvPr id="6" name="TextBox 5"/>
          <p:cNvSpPr txBox="1"/>
          <p:nvPr/>
        </p:nvSpPr>
        <p:spPr>
          <a:xfrm>
            <a:off x="7810500" y="4324350"/>
            <a:ext cx="3609975" cy="923330"/>
          </a:xfrm>
          <a:prstGeom prst="rect">
            <a:avLst/>
          </a:prstGeom>
          <a:noFill/>
        </p:spPr>
        <p:txBody>
          <a:bodyPr wrap="square" rtlCol="0">
            <a:spAutoFit/>
          </a:bodyPr>
          <a:lstStyle/>
          <a:p>
            <a:r>
              <a:rPr lang="ru-RU" dirty="0" smtClean="0"/>
              <a:t>Блокаторы синтеза белка, введенные в момент </a:t>
            </a:r>
            <a:r>
              <a:rPr lang="ru-RU" dirty="0" err="1" smtClean="0"/>
              <a:t>реконсолидации</a:t>
            </a:r>
            <a:r>
              <a:rPr lang="ru-RU" dirty="0" smtClean="0"/>
              <a:t> стирают память</a:t>
            </a:r>
            <a:endParaRPr lang="ru-RU" dirty="0"/>
          </a:p>
        </p:txBody>
      </p:sp>
      <p:pic>
        <p:nvPicPr>
          <p:cNvPr id="8" name="Picture 2" descr="Создать мем: стереть память люди в черном, люди в черном стирают память, люди в чёрном стирание памят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0921" y="423068"/>
            <a:ext cx="3469131" cy="3041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6011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35911" y="126492"/>
            <a:ext cx="7729728" cy="1188720"/>
          </a:xfrm>
        </p:spPr>
        <p:txBody>
          <a:bodyPr/>
          <a:lstStyle/>
          <a:p>
            <a:r>
              <a:rPr lang="ru-RU" dirty="0" smtClean="0"/>
              <a:t>Можно ли изменить память?</a:t>
            </a:r>
            <a:endParaRPr lang="ru-RU" dirty="0"/>
          </a:p>
        </p:txBody>
      </p:sp>
      <p:sp>
        <p:nvSpPr>
          <p:cNvPr id="3" name="Объект 2"/>
          <p:cNvSpPr>
            <a:spLocks noGrp="1"/>
          </p:cNvSpPr>
          <p:nvPr>
            <p:ph idx="1"/>
          </p:nvPr>
        </p:nvSpPr>
        <p:spPr/>
        <p:txBody>
          <a:bodyPr/>
          <a:lstStyle/>
          <a:p>
            <a:endParaRPr lang="ru-RU"/>
          </a:p>
        </p:txBody>
      </p:sp>
      <p:sp>
        <p:nvSpPr>
          <p:cNvPr id="4" name="Нижний колонтитул 3"/>
          <p:cNvSpPr>
            <a:spLocks noGrp="1"/>
          </p:cNvSpPr>
          <p:nvPr>
            <p:ph type="ftr" sz="quarter" idx="11"/>
          </p:nvPr>
        </p:nvSpPr>
        <p:spPr/>
        <p:txBody>
          <a:bodyPr/>
          <a:lstStyle/>
          <a:p>
            <a:r>
              <a:rPr lang="ru-RU" smtClean="0"/>
              <a:t>мозговые основы когнитивной деятельности</a:t>
            </a:r>
            <a:endParaRPr lang="en-US" dirty="0"/>
          </a:p>
        </p:txBody>
      </p:sp>
      <p:sp>
        <p:nvSpPr>
          <p:cNvPr id="5" name="Номер слайда 4"/>
          <p:cNvSpPr>
            <a:spLocks noGrp="1"/>
          </p:cNvSpPr>
          <p:nvPr>
            <p:ph type="sldNum" sz="quarter" idx="12"/>
          </p:nvPr>
        </p:nvSpPr>
        <p:spPr/>
        <p:txBody>
          <a:bodyPr/>
          <a:lstStyle/>
          <a:p>
            <a:fld id="{8A7A6979-0714-4377-B894-6BE4C2D6E202}" type="slidenum">
              <a:rPr lang="en-US" smtClean="0"/>
              <a:pPr/>
              <a:t>31</a:t>
            </a:fld>
            <a:endParaRPr lang="en-US" dirty="0"/>
          </a:p>
        </p:txBody>
      </p:sp>
      <p:pic>
        <p:nvPicPr>
          <p:cNvPr id="16386" name="Picture 2" descr="https://ars.els-cdn.com/content/image/1-s2.0-S0896627315006777-gr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2589" y="1768601"/>
            <a:ext cx="7788275" cy="39714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314450" y="5991225"/>
            <a:ext cx="7620000" cy="646331"/>
          </a:xfrm>
          <a:prstGeom prst="rect">
            <a:avLst/>
          </a:prstGeom>
          <a:noFill/>
        </p:spPr>
        <p:txBody>
          <a:bodyPr wrap="square" rtlCol="0">
            <a:spAutoFit/>
          </a:bodyPr>
          <a:lstStyle/>
          <a:p>
            <a:r>
              <a:rPr lang="en-US" dirty="0" err="1" smtClean="0"/>
              <a:t>Tonegava</a:t>
            </a:r>
            <a:r>
              <a:rPr lang="en-US" dirty="0" smtClean="0"/>
              <a:t> et al., 2015, Neuron </a:t>
            </a:r>
            <a:r>
              <a:rPr lang="en-US" dirty="0">
                <a:hlinkClick r:id="rId3"/>
              </a:rPr>
              <a:t>10.1016/j.neuron.2015.08.002</a:t>
            </a:r>
            <a:endParaRPr lang="en-US" dirty="0"/>
          </a:p>
          <a:p>
            <a:endParaRPr lang="ru-RU" dirty="0"/>
          </a:p>
        </p:txBody>
      </p:sp>
    </p:spTree>
    <p:extLst>
      <p:ext uri="{BB962C8B-B14F-4D97-AF65-F5344CB8AC3E}">
        <p14:creationId xmlns:p14="http://schemas.microsoft.com/office/powerpoint/2010/main" val="6554326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Амнезия</a:t>
            </a:r>
            <a:endParaRPr lang="ru-RU" dirty="0"/>
          </a:p>
        </p:txBody>
      </p:sp>
      <p:sp>
        <p:nvSpPr>
          <p:cNvPr id="3" name="Объект 2"/>
          <p:cNvSpPr>
            <a:spLocks noGrp="1"/>
          </p:cNvSpPr>
          <p:nvPr>
            <p:ph idx="1"/>
          </p:nvPr>
        </p:nvSpPr>
        <p:spPr>
          <a:xfrm>
            <a:off x="4667249" y="2638044"/>
            <a:ext cx="7153275" cy="3101983"/>
          </a:xfrm>
        </p:spPr>
        <p:txBody>
          <a:bodyPr>
            <a:normAutofit/>
          </a:bodyPr>
          <a:lstStyle/>
          <a:p>
            <a:r>
              <a:rPr lang="ru-RU" sz="2400" dirty="0" smtClean="0"/>
              <a:t>Нарушение процессов памяти (запоминания, хранения, воспроизведения</a:t>
            </a:r>
          </a:p>
          <a:p>
            <a:r>
              <a:rPr lang="ru-RU" sz="2400" b="1" dirty="0" smtClean="0"/>
              <a:t>Ретроградная амнезия </a:t>
            </a:r>
            <a:r>
              <a:rPr lang="ru-RU" sz="2400" dirty="0" smtClean="0"/>
              <a:t>– невозможность вспомнить материал, предшествующий травме</a:t>
            </a:r>
          </a:p>
          <a:p>
            <a:r>
              <a:rPr lang="ru-RU" sz="2400" b="1" dirty="0" err="1" smtClean="0"/>
              <a:t>Антероградная</a:t>
            </a:r>
            <a:r>
              <a:rPr lang="ru-RU" sz="2400" b="1" dirty="0" smtClean="0"/>
              <a:t> </a:t>
            </a:r>
            <a:r>
              <a:rPr lang="ru-RU" sz="2400" b="1" dirty="0"/>
              <a:t>амнезия</a:t>
            </a:r>
            <a:r>
              <a:rPr lang="ru-RU" sz="2400" b="1" dirty="0" smtClean="0"/>
              <a:t> </a:t>
            </a:r>
            <a:r>
              <a:rPr lang="ru-RU" sz="2400" dirty="0" smtClean="0"/>
              <a:t>– невозможность формировать новые воспоминания</a:t>
            </a:r>
            <a:endParaRPr lang="ru-RU" sz="2400" dirty="0"/>
          </a:p>
        </p:txBody>
      </p:sp>
      <p:sp>
        <p:nvSpPr>
          <p:cNvPr id="4" name="Нижний колонтитул 3"/>
          <p:cNvSpPr>
            <a:spLocks noGrp="1"/>
          </p:cNvSpPr>
          <p:nvPr>
            <p:ph type="ftr" sz="quarter" idx="11"/>
          </p:nvPr>
        </p:nvSpPr>
        <p:spPr/>
        <p:txBody>
          <a:bodyPr/>
          <a:lstStyle/>
          <a:p>
            <a:r>
              <a:rPr lang="ru-RU" smtClean="0"/>
              <a:t>мозговые основы когнитивной деятельности</a:t>
            </a:r>
            <a:endParaRPr lang="en-US" dirty="0"/>
          </a:p>
        </p:txBody>
      </p:sp>
      <p:sp>
        <p:nvSpPr>
          <p:cNvPr id="5" name="Номер слайда 4"/>
          <p:cNvSpPr>
            <a:spLocks noGrp="1"/>
          </p:cNvSpPr>
          <p:nvPr>
            <p:ph type="sldNum" sz="quarter" idx="12"/>
          </p:nvPr>
        </p:nvSpPr>
        <p:spPr/>
        <p:txBody>
          <a:bodyPr/>
          <a:lstStyle/>
          <a:p>
            <a:fld id="{8A7A6979-0714-4377-B894-6BE4C2D6E202}" type="slidenum">
              <a:rPr lang="en-US" smtClean="0"/>
              <a:pPr/>
              <a:t>32</a:t>
            </a:fld>
            <a:endParaRPr lang="en-US" dirty="0"/>
          </a:p>
        </p:txBody>
      </p:sp>
      <p:pic>
        <p:nvPicPr>
          <p:cNvPr id="5122" name="Picture 2" descr="Как выжить в мире «цифровой амнезии» | Блог Касперского"/>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638044"/>
            <a:ext cx="3907457" cy="2930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33980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r>
              <a:rPr lang="ru-RU" dirty="0" smtClean="0"/>
              <a:t>речь</a:t>
            </a:r>
            <a:endParaRPr lang="ru-RU" dirty="0"/>
          </a:p>
        </p:txBody>
      </p:sp>
      <p:sp>
        <p:nvSpPr>
          <p:cNvPr id="5" name="Текст 4"/>
          <p:cNvSpPr>
            <a:spLocks noGrp="1"/>
          </p:cNvSpPr>
          <p:nvPr>
            <p:ph type="body" idx="1"/>
          </p:nvPr>
        </p:nvSpPr>
        <p:spPr/>
        <p:txBody>
          <a:bodyPr/>
          <a:lstStyle/>
          <a:p>
            <a:endParaRPr lang="ru-RU"/>
          </a:p>
        </p:txBody>
      </p:sp>
      <p:sp>
        <p:nvSpPr>
          <p:cNvPr id="2" name="Нижний колонтитул 1"/>
          <p:cNvSpPr>
            <a:spLocks noGrp="1"/>
          </p:cNvSpPr>
          <p:nvPr>
            <p:ph type="ftr" sz="quarter" idx="11"/>
          </p:nvPr>
        </p:nvSpPr>
        <p:spPr/>
        <p:txBody>
          <a:bodyPr/>
          <a:lstStyle/>
          <a:p>
            <a:r>
              <a:rPr lang="ru-RU" smtClean="0"/>
              <a:t>мозговые основы когнитивной деятельности</a:t>
            </a:r>
            <a:endParaRPr lang="en-US" dirty="0"/>
          </a:p>
        </p:txBody>
      </p:sp>
      <p:sp>
        <p:nvSpPr>
          <p:cNvPr id="3" name="Номер слайда 2"/>
          <p:cNvSpPr>
            <a:spLocks noGrp="1"/>
          </p:cNvSpPr>
          <p:nvPr>
            <p:ph type="sldNum" sz="quarter" idx="12"/>
          </p:nvPr>
        </p:nvSpPr>
        <p:spPr/>
        <p:txBody>
          <a:bodyPr/>
          <a:lstStyle/>
          <a:p>
            <a:fld id="{8A7A6979-0714-4377-B894-6BE4C2D6E202}" type="slidenum">
              <a:rPr lang="en-US" smtClean="0"/>
              <a:t>33</a:t>
            </a:fld>
            <a:endParaRPr lang="en-US" dirty="0"/>
          </a:p>
        </p:txBody>
      </p:sp>
    </p:spTree>
    <p:extLst>
      <p:ext uri="{BB962C8B-B14F-4D97-AF65-F5344CB8AC3E}">
        <p14:creationId xmlns:p14="http://schemas.microsoft.com/office/powerpoint/2010/main" val="17361208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19"/>
          <p:cNvPicPr>
            <a:picLocks noChangeAspect="1" noChangeArrowheads="1"/>
          </p:cNvPicPr>
          <p:nvPr/>
        </p:nvPicPr>
        <p:blipFill>
          <a:blip r:embed="rId2" cstate="print"/>
          <a:srcRect/>
          <a:stretch>
            <a:fillRect/>
          </a:stretch>
        </p:blipFill>
        <p:spPr bwMode="auto">
          <a:xfrm>
            <a:off x="1046748" y="20639"/>
            <a:ext cx="10046368" cy="6837363"/>
          </a:xfrm>
          <a:prstGeom prst="rect">
            <a:avLst/>
          </a:prstGeom>
          <a:noFill/>
          <a:ln w="9525">
            <a:noFill/>
            <a:miter lim="800000"/>
            <a:headEnd/>
            <a:tailEnd/>
          </a:ln>
        </p:spPr>
      </p:pic>
    </p:spTree>
    <p:extLst>
      <p:ext uri="{BB962C8B-B14F-4D97-AF65-F5344CB8AC3E}">
        <p14:creationId xmlns:p14="http://schemas.microsoft.com/office/powerpoint/2010/main" val="20930292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6343649" y="1599573"/>
            <a:ext cx="5583905" cy="2824163"/>
          </a:xfrm>
        </p:spPr>
        <p:txBody>
          <a:bodyPr>
            <a:normAutofit/>
          </a:bodyPr>
          <a:lstStyle/>
          <a:p>
            <a:r>
              <a:rPr lang="ru-RU" dirty="0" smtClean="0"/>
              <a:t>Программа, ищущая изменения ДНК, произошедшие со времени расхождения эволюционных путей человека и шимпанзе.</a:t>
            </a:r>
          </a:p>
          <a:p>
            <a:r>
              <a:rPr lang="ru-RU" dirty="0" smtClean="0"/>
              <a:t>Фрагмент </a:t>
            </a:r>
            <a:r>
              <a:rPr lang="en-US" dirty="0" smtClean="0"/>
              <a:t>HAR1</a:t>
            </a:r>
            <a:r>
              <a:rPr lang="ru-RU" dirty="0" smtClean="0"/>
              <a:t> из 118 «букв»</a:t>
            </a:r>
          </a:p>
          <a:p>
            <a:r>
              <a:rPr lang="ru-RU" dirty="0" smtClean="0"/>
              <a:t>Он мало менялся (2 замены) до расхождения и имеет 18 отличий у человека и шимпанзе</a:t>
            </a:r>
            <a:endParaRPr lang="ru-RU" dirty="0"/>
          </a:p>
        </p:txBody>
      </p:sp>
      <p:sp>
        <p:nvSpPr>
          <p:cNvPr id="2" name="Заголовок 1"/>
          <p:cNvSpPr>
            <a:spLocks noGrp="1"/>
          </p:cNvSpPr>
          <p:nvPr>
            <p:ph type="title"/>
          </p:nvPr>
        </p:nvSpPr>
        <p:spPr>
          <a:xfrm>
            <a:off x="2326386" y="187876"/>
            <a:ext cx="7729728" cy="1188720"/>
          </a:xfrm>
        </p:spPr>
        <p:txBody>
          <a:bodyPr/>
          <a:lstStyle/>
          <a:p>
            <a:r>
              <a:rPr lang="ru-RU" dirty="0" smtClean="0"/>
              <a:t>Различия генома человека и шимпанзе</a:t>
            </a:r>
            <a:endParaRPr lang="ru-RU" dirty="0"/>
          </a:p>
        </p:txBody>
      </p:sp>
      <p:pic>
        <p:nvPicPr>
          <p:cNvPr id="3074" name="Picture 2"/>
          <p:cNvPicPr>
            <a:picLocks noChangeAspect="1" noChangeArrowheads="1"/>
          </p:cNvPicPr>
          <p:nvPr/>
        </p:nvPicPr>
        <p:blipFill>
          <a:blip r:embed="rId2" cstate="print"/>
          <a:srcRect/>
          <a:stretch>
            <a:fillRect/>
          </a:stretch>
        </p:blipFill>
        <p:spPr bwMode="auto">
          <a:xfrm>
            <a:off x="6948236" y="3964610"/>
            <a:ext cx="4186489" cy="2797513"/>
          </a:xfrm>
          <a:prstGeom prst="rect">
            <a:avLst/>
          </a:prstGeom>
          <a:noFill/>
          <a:ln w="9525">
            <a:noFill/>
            <a:miter lim="800000"/>
            <a:headEnd/>
            <a:tailEnd/>
          </a:ln>
          <a:effectLst/>
        </p:spPr>
      </p:pic>
      <p:pic>
        <p:nvPicPr>
          <p:cNvPr id="4" name="Рисунок 3"/>
          <p:cNvPicPr>
            <a:picLocks noChangeAspect="1"/>
          </p:cNvPicPr>
          <p:nvPr/>
        </p:nvPicPr>
        <p:blipFill>
          <a:blip r:embed="rId3"/>
          <a:stretch>
            <a:fillRect/>
          </a:stretch>
        </p:blipFill>
        <p:spPr>
          <a:xfrm>
            <a:off x="137938" y="1895475"/>
            <a:ext cx="6205712" cy="4590423"/>
          </a:xfrm>
          <a:prstGeom prst="rect">
            <a:avLst/>
          </a:prstGeom>
        </p:spPr>
      </p:pic>
      <p:sp>
        <p:nvSpPr>
          <p:cNvPr id="6" name="Содержимое 2"/>
          <p:cNvSpPr txBox="1">
            <a:spLocks/>
          </p:cNvSpPr>
          <p:nvPr/>
        </p:nvSpPr>
        <p:spPr>
          <a:xfrm>
            <a:off x="0" y="6485899"/>
            <a:ext cx="5724525" cy="37210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buFont typeface="Arial" panose="020B0604020202020204" pitchFamily="34" charset="0"/>
              <a:buNone/>
            </a:pPr>
            <a:r>
              <a:rPr lang="ru-RU" dirty="0" smtClean="0"/>
              <a:t>	</a:t>
            </a:r>
            <a:r>
              <a:rPr lang="en-US" dirty="0" smtClean="0"/>
              <a:t>Pollard et al.,  (2006).  </a:t>
            </a:r>
            <a:r>
              <a:rPr lang="en-US" i="1" dirty="0" smtClean="0"/>
              <a:t>Nature</a:t>
            </a:r>
            <a:r>
              <a:rPr lang="en-US" dirty="0" smtClean="0"/>
              <a:t>. </a:t>
            </a:r>
            <a:r>
              <a:rPr lang="en-US" b="1" dirty="0" smtClean="0"/>
              <a:t>443</a:t>
            </a:r>
            <a:r>
              <a:rPr lang="en-US" dirty="0" smtClean="0"/>
              <a:t> (7108): 167–172. </a:t>
            </a:r>
            <a:endParaRPr lang="ru-RU" dirty="0"/>
          </a:p>
        </p:txBody>
      </p:sp>
    </p:spTree>
    <p:extLst>
      <p:ext uri="{BB962C8B-B14F-4D97-AF65-F5344CB8AC3E}">
        <p14:creationId xmlns:p14="http://schemas.microsoft.com/office/powerpoint/2010/main" val="16877075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7170821" y="1825625"/>
            <a:ext cx="4182979" cy="4351338"/>
          </a:xfrm>
        </p:spPr>
        <p:txBody>
          <a:bodyPr/>
          <a:lstStyle/>
          <a:p>
            <a:r>
              <a:rPr lang="ru-RU" dirty="0" smtClean="0"/>
              <a:t>Последовательность из 118 нуклеотидов, называющаяся </a:t>
            </a:r>
            <a:r>
              <a:rPr lang="en-US" dirty="0" smtClean="0"/>
              <a:t>HAR1</a:t>
            </a:r>
            <a:r>
              <a:rPr lang="ru-RU" dirty="0" smtClean="0"/>
              <a:t> (</a:t>
            </a:r>
            <a:r>
              <a:rPr lang="en-US" dirty="0" smtClean="0"/>
              <a:t>human accelerated regions) - </a:t>
            </a:r>
            <a:endParaRPr lang="ru-RU" dirty="0"/>
          </a:p>
        </p:txBody>
      </p:sp>
      <p:sp>
        <p:nvSpPr>
          <p:cNvPr id="2" name="Заголовок 1"/>
          <p:cNvSpPr>
            <a:spLocks noGrp="1"/>
          </p:cNvSpPr>
          <p:nvPr>
            <p:ph type="title"/>
          </p:nvPr>
        </p:nvSpPr>
        <p:spPr>
          <a:xfrm>
            <a:off x="7194885" y="365127"/>
            <a:ext cx="4158916" cy="1325563"/>
          </a:xfrm>
        </p:spPr>
        <p:txBody>
          <a:bodyPr>
            <a:normAutofit/>
          </a:bodyPr>
          <a:lstStyle/>
          <a:p>
            <a:r>
              <a:rPr lang="ru-RU" dirty="0" smtClean="0"/>
              <a:t>Чем мы отличаемся?</a:t>
            </a:r>
            <a:endParaRPr lang="ru-RU" dirty="0"/>
          </a:p>
        </p:txBody>
      </p:sp>
      <p:pic>
        <p:nvPicPr>
          <p:cNvPr id="4098" name="Picture 2"/>
          <p:cNvPicPr>
            <a:picLocks noChangeAspect="1" noChangeArrowheads="1"/>
          </p:cNvPicPr>
          <p:nvPr/>
        </p:nvPicPr>
        <p:blipFill>
          <a:blip r:embed="rId2" cstate="print"/>
          <a:srcRect/>
          <a:stretch>
            <a:fillRect/>
          </a:stretch>
        </p:blipFill>
        <p:spPr bwMode="auto">
          <a:xfrm>
            <a:off x="0" y="68497"/>
            <a:ext cx="7086600" cy="6789505"/>
          </a:xfrm>
          <a:prstGeom prst="rect">
            <a:avLst/>
          </a:prstGeom>
          <a:noFill/>
          <a:ln w="9525">
            <a:noFill/>
            <a:miter lim="800000"/>
            <a:headEnd/>
            <a:tailEnd/>
          </a:ln>
          <a:effectLst/>
        </p:spPr>
      </p:pic>
      <p:pic>
        <p:nvPicPr>
          <p:cNvPr id="4100" name="Picture 4" descr="http://www.nature.com/nature/journal/v443/n7108/images/nature05113-f1.2.jpg"/>
          <p:cNvPicPr>
            <a:picLocks noChangeAspect="1" noChangeArrowheads="1"/>
          </p:cNvPicPr>
          <p:nvPr/>
        </p:nvPicPr>
        <p:blipFill>
          <a:blip r:embed="rId3" cstate="print"/>
          <a:srcRect/>
          <a:stretch>
            <a:fillRect/>
          </a:stretch>
        </p:blipFill>
        <p:spPr bwMode="auto">
          <a:xfrm>
            <a:off x="7290301" y="4515768"/>
            <a:ext cx="4596899" cy="2047876"/>
          </a:xfrm>
          <a:prstGeom prst="rect">
            <a:avLst/>
          </a:prstGeom>
          <a:noFill/>
        </p:spPr>
      </p:pic>
    </p:spTree>
    <p:extLst>
      <p:ext uri="{BB962C8B-B14F-4D97-AF65-F5344CB8AC3E}">
        <p14:creationId xmlns:p14="http://schemas.microsoft.com/office/powerpoint/2010/main" val="1366194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amp;Fcy;&amp;ocy;&amp;tcy;&amp;ocy;&amp;gcy;&amp;rcy;&amp;acy;&amp;fcy;&amp;icy;&amp;yacy;: For more information on Washoe's life: http://bit.ly/1439Rdz"/>
          <p:cNvPicPr>
            <a:picLocks noChangeAspect="1" noChangeArrowheads="1"/>
          </p:cNvPicPr>
          <p:nvPr/>
        </p:nvPicPr>
        <p:blipFill>
          <a:blip r:embed="rId2" cstate="print"/>
          <a:srcRect/>
          <a:stretch>
            <a:fillRect/>
          </a:stretch>
        </p:blipFill>
        <p:spPr bwMode="auto">
          <a:xfrm>
            <a:off x="3524251" y="2409825"/>
            <a:ext cx="6067427" cy="4268788"/>
          </a:xfrm>
          <a:prstGeom prst="rect">
            <a:avLst/>
          </a:prstGeom>
          <a:noFill/>
          <a:ln w="9525">
            <a:noFill/>
            <a:miter lim="800000"/>
            <a:headEnd/>
            <a:tailEnd/>
          </a:ln>
        </p:spPr>
      </p:pic>
      <p:sp>
        <p:nvSpPr>
          <p:cNvPr id="12291" name="TextBox 4"/>
          <p:cNvSpPr txBox="1">
            <a:spLocks noChangeArrowheads="1"/>
          </p:cNvSpPr>
          <p:nvPr/>
        </p:nvSpPr>
        <p:spPr bwMode="auto">
          <a:xfrm>
            <a:off x="161925" y="214313"/>
            <a:ext cx="11430000" cy="584775"/>
          </a:xfrm>
          <a:prstGeom prst="rect">
            <a:avLst/>
          </a:prstGeom>
          <a:noFill/>
          <a:ln w="9525">
            <a:noFill/>
            <a:miter lim="800000"/>
            <a:headEnd/>
            <a:tailEnd/>
          </a:ln>
        </p:spPr>
        <p:txBody>
          <a:bodyPr>
            <a:spAutoFit/>
          </a:bodyPr>
          <a:lstStyle/>
          <a:p>
            <a:endParaRPr lang="ru-RU" sz="3200" dirty="0"/>
          </a:p>
        </p:txBody>
      </p:sp>
      <p:sp>
        <p:nvSpPr>
          <p:cNvPr id="2" name="Заголовок 1"/>
          <p:cNvSpPr>
            <a:spLocks noGrp="1"/>
          </p:cNvSpPr>
          <p:nvPr>
            <p:ph type="title"/>
          </p:nvPr>
        </p:nvSpPr>
        <p:spPr/>
        <p:txBody>
          <a:bodyPr/>
          <a:lstStyle/>
          <a:p>
            <a:r>
              <a:rPr lang="ru-RU" dirty="0"/>
              <a:t>Есть ли у шимпанзе речь?</a:t>
            </a:r>
            <a:br>
              <a:rPr lang="ru-RU" dirty="0"/>
            </a:br>
            <a:endParaRPr lang="ru-RU" dirty="0"/>
          </a:p>
        </p:txBody>
      </p:sp>
    </p:spTree>
    <p:extLst>
      <p:ext uri="{BB962C8B-B14F-4D97-AF65-F5344CB8AC3E}">
        <p14:creationId xmlns:p14="http://schemas.microsoft.com/office/powerpoint/2010/main" val="39680791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Содержимое 1"/>
          <p:cNvSpPr>
            <a:spLocks noGrp="1"/>
          </p:cNvSpPr>
          <p:nvPr>
            <p:ph idx="1"/>
          </p:nvPr>
        </p:nvSpPr>
        <p:spPr/>
        <p:txBody>
          <a:bodyPr/>
          <a:lstStyle/>
          <a:p>
            <a:pPr eaLnBrk="1" hangingPunct="1"/>
            <a:r>
              <a:rPr lang="ru-RU" smtClean="0"/>
              <a:t>Специфика способностей человека по обработке грамматики в том, что приматы имеют возможность выучивать основы простой вероятностной грамматики, но не иерархическую структуру сложных грамматик. Эти различия относят на счет различий в структуре связей между зоной Брока и верхнетеменной извилиной. </a:t>
            </a:r>
          </a:p>
        </p:txBody>
      </p:sp>
      <p:sp>
        <p:nvSpPr>
          <p:cNvPr id="3" name="Заголовок 2"/>
          <p:cNvSpPr>
            <a:spLocks noGrp="1"/>
          </p:cNvSpPr>
          <p:nvPr>
            <p:ph type="title"/>
          </p:nvPr>
        </p:nvSpPr>
        <p:spPr/>
        <p:txBody>
          <a:bodyPr/>
          <a:lstStyle/>
          <a:p>
            <a:pPr eaLnBrk="1" hangingPunct="1">
              <a:defRPr/>
            </a:pPr>
            <a:r>
              <a:rPr lang="ru-RU" dirty="0" smtClean="0"/>
              <a:t>Чем отличается речь человека?</a:t>
            </a:r>
            <a:endParaRPr lang="ru-RU" dirty="0"/>
          </a:p>
        </p:txBody>
      </p:sp>
    </p:spTree>
    <p:extLst>
      <p:ext uri="{BB962C8B-B14F-4D97-AF65-F5344CB8AC3E}">
        <p14:creationId xmlns:p14="http://schemas.microsoft.com/office/powerpoint/2010/main" val="13337735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idx="1"/>
          </p:nvPr>
        </p:nvSpPr>
        <p:spPr/>
        <p:txBody>
          <a:bodyPr/>
          <a:lstStyle/>
          <a:p>
            <a:pPr>
              <a:lnSpc>
                <a:spcPct val="90000"/>
              </a:lnSpc>
            </a:pPr>
            <a:r>
              <a:rPr lang="ru-RU" smtClean="0">
                <a:solidFill>
                  <a:srgbClr val="FF0000"/>
                </a:solidFill>
              </a:rPr>
              <a:t>Коммуникативная</a:t>
            </a:r>
            <a:r>
              <a:rPr lang="ru-RU" smtClean="0"/>
              <a:t> - осуществление общения между людьми</a:t>
            </a:r>
          </a:p>
          <a:p>
            <a:pPr>
              <a:lnSpc>
                <a:spcPct val="90000"/>
              </a:lnSpc>
            </a:pPr>
            <a:r>
              <a:rPr lang="ru-RU" smtClean="0">
                <a:solidFill>
                  <a:srgbClr val="FF0000"/>
                </a:solidFill>
              </a:rPr>
              <a:t>Регулирующая</a:t>
            </a:r>
            <a:r>
              <a:rPr lang="ru-RU" smtClean="0"/>
              <a:t> – регулирование как своего, так и чужого поведения</a:t>
            </a:r>
          </a:p>
          <a:p>
            <a:pPr>
              <a:lnSpc>
                <a:spcPct val="90000"/>
              </a:lnSpc>
            </a:pPr>
            <a:r>
              <a:rPr lang="ru-RU" smtClean="0">
                <a:solidFill>
                  <a:srgbClr val="FF0000"/>
                </a:solidFill>
              </a:rPr>
              <a:t>Программирующая</a:t>
            </a:r>
            <a:r>
              <a:rPr lang="ru-RU" smtClean="0"/>
              <a:t> – построение смысловых схем речевого высказывания, грамматических структур и т.д.</a:t>
            </a:r>
          </a:p>
          <a:p>
            <a:pPr>
              <a:lnSpc>
                <a:spcPct val="90000"/>
              </a:lnSpc>
            </a:pPr>
            <a:endParaRPr lang="ru-RU" smtClean="0"/>
          </a:p>
        </p:txBody>
      </p:sp>
      <p:sp>
        <p:nvSpPr>
          <p:cNvPr id="6146" name="Rectangle 2"/>
          <p:cNvSpPr>
            <a:spLocks noGrp="1" noChangeArrowheads="1"/>
          </p:cNvSpPr>
          <p:nvPr>
            <p:ph type="title"/>
          </p:nvPr>
        </p:nvSpPr>
        <p:spPr/>
        <p:txBody>
          <a:bodyPr/>
          <a:lstStyle/>
          <a:p>
            <a:r>
              <a:rPr lang="ru-RU" smtClean="0"/>
              <a:t>Функции речи</a:t>
            </a:r>
          </a:p>
        </p:txBody>
      </p:sp>
    </p:spTree>
    <p:extLst>
      <p:ext uri="{BB962C8B-B14F-4D97-AF65-F5344CB8AC3E}">
        <p14:creationId xmlns:p14="http://schemas.microsoft.com/office/powerpoint/2010/main" val="2132353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ru-RU" altLang="ru-RU" smtClean="0"/>
              <a:t>Виды биологической памяти</a:t>
            </a:r>
          </a:p>
        </p:txBody>
      </p:sp>
      <p:sp>
        <p:nvSpPr>
          <p:cNvPr id="6147" name="Rectangle 3"/>
          <p:cNvSpPr>
            <a:spLocks noGrp="1" noChangeArrowheads="1"/>
          </p:cNvSpPr>
          <p:nvPr>
            <p:ph type="body" idx="1"/>
          </p:nvPr>
        </p:nvSpPr>
        <p:spPr>
          <a:xfrm>
            <a:off x="2231136" y="2247900"/>
            <a:ext cx="7729728" cy="3492127"/>
          </a:xfrm>
        </p:spPr>
        <p:txBody>
          <a:bodyPr>
            <a:normAutofit fontScale="92500" lnSpcReduction="10000"/>
          </a:bodyPr>
          <a:lstStyle/>
          <a:p>
            <a:pPr eaLnBrk="1" hangingPunct="1"/>
            <a:r>
              <a:rPr lang="ru-RU" altLang="ru-RU" dirty="0" smtClean="0"/>
              <a:t>1</a:t>
            </a:r>
            <a:r>
              <a:rPr lang="ru-RU" altLang="ru-RU" sz="2800" dirty="0"/>
              <a:t>. </a:t>
            </a:r>
            <a:r>
              <a:rPr lang="ru-RU" altLang="ru-RU" sz="2800" b="1" dirty="0"/>
              <a:t>Генетическая </a:t>
            </a:r>
            <a:r>
              <a:rPr lang="ru-RU" altLang="ru-RU" sz="2800" dirty="0"/>
              <a:t>память (наследственное закрепление признаков в результате естественного отбора)</a:t>
            </a:r>
          </a:p>
          <a:p>
            <a:pPr eaLnBrk="1" hangingPunct="1"/>
            <a:r>
              <a:rPr lang="ru-RU" altLang="ru-RU" sz="2800" dirty="0"/>
              <a:t>2. </a:t>
            </a:r>
            <a:r>
              <a:rPr lang="ru-RU" altLang="ru-RU" sz="2800" b="1" dirty="0" smtClean="0"/>
              <a:t>Иммунологическая</a:t>
            </a:r>
            <a:r>
              <a:rPr lang="ru-RU" altLang="ru-RU" sz="2800" dirty="0" smtClean="0"/>
              <a:t> </a:t>
            </a:r>
            <a:r>
              <a:rPr lang="ru-RU" altLang="ru-RU" sz="2800" dirty="0"/>
              <a:t>память (формирование иммунитета к перенесенным заболеваниям)</a:t>
            </a:r>
          </a:p>
          <a:p>
            <a:pPr eaLnBrk="1" hangingPunct="1"/>
            <a:r>
              <a:rPr lang="ru-RU" altLang="ru-RU" sz="2800" dirty="0"/>
              <a:t>3. </a:t>
            </a:r>
            <a:r>
              <a:rPr lang="ru-RU" altLang="ru-RU" sz="2800" b="1" dirty="0"/>
              <a:t>Нервная</a:t>
            </a:r>
            <a:r>
              <a:rPr lang="ru-RU" altLang="ru-RU" sz="2800" dirty="0"/>
              <a:t> (</a:t>
            </a:r>
            <a:r>
              <a:rPr lang="ru-RU" altLang="ru-RU" sz="2800" dirty="0" err="1"/>
              <a:t>нейрологическая</a:t>
            </a:r>
            <a:r>
              <a:rPr lang="ru-RU" altLang="ru-RU" sz="2800" dirty="0"/>
              <a:t> память</a:t>
            </a:r>
            <a:r>
              <a:rPr lang="ru-RU" altLang="ru-RU" sz="2800" dirty="0" smtClean="0"/>
              <a:t>)</a:t>
            </a:r>
          </a:p>
          <a:p>
            <a:pPr marL="0" indent="0" eaLnBrk="1" hangingPunct="1">
              <a:buNone/>
            </a:pPr>
            <a:endParaRPr lang="ru-RU" altLang="ru-RU" sz="2800" dirty="0"/>
          </a:p>
          <a:p>
            <a:pPr eaLnBrk="1" hangingPunct="1"/>
            <a:r>
              <a:rPr lang="ru-RU" altLang="ru-RU" sz="2200" dirty="0"/>
              <a:t>Предметом изучения психологии является только нервная память</a:t>
            </a:r>
          </a:p>
        </p:txBody>
      </p:sp>
    </p:spTree>
    <p:extLst>
      <p:ext uri="{BB962C8B-B14F-4D97-AF65-F5344CB8AC3E}">
        <p14:creationId xmlns:p14="http://schemas.microsoft.com/office/powerpoint/2010/main" val="40722400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idx="1"/>
          </p:nvPr>
        </p:nvSpPr>
        <p:spPr/>
        <p:txBody>
          <a:bodyPr/>
          <a:lstStyle/>
          <a:p>
            <a:r>
              <a:rPr lang="ru-RU" smtClean="0"/>
              <a:t>Работа мозга, обусловливающая превращение непосредственных раздражителей в сигналы различных видов деятельности организма. Это система конкретных чувственных образов действительности, фиксируемых мозгом человека.</a:t>
            </a:r>
          </a:p>
        </p:txBody>
      </p:sp>
      <p:sp>
        <p:nvSpPr>
          <p:cNvPr id="7170" name="Rectangle 2"/>
          <p:cNvSpPr>
            <a:spLocks noGrp="1" noChangeArrowheads="1"/>
          </p:cNvSpPr>
          <p:nvPr>
            <p:ph type="title"/>
          </p:nvPr>
        </p:nvSpPr>
        <p:spPr/>
        <p:txBody>
          <a:bodyPr/>
          <a:lstStyle/>
          <a:p>
            <a:r>
              <a:rPr lang="ru-RU" smtClean="0"/>
              <a:t>Первая сигнальная система</a:t>
            </a:r>
          </a:p>
        </p:txBody>
      </p:sp>
    </p:spTree>
    <p:extLst>
      <p:ext uri="{BB962C8B-B14F-4D97-AF65-F5344CB8AC3E}">
        <p14:creationId xmlns:p14="http://schemas.microsoft.com/office/powerpoint/2010/main" val="20210004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idx="1"/>
          </p:nvPr>
        </p:nvSpPr>
        <p:spPr/>
        <p:txBody>
          <a:bodyPr/>
          <a:lstStyle/>
          <a:p>
            <a:pPr>
              <a:lnSpc>
                <a:spcPct val="90000"/>
              </a:lnSpc>
            </a:pPr>
            <a:r>
              <a:rPr lang="ru-RU" smtClean="0"/>
              <a:t>Функция мозга человека, которая имеет дело со словесными символами («сигналами сигналов»). Это система обобщенного отражения окружающей действительности в виде понятий, содержание которых фиксируется в словах, математических символах, образах художественных произведений.</a:t>
            </a:r>
          </a:p>
        </p:txBody>
      </p:sp>
      <p:sp>
        <p:nvSpPr>
          <p:cNvPr id="8194" name="Rectangle 2"/>
          <p:cNvSpPr>
            <a:spLocks noGrp="1" noChangeArrowheads="1"/>
          </p:cNvSpPr>
          <p:nvPr>
            <p:ph type="title"/>
          </p:nvPr>
        </p:nvSpPr>
        <p:spPr/>
        <p:txBody>
          <a:bodyPr/>
          <a:lstStyle/>
          <a:p>
            <a:r>
              <a:rPr lang="ru-RU" smtClean="0"/>
              <a:t>Вторая сигнальная система</a:t>
            </a:r>
          </a:p>
        </p:txBody>
      </p:sp>
    </p:spTree>
    <p:extLst>
      <p:ext uri="{BB962C8B-B14F-4D97-AF65-F5344CB8AC3E}">
        <p14:creationId xmlns:p14="http://schemas.microsoft.com/office/powerpoint/2010/main" val="11022809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rmAutofit/>
          </a:bodyPr>
          <a:lstStyle/>
          <a:p>
            <a:pPr>
              <a:defRPr/>
            </a:pPr>
            <a:r>
              <a:rPr lang="ru-RU" dirty="0" smtClean="0"/>
              <a:t>Сенситивные периоды развития различных уровней языка</a:t>
            </a:r>
            <a:endParaRPr lang="ru-RU" dirty="0"/>
          </a:p>
        </p:txBody>
      </p:sp>
      <p:pic>
        <p:nvPicPr>
          <p:cNvPr id="24578" name="Picture 2"/>
          <p:cNvPicPr>
            <a:picLocks noGrp="1" noChangeAspect="1" noChangeArrowheads="1"/>
          </p:cNvPicPr>
          <p:nvPr>
            <p:ph idx="1"/>
          </p:nvPr>
        </p:nvPicPr>
        <p:blipFill>
          <a:blip r:embed="rId2" cstate="print"/>
          <a:srcRect/>
          <a:stretch>
            <a:fillRect/>
          </a:stretch>
        </p:blipFill>
        <p:spPr>
          <a:xfrm>
            <a:off x="2763839" y="2422525"/>
            <a:ext cx="6416675" cy="4281488"/>
          </a:xfrm>
        </p:spPr>
      </p:pic>
    </p:spTree>
    <p:extLst>
      <p:ext uri="{BB962C8B-B14F-4D97-AF65-F5344CB8AC3E}">
        <p14:creationId xmlns:p14="http://schemas.microsoft.com/office/powerpoint/2010/main" val="199629302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24225" y="255588"/>
            <a:ext cx="6578260" cy="1143000"/>
          </a:xfrm>
        </p:spPr>
        <p:txBody>
          <a:bodyPr>
            <a:normAutofit/>
          </a:bodyPr>
          <a:lstStyle/>
          <a:p>
            <a:r>
              <a:rPr lang="ru-RU" dirty="0" smtClean="0"/>
              <a:t>Развитие речи в онтогенезе</a:t>
            </a:r>
            <a:endParaRPr lang="ru-RU" dirty="0"/>
          </a:p>
        </p:txBody>
      </p:sp>
      <p:pic>
        <p:nvPicPr>
          <p:cNvPr id="4"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613355" y="1524000"/>
            <a:ext cx="5242573" cy="5156559"/>
          </a:xfrm>
        </p:spPr>
      </p:pic>
      <p:pic>
        <p:nvPicPr>
          <p:cNvPr id="5" name="Picture 2" descr="An external file that holds a picture, illustration, etc.&#10;Object name is nihms423946f2.jpg"/>
          <p:cNvPicPr>
            <a:picLocks noChangeAspect="1" noChangeArrowheads="1"/>
          </p:cNvPicPr>
          <p:nvPr/>
        </p:nvPicPr>
        <p:blipFill>
          <a:blip r:embed="rId3" cstate="print"/>
          <a:srcRect/>
          <a:stretch>
            <a:fillRect/>
          </a:stretch>
        </p:blipFill>
        <p:spPr bwMode="auto">
          <a:xfrm>
            <a:off x="561976" y="1828800"/>
            <a:ext cx="3943349" cy="3076575"/>
          </a:xfrm>
          <a:prstGeom prst="rect">
            <a:avLst/>
          </a:prstGeom>
          <a:noFill/>
          <a:ln w="9525">
            <a:noFill/>
            <a:miter lim="800000"/>
            <a:headEnd/>
            <a:tailEnd/>
          </a:ln>
        </p:spPr>
      </p:pic>
      <p:sp>
        <p:nvSpPr>
          <p:cNvPr id="6" name="Прямоугольник 4"/>
          <p:cNvSpPr>
            <a:spLocks noChangeArrowheads="1"/>
          </p:cNvSpPr>
          <p:nvPr/>
        </p:nvSpPr>
        <p:spPr bwMode="auto">
          <a:xfrm>
            <a:off x="361951" y="5857876"/>
            <a:ext cx="5676900" cy="646331"/>
          </a:xfrm>
          <a:prstGeom prst="rect">
            <a:avLst/>
          </a:prstGeom>
          <a:noFill/>
          <a:ln w="9525">
            <a:noFill/>
            <a:miter lim="800000"/>
            <a:headEnd/>
            <a:tailEnd/>
          </a:ln>
        </p:spPr>
        <p:txBody>
          <a:bodyPr wrap="square">
            <a:spAutoFit/>
          </a:bodyPr>
          <a:lstStyle/>
          <a:p>
            <a:r>
              <a:rPr lang="en-US" sz="1200" dirty="0" err="1">
                <a:hlinkClick r:id="rId4" tooltip="Acta paediatrica (Oslo, Norway : 1992)."/>
              </a:rPr>
              <a:t>Acta</a:t>
            </a:r>
            <a:r>
              <a:rPr lang="en-US" sz="1200" dirty="0">
                <a:hlinkClick r:id="rId4" tooltip="Acta paediatrica (Oslo, Norway : 1992)."/>
              </a:rPr>
              <a:t> </a:t>
            </a:r>
            <a:r>
              <a:rPr lang="en-US" sz="1200" dirty="0" err="1">
                <a:hlinkClick r:id="rId4" tooltip="Acta paediatrica (Oslo, Norway : 1992)."/>
              </a:rPr>
              <a:t>Paediatr</a:t>
            </a:r>
            <a:r>
              <a:rPr lang="en-US" sz="1200" dirty="0">
                <a:hlinkClick r:id="rId4" tooltip="Acta paediatrica (Oslo, Norway : 1992)."/>
              </a:rPr>
              <a:t>.</a:t>
            </a:r>
            <a:r>
              <a:rPr lang="en-US" sz="1200" dirty="0"/>
              <a:t> 2013 Feb;102(2):156-60. </a:t>
            </a:r>
            <a:r>
              <a:rPr lang="en-US" sz="1200" dirty="0" err="1"/>
              <a:t>doi</a:t>
            </a:r>
            <a:r>
              <a:rPr lang="en-US" sz="1200" dirty="0"/>
              <a:t>: 10.1111/apa.12098. </a:t>
            </a:r>
            <a:r>
              <a:rPr lang="en-US" sz="1200" dirty="0" err="1"/>
              <a:t>Epub</a:t>
            </a:r>
            <a:r>
              <a:rPr lang="en-US" sz="1200" dirty="0"/>
              <a:t> 2013 Jan 9.</a:t>
            </a:r>
          </a:p>
          <a:p>
            <a:r>
              <a:rPr lang="en-US" sz="1200" b="1" dirty="0"/>
              <a:t>Language experienced in utero affects vowel perception after birth: a two-country study.</a:t>
            </a:r>
            <a:r>
              <a:rPr lang="ru-RU" sz="1200" b="1" dirty="0"/>
              <a:t>   </a:t>
            </a:r>
            <a:r>
              <a:rPr lang="en-US" sz="1200" dirty="0">
                <a:hlinkClick r:id="rId5"/>
              </a:rPr>
              <a:t>Moon C</a:t>
            </a:r>
            <a:r>
              <a:rPr lang="en-US" sz="1200" baseline="30000" dirty="0"/>
              <a:t>1</a:t>
            </a:r>
            <a:r>
              <a:rPr lang="en-US" sz="1200" dirty="0"/>
              <a:t>, </a:t>
            </a:r>
            <a:r>
              <a:rPr lang="en-US" sz="1200" dirty="0" err="1">
                <a:hlinkClick r:id="rId6"/>
              </a:rPr>
              <a:t>Lagercrantz</a:t>
            </a:r>
            <a:r>
              <a:rPr lang="en-US" sz="1200" dirty="0">
                <a:hlinkClick r:id="rId6"/>
              </a:rPr>
              <a:t> H</a:t>
            </a:r>
            <a:r>
              <a:rPr lang="en-US" sz="1200" dirty="0"/>
              <a:t>, </a:t>
            </a:r>
            <a:r>
              <a:rPr lang="en-US" sz="1200" dirty="0" err="1">
                <a:hlinkClick r:id="rId7"/>
              </a:rPr>
              <a:t>Kuhl</a:t>
            </a:r>
            <a:r>
              <a:rPr lang="en-US" sz="1200" dirty="0">
                <a:hlinkClick r:id="rId7"/>
              </a:rPr>
              <a:t> PK</a:t>
            </a:r>
            <a:r>
              <a:rPr lang="en-US" sz="1200" dirty="0"/>
              <a:t>.</a:t>
            </a:r>
          </a:p>
        </p:txBody>
      </p:sp>
    </p:spTree>
    <p:extLst>
      <p:ext uri="{BB962C8B-B14F-4D97-AF65-F5344CB8AC3E}">
        <p14:creationId xmlns:p14="http://schemas.microsoft.com/office/powerpoint/2010/main" val="43221491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stretch>
            <a:fillRect/>
          </a:stretch>
        </p:blipFill>
        <p:spPr>
          <a:xfrm>
            <a:off x="1487489" y="2204864"/>
            <a:ext cx="9369263" cy="2892524"/>
          </a:xfrm>
          <a:prstGeom prst="rect">
            <a:avLst/>
          </a:prstGeom>
        </p:spPr>
      </p:pic>
      <p:sp>
        <p:nvSpPr>
          <p:cNvPr id="3" name="Заголовок 2"/>
          <p:cNvSpPr>
            <a:spLocks noGrp="1"/>
          </p:cNvSpPr>
          <p:nvPr>
            <p:ph type="title"/>
          </p:nvPr>
        </p:nvSpPr>
        <p:spPr>
          <a:xfrm>
            <a:off x="1775520" y="274638"/>
            <a:ext cx="9806880" cy="1143000"/>
          </a:xfrm>
        </p:spPr>
        <p:txBody>
          <a:bodyPr>
            <a:normAutofit/>
          </a:bodyPr>
          <a:lstStyle/>
          <a:p>
            <a:r>
              <a:rPr lang="ru-RU" sz="2800" dirty="0" smtClean="0"/>
              <a:t>Исследование функциональной взаимосвязи различных регионов мозга  </a:t>
            </a:r>
            <a:endParaRPr lang="ru-RU" sz="2800" dirty="0"/>
          </a:p>
        </p:txBody>
      </p:sp>
      <p:sp>
        <p:nvSpPr>
          <p:cNvPr id="4" name="Прямоугольник 3"/>
          <p:cNvSpPr/>
          <p:nvPr/>
        </p:nvSpPr>
        <p:spPr>
          <a:xfrm>
            <a:off x="1820730" y="5699948"/>
            <a:ext cx="3387851" cy="369332"/>
          </a:xfrm>
          <a:prstGeom prst="rect">
            <a:avLst/>
          </a:prstGeom>
        </p:spPr>
        <p:txBody>
          <a:bodyPr wrap="none">
            <a:spAutoFit/>
          </a:bodyPr>
          <a:lstStyle/>
          <a:p>
            <a:r>
              <a:rPr lang="en-US" dirty="0" err="1"/>
              <a:t>Dehaene-Lambertz</a:t>
            </a:r>
            <a:r>
              <a:rPr lang="en-US" dirty="0"/>
              <a:t> G., et al</a:t>
            </a:r>
            <a:r>
              <a:rPr lang="en-US" dirty="0" smtClean="0"/>
              <a:t>., </a:t>
            </a:r>
            <a:r>
              <a:rPr lang="en-US" dirty="0"/>
              <a:t>2006</a:t>
            </a:r>
            <a:endParaRPr lang="ru-RU" dirty="0"/>
          </a:p>
        </p:txBody>
      </p:sp>
    </p:spTree>
    <p:extLst>
      <p:ext uri="{BB962C8B-B14F-4D97-AF65-F5344CB8AC3E}">
        <p14:creationId xmlns:p14="http://schemas.microsoft.com/office/powerpoint/2010/main" val="370543224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cstate="print"/>
          <a:stretch>
            <a:fillRect/>
          </a:stretch>
        </p:blipFill>
        <p:spPr>
          <a:xfrm>
            <a:off x="431371" y="1524515"/>
            <a:ext cx="4402701" cy="2768581"/>
          </a:xfrm>
          <a:prstGeom prst="rect">
            <a:avLst/>
          </a:prstGeom>
        </p:spPr>
      </p:pic>
      <p:sp>
        <p:nvSpPr>
          <p:cNvPr id="4" name="TextBox 3"/>
          <p:cNvSpPr txBox="1"/>
          <p:nvPr/>
        </p:nvSpPr>
        <p:spPr>
          <a:xfrm>
            <a:off x="1583499" y="6309320"/>
            <a:ext cx="9217024" cy="369332"/>
          </a:xfrm>
          <a:prstGeom prst="rect">
            <a:avLst/>
          </a:prstGeom>
          <a:noFill/>
        </p:spPr>
        <p:txBody>
          <a:bodyPr wrap="square" rtlCol="0">
            <a:spAutoFit/>
          </a:bodyPr>
          <a:lstStyle/>
          <a:p>
            <a:r>
              <a:rPr lang="en-US" dirty="0" err="1" smtClean="0"/>
              <a:t>Dehaene-Lambertz</a:t>
            </a:r>
            <a:r>
              <a:rPr lang="en-US" dirty="0" smtClean="0"/>
              <a:t> G., et al., 2002, 2006</a:t>
            </a:r>
            <a:endParaRPr lang="ru-RU" dirty="0"/>
          </a:p>
        </p:txBody>
      </p:sp>
      <p:sp>
        <p:nvSpPr>
          <p:cNvPr id="2" name="Заголовок 1"/>
          <p:cNvSpPr>
            <a:spLocks noGrp="1"/>
          </p:cNvSpPr>
          <p:nvPr>
            <p:ph type="title"/>
          </p:nvPr>
        </p:nvSpPr>
        <p:spPr>
          <a:xfrm>
            <a:off x="1775520" y="332656"/>
            <a:ext cx="9806880" cy="1143000"/>
          </a:xfrm>
        </p:spPr>
        <p:txBody>
          <a:bodyPr>
            <a:normAutofit fontScale="90000"/>
          </a:bodyPr>
          <a:lstStyle/>
          <a:p>
            <a:r>
              <a:rPr lang="ru-RU" sz="3100" dirty="0" smtClean="0"/>
              <a:t>Активация мозга ребенка 3 </a:t>
            </a:r>
            <a:r>
              <a:rPr lang="ru-RU" sz="3100" dirty="0" err="1" smtClean="0"/>
              <a:t>мес</a:t>
            </a:r>
            <a:r>
              <a:rPr lang="ru-RU" sz="3100" dirty="0" smtClean="0"/>
              <a:t> при прослушивании </a:t>
            </a:r>
            <a:r>
              <a:rPr lang="ru-RU" sz="3100" dirty="0"/>
              <a:t>предложений</a:t>
            </a:r>
          </a:p>
        </p:txBody>
      </p:sp>
      <p:pic>
        <p:nvPicPr>
          <p:cNvPr id="5" name="Рисунок 4"/>
          <p:cNvPicPr>
            <a:picLocks noChangeAspect="1"/>
          </p:cNvPicPr>
          <p:nvPr/>
        </p:nvPicPr>
        <p:blipFill>
          <a:blip r:embed="rId4" cstate="print"/>
          <a:stretch>
            <a:fillRect/>
          </a:stretch>
        </p:blipFill>
        <p:spPr>
          <a:xfrm>
            <a:off x="6318028" y="2204864"/>
            <a:ext cx="5533245" cy="2228144"/>
          </a:xfrm>
          <a:prstGeom prst="rect">
            <a:avLst/>
          </a:prstGeom>
        </p:spPr>
      </p:pic>
      <p:pic>
        <p:nvPicPr>
          <p:cNvPr id="6" name="Рисунок 5"/>
          <p:cNvPicPr>
            <a:picLocks noChangeAspect="1"/>
          </p:cNvPicPr>
          <p:nvPr/>
        </p:nvPicPr>
        <p:blipFill>
          <a:blip r:embed="rId3" cstate="print"/>
          <a:stretch>
            <a:fillRect/>
          </a:stretch>
        </p:blipFill>
        <p:spPr>
          <a:xfrm>
            <a:off x="328465" y="1535006"/>
            <a:ext cx="5575513" cy="3506088"/>
          </a:xfrm>
          <a:prstGeom prst="rect">
            <a:avLst/>
          </a:prstGeom>
        </p:spPr>
      </p:pic>
    </p:spTree>
    <p:extLst>
      <p:ext uri="{BB962C8B-B14F-4D97-AF65-F5344CB8AC3E}">
        <p14:creationId xmlns:p14="http://schemas.microsoft.com/office/powerpoint/2010/main" val="2087708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cstate="print"/>
          <a:srcRect/>
          <a:stretch>
            <a:fillRect/>
          </a:stretch>
        </p:blipFill>
        <p:spPr bwMode="auto">
          <a:xfrm>
            <a:off x="1998663" y="532527"/>
            <a:ext cx="8661316" cy="5496798"/>
          </a:xfrm>
          <a:prstGeom prst="rect">
            <a:avLst/>
          </a:prstGeom>
          <a:noFill/>
          <a:ln w="9525">
            <a:noFill/>
            <a:miter lim="800000"/>
            <a:headEnd/>
            <a:tailEnd/>
          </a:ln>
          <a:effectLst/>
        </p:spPr>
      </p:pic>
    </p:spTree>
    <p:extLst>
      <p:ext uri="{BB962C8B-B14F-4D97-AF65-F5344CB8AC3E}">
        <p14:creationId xmlns:p14="http://schemas.microsoft.com/office/powerpoint/2010/main" val="87289492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358402" name="Picture 2"/>
          <p:cNvPicPr>
            <a:picLocks noChangeAspect="1" noChangeArrowheads="1"/>
          </p:cNvPicPr>
          <p:nvPr/>
        </p:nvPicPr>
        <p:blipFill>
          <a:blip r:embed="rId2" cstate="print"/>
          <a:srcRect/>
          <a:stretch>
            <a:fillRect/>
          </a:stretch>
        </p:blipFill>
        <p:spPr bwMode="auto">
          <a:xfrm>
            <a:off x="2514600" y="1857375"/>
            <a:ext cx="7162800" cy="3143250"/>
          </a:xfrm>
          <a:prstGeom prst="rect">
            <a:avLst/>
          </a:prstGeom>
          <a:noFill/>
          <a:ln w="9525">
            <a:noFill/>
            <a:miter lim="800000"/>
            <a:headEnd/>
            <a:tailEnd/>
          </a:ln>
          <a:effectLst/>
        </p:spPr>
      </p:pic>
    </p:spTree>
    <p:extLst>
      <p:ext uri="{BB962C8B-B14F-4D97-AF65-F5344CB8AC3E}">
        <p14:creationId xmlns:p14="http://schemas.microsoft.com/office/powerpoint/2010/main" val="26886811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92861" y="364617"/>
            <a:ext cx="7729728" cy="1188720"/>
          </a:xfrm>
        </p:spPr>
        <p:txBody>
          <a:bodyPr/>
          <a:lstStyle/>
          <a:p>
            <a:r>
              <a:rPr lang="ru-RU" dirty="0" smtClean="0"/>
              <a:t>Анатомия речи</a:t>
            </a:r>
            <a:endParaRPr lang="ru-RU" dirty="0"/>
          </a:p>
        </p:txBody>
      </p:sp>
      <p:sp>
        <p:nvSpPr>
          <p:cNvPr id="3" name="Объект 2"/>
          <p:cNvSpPr>
            <a:spLocks noGrp="1"/>
          </p:cNvSpPr>
          <p:nvPr>
            <p:ph idx="1"/>
          </p:nvPr>
        </p:nvSpPr>
        <p:spPr>
          <a:xfrm>
            <a:off x="904874" y="3119629"/>
            <a:ext cx="3539613" cy="4525963"/>
          </a:xfrm>
        </p:spPr>
        <p:txBody>
          <a:bodyPr>
            <a:normAutofit/>
          </a:bodyPr>
          <a:lstStyle/>
          <a:p>
            <a:r>
              <a:rPr lang="en-US" dirty="0"/>
              <a:t>phonology (blue), semantic (red), and syntax (green</a:t>
            </a:r>
            <a:r>
              <a:rPr lang="en-US" dirty="0" smtClean="0"/>
              <a:t>)</a:t>
            </a:r>
          </a:p>
          <a:p>
            <a:endParaRPr lang="en-US" dirty="0"/>
          </a:p>
          <a:p>
            <a:r>
              <a:rPr lang="fr-FR" dirty="0"/>
              <a:t>M. Vigneau et al. / NeuroImage 30 (2006) 1414 – 1432</a:t>
            </a:r>
            <a:endParaRPr lang="ru-RU" dirty="0"/>
          </a:p>
        </p:txBody>
      </p:sp>
      <p:pic>
        <p:nvPicPr>
          <p:cNvPr id="5" name="Рисунок 4"/>
          <p:cNvPicPr>
            <a:picLocks noChangeAspect="1"/>
          </p:cNvPicPr>
          <p:nvPr/>
        </p:nvPicPr>
        <p:blipFill>
          <a:blip r:embed="rId2"/>
          <a:stretch>
            <a:fillRect/>
          </a:stretch>
        </p:blipFill>
        <p:spPr>
          <a:xfrm>
            <a:off x="5381625" y="2092715"/>
            <a:ext cx="5619750" cy="4765285"/>
          </a:xfrm>
          <a:prstGeom prst="rect">
            <a:avLst/>
          </a:prstGeom>
        </p:spPr>
      </p:pic>
    </p:spTree>
    <p:extLst>
      <p:ext uri="{BB962C8B-B14F-4D97-AF65-F5344CB8AC3E}">
        <p14:creationId xmlns:p14="http://schemas.microsoft.com/office/powerpoint/2010/main" val="11366275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n external file that holds a picture, illustration, etc.&#10;Object name is nihms934024f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1463" y="1852611"/>
            <a:ext cx="8004175" cy="446232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76726" y="6472989"/>
            <a:ext cx="4379495" cy="369332"/>
          </a:xfrm>
          <a:prstGeom prst="rect">
            <a:avLst/>
          </a:prstGeom>
          <a:noFill/>
        </p:spPr>
        <p:txBody>
          <a:bodyPr wrap="square" rtlCol="0">
            <a:spAutoFit/>
          </a:bodyPr>
          <a:lstStyle/>
          <a:p>
            <a:r>
              <a:rPr lang="en-US" dirty="0" smtClean="0"/>
              <a:t>Wilson et al., 2018</a:t>
            </a:r>
            <a:endParaRPr lang="ru-RU" dirty="0"/>
          </a:p>
        </p:txBody>
      </p:sp>
      <p:sp>
        <p:nvSpPr>
          <p:cNvPr id="3" name="Заголовок 2"/>
          <p:cNvSpPr>
            <a:spLocks noGrp="1"/>
          </p:cNvSpPr>
          <p:nvPr>
            <p:ph type="title"/>
          </p:nvPr>
        </p:nvSpPr>
        <p:spPr>
          <a:xfrm>
            <a:off x="276726" y="286603"/>
            <a:ext cx="11730790" cy="1450757"/>
          </a:xfrm>
        </p:spPr>
        <p:txBody>
          <a:bodyPr>
            <a:normAutofit/>
          </a:bodyPr>
          <a:lstStyle/>
          <a:p>
            <a:r>
              <a:rPr lang="ru-RU" dirty="0" smtClean="0"/>
              <a:t>Конвергенция слуховой  и письменной речевой информации в верхней височной извилине</a:t>
            </a:r>
            <a:endParaRPr lang="ru-RU" dirty="0"/>
          </a:p>
        </p:txBody>
      </p:sp>
    </p:spTree>
    <p:extLst>
      <p:ext uri="{BB962C8B-B14F-4D97-AF65-F5344CB8AC3E}">
        <p14:creationId xmlns:p14="http://schemas.microsoft.com/office/powerpoint/2010/main" val="2078543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Три вопроса о памяти</a:t>
            </a:r>
            <a:endParaRPr lang="ru-RU" dirty="0"/>
          </a:p>
        </p:txBody>
      </p:sp>
      <p:sp>
        <p:nvSpPr>
          <p:cNvPr id="4" name="Нижний колонтитул 3"/>
          <p:cNvSpPr>
            <a:spLocks noGrp="1"/>
          </p:cNvSpPr>
          <p:nvPr>
            <p:ph type="ftr" sz="quarter" idx="11"/>
          </p:nvPr>
        </p:nvSpPr>
        <p:spPr/>
        <p:txBody>
          <a:bodyPr/>
          <a:lstStyle/>
          <a:p>
            <a:r>
              <a:rPr lang="ru-RU" smtClean="0"/>
              <a:t>мозговые основы когнитивной деятельности</a:t>
            </a:r>
            <a:endParaRPr lang="en-US" dirty="0"/>
          </a:p>
        </p:txBody>
      </p:sp>
      <p:sp>
        <p:nvSpPr>
          <p:cNvPr id="5" name="Номер слайда 4"/>
          <p:cNvSpPr>
            <a:spLocks noGrp="1"/>
          </p:cNvSpPr>
          <p:nvPr>
            <p:ph type="sldNum" sz="quarter" idx="12"/>
          </p:nvPr>
        </p:nvSpPr>
        <p:spPr/>
        <p:txBody>
          <a:bodyPr/>
          <a:lstStyle/>
          <a:p>
            <a:fld id="{8A7A6979-0714-4377-B894-6BE4C2D6E202}" type="slidenum">
              <a:rPr lang="en-US" smtClean="0"/>
              <a:pPr/>
              <a:t>5</a:t>
            </a:fld>
            <a:endParaRPr lang="en-US" dirty="0"/>
          </a:p>
        </p:txBody>
      </p:sp>
      <p:sp>
        <p:nvSpPr>
          <p:cNvPr id="6" name="Скругленный прямоугольник 5"/>
          <p:cNvSpPr/>
          <p:nvPr/>
        </p:nvSpPr>
        <p:spPr>
          <a:xfrm>
            <a:off x="952500" y="2619375"/>
            <a:ext cx="3219450" cy="2933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0000"/>
              </a:solidFill>
            </a:endParaRPr>
          </a:p>
        </p:txBody>
      </p:sp>
      <p:sp>
        <p:nvSpPr>
          <p:cNvPr id="7" name="Скругленный прямоугольник 6"/>
          <p:cNvSpPr/>
          <p:nvPr/>
        </p:nvSpPr>
        <p:spPr>
          <a:xfrm>
            <a:off x="4991100" y="2619374"/>
            <a:ext cx="3038475" cy="29337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Скругленный прямоугольник 7"/>
          <p:cNvSpPr/>
          <p:nvPr/>
        </p:nvSpPr>
        <p:spPr>
          <a:xfrm>
            <a:off x="8789194" y="2599639"/>
            <a:ext cx="3038475" cy="29337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p:cNvSpPr txBox="1"/>
          <p:nvPr/>
        </p:nvSpPr>
        <p:spPr>
          <a:xfrm>
            <a:off x="1190625" y="2838450"/>
            <a:ext cx="2638425" cy="523220"/>
          </a:xfrm>
          <a:prstGeom prst="rect">
            <a:avLst/>
          </a:prstGeom>
          <a:noFill/>
        </p:spPr>
        <p:txBody>
          <a:bodyPr wrap="square" rtlCol="0">
            <a:spAutoFit/>
          </a:bodyPr>
          <a:lstStyle/>
          <a:p>
            <a:pPr algn="ctr"/>
            <a:r>
              <a:rPr lang="ru-RU" sz="2800" b="1" dirty="0" smtClean="0"/>
              <a:t>Формирование</a:t>
            </a:r>
            <a:endParaRPr lang="ru-RU" sz="2800" b="1" dirty="0"/>
          </a:p>
        </p:txBody>
      </p:sp>
      <p:sp>
        <p:nvSpPr>
          <p:cNvPr id="10" name="TextBox 9"/>
          <p:cNvSpPr txBox="1"/>
          <p:nvPr/>
        </p:nvSpPr>
        <p:spPr>
          <a:xfrm>
            <a:off x="5286375" y="2838450"/>
            <a:ext cx="2638425" cy="523220"/>
          </a:xfrm>
          <a:prstGeom prst="rect">
            <a:avLst/>
          </a:prstGeom>
          <a:noFill/>
        </p:spPr>
        <p:txBody>
          <a:bodyPr wrap="square" rtlCol="0">
            <a:spAutoFit/>
          </a:bodyPr>
          <a:lstStyle/>
          <a:p>
            <a:pPr algn="ctr"/>
            <a:r>
              <a:rPr lang="ru-RU" sz="2800" b="1" dirty="0"/>
              <a:t>Хранение</a:t>
            </a:r>
          </a:p>
        </p:txBody>
      </p:sp>
      <p:sp>
        <p:nvSpPr>
          <p:cNvPr id="11" name="TextBox 10"/>
          <p:cNvSpPr txBox="1"/>
          <p:nvPr/>
        </p:nvSpPr>
        <p:spPr>
          <a:xfrm>
            <a:off x="8743951" y="2818257"/>
            <a:ext cx="3128962" cy="523220"/>
          </a:xfrm>
          <a:prstGeom prst="rect">
            <a:avLst/>
          </a:prstGeom>
          <a:noFill/>
        </p:spPr>
        <p:txBody>
          <a:bodyPr wrap="square" rtlCol="0">
            <a:spAutoFit/>
          </a:bodyPr>
          <a:lstStyle/>
          <a:p>
            <a:pPr algn="ctr"/>
            <a:r>
              <a:rPr lang="ru-RU" sz="2800" b="1" dirty="0"/>
              <a:t>Воспроизведение</a:t>
            </a:r>
          </a:p>
        </p:txBody>
      </p:sp>
      <p:sp>
        <p:nvSpPr>
          <p:cNvPr id="12" name="TextBox 11"/>
          <p:cNvSpPr txBox="1"/>
          <p:nvPr/>
        </p:nvSpPr>
        <p:spPr>
          <a:xfrm>
            <a:off x="1190625" y="3657600"/>
            <a:ext cx="2638425" cy="646331"/>
          </a:xfrm>
          <a:prstGeom prst="rect">
            <a:avLst/>
          </a:prstGeom>
          <a:noFill/>
        </p:spPr>
        <p:txBody>
          <a:bodyPr wrap="square" rtlCol="0">
            <a:spAutoFit/>
          </a:bodyPr>
          <a:lstStyle/>
          <a:p>
            <a:r>
              <a:rPr lang="ru-RU" dirty="0" smtClean="0"/>
              <a:t>Как формируется память в мозге</a:t>
            </a:r>
            <a:endParaRPr lang="ru-RU" dirty="0"/>
          </a:p>
        </p:txBody>
      </p:sp>
      <p:sp>
        <p:nvSpPr>
          <p:cNvPr id="13" name="TextBox 12"/>
          <p:cNvSpPr txBox="1"/>
          <p:nvPr/>
        </p:nvSpPr>
        <p:spPr>
          <a:xfrm>
            <a:off x="5057775" y="3743325"/>
            <a:ext cx="3076574" cy="646331"/>
          </a:xfrm>
          <a:prstGeom prst="rect">
            <a:avLst/>
          </a:prstGeom>
          <a:noFill/>
        </p:spPr>
        <p:txBody>
          <a:bodyPr wrap="square" rtlCol="0">
            <a:spAutoFit/>
          </a:bodyPr>
          <a:lstStyle/>
          <a:p>
            <a:r>
              <a:rPr lang="ru-RU" dirty="0" smtClean="0"/>
              <a:t>Как память хранится на протяжении многих лет</a:t>
            </a:r>
            <a:endParaRPr lang="ru-RU" dirty="0"/>
          </a:p>
        </p:txBody>
      </p:sp>
      <p:sp>
        <p:nvSpPr>
          <p:cNvPr id="14" name="TextBox 13"/>
          <p:cNvSpPr txBox="1"/>
          <p:nvPr/>
        </p:nvSpPr>
        <p:spPr>
          <a:xfrm>
            <a:off x="9039226" y="3848100"/>
            <a:ext cx="2847974" cy="923330"/>
          </a:xfrm>
          <a:prstGeom prst="rect">
            <a:avLst/>
          </a:prstGeom>
          <a:noFill/>
        </p:spPr>
        <p:txBody>
          <a:bodyPr wrap="square" rtlCol="0">
            <a:spAutoFit/>
          </a:bodyPr>
          <a:lstStyle/>
          <a:p>
            <a:r>
              <a:rPr lang="ru-RU" dirty="0" smtClean="0"/>
              <a:t>Как память избирательно извлекается в нужный момент</a:t>
            </a:r>
            <a:endParaRPr lang="ru-RU" dirty="0"/>
          </a:p>
        </p:txBody>
      </p:sp>
    </p:spTree>
    <p:extLst>
      <p:ext uri="{BB962C8B-B14F-4D97-AF65-F5344CB8AC3E}">
        <p14:creationId xmlns:p14="http://schemas.microsoft.com/office/powerpoint/2010/main" val="36923856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609600" y="4692316"/>
            <a:ext cx="4961021" cy="1314976"/>
          </a:xfrm>
        </p:spPr>
        <p:txBody>
          <a:bodyPr/>
          <a:lstStyle/>
          <a:p>
            <a:r>
              <a:rPr lang="en-US" dirty="0" smtClean="0"/>
              <a:t>Price, 2000</a:t>
            </a:r>
            <a:endParaRPr lang="ru-RU" dirty="0"/>
          </a:p>
        </p:txBody>
      </p:sp>
      <p:sp>
        <p:nvSpPr>
          <p:cNvPr id="3" name="Заголовок 2"/>
          <p:cNvSpPr>
            <a:spLocks noGrp="1"/>
          </p:cNvSpPr>
          <p:nvPr>
            <p:ph type="title"/>
          </p:nvPr>
        </p:nvSpPr>
        <p:spPr>
          <a:xfrm>
            <a:off x="609600" y="274638"/>
            <a:ext cx="5454316" cy="1143000"/>
          </a:xfrm>
        </p:spPr>
        <p:txBody>
          <a:bodyPr/>
          <a:lstStyle/>
          <a:p>
            <a:r>
              <a:rPr lang="ru-RU" dirty="0" smtClean="0"/>
              <a:t>Компоненты речи</a:t>
            </a:r>
            <a:endParaRPr lang="ru-RU" dirty="0"/>
          </a:p>
        </p:txBody>
      </p:sp>
      <p:pic>
        <p:nvPicPr>
          <p:cNvPr id="57346" name="Picture 2"/>
          <p:cNvPicPr>
            <a:picLocks noChangeAspect="1" noChangeArrowheads="1"/>
          </p:cNvPicPr>
          <p:nvPr/>
        </p:nvPicPr>
        <p:blipFill>
          <a:blip r:embed="rId2" cstate="print"/>
          <a:srcRect/>
          <a:stretch>
            <a:fillRect/>
          </a:stretch>
        </p:blipFill>
        <p:spPr bwMode="auto">
          <a:xfrm>
            <a:off x="6118810" y="264695"/>
            <a:ext cx="6031374" cy="6304547"/>
          </a:xfrm>
          <a:prstGeom prst="rect">
            <a:avLst/>
          </a:prstGeom>
          <a:noFill/>
          <a:ln w="9525">
            <a:noFill/>
            <a:miter lim="800000"/>
            <a:headEnd/>
            <a:tailEnd/>
          </a:ln>
          <a:effectLst/>
        </p:spPr>
      </p:pic>
    </p:spTree>
    <p:extLst>
      <p:ext uri="{BB962C8B-B14F-4D97-AF65-F5344CB8AC3E}">
        <p14:creationId xmlns:p14="http://schemas.microsoft.com/office/powerpoint/2010/main" val="36091762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609600" y="1481329"/>
            <a:ext cx="1628274" cy="4525963"/>
          </a:xfrm>
        </p:spPr>
        <p:txBody>
          <a:bodyPr/>
          <a:lstStyle/>
          <a:p>
            <a:endParaRPr lang="ru-RU" dirty="0"/>
          </a:p>
        </p:txBody>
      </p:sp>
      <p:sp>
        <p:nvSpPr>
          <p:cNvPr id="3" name="Заголовок 2"/>
          <p:cNvSpPr>
            <a:spLocks noGrp="1"/>
          </p:cNvSpPr>
          <p:nvPr>
            <p:ph type="title"/>
          </p:nvPr>
        </p:nvSpPr>
        <p:spPr>
          <a:xfrm>
            <a:off x="2371224" y="116967"/>
            <a:ext cx="7729728" cy="1188720"/>
          </a:xfrm>
        </p:spPr>
        <p:txBody>
          <a:bodyPr/>
          <a:lstStyle/>
          <a:p>
            <a:pPr algn="ctr"/>
            <a:r>
              <a:rPr lang="ru-RU" dirty="0" smtClean="0"/>
              <a:t>Модель устной речи</a:t>
            </a:r>
            <a:endParaRPr lang="ru-RU" dirty="0"/>
          </a:p>
        </p:txBody>
      </p:sp>
      <p:pic>
        <p:nvPicPr>
          <p:cNvPr id="67586" name="Picture 2"/>
          <p:cNvPicPr>
            <a:picLocks noChangeAspect="1" noChangeArrowheads="1"/>
          </p:cNvPicPr>
          <p:nvPr/>
        </p:nvPicPr>
        <p:blipFill>
          <a:blip r:embed="rId2" cstate="print"/>
          <a:srcRect/>
          <a:stretch>
            <a:fillRect/>
          </a:stretch>
        </p:blipFill>
        <p:spPr bwMode="auto">
          <a:xfrm>
            <a:off x="2645945" y="1408195"/>
            <a:ext cx="6522118" cy="5222997"/>
          </a:xfrm>
          <a:prstGeom prst="rect">
            <a:avLst/>
          </a:prstGeom>
          <a:noFill/>
          <a:ln w="9525">
            <a:noFill/>
            <a:miter lim="800000"/>
            <a:headEnd/>
            <a:tailEnd/>
          </a:ln>
          <a:effectLst/>
        </p:spPr>
      </p:pic>
      <p:sp>
        <p:nvSpPr>
          <p:cNvPr id="5" name="TextBox 4"/>
          <p:cNvSpPr txBox="1"/>
          <p:nvPr/>
        </p:nvSpPr>
        <p:spPr>
          <a:xfrm>
            <a:off x="10359189" y="6051884"/>
            <a:ext cx="1832811" cy="646331"/>
          </a:xfrm>
          <a:prstGeom prst="rect">
            <a:avLst/>
          </a:prstGeom>
          <a:noFill/>
        </p:spPr>
        <p:txBody>
          <a:bodyPr wrap="square" rtlCol="0">
            <a:spAutoFit/>
          </a:bodyPr>
          <a:lstStyle/>
          <a:p>
            <a:r>
              <a:rPr lang="en-US" dirty="0" err="1" smtClean="0"/>
              <a:t>Hickock</a:t>
            </a:r>
            <a:r>
              <a:rPr lang="en-US" dirty="0" smtClean="0"/>
              <a:t>, </a:t>
            </a:r>
            <a:r>
              <a:rPr lang="en-US" dirty="0" err="1" smtClean="0"/>
              <a:t>Poeppel</a:t>
            </a:r>
            <a:r>
              <a:rPr lang="en-US" dirty="0" smtClean="0"/>
              <a:t>, 2004</a:t>
            </a:r>
            <a:endParaRPr lang="ru-RU" dirty="0"/>
          </a:p>
        </p:txBody>
      </p:sp>
    </p:spTree>
    <p:extLst>
      <p:ext uri="{BB962C8B-B14F-4D97-AF65-F5344CB8AC3E}">
        <p14:creationId xmlns:p14="http://schemas.microsoft.com/office/powerpoint/2010/main" val="27470769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609600" y="2895600"/>
            <a:ext cx="4514850" cy="3111692"/>
          </a:xfrm>
        </p:spPr>
        <p:txBody>
          <a:bodyPr/>
          <a:lstStyle/>
          <a:p>
            <a:pPr>
              <a:buNone/>
            </a:pPr>
            <a:r>
              <a:rPr lang="ru-RU" dirty="0" smtClean="0"/>
              <a:t>Активируется как при пассивном предъявлении слов, так и при категоризации</a:t>
            </a:r>
          </a:p>
          <a:p>
            <a:pPr>
              <a:buNone/>
            </a:pPr>
            <a:r>
              <a:rPr lang="ru-RU" dirty="0" smtClean="0"/>
              <a:t>Активация выявляется у </a:t>
            </a:r>
            <a:r>
              <a:rPr lang="ru-RU" u="sng" dirty="0" smtClean="0"/>
              <a:t>каждого</a:t>
            </a:r>
            <a:r>
              <a:rPr lang="ru-RU" dirty="0" smtClean="0"/>
              <a:t> пациента</a:t>
            </a:r>
          </a:p>
          <a:p>
            <a:pPr>
              <a:buNone/>
            </a:pPr>
            <a:r>
              <a:rPr lang="ru-RU" dirty="0" smtClean="0"/>
              <a:t>Активируется только на письменные слова</a:t>
            </a:r>
          </a:p>
          <a:p>
            <a:pPr>
              <a:buNone/>
            </a:pPr>
            <a:r>
              <a:rPr lang="ru-RU" dirty="0" smtClean="0"/>
              <a:t>Активируется слева вне зависимости от поля зрения</a:t>
            </a:r>
            <a:endParaRPr lang="ru-RU" dirty="0"/>
          </a:p>
        </p:txBody>
      </p:sp>
      <p:sp>
        <p:nvSpPr>
          <p:cNvPr id="3" name="Заголовок 2"/>
          <p:cNvSpPr>
            <a:spLocks noGrp="1"/>
          </p:cNvSpPr>
          <p:nvPr>
            <p:ph type="title"/>
          </p:nvPr>
        </p:nvSpPr>
        <p:spPr>
          <a:xfrm>
            <a:off x="802386" y="555117"/>
            <a:ext cx="5379339" cy="1188720"/>
          </a:xfrm>
        </p:spPr>
        <p:txBody>
          <a:bodyPr/>
          <a:lstStyle/>
          <a:p>
            <a:r>
              <a:rPr lang="en-US" dirty="0" smtClean="0"/>
              <a:t>Visual word form area</a:t>
            </a:r>
            <a:endParaRPr lang="ru-RU" dirty="0"/>
          </a:p>
        </p:txBody>
      </p:sp>
      <p:pic>
        <p:nvPicPr>
          <p:cNvPr id="59394" name="Picture 2"/>
          <p:cNvPicPr>
            <a:picLocks noChangeAspect="1" noChangeArrowheads="1"/>
          </p:cNvPicPr>
          <p:nvPr/>
        </p:nvPicPr>
        <p:blipFill>
          <a:blip r:embed="rId2" cstate="print"/>
          <a:srcRect/>
          <a:stretch>
            <a:fillRect/>
          </a:stretch>
        </p:blipFill>
        <p:spPr bwMode="auto">
          <a:xfrm>
            <a:off x="6286250" y="381000"/>
            <a:ext cx="5514975" cy="6477000"/>
          </a:xfrm>
          <a:prstGeom prst="rect">
            <a:avLst/>
          </a:prstGeom>
          <a:noFill/>
          <a:ln w="9525">
            <a:noFill/>
            <a:miter lim="800000"/>
            <a:headEnd/>
            <a:tailEnd/>
          </a:ln>
          <a:effectLst/>
        </p:spPr>
      </p:pic>
    </p:spTree>
    <p:extLst>
      <p:ext uri="{BB962C8B-B14F-4D97-AF65-F5344CB8AC3E}">
        <p14:creationId xmlns:p14="http://schemas.microsoft.com/office/powerpoint/2010/main" val="27584012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lstStyle/>
          <a:p>
            <a:endParaRPr lang="ru-RU"/>
          </a:p>
        </p:txBody>
      </p:sp>
      <p:sp>
        <p:nvSpPr>
          <p:cNvPr id="3" name="Заголовок 2"/>
          <p:cNvSpPr>
            <a:spLocks noGrp="1"/>
          </p:cNvSpPr>
          <p:nvPr>
            <p:ph type="title"/>
          </p:nvPr>
        </p:nvSpPr>
        <p:spPr/>
        <p:txBody>
          <a:bodyPr/>
          <a:lstStyle/>
          <a:p>
            <a:endParaRPr lang="ru-RU"/>
          </a:p>
        </p:txBody>
      </p:sp>
      <p:pic>
        <p:nvPicPr>
          <p:cNvPr id="64514" name="Picture 2"/>
          <p:cNvPicPr>
            <a:picLocks noChangeAspect="1" noChangeArrowheads="1"/>
          </p:cNvPicPr>
          <p:nvPr/>
        </p:nvPicPr>
        <p:blipFill>
          <a:blip r:embed="rId2" cstate="print"/>
          <a:srcRect/>
          <a:stretch>
            <a:fillRect/>
          </a:stretch>
        </p:blipFill>
        <p:spPr bwMode="auto">
          <a:xfrm>
            <a:off x="3540292" y="276726"/>
            <a:ext cx="8651708" cy="6344586"/>
          </a:xfrm>
          <a:prstGeom prst="rect">
            <a:avLst/>
          </a:prstGeom>
          <a:noFill/>
          <a:ln w="9525">
            <a:noFill/>
            <a:miter lim="800000"/>
            <a:headEnd/>
            <a:tailEnd/>
          </a:ln>
          <a:effectLst/>
        </p:spPr>
      </p:pic>
      <p:pic>
        <p:nvPicPr>
          <p:cNvPr id="64515" name="Picture 3"/>
          <p:cNvPicPr>
            <a:picLocks noChangeAspect="1" noChangeArrowheads="1"/>
          </p:cNvPicPr>
          <p:nvPr/>
        </p:nvPicPr>
        <p:blipFill>
          <a:blip r:embed="rId3" cstate="print"/>
          <a:srcRect/>
          <a:stretch>
            <a:fillRect/>
          </a:stretch>
        </p:blipFill>
        <p:spPr bwMode="auto">
          <a:xfrm>
            <a:off x="227430" y="2379245"/>
            <a:ext cx="3433763" cy="2171700"/>
          </a:xfrm>
          <a:prstGeom prst="rect">
            <a:avLst/>
          </a:prstGeom>
          <a:noFill/>
          <a:ln w="9525">
            <a:noFill/>
            <a:miter lim="800000"/>
            <a:headEnd/>
            <a:tailEnd/>
          </a:ln>
          <a:effectLst/>
        </p:spPr>
      </p:pic>
    </p:spTree>
    <p:extLst>
      <p:ext uri="{BB962C8B-B14F-4D97-AF65-F5344CB8AC3E}">
        <p14:creationId xmlns:p14="http://schemas.microsoft.com/office/powerpoint/2010/main" val="38921697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lstStyle/>
          <a:p>
            <a:endParaRPr lang="ru-RU"/>
          </a:p>
        </p:txBody>
      </p:sp>
      <p:sp>
        <p:nvSpPr>
          <p:cNvPr id="3" name="Заголовок 2"/>
          <p:cNvSpPr>
            <a:spLocks noGrp="1"/>
          </p:cNvSpPr>
          <p:nvPr>
            <p:ph type="title"/>
          </p:nvPr>
        </p:nvSpPr>
        <p:spPr/>
        <p:txBody>
          <a:bodyPr/>
          <a:lstStyle/>
          <a:p>
            <a:r>
              <a:rPr lang="ru-RU" dirty="0" smtClean="0"/>
              <a:t>Общие принципы распознавания слов</a:t>
            </a:r>
            <a:endParaRPr lang="ru-RU" dirty="0"/>
          </a:p>
        </p:txBody>
      </p:sp>
      <p:pic>
        <p:nvPicPr>
          <p:cNvPr id="62466" name="Picture 2"/>
          <p:cNvPicPr>
            <a:picLocks noChangeAspect="1" noChangeArrowheads="1"/>
          </p:cNvPicPr>
          <p:nvPr/>
        </p:nvPicPr>
        <p:blipFill>
          <a:blip r:embed="rId3" cstate="print"/>
          <a:srcRect/>
          <a:stretch>
            <a:fillRect/>
          </a:stretch>
        </p:blipFill>
        <p:spPr bwMode="auto">
          <a:xfrm>
            <a:off x="4217569" y="1329741"/>
            <a:ext cx="7486650" cy="4846637"/>
          </a:xfrm>
          <a:prstGeom prst="rect">
            <a:avLst/>
          </a:prstGeom>
          <a:noFill/>
          <a:ln w="9525">
            <a:noFill/>
            <a:miter lim="800000"/>
            <a:headEnd/>
            <a:tailEnd/>
          </a:ln>
          <a:effectLst/>
        </p:spPr>
      </p:pic>
      <p:pic>
        <p:nvPicPr>
          <p:cNvPr id="62467" name="Picture 3"/>
          <p:cNvPicPr>
            <a:picLocks noChangeAspect="1" noChangeArrowheads="1"/>
          </p:cNvPicPr>
          <p:nvPr/>
        </p:nvPicPr>
        <p:blipFill>
          <a:blip r:embed="rId4" cstate="print"/>
          <a:srcRect/>
          <a:stretch>
            <a:fillRect/>
          </a:stretch>
        </p:blipFill>
        <p:spPr bwMode="auto">
          <a:xfrm>
            <a:off x="786482" y="1789697"/>
            <a:ext cx="3279775" cy="3543300"/>
          </a:xfrm>
          <a:prstGeom prst="rect">
            <a:avLst/>
          </a:prstGeom>
          <a:noFill/>
          <a:ln w="9525">
            <a:noFill/>
            <a:miter lim="800000"/>
            <a:headEnd/>
            <a:tailEnd/>
          </a:ln>
          <a:effectLst/>
        </p:spPr>
      </p:pic>
      <p:sp>
        <p:nvSpPr>
          <p:cNvPr id="6" name="TextBox 5"/>
          <p:cNvSpPr txBox="1"/>
          <p:nvPr/>
        </p:nvSpPr>
        <p:spPr>
          <a:xfrm>
            <a:off x="8602579" y="6436895"/>
            <a:ext cx="3272589" cy="369332"/>
          </a:xfrm>
          <a:prstGeom prst="rect">
            <a:avLst/>
          </a:prstGeom>
          <a:noFill/>
        </p:spPr>
        <p:txBody>
          <a:bodyPr wrap="square" rtlCol="0">
            <a:spAutoFit/>
          </a:bodyPr>
          <a:lstStyle/>
          <a:p>
            <a:r>
              <a:rPr lang="en-US" dirty="0" err="1" smtClean="0"/>
              <a:t>McCandliss</a:t>
            </a:r>
            <a:r>
              <a:rPr lang="en-US" dirty="0" smtClean="0"/>
              <a:t> et al., 2003</a:t>
            </a:r>
            <a:endParaRPr lang="ru-RU" dirty="0"/>
          </a:p>
        </p:txBody>
      </p:sp>
    </p:spTree>
    <p:extLst>
      <p:ext uri="{BB962C8B-B14F-4D97-AF65-F5344CB8AC3E}">
        <p14:creationId xmlns:p14="http://schemas.microsoft.com/office/powerpoint/2010/main" val="12716757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9268326" y="5402179"/>
            <a:ext cx="2923674" cy="1455821"/>
          </a:xfrm>
        </p:spPr>
        <p:txBody>
          <a:bodyPr>
            <a:normAutofit/>
          </a:bodyPr>
          <a:lstStyle/>
          <a:p>
            <a:r>
              <a:rPr lang="en-US" sz="1600" dirty="0" err="1" smtClean="0"/>
              <a:t>Dehaehe</a:t>
            </a:r>
            <a:r>
              <a:rPr lang="en-US" sz="1600" dirty="0" smtClean="0"/>
              <a:t> et al., 2015</a:t>
            </a:r>
            <a:endParaRPr lang="ru-RU" sz="1600" dirty="0"/>
          </a:p>
        </p:txBody>
      </p:sp>
      <p:sp>
        <p:nvSpPr>
          <p:cNvPr id="3" name="Заголовок 2"/>
          <p:cNvSpPr>
            <a:spLocks noGrp="1"/>
          </p:cNvSpPr>
          <p:nvPr>
            <p:ph type="title"/>
          </p:nvPr>
        </p:nvSpPr>
        <p:spPr>
          <a:xfrm>
            <a:off x="609600" y="0"/>
            <a:ext cx="10972800" cy="1251284"/>
          </a:xfrm>
        </p:spPr>
        <p:txBody>
          <a:bodyPr>
            <a:normAutofit/>
          </a:bodyPr>
          <a:lstStyle/>
          <a:p>
            <a:r>
              <a:rPr lang="ru-RU" dirty="0" smtClean="0"/>
              <a:t>Изменения в мозге при обучении грамоте</a:t>
            </a:r>
            <a:endParaRPr lang="ru-RU" dirty="0"/>
          </a:p>
        </p:txBody>
      </p:sp>
      <p:pic>
        <p:nvPicPr>
          <p:cNvPr id="60419" name="Picture 3"/>
          <p:cNvPicPr>
            <a:picLocks noChangeAspect="1" noChangeArrowheads="1"/>
          </p:cNvPicPr>
          <p:nvPr/>
        </p:nvPicPr>
        <p:blipFill>
          <a:blip r:embed="rId3" cstate="print"/>
          <a:srcRect/>
          <a:stretch>
            <a:fillRect/>
          </a:stretch>
        </p:blipFill>
        <p:spPr bwMode="auto">
          <a:xfrm>
            <a:off x="1658353" y="1419413"/>
            <a:ext cx="7689182" cy="5219095"/>
          </a:xfrm>
          <a:prstGeom prst="rect">
            <a:avLst/>
          </a:prstGeom>
          <a:noFill/>
          <a:ln w="9525">
            <a:noFill/>
            <a:miter lim="800000"/>
            <a:headEnd/>
            <a:tailEnd/>
          </a:ln>
          <a:effectLst/>
        </p:spPr>
      </p:pic>
    </p:spTree>
    <p:extLst>
      <p:ext uri="{BB962C8B-B14F-4D97-AF65-F5344CB8AC3E}">
        <p14:creationId xmlns:p14="http://schemas.microsoft.com/office/powerpoint/2010/main" val="23951767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257175" y="2986279"/>
            <a:ext cx="4600074" cy="4525963"/>
          </a:xfrm>
        </p:spPr>
        <p:txBody>
          <a:bodyPr/>
          <a:lstStyle/>
          <a:p>
            <a:r>
              <a:rPr lang="ru-RU" dirty="0" smtClean="0"/>
              <a:t>У </a:t>
            </a:r>
            <a:r>
              <a:rPr lang="ru-RU" dirty="0" err="1" smtClean="0"/>
              <a:t>дислексиков</a:t>
            </a:r>
            <a:r>
              <a:rPr lang="ru-RU" dirty="0" smtClean="0"/>
              <a:t> при чтении снижена активация данной области (оксигемоглобин</a:t>
            </a:r>
            <a:r>
              <a:rPr lang="en-US" dirty="0" smtClean="0"/>
              <a:t>/</a:t>
            </a:r>
            <a:r>
              <a:rPr lang="ru-RU" dirty="0" smtClean="0"/>
              <a:t>гемоглобин</a:t>
            </a:r>
          </a:p>
          <a:p>
            <a:r>
              <a:rPr lang="ru-RU" dirty="0" smtClean="0"/>
              <a:t>Снижен кровоток</a:t>
            </a:r>
          </a:p>
          <a:p>
            <a:endParaRPr lang="ru-RU" dirty="0"/>
          </a:p>
        </p:txBody>
      </p:sp>
      <p:sp>
        <p:nvSpPr>
          <p:cNvPr id="3" name="Заголовок 2"/>
          <p:cNvSpPr>
            <a:spLocks noGrp="1"/>
          </p:cNvSpPr>
          <p:nvPr>
            <p:ph type="title"/>
          </p:nvPr>
        </p:nvSpPr>
        <p:spPr/>
        <p:txBody>
          <a:bodyPr>
            <a:normAutofit/>
          </a:bodyPr>
          <a:lstStyle/>
          <a:p>
            <a:r>
              <a:rPr lang="ru-RU" dirty="0" err="1" smtClean="0"/>
              <a:t>фМРТ</a:t>
            </a:r>
            <a:r>
              <a:rPr lang="ru-RU" dirty="0" smtClean="0"/>
              <a:t> и ПЭТ данные при сравнении взрослых </a:t>
            </a:r>
            <a:r>
              <a:rPr lang="ru-RU" dirty="0" err="1" smtClean="0"/>
              <a:t>дислексиков</a:t>
            </a:r>
            <a:r>
              <a:rPr lang="ru-RU" dirty="0" smtClean="0"/>
              <a:t> с нормой</a:t>
            </a:r>
            <a:endParaRPr lang="ru-RU" dirty="0"/>
          </a:p>
        </p:txBody>
      </p:sp>
      <p:pic>
        <p:nvPicPr>
          <p:cNvPr id="65538" name="Picture 2"/>
          <p:cNvPicPr>
            <a:picLocks noChangeAspect="1" noChangeArrowheads="1"/>
          </p:cNvPicPr>
          <p:nvPr/>
        </p:nvPicPr>
        <p:blipFill>
          <a:blip r:embed="rId3" cstate="print"/>
          <a:srcRect/>
          <a:stretch>
            <a:fillRect/>
          </a:stretch>
        </p:blipFill>
        <p:spPr bwMode="auto">
          <a:xfrm>
            <a:off x="4945063" y="2472489"/>
            <a:ext cx="7246937" cy="3771900"/>
          </a:xfrm>
          <a:prstGeom prst="rect">
            <a:avLst/>
          </a:prstGeom>
          <a:noFill/>
          <a:ln w="9525">
            <a:noFill/>
            <a:miter lim="800000"/>
            <a:headEnd/>
            <a:tailEnd/>
          </a:ln>
          <a:effectLst/>
        </p:spPr>
      </p:pic>
      <p:sp>
        <p:nvSpPr>
          <p:cNvPr id="5" name="TextBox 4"/>
          <p:cNvSpPr txBox="1"/>
          <p:nvPr/>
        </p:nvSpPr>
        <p:spPr>
          <a:xfrm>
            <a:off x="8373978" y="6244389"/>
            <a:ext cx="2887579" cy="646331"/>
          </a:xfrm>
          <a:prstGeom prst="rect">
            <a:avLst/>
          </a:prstGeom>
          <a:noFill/>
        </p:spPr>
        <p:txBody>
          <a:bodyPr wrap="square" rtlCol="0">
            <a:spAutoFit/>
          </a:bodyPr>
          <a:lstStyle/>
          <a:p>
            <a:r>
              <a:rPr lang="en-US" dirty="0" err="1" smtClean="0"/>
              <a:t>McCandliss</a:t>
            </a:r>
            <a:r>
              <a:rPr lang="en-US" dirty="0" smtClean="0"/>
              <a:t> et al., 2003</a:t>
            </a:r>
            <a:endParaRPr lang="ru-RU" dirty="0" smtClean="0"/>
          </a:p>
          <a:p>
            <a:endParaRPr lang="ru-RU" dirty="0"/>
          </a:p>
        </p:txBody>
      </p:sp>
    </p:spTree>
    <p:extLst>
      <p:ext uri="{BB962C8B-B14F-4D97-AF65-F5344CB8AC3E}">
        <p14:creationId xmlns:p14="http://schemas.microsoft.com/office/powerpoint/2010/main" val="41660887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400050" y="2533089"/>
            <a:ext cx="5991726" cy="4525963"/>
          </a:xfrm>
        </p:spPr>
        <p:txBody>
          <a:bodyPr/>
          <a:lstStyle/>
          <a:p>
            <a:r>
              <a:rPr lang="ru-RU" dirty="0" smtClean="0"/>
              <a:t>В норме </a:t>
            </a:r>
            <a:r>
              <a:rPr lang="en-US" dirty="0" smtClean="0"/>
              <a:t>VWFA</a:t>
            </a:r>
            <a:r>
              <a:rPr lang="ru-RU" dirty="0" smtClean="0"/>
              <a:t> связана с лобными и теменными языковыми зонами</a:t>
            </a:r>
          </a:p>
          <a:p>
            <a:r>
              <a:rPr lang="ru-RU" dirty="0" smtClean="0"/>
              <a:t>При </a:t>
            </a:r>
            <a:r>
              <a:rPr lang="ru-RU" dirty="0" err="1" smtClean="0"/>
              <a:t>дислексии</a:t>
            </a:r>
            <a:r>
              <a:rPr lang="ru-RU" dirty="0" smtClean="0"/>
              <a:t> значительно снижена функциональная связность с левой </a:t>
            </a:r>
            <a:r>
              <a:rPr lang="ru-RU" dirty="0" err="1" smtClean="0"/>
              <a:t>нижнелобной</a:t>
            </a:r>
            <a:r>
              <a:rPr lang="ru-RU" dirty="0" smtClean="0"/>
              <a:t> и левой нижнетеменной языковыми областями</a:t>
            </a:r>
            <a:endParaRPr lang="en-US" dirty="0" smtClean="0"/>
          </a:p>
          <a:p>
            <a:r>
              <a:rPr lang="en-US" dirty="0" smtClean="0"/>
              <a:t>van </a:t>
            </a:r>
            <a:r>
              <a:rPr lang="en-US" dirty="0" err="1" smtClean="0"/>
              <a:t>der</a:t>
            </a:r>
            <a:r>
              <a:rPr lang="en-US" dirty="0" smtClean="0"/>
              <a:t> Mark, et al., 2011</a:t>
            </a:r>
            <a:endParaRPr lang="ru-RU" dirty="0"/>
          </a:p>
        </p:txBody>
      </p:sp>
      <p:sp>
        <p:nvSpPr>
          <p:cNvPr id="3" name="Заголовок 2"/>
          <p:cNvSpPr>
            <a:spLocks noGrp="1"/>
          </p:cNvSpPr>
          <p:nvPr>
            <p:ph type="title"/>
          </p:nvPr>
        </p:nvSpPr>
        <p:spPr/>
        <p:txBody>
          <a:bodyPr/>
          <a:lstStyle/>
          <a:p>
            <a:r>
              <a:rPr lang="ru-RU" dirty="0" smtClean="0"/>
              <a:t>Изменения связей </a:t>
            </a:r>
            <a:r>
              <a:rPr lang="en-US" dirty="0" smtClean="0"/>
              <a:t>VWFA</a:t>
            </a:r>
            <a:r>
              <a:rPr lang="ru-RU" dirty="0" smtClean="0"/>
              <a:t> при </a:t>
            </a:r>
            <a:r>
              <a:rPr lang="ru-RU" dirty="0" err="1" smtClean="0"/>
              <a:t>дислексии</a:t>
            </a:r>
            <a:endParaRPr lang="ru-RU" dirty="0"/>
          </a:p>
        </p:txBody>
      </p:sp>
      <p:pic>
        <p:nvPicPr>
          <p:cNvPr id="61442" name="Picture 2"/>
          <p:cNvPicPr>
            <a:picLocks noChangeAspect="1" noChangeArrowheads="1"/>
          </p:cNvPicPr>
          <p:nvPr/>
        </p:nvPicPr>
        <p:blipFill>
          <a:blip r:embed="rId3" cstate="print"/>
          <a:srcRect/>
          <a:stretch>
            <a:fillRect/>
          </a:stretch>
        </p:blipFill>
        <p:spPr bwMode="auto">
          <a:xfrm>
            <a:off x="6524292" y="2533089"/>
            <a:ext cx="5315284" cy="4181811"/>
          </a:xfrm>
          <a:prstGeom prst="rect">
            <a:avLst/>
          </a:prstGeom>
          <a:noFill/>
          <a:ln w="9525">
            <a:noFill/>
            <a:miter lim="800000"/>
            <a:headEnd/>
            <a:tailEnd/>
          </a:ln>
          <a:effectLst/>
        </p:spPr>
      </p:pic>
    </p:spTree>
    <p:extLst>
      <p:ext uri="{BB962C8B-B14F-4D97-AF65-F5344CB8AC3E}">
        <p14:creationId xmlns:p14="http://schemas.microsoft.com/office/powerpoint/2010/main" val="9796994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rmAutofit/>
          </a:bodyPr>
          <a:lstStyle/>
          <a:p>
            <a:r>
              <a:rPr lang="ru-RU" dirty="0" smtClean="0"/>
              <a:t>Другие функции центра распознавания слов</a:t>
            </a:r>
            <a:endParaRPr lang="ru-RU" dirty="0"/>
          </a:p>
        </p:txBody>
      </p:sp>
      <p:pic>
        <p:nvPicPr>
          <p:cNvPr id="74754" name="Picture 2"/>
          <p:cNvPicPr>
            <a:picLocks noGrp="1" noChangeAspect="1" noChangeArrowheads="1"/>
          </p:cNvPicPr>
          <p:nvPr>
            <p:ph idx="1"/>
          </p:nvPr>
        </p:nvPicPr>
        <p:blipFill>
          <a:blip r:embed="rId2" cstate="print"/>
          <a:srcRect/>
          <a:stretch>
            <a:fillRect/>
          </a:stretch>
        </p:blipFill>
        <p:spPr bwMode="auto">
          <a:xfrm>
            <a:off x="6167688" y="4398336"/>
            <a:ext cx="5391150" cy="2228850"/>
          </a:xfrm>
          <a:prstGeom prst="rect">
            <a:avLst/>
          </a:prstGeom>
          <a:noFill/>
          <a:ln w="9525">
            <a:noFill/>
            <a:miter lim="800000"/>
            <a:headEnd/>
            <a:tailEnd/>
          </a:ln>
          <a:effectLst/>
        </p:spPr>
      </p:pic>
      <p:sp>
        <p:nvSpPr>
          <p:cNvPr id="5" name="TextBox 4"/>
          <p:cNvSpPr txBox="1"/>
          <p:nvPr/>
        </p:nvSpPr>
        <p:spPr>
          <a:xfrm>
            <a:off x="1108409" y="2433888"/>
            <a:ext cx="10972800" cy="2246769"/>
          </a:xfrm>
          <a:prstGeom prst="rect">
            <a:avLst/>
          </a:prstGeom>
          <a:noFill/>
        </p:spPr>
        <p:txBody>
          <a:bodyPr wrap="square" rtlCol="0">
            <a:spAutoFit/>
          </a:bodyPr>
          <a:lstStyle/>
          <a:p>
            <a:r>
              <a:rPr lang="ru-RU" sz="2800" dirty="0" smtClean="0"/>
              <a:t>Скорее, VWFA - это область общего использования, которая обладает свойствами обработки, что делает ее особенно полезной для чтения, хотя она по-прежнему используется в любой задаче, требующей ее общих свойств обработки.</a:t>
            </a:r>
          </a:p>
        </p:txBody>
      </p:sp>
    </p:spTree>
    <p:extLst>
      <p:ext uri="{BB962C8B-B14F-4D97-AF65-F5344CB8AC3E}">
        <p14:creationId xmlns:p14="http://schemas.microsoft.com/office/powerpoint/2010/main" val="2350828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43788" y="286603"/>
            <a:ext cx="10748211" cy="639829"/>
          </a:xfrm>
        </p:spPr>
        <p:txBody>
          <a:bodyPr>
            <a:normAutofit fontScale="90000"/>
          </a:bodyPr>
          <a:lstStyle/>
          <a:p>
            <a:r>
              <a:rPr lang="ru-RU" b="1" dirty="0" smtClean="0"/>
              <a:t>Понимание устного и письменного текста</a:t>
            </a:r>
            <a:endParaRPr lang="ru-RU" b="1" dirty="0"/>
          </a:p>
        </p:txBody>
      </p:sp>
      <p:pic>
        <p:nvPicPr>
          <p:cNvPr id="1026" name="Picture 2" descr="An external file that holds a picture, illustration, etc.&#10;Object name is nihms-227819-f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1959" y="1131118"/>
            <a:ext cx="7632989" cy="515990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04537" y="6497053"/>
            <a:ext cx="4824663" cy="646331"/>
          </a:xfrm>
          <a:prstGeom prst="rect">
            <a:avLst/>
          </a:prstGeom>
          <a:noFill/>
        </p:spPr>
        <p:txBody>
          <a:bodyPr wrap="square" rtlCol="0">
            <a:spAutoFit/>
          </a:bodyPr>
          <a:lstStyle/>
          <a:p>
            <a:r>
              <a:rPr lang="en-US" b="1" dirty="0" err="1"/>
              <a:t>Berl</a:t>
            </a:r>
            <a:r>
              <a:rPr lang="en-US" b="1" dirty="0"/>
              <a:t> et al., 2010</a:t>
            </a:r>
            <a:endParaRPr lang="ru-RU" b="1" dirty="0"/>
          </a:p>
          <a:p>
            <a:endParaRPr lang="ru-RU" dirty="0"/>
          </a:p>
        </p:txBody>
      </p:sp>
    </p:spTree>
    <p:extLst>
      <p:ext uri="{BB962C8B-B14F-4D97-AF65-F5344CB8AC3E}">
        <p14:creationId xmlns:p14="http://schemas.microsoft.com/office/powerpoint/2010/main" val="15623804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r>
              <a:rPr lang="ru-RU" dirty="0" smtClean="0"/>
              <a:t>Необратимая память=развитие</a:t>
            </a:r>
          </a:p>
          <a:p>
            <a:r>
              <a:rPr lang="ru-RU" dirty="0" smtClean="0"/>
              <a:t>Ассоциативная память обратима?</a:t>
            </a:r>
          </a:p>
          <a:p>
            <a:r>
              <a:rPr lang="ru-RU" dirty="0" smtClean="0"/>
              <a:t>Память – результат обучения</a:t>
            </a:r>
          </a:p>
          <a:p>
            <a:r>
              <a:rPr lang="ru-RU" dirty="0" smtClean="0"/>
              <a:t>Память – способ адаптации к меняющимся условиям</a:t>
            </a:r>
          </a:p>
        </p:txBody>
      </p:sp>
      <p:sp>
        <p:nvSpPr>
          <p:cNvPr id="4" name="Нижний колонтитул 3"/>
          <p:cNvSpPr>
            <a:spLocks noGrp="1"/>
          </p:cNvSpPr>
          <p:nvPr>
            <p:ph type="ftr" sz="quarter" idx="11"/>
          </p:nvPr>
        </p:nvSpPr>
        <p:spPr/>
        <p:txBody>
          <a:bodyPr/>
          <a:lstStyle/>
          <a:p>
            <a:r>
              <a:rPr lang="ru-RU" smtClean="0"/>
              <a:t>мозговые основы когнитивной деятельности</a:t>
            </a:r>
            <a:endParaRPr lang="en-US" dirty="0"/>
          </a:p>
        </p:txBody>
      </p:sp>
      <p:sp>
        <p:nvSpPr>
          <p:cNvPr id="5" name="Номер слайда 4"/>
          <p:cNvSpPr>
            <a:spLocks noGrp="1"/>
          </p:cNvSpPr>
          <p:nvPr>
            <p:ph type="sldNum" sz="quarter" idx="12"/>
          </p:nvPr>
        </p:nvSpPr>
        <p:spPr/>
        <p:txBody>
          <a:bodyPr/>
          <a:lstStyle/>
          <a:p>
            <a:fld id="{8A7A6979-0714-4377-B894-6BE4C2D6E202}" type="slidenum">
              <a:rPr lang="en-US" smtClean="0"/>
              <a:pPr/>
              <a:t>6</a:t>
            </a:fld>
            <a:endParaRPr lang="en-US" dirty="0"/>
          </a:p>
        </p:txBody>
      </p:sp>
    </p:spTree>
    <p:extLst>
      <p:ext uri="{BB962C8B-B14F-4D97-AF65-F5344CB8AC3E}">
        <p14:creationId xmlns:p14="http://schemas.microsoft.com/office/powerpoint/2010/main" val="23802547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Модели мозгового обеспечения чтения</a:t>
            </a:r>
            <a:endParaRPr lang="ru-RU" dirty="0"/>
          </a:p>
        </p:txBody>
      </p:sp>
      <p:sp>
        <p:nvSpPr>
          <p:cNvPr id="3" name="Содержимое 2"/>
          <p:cNvSpPr>
            <a:spLocks noGrp="1"/>
          </p:cNvSpPr>
          <p:nvPr>
            <p:ph idx="1"/>
          </p:nvPr>
        </p:nvSpPr>
        <p:spPr/>
        <p:txBody>
          <a:bodyPr/>
          <a:lstStyle/>
          <a:p>
            <a:endParaRPr lang="ru-RU"/>
          </a:p>
        </p:txBody>
      </p:sp>
      <p:pic>
        <p:nvPicPr>
          <p:cNvPr id="157698" name="Picture 2"/>
          <p:cNvPicPr>
            <a:picLocks noChangeAspect="1" noChangeArrowheads="1"/>
          </p:cNvPicPr>
          <p:nvPr/>
        </p:nvPicPr>
        <p:blipFill>
          <a:blip r:embed="rId2" cstate="print"/>
          <a:srcRect/>
          <a:stretch>
            <a:fillRect/>
          </a:stretch>
        </p:blipFill>
        <p:spPr bwMode="auto">
          <a:xfrm>
            <a:off x="1263313" y="1832097"/>
            <a:ext cx="9668377" cy="4592766"/>
          </a:xfrm>
          <a:prstGeom prst="rect">
            <a:avLst/>
          </a:prstGeom>
          <a:noFill/>
          <a:ln w="9525">
            <a:noFill/>
            <a:miter lim="800000"/>
            <a:headEnd/>
            <a:tailEnd/>
          </a:ln>
          <a:effectLst/>
        </p:spPr>
      </p:pic>
    </p:spTree>
    <p:extLst>
      <p:ext uri="{BB962C8B-B14F-4D97-AF65-F5344CB8AC3E}">
        <p14:creationId xmlns:p14="http://schemas.microsoft.com/office/powerpoint/2010/main" val="37973338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stretch>
            <a:fillRect/>
          </a:stretch>
        </p:blipFill>
        <p:spPr>
          <a:xfrm>
            <a:off x="2796323" y="1058161"/>
            <a:ext cx="7502321" cy="6517076"/>
          </a:xfrm>
          <a:prstGeom prst="rect">
            <a:avLst/>
          </a:prstGeom>
        </p:spPr>
      </p:pic>
      <p:sp>
        <p:nvSpPr>
          <p:cNvPr id="3" name="TextBox 2"/>
          <p:cNvSpPr txBox="1"/>
          <p:nvPr/>
        </p:nvSpPr>
        <p:spPr>
          <a:xfrm>
            <a:off x="144379" y="6472989"/>
            <a:ext cx="2278965" cy="369332"/>
          </a:xfrm>
          <a:prstGeom prst="rect">
            <a:avLst/>
          </a:prstGeom>
          <a:noFill/>
        </p:spPr>
        <p:txBody>
          <a:bodyPr wrap="square" rtlCol="0">
            <a:spAutoFit/>
          </a:bodyPr>
          <a:lstStyle/>
          <a:p>
            <a:r>
              <a:rPr lang="en-US" dirty="0" err="1" smtClean="0"/>
              <a:t>Patael</a:t>
            </a:r>
            <a:r>
              <a:rPr lang="en-US" dirty="0" smtClean="0"/>
              <a:t> et al., 2018</a:t>
            </a:r>
            <a:endParaRPr lang="ru-RU" dirty="0"/>
          </a:p>
        </p:txBody>
      </p:sp>
      <p:sp>
        <p:nvSpPr>
          <p:cNvPr id="4" name="TextBox 3"/>
          <p:cNvSpPr txBox="1"/>
          <p:nvPr/>
        </p:nvSpPr>
        <p:spPr>
          <a:xfrm>
            <a:off x="493295" y="180474"/>
            <a:ext cx="10888579" cy="954107"/>
          </a:xfrm>
          <a:prstGeom prst="rect">
            <a:avLst/>
          </a:prstGeom>
          <a:noFill/>
        </p:spPr>
        <p:txBody>
          <a:bodyPr wrap="square" rtlCol="0">
            <a:spAutoFit/>
          </a:bodyPr>
          <a:lstStyle/>
          <a:p>
            <a:pPr algn="just"/>
            <a:r>
              <a:rPr lang="ru-RU" sz="2800" b="1" dirty="0" smtClean="0"/>
              <a:t>Зоны коры, величина которых коррелирует с чтением и пониманием письменного текста </a:t>
            </a:r>
            <a:endParaRPr lang="ru-RU" sz="2800" b="1" dirty="0"/>
          </a:p>
        </p:txBody>
      </p:sp>
    </p:spTree>
    <p:extLst>
      <p:ext uri="{BB962C8B-B14F-4D97-AF65-F5344CB8AC3E}">
        <p14:creationId xmlns:p14="http://schemas.microsoft.com/office/powerpoint/2010/main" val="16746120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Тракты, связанные с функцией чтения и понимания</a:t>
            </a:r>
            <a:r>
              <a:rPr lang="en-US" dirty="0"/>
              <a:t>.</a:t>
            </a:r>
            <a:r>
              <a:rPr lang="ru-RU" dirty="0" smtClean="0"/>
              <a:t> </a:t>
            </a:r>
            <a:r>
              <a:rPr lang="en-US" dirty="0" smtClean="0"/>
              <a:t>IFL</a:t>
            </a:r>
            <a:endParaRPr lang="ru-RU" dirty="0"/>
          </a:p>
        </p:txBody>
      </p:sp>
      <p:sp>
        <p:nvSpPr>
          <p:cNvPr id="3" name="Объект 2"/>
          <p:cNvSpPr>
            <a:spLocks noGrp="1"/>
          </p:cNvSpPr>
          <p:nvPr>
            <p:ph idx="1"/>
          </p:nvPr>
        </p:nvSpPr>
        <p:spPr/>
        <p:txBody>
          <a:bodyPr/>
          <a:lstStyle/>
          <a:p>
            <a:endParaRPr lang="ru-RU" dirty="0"/>
          </a:p>
        </p:txBody>
      </p:sp>
      <p:pic>
        <p:nvPicPr>
          <p:cNvPr id="4" name="Рисунок 3"/>
          <p:cNvPicPr>
            <a:picLocks noChangeAspect="1"/>
          </p:cNvPicPr>
          <p:nvPr/>
        </p:nvPicPr>
        <p:blipFill>
          <a:blip r:embed="rId3"/>
          <a:stretch>
            <a:fillRect/>
          </a:stretch>
        </p:blipFill>
        <p:spPr>
          <a:xfrm>
            <a:off x="1438311" y="1737360"/>
            <a:ext cx="9173542" cy="4612981"/>
          </a:xfrm>
          <a:prstGeom prst="rect">
            <a:avLst/>
          </a:prstGeom>
        </p:spPr>
      </p:pic>
    </p:spTree>
    <p:extLst>
      <p:ext uri="{BB962C8B-B14F-4D97-AF65-F5344CB8AC3E}">
        <p14:creationId xmlns:p14="http://schemas.microsoft.com/office/powerpoint/2010/main" val="10307561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1848995" y="381641"/>
            <a:ext cx="8494012"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a:r>
              <a:rPr lang="en-GB" altLang="ru-RU" sz="1452" b="1">
                <a:latin typeface="Arial" panose="020B0604020202020204" pitchFamily="34" charset="0"/>
              </a:rPr>
              <a:t>Comparison of cerebral responses to a single sentence in infants and adults. </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6401" y="5943505"/>
            <a:ext cx="9107516" cy="9432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39733" y="979304"/>
            <a:ext cx="5118297" cy="48936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3539732" y="5972308"/>
            <a:ext cx="3918652" cy="3096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ru-RU" sz="1089" b="1">
                <a:latin typeface="Arial" panose="020B0604020202020204" pitchFamily="34" charset="0"/>
              </a:rPr>
              <a:t>Ghislaine Dehaene-Lambertz et al. PNAS 2006;103:14240-14245</a:t>
            </a:r>
          </a:p>
        </p:txBody>
      </p:sp>
      <p:sp>
        <p:nvSpPr>
          <p:cNvPr id="3077" name="Text Box 5"/>
          <p:cNvSpPr txBox="1">
            <a:spLocks noChangeArrowheads="1"/>
          </p:cNvSpPr>
          <p:nvPr/>
        </p:nvSpPr>
        <p:spPr bwMode="auto">
          <a:xfrm>
            <a:off x="1621451" y="6613175"/>
            <a:ext cx="4931078"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9pPr>
          </a:lstStyle>
          <a:p>
            <a:r>
              <a:rPr lang="en-GB" altLang="ru-RU" sz="907">
                <a:latin typeface="Arial" panose="020B0604020202020204" pitchFamily="34" charset="0"/>
              </a:rPr>
              <a:t>©2006 by National Academy of Sciences</a:t>
            </a:r>
          </a:p>
        </p:txBody>
      </p:sp>
    </p:spTree>
    <p:extLst>
      <p:ext uri="{BB962C8B-B14F-4D97-AF65-F5344CB8AC3E}">
        <p14:creationId xmlns:p14="http://schemas.microsoft.com/office/powerpoint/2010/main" val="12542375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Вопросы?</a:t>
            </a:r>
          </a:p>
        </p:txBody>
      </p:sp>
      <p:sp>
        <p:nvSpPr>
          <p:cNvPr id="4" name="Нижний колонтитул 3"/>
          <p:cNvSpPr>
            <a:spLocks noGrp="1"/>
          </p:cNvSpPr>
          <p:nvPr>
            <p:ph type="ftr" sz="quarter" idx="11"/>
          </p:nvPr>
        </p:nvSpPr>
        <p:spPr/>
        <p:txBody>
          <a:bodyPr/>
          <a:lstStyle/>
          <a:p>
            <a:r>
              <a:rPr lang="ru-RU"/>
              <a:t>мозговые основы когнитивной деятельности</a:t>
            </a:r>
            <a:endParaRPr lang="en-US" dirty="0"/>
          </a:p>
        </p:txBody>
      </p:sp>
      <p:sp>
        <p:nvSpPr>
          <p:cNvPr id="5" name="Номер слайда 4"/>
          <p:cNvSpPr>
            <a:spLocks noGrp="1"/>
          </p:cNvSpPr>
          <p:nvPr>
            <p:ph type="sldNum" sz="quarter" idx="12"/>
          </p:nvPr>
        </p:nvSpPr>
        <p:spPr/>
        <p:txBody>
          <a:bodyPr/>
          <a:lstStyle/>
          <a:p>
            <a:fld id="{8A7A6979-0714-4377-B894-6BE4C2D6E202}" type="slidenum">
              <a:rPr lang="en-US" smtClean="0"/>
              <a:pPr/>
              <a:t>64</a:t>
            </a:fld>
            <a:endParaRPr lang="en-US" dirty="0"/>
          </a:p>
        </p:txBody>
      </p:sp>
      <p:pic>
        <p:nvPicPr>
          <p:cNvPr id="18436" name="Picture 4" descr="Как правильно задавать наводящие вопросы?"/>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2681" y="2360191"/>
            <a:ext cx="7386638" cy="3533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96679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00037" y="295275"/>
            <a:ext cx="9948863" cy="5154370"/>
          </a:xfrm>
          <a:prstGeom prst="rect">
            <a:avLst/>
          </a:prstGeom>
        </p:spPr>
      </p:pic>
      <p:sp>
        <p:nvSpPr>
          <p:cNvPr id="5" name="TextBox 4"/>
          <p:cNvSpPr txBox="1"/>
          <p:nvPr/>
        </p:nvSpPr>
        <p:spPr>
          <a:xfrm>
            <a:off x="300038" y="5449645"/>
            <a:ext cx="11539538" cy="923330"/>
          </a:xfrm>
          <a:prstGeom prst="rect">
            <a:avLst/>
          </a:prstGeom>
          <a:noFill/>
        </p:spPr>
        <p:txBody>
          <a:bodyPr wrap="square" rtlCol="0">
            <a:spAutoFit/>
          </a:bodyPr>
          <a:lstStyle/>
          <a:p>
            <a:r>
              <a:rPr lang="ru-RU" b="1" dirty="0" smtClean="0"/>
              <a:t>Декларативная</a:t>
            </a:r>
            <a:r>
              <a:rPr lang="ru-RU" dirty="0" smtClean="0"/>
              <a:t> память осознается, </a:t>
            </a:r>
            <a:r>
              <a:rPr lang="ru-RU" b="1" dirty="0" err="1" smtClean="0"/>
              <a:t>недекларативная</a:t>
            </a:r>
            <a:r>
              <a:rPr lang="ru-RU" dirty="0" smtClean="0"/>
              <a:t> –нет. </a:t>
            </a:r>
            <a:r>
              <a:rPr lang="ru-RU" b="1" dirty="0" smtClean="0"/>
              <a:t>Эпизодическая</a:t>
            </a:r>
            <a:r>
              <a:rPr lang="ru-RU" dirty="0" smtClean="0"/>
              <a:t> – связана с контекстом (эпизоды жизни). </a:t>
            </a:r>
            <a:r>
              <a:rPr lang="ru-RU" b="1" dirty="0" smtClean="0"/>
              <a:t>Процедурная</a:t>
            </a:r>
            <a:r>
              <a:rPr lang="ru-RU" dirty="0" smtClean="0"/>
              <a:t> память – неосознаваемый навык </a:t>
            </a:r>
            <a:r>
              <a:rPr lang="ru-RU" dirty="0" err="1" smtClean="0"/>
              <a:t>соверщения</a:t>
            </a:r>
            <a:r>
              <a:rPr lang="ru-RU" dirty="0" smtClean="0"/>
              <a:t> каких-либо действий. </a:t>
            </a:r>
            <a:r>
              <a:rPr lang="ru-RU" b="1" dirty="0" smtClean="0"/>
              <a:t>Перцептивная  -</a:t>
            </a:r>
            <a:r>
              <a:rPr lang="ru-RU" dirty="0" smtClean="0"/>
              <a:t> неосознаваемый навык узнавать и различать сенсорные стимулы.</a:t>
            </a:r>
            <a:endParaRPr lang="ru-RU" dirty="0"/>
          </a:p>
        </p:txBody>
      </p:sp>
    </p:spTree>
    <p:extLst>
      <p:ext uri="{BB962C8B-B14F-4D97-AF65-F5344CB8AC3E}">
        <p14:creationId xmlns:p14="http://schemas.microsoft.com/office/powerpoint/2010/main" val="9052688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r>
              <a:rPr lang="ru-RU" dirty="0" smtClean="0"/>
              <a:t>Процессы, связанные с памятью</a:t>
            </a:r>
            <a:endParaRPr lang="ru-RU" dirty="0"/>
          </a:p>
        </p:txBody>
      </p:sp>
      <p:sp>
        <p:nvSpPr>
          <p:cNvPr id="5" name="Объект 4"/>
          <p:cNvSpPr>
            <a:spLocks noGrp="1"/>
          </p:cNvSpPr>
          <p:nvPr>
            <p:ph idx="1"/>
          </p:nvPr>
        </p:nvSpPr>
        <p:spPr/>
        <p:txBody>
          <a:bodyPr>
            <a:normAutofit lnSpcReduction="10000"/>
          </a:bodyPr>
          <a:lstStyle/>
          <a:p>
            <a:r>
              <a:rPr lang="ru-RU" sz="2400" b="1" dirty="0" smtClean="0"/>
              <a:t>Кодирование</a:t>
            </a:r>
            <a:r>
              <a:rPr lang="ru-RU" sz="2400" dirty="0" smtClean="0"/>
              <a:t> – выделение информации для хранения</a:t>
            </a:r>
          </a:p>
          <a:p>
            <a:r>
              <a:rPr lang="ru-RU" sz="2400" b="1" dirty="0" smtClean="0"/>
              <a:t>Консолидация </a:t>
            </a:r>
            <a:r>
              <a:rPr lang="ru-RU" sz="2400" dirty="0" smtClean="0"/>
              <a:t>– переход информации в долговременную память</a:t>
            </a:r>
          </a:p>
          <a:p>
            <a:r>
              <a:rPr lang="ru-RU" sz="2400" b="1" dirty="0" smtClean="0"/>
              <a:t>Хранение</a:t>
            </a:r>
            <a:r>
              <a:rPr lang="ru-RU" sz="2400" dirty="0" smtClean="0"/>
              <a:t> –связывание новой информации с уже имеющейся</a:t>
            </a:r>
          </a:p>
          <a:p>
            <a:r>
              <a:rPr lang="ru-RU" sz="2400" b="1" dirty="0" smtClean="0"/>
              <a:t>Воспроизведение</a:t>
            </a:r>
            <a:r>
              <a:rPr lang="ru-RU" sz="2400" dirty="0" smtClean="0"/>
              <a:t> - извлечение из памяти.</a:t>
            </a:r>
          </a:p>
          <a:p>
            <a:r>
              <a:rPr lang="ru-RU" sz="2400" b="1" dirty="0" smtClean="0"/>
              <a:t>Забывание</a:t>
            </a:r>
            <a:r>
              <a:rPr lang="ru-RU" sz="2400" dirty="0" smtClean="0"/>
              <a:t> – утрата (невозможность извлечения)</a:t>
            </a:r>
          </a:p>
          <a:p>
            <a:endParaRPr lang="ru-RU" dirty="0"/>
          </a:p>
          <a:p>
            <a:endParaRPr lang="ru-RU" dirty="0"/>
          </a:p>
        </p:txBody>
      </p:sp>
    </p:spTree>
    <p:extLst>
      <p:ext uri="{BB962C8B-B14F-4D97-AF65-F5344CB8AC3E}">
        <p14:creationId xmlns:p14="http://schemas.microsoft.com/office/powerpoint/2010/main" val="15385431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Временная классификация памяти</a:t>
            </a:r>
            <a:endParaRPr lang="ru-RU" dirty="0"/>
          </a:p>
        </p:txBody>
      </p:sp>
      <p:sp>
        <p:nvSpPr>
          <p:cNvPr id="3" name="Объект 2"/>
          <p:cNvSpPr>
            <a:spLocks noGrp="1"/>
          </p:cNvSpPr>
          <p:nvPr>
            <p:ph idx="1"/>
          </p:nvPr>
        </p:nvSpPr>
        <p:spPr>
          <a:xfrm>
            <a:off x="495300" y="2638044"/>
            <a:ext cx="11163300" cy="3101983"/>
          </a:xfrm>
        </p:spPr>
        <p:txBody>
          <a:bodyPr>
            <a:normAutofit fontScale="85000" lnSpcReduction="20000"/>
          </a:bodyPr>
          <a:lstStyle/>
          <a:p>
            <a:endParaRPr lang="ru-RU" dirty="0" smtClean="0"/>
          </a:p>
          <a:p>
            <a:r>
              <a:rPr lang="ru-RU" altLang="ru-RU" sz="2300" dirty="0"/>
              <a:t>Сенсорная память – 0.5 с – до нескольких минут</a:t>
            </a:r>
          </a:p>
          <a:p>
            <a:r>
              <a:rPr lang="ru-RU" sz="2300" dirty="0" smtClean="0">
                <a:solidFill>
                  <a:srgbClr val="0070C0"/>
                </a:solidFill>
              </a:rPr>
              <a:t>Кратковременная память </a:t>
            </a:r>
            <a:r>
              <a:rPr lang="ru-RU" sz="2300" dirty="0" smtClean="0"/>
              <a:t>–</a:t>
            </a:r>
            <a:r>
              <a:rPr lang="ru-RU" altLang="ru-RU" sz="2300" dirty="0"/>
              <a:t>: минуты, десятки </a:t>
            </a:r>
            <a:r>
              <a:rPr lang="ru-RU" altLang="ru-RU" sz="2300" dirty="0" smtClean="0"/>
              <a:t>минут.</a:t>
            </a:r>
            <a:r>
              <a:rPr lang="ru-RU" sz="2300" dirty="0" smtClean="0"/>
              <a:t> Неустойчивый след, 7(</a:t>
            </a:r>
            <a:r>
              <a:rPr lang="ru-RU" sz="2300" dirty="0"/>
              <a:t>± </a:t>
            </a:r>
            <a:r>
              <a:rPr lang="ru-RU" sz="2300" dirty="0" smtClean="0"/>
              <a:t>2), на самом деле 4, быстрое угасание, разрушаемость</a:t>
            </a:r>
          </a:p>
          <a:p>
            <a:r>
              <a:rPr lang="ru-RU" altLang="ru-RU" sz="2300" dirty="0"/>
              <a:t>Промежуточная память (период консолидации): несколько часов?? </a:t>
            </a:r>
            <a:endParaRPr lang="ru-RU" altLang="ru-RU" sz="2300" dirty="0" smtClean="0"/>
          </a:p>
          <a:p>
            <a:r>
              <a:rPr lang="ru-RU" sz="2300" dirty="0" smtClean="0">
                <a:solidFill>
                  <a:srgbClr val="0070C0"/>
                </a:solidFill>
              </a:rPr>
              <a:t>Долговременная память </a:t>
            </a:r>
            <a:r>
              <a:rPr lang="ru-RU" sz="2300" dirty="0" smtClean="0"/>
              <a:t>– </a:t>
            </a:r>
            <a:r>
              <a:rPr lang="ru-RU" altLang="ru-RU" sz="2300" dirty="0"/>
              <a:t>дни, месяцы, </a:t>
            </a:r>
            <a:r>
              <a:rPr lang="ru-RU" altLang="ru-RU" sz="2300" dirty="0" smtClean="0"/>
              <a:t>годы. </a:t>
            </a:r>
            <a:r>
              <a:rPr lang="ru-RU" sz="2300" dirty="0" smtClean="0"/>
              <a:t> Устойчивый след, объем практически не ограничен.</a:t>
            </a:r>
          </a:p>
          <a:p>
            <a:endParaRPr lang="ru-RU" sz="2300" dirty="0" smtClean="0"/>
          </a:p>
          <a:p>
            <a:r>
              <a:rPr lang="ru-RU" sz="2300" dirty="0" smtClean="0"/>
              <a:t>Процесс перехода из кратковременной в долговременную называется консолидацией </a:t>
            </a:r>
          </a:p>
          <a:p>
            <a:endParaRPr lang="ru-RU" sz="2300" dirty="0"/>
          </a:p>
          <a:p>
            <a:endParaRPr lang="ru-RU" sz="2300" dirty="0" smtClean="0"/>
          </a:p>
          <a:p>
            <a:endParaRPr lang="ru-RU" dirty="0"/>
          </a:p>
        </p:txBody>
      </p:sp>
      <p:sp>
        <p:nvSpPr>
          <p:cNvPr id="4" name="TextBox 3"/>
          <p:cNvSpPr txBox="1"/>
          <p:nvPr/>
        </p:nvSpPr>
        <p:spPr>
          <a:xfrm>
            <a:off x="2231136" y="5638800"/>
            <a:ext cx="5236464" cy="369332"/>
          </a:xfrm>
          <a:prstGeom prst="rect">
            <a:avLst/>
          </a:prstGeom>
          <a:noFill/>
        </p:spPr>
        <p:txBody>
          <a:bodyPr wrap="square" rtlCol="0">
            <a:spAutoFit/>
          </a:bodyPr>
          <a:lstStyle/>
          <a:p>
            <a:r>
              <a:rPr lang="en-US" dirty="0" smtClean="0">
                <a:solidFill>
                  <a:srgbClr val="FF0000"/>
                </a:solidFill>
              </a:rPr>
              <a:t>NB: </a:t>
            </a:r>
            <a:r>
              <a:rPr lang="ru-RU" dirty="0" smtClean="0">
                <a:solidFill>
                  <a:srgbClr val="FF0000"/>
                </a:solidFill>
              </a:rPr>
              <a:t>краткосрочная≠ оперативная и рабочая</a:t>
            </a:r>
            <a:endParaRPr lang="ru-RU" dirty="0">
              <a:solidFill>
                <a:srgbClr val="FF0000"/>
              </a:solidFill>
            </a:endParaRPr>
          </a:p>
        </p:txBody>
      </p:sp>
    </p:spTree>
    <p:extLst>
      <p:ext uri="{BB962C8B-B14F-4D97-AF65-F5344CB8AC3E}">
        <p14:creationId xmlns:p14="http://schemas.microsoft.com/office/powerpoint/2010/main" val="1876381753"/>
      </p:ext>
    </p:extLst>
  </p:cSld>
  <p:clrMapOvr>
    <a:masterClrMapping/>
  </p:clrMapOvr>
</p:sld>
</file>

<file path=ppt/theme/theme1.xml><?xml version="1.0" encoding="utf-8"?>
<a:theme xmlns:a="http://schemas.openxmlformats.org/drawingml/2006/main" name="Посылка">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TM10001115[[fn=Посылка]]</Template>
  <TotalTime>3920</TotalTime>
  <Words>2864</Words>
  <Application>Microsoft Office PowerPoint</Application>
  <PresentationFormat>Широкоэкранный</PresentationFormat>
  <Paragraphs>211</Paragraphs>
  <Slides>64</Slides>
  <Notes>16</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64</vt:i4>
      </vt:variant>
    </vt:vector>
  </HeadingPairs>
  <TitlesOfParts>
    <vt:vector size="71" baseType="lpstr">
      <vt:lpstr>Arial</vt:lpstr>
      <vt:lpstr>Calibri</vt:lpstr>
      <vt:lpstr>Corbel</vt:lpstr>
      <vt:lpstr>Gill Sans MT</vt:lpstr>
      <vt:lpstr>msgothic</vt:lpstr>
      <vt:lpstr>Wingdings</vt:lpstr>
      <vt:lpstr>Посылка</vt:lpstr>
      <vt:lpstr>Мозговые основы когнитивной деятельности</vt:lpstr>
      <vt:lpstr>Память</vt:lpstr>
      <vt:lpstr>Презентация PowerPoint</vt:lpstr>
      <vt:lpstr>Виды биологической памяти</vt:lpstr>
      <vt:lpstr>Три вопроса о памяти</vt:lpstr>
      <vt:lpstr>Презентация PowerPoint</vt:lpstr>
      <vt:lpstr>Презентация PowerPoint</vt:lpstr>
      <vt:lpstr>Процессы, связанные с памятью</vt:lpstr>
      <vt:lpstr>Временная классификация памяти</vt:lpstr>
      <vt:lpstr>Кривая Эббингауза</vt:lpstr>
      <vt:lpstr>Память зависит от опыта</vt:lpstr>
      <vt:lpstr>Презентация PowerPoint</vt:lpstr>
      <vt:lpstr>Секрет тренировки памяти</vt:lpstr>
      <vt:lpstr>Гипотеза Хебба, 1949</vt:lpstr>
      <vt:lpstr>Презентация PowerPoint</vt:lpstr>
      <vt:lpstr>Правило Хебба, 1949</vt:lpstr>
      <vt:lpstr>Презентация PowerPoint</vt:lpstr>
      <vt:lpstr>Пространственное обучение и память у грызунов зависит от гиппокампа</vt:lpstr>
      <vt:lpstr>Презентация PowerPoint</vt:lpstr>
      <vt:lpstr>Презентация PowerPoint</vt:lpstr>
      <vt:lpstr>Консервативность синаптических механизмов</vt:lpstr>
      <vt:lpstr>Локализация памяти</vt:lpstr>
      <vt:lpstr>Презентация PowerPoint</vt:lpstr>
      <vt:lpstr>при запоминании происходит всплеск экспрессии генов </vt:lpstr>
      <vt:lpstr>Активация c-fos, c-jun </vt:lpstr>
      <vt:lpstr>Переход из кратковременной памяти в долговременную</vt:lpstr>
      <vt:lpstr>Презентация PowerPoint</vt:lpstr>
      <vt:lpstr>Реконсолидация Пластичность памяти</vt:lpstr>
      <vt:lpstr>Презентация PowerPoint</vt:lpstr>
      <vt:lpstr>Как можно «стирать» память ?</vt:lpstr>
      <vt:lpstr>Можно ли изменить память?</vt:lpstr>
      <vt:lpstr>Амнезия</vt:lpstr>
      <vt:lpstr>речь</vt:lpstr>
      <vt:lpstr>Презентация PowerPoint</vt:lpstr>
      <vt:lpstr>Различия генома человека и шимпанзе</vt:lpstr>
      <vt:lpstr>Чем мы отличаемся?</vt:lpstr>
      <vt:lpstr>Есть ли у шимпанзе речь? </vt:lpstr>
      <vt:lpstr>Чем отличается речь человека?</vt:lpstr>
      <vt:lpstr>Функции речи</vt:lpstr>
      <vt:lpstr>Первая сигнальная система</vt:lpstr>
      <vt:lpstr>Вторая сигнальная система</vt:lpstr>
      <vt:lpstr>Сенситивные периоды развития различных уровней языка</vt:lpstr>
      <vt:lpstr>Развитие речи в онтогенезе</vt:lpstr>
      <vt:lpstr>Исследование функциональной взаимосвязи различных регионов мозга  </vt:lpstr>
      <vt:lpstr>Активация мозга ребенка 3 мес при прослушивании предложений</vt:lpstr>
      <vt:lpstr>Презентация PowerPoint</vt:lpstr>
      <vt:lpstr>Презентация PowerPoint</vt:lpstr>
      <vt:lpstr>Анатомия речи</vt:lpstr>
      <vt:lpstr>Конвергенция слуховой  и письменной речевой информации в верхней височной извилине</vt:lpstr>
      <vt:lpstr>Компоненты речи</vt:lpstr>
      <vt:lpstr>Модель устной речи</vt:lpstr>
      <vt:lpstr>Visual word form area</vt:lpstr>
      <vt:lpstr>Презентация PowerPoint</vt:lpstr>
      <vt:lpstr>Общие принципы распознавания слов</vt:lpstr>
      <vt:lpstr>Изменения в мозге при обучении грамоте</vt:lpstr>
      <vt:lpstr>фМРТ и ПЭТ данные при сравнении взрослых дислексиков с нормой</vt:lpstr>
      <vt:lpstr>Изменения связей VWFA при дислексии</vt:lpstr>
      <vt:lpstr>Другие функции центра распознавания слов</vt:lpstr>
      <vt:lpstr>Понимание устного и письменного текста</vt:lpstr>
      <vt:lpstr>Модели мозгового обеспечения чтения</vt:lpstr>
      <vt:lpstr>Презентация PowerPoint</vt:lpstr>
      <vt:lpstr>Тракты, связанные с функцией чтения и понимания. IFL</vt:lpstr>
      <vt:lpstr>Презентация PowerPoint</vt:lpstr>
      <vt:lpstr>Вопросы?</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Мозговые основы когнитивной деятельности</dc:title>
  <dc:creator>Хозяин</dc:creator>
  <cp:lastModifiedBy>User</cp:lastModifiedBy>
  <cp:revision>186</cp:revision>
  <dcterms:created xsi:type="dcterms:W3CDTF">2020-12-10T19:00:45Z</dcterms:created>
  <dcterms:modified xsi:type="dcterms:W3CDTF">2020-12-25T15:50:23Z</dcterms:modified>
</cp:coreProperties>
</file>