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6" r:id="rId1"/>
  </p:sldMasterIdLst>
  <p:notesMasterIdLst>
    <p:notesMasterId r:id="rId40"/>
  </p:notesMasterIdLst>
  <p:sldIdLst>
    <p:sldId id="256" r:id="rId2"/>
    <p:sldId id="437" r:id="rId3"/>
    <p:sldId id="463" r:id="rId4"/>
    <p:sldId id="489" r:id="rId5"/>
    <p:sldId id="275" r:id="rId6"/>
    <p:sldId id="477" r:id="rId7"/>
    <p:sldId id="478" r:id="rId8"/>
    <p:sldId id="479" r:id="rId9"/>
    <p:sldId id="458" r:id="rId10"/>
    <p:sldId id="507" r:id="rId11"/>
    <p:sldId id="439" r:id="rId12"/>
    <p:sldId id="484" r:id="rId13"/>
    <p:sldId id="485" r:id="rId14"/>
    <p:sldId id="508" r:id="rId15"/>
    <p:sldId id="459" r:id="rId16"/>
    <p:sldId id="462" r:id="rId17"/>
    <p:sldId id="495" r:id="rId18"/>
    <p:sldId id="500" r:id="rId19"/>
    <p:sldId id="466" r:id="rId20"/>
    <p:sldId id="496" r:id="rId21"/>
    <p:sldId id="481" r:id="rId22"/>
    <p:sldId id="482" r:id="rId23"/>
    <p:sldId id="483" r:id="rId24"/>
    <p:sldId id="498" r:id="rId25"/>
    <p:sldId id="501" r:id="rId26"/>
    <p:sldId id="476" r:id="rId27"/>
    <p:sldId id="465" r:id="rId28"/>
    <p:sldId id="488" r:id="rId29"/>
    <p:sldId id="497" r:id="rId30"/>
    <p:sldId id="452" r:id="rId31"/>
    <p:sldId id="457" r:id="rId32"/>
    <p:sldId id="453" r:id="rId33"/>
    <p:sldId id="454" r:id="rId34"/>
    <p:sldId id="455" r:id="rId35"/>
    <p:sldId id="456" r:id="rId36"/>
    <p:sldId id="492" r:id="rId37"/>
    <p:sldId id="493" r:id="rId38"/>
    <p:sldId id="43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87209" autoAdjust="0"/>
  </p:normalViewPr>
  <p:slideViewPr>
    <p:cSldViewPr snapToGrid="0">
      <p:cViewPr varScale="1">
        <p:scale>
          <a:sx n="100" d="100"/>
          <a:sy n="100" d="100"/>
        </p:scale>
        <p:origin x="10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AB2D7-9109-44EB-B5C0-F937267AD638}" type="datetimeFigureOut">
              <a:rPr lang="ru-RU" smtClean="0"/>
              <a:t>18.12.2020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EA631-8A00-45CC-A5DC-5DEC34144884}" type="slidenum">
              <a:rPr lang="ru-RU" smtClean="0"/>
              <a:t>‹#›</a:t>
            </a:fld>
            <a:endParaRPr lang="ru-RU"/>
          </a:p>
        </p:txBody>
      </p:sp>
    </p:spTree>
    <p:extLst>
      <p:ext uri="{BB962C8B-B14F-4D97-AF65-F5344CB8AC3E}">
        <p14:creationId xmlns:p14="http://schemas.microsoft.com/office/powerpoint/2010/main" val="154675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Конкретные параметры движений – мозжечок, базальные ганглии – переход от движен7ия к движению</a:t>
            </a:r>
          </a:p>
          <a:p>
            <a:r>
              <a:rPr lang="ru-RU" dirty="0"/>
              <a:t>Глобальный запуск движений</a:t>
            </a:r>
          </a:p>
        </p:txBody>
      </p:sp>
      <p:sp>
        <p:nvSpPr>
          <p:cNvPr id="4" name="Номер слайда 3"/>
          <p:cNvSpPr>
            <a:spLocks noGrp="1"/>
          </p:cNvSpPr>
          <p:nvPr>
            <p:ph type="sldNum" sz="quarter" idx="5"/>
          </p:nvPr>
        </p:nvSpPr>
        <p:spPr/>
        <p:txBody>
          <a:bodyPr/>
          <a:lstStyle/>
          <a:p>
            <a:fld id="{6D8EA631-8A00-45CC-A5DC-5DEC34144884}" type="slidenum">
              <a:rPr lang="ru-RU" smtClean="0"/>
              <a:t>7</a:t>
            </a:fld>
            <a:endParaRPr lang="ru-RU"/>
          </a:p>
        </p:txBody>
      </p:sp>
    </p:spTree>
    <p:extLst>
      <p:ext uri="{BB962C8B-B14F-4D97-AF65-F5344CB8AC3E}">
        <p14:creationId xmlns:p14="http://schemas.microsoft.com/office/powerpoint/2010/main" val="320724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Известно несколько </a:t>
            </a:r>
            <a:r>
              <a:rPr lang="ru-RU" dirty="0" err="1"/>
              <a:t>дофаминовых</a:t>
            </a:r>
            <a:r>
              <a:rPr lang="ru-RU" dirty="0"/>
              <a:t> ядер, расположенных в мозге. Это дугообразное ядро (лат. </a:t>
            </a:r>
            <a:r>
              <a:rPr lang="ru-RU" dirty="0" err="1"/>
              <a:t>nucleus</a:t>
            </a:r>
            <a:r>
              <a:rPr lang="ru-RU" dirty="0"/>
              <a:t> </a:t>
            </a:r>
            <a:r>
              <a:rPr lang="ru-RU" dirty="0" err="1"/>
              <a:t>arcuatus</a:t>
            </a:r>
            <a:r>
              <a:rPr lang="ru-RU" dirty="0"/>
              <a:t>), дающее свои отростки в срединное возвышение гипоталамуса. </a:t>
            </a:r>
            <a:r>
              <a:rPr lang="ru-RU" dirty="0" err="1"/>
              <a:t>Дофаминовые</a:t>
            </a:r>
            <a:r>
              <a:rPr lang="ru-RU" dirty="0"/>
              <a:t> нейроны чёрной субстанции посылают аксоны в </a:t>
            </a:r>
            <a:r>
              <a:rPr lang="ru-RU" dirty="0" err="1"/>
              <a:t>стриатум</a:t>
            </a:r>
            <a:r>
              <a:rPr lang="ru-RU" dirty="0"/>
              <a:t> (хвостатое и чечевицеобразное ядро). Нейроны, находящиеся в области вентральной покрышки, дают проекции к </a:t>
            </a:r>
            <a:r>
              <a:rPr lang="ru-RU" dirty="0" err="1"/>
              <a:t>лимбическим</a:t>
            </a:r>
            <a:r>
              <a:rPr lang="ru-RU" dirty="0"/>
              <a:t> структурам и коре.</a:t>
            </a:r>
          </a:p>
          <a:p>
            <a:endParaRPr lang="ru-RU" dirty="0"/>
          </a:p>
          <a:p>
            <a:endParaRPr lang="ru-RU" dirty="0"/>
          </a:p>
          <a:p>
            <a:r>
              <a:rPr lang="ru-RU" dirty="0"/>
              <a:t>Основные </a:t>
            </a:r>
            <a:r>
              <a:rPr lang="ru-RU" dirty="0" err="1"/>
              <a:t>дофаминовые</a:t>
            </a:r>
            <a:r>
              <a:rPr lang="ru-RU" dirty="0"/>
              <a:t> пути</a:t>
            </a:r>
          </a:p>
          <a:p>
            <a:r>
              <a:rPr lang="ru-RU" dirty="0"/>
              <a:t>Основными </a:t>
            </a:r>
            <a:r>
              <a:rPr lang="ru-RU" dirty="0" err="1"/>
              <a:t>дофаминовыми</a:t>
            </a:r>
            <a:r>
              <a:rPr lang="ru-RU" dirty="0"/>
              <a:t> путями являются:</a:t>
            </a:r>
          </a:p>
          <a:p>
            <a:endParaRPr lang="ru-RU" dirty="0"/>
          </a:p>
          <a:p>
            <a:r>
              <a:rPr lang="ru-RU" dirty="0" err="1"/>
              <a:t>мезокортикальный</a:t>
            </a:r>
            <a:r>
              <a:rPr lang="ru-RU" dirty="0"/>
              <a:t> путь (процессы мотивации и эмоциональные реакции)</a:t>
            </a:r>
          </a:p>
          <a:p>
            <a:r>
              <a:rPr lang="ru-RU" dirty="0" err="1"/>
              <a:t>мезолимбический</a:t>
            </a:r>
            <a:r>
              <a:rPr lang="ru-RU" dirty="0"/>
              <a:t> путь (продуцирование чувств удовольствия, ощущения награды и желания)</a:t>
            </a:r>
          </a:p>
          <a:p>
            <a:r>
              <a:rPr lang="ru-RU" dirty="0" err="1"/>
              <a:t>нигростриарный</a:t>
            </a:r>
            <a:r>
              <a:rPr lang="ru-RU" dirty="0"/>
              <a:t> путь (двигательная активность, экстрапирамидная система)</a:t>
            </a:r>
          </a:p>
          <a:p>
            <a:r>
              <a:rPr lang="ru-RU" dirty="0"/>
              <a:t>Тела нейронов </a:t>
            </a:r>
            <a:r>
              <a:rPr lang="ru-RU" dirty="0" err="1"/>
              <a:t>нигростриарного</a:t>
            </a:r>
            <a:r>
              <a:rPr lang="ru-RU" dirty="0"/>
              <a:t>, </a:t>
            </a:r>
            <a:r>
              <a:rPr lang="ru-RU" dirty="0" err="1"/>
              <a:t>мезокортикального</a:t>
            </a:r>
            <a:r>
              <a:rPr lang="ru-RU" dirty="0"/>
              <a:t> и </a:t>
            </a:r>
            <a:r>
              <a:rPr lang="ru-RU" dirty="0" err="1"/>
              <a:t>мезолимбического</a:t>
            </a:r>
            <a:r>
              <a:rPr lang="ru-RU" dirty="0"/>
              <a:t> трактов образуют комплекс нейронов чёрной субстанции и вентрального поля покрышки. Аксоны этих нейронов идут вначале в составе одного крупного тракта (медиального пучка переднего мозга), а далее расходятся в различные мозговые структуры. Некоторые авторы объединяют </a:t>
            </a:r>
            <a:r>
              <a:rPr lang="ru-RU" dirty="0" err="1"/>
              <a:t>мезокортикальную</a:t>
            </a:r>
            <a:r>
              <a:rPr lang="ru-RU" dirty="0"/>
              <a:t> и </a:t>
            </a:r>
            <a:r>
              <a:rPr lang="ru-RU" dirty="0" err="1"/>
              <a:t>мезолимбическую</a:t>
            </a:r>
            <a:r>
              <a:rPr lang="ru-RU" dirty="0"/>
              <a:t> подсистемы в единую систему, однако более обоснованно выделение </a:t>
            </a:r>
            <a:r>
              <a:rPr lang="ru-RU" dirty="0" err="1"/>
              <a:t>мезокортикальной</a:t>
            </a:r>
            <a:r>
              <a:rPr lang="ru-RU" dirty="0"/>
              <a:t> и </a:t>
            </a:r>
            <a:r>
              <a:rPr lang="ru-RU" dirty="0" err="1"/>
              <a:t>мезолимбической</a:t>
            </a:r>
            <a:r>
              <a:rPr lang="ru-RU" dirty="0"/>
              <a:t> подсистем соответственно проекциям в лобную кору и </a:t>
            </a:r>
            <a:r>
              <a:rPr lang="ru-RU" dirty="0" err="1"/>
              <a:t>лимбические</a:t>
            </a:r>
            <a:r>
              <a:rPr lang="ru-RU" dirty="0"/>
              <a:t> структуры мозга[24].</a:t>
            </a:r>
          </a:p>
          <a:p>
            <a:endParaRPr lang="ru-RU" dirty="0"/>
          </a:p>
          <a:p>
            <a:r>
              <a:rPr lang="ru-RU" dirty="0"/>
              <a:t>В экстрапирамидной системе дофамин играет роль стимулирующего </a:t>
            </a:r>
            <a:r>
              <a:rPr lang="ru-RU" dirty="0" err="1"/>
              <a:t>нейромедиатора</a:t>
            </a:r>
            <a:r>
              <a:rPr lang="ru-RU" dirty="0"/>
              <a:t>, способствующего повышению двигательной активности, уменьшению двигательной заторможенности и скованности, снижению </a:t>
            </a:r>
            <a:r>
              <a:rPr lang="ru-RU" dirty="0" err="1"/>
              <a:t>гипертонуса</a:t>
            </a:r>
            <a:r>
              <a:rPr lang="ru-RU" dirty="0"/>
              <a:t> мышц. Физиологическими антагонистами дофамина в экстрапирамидной системе являются ацетилхолин и ГАМК.</a:t>
            </a:r>
          </a:p>
          <a:p>
            <a:endParaRPr lang="ru-RU" dirty="0"/>
          </a:p>
          <a:p>
            <a:r>
              <a:rPr lang="ru-RU" dirty="0"/>
              <a:t>Отдел мозга, называемый чёрной субстанцией (чёрным веществом), является важнейшей составной частью </a:t>
            </a:r>
            <a:r>
              <a:rPr lang="ru-RU" dirty="0" err="1"/>
              <a:t>дофаминергической</a:t>
            </a:r>
            <a:r>
              <a:rPr lang="ru-RU" dirty="0"/>
              <a:t> системы награды. Кроме того, он имеет ключевое значение для мотивации и эмоциональной регуляции материнского поведения[11]:141. Вентральная часть покрышки среднего мозга, вентромедиальная часть префронтальной коры и миндалина, также относящиеся к </a:t>
            </a:r>
            <a:r>
              <a:rPr lang="ru-RU" dirty="0" err="1"/>
              <a:t>дофаминергическим</a:t>
            </a:r>
            <a:r>
              <a:rPr lang="ru-RU" dirty="0"/>
              <a:t> областям мозга, тоже играют очень важную роль в системе вознаграждения</a:t>
            </a:r>
          </a:p>
        </p:txBody>
      </p:sp>
      <p:sp>
        <p:nvSpPr>
          <p:cNvPr id="4" name="Номер слайда 3"/>
          <p:cNvSpPr>
            <a:spLocks noGrp="1"/>
          </p:cNvSpPr>
          <p:nvPr>
            <p:ph type="sldNum" sz="quarter" idx="10"/>
          </p:nvPr>
        </p:nvSpPr>
        <p:spPr/>
        <p:txBody>
          <a:bodyPr/>
          <a:lstStyle/>
          <a:p>
            <a:fld id="{6D8EA631-8A00-45CC-A5DC-5DEC34144884}" type="slidenum">
              <a:rPr lang="ru-RU" smtClean="0"/>
              <a:t>11</a:t>
            </a:fld>
            <a:endParaRPr lang="ru-RU"/>
          </a:p>
        </p:txBody>
      </p:sp>
    </p:spTree>
    <p:extLst>
      <p:ext uri="{BB962C8B-B14F-4D97-AF65-F5344CB8AC3E}">
        <p14:creationId xmlns:p14="http://schemas.microsoft.com/office/powerpoint/2010/main" val="194134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Живой человек лучше инструкции</a:t>
            </a:r>
          </a:p>
        </p:txBody>
      </p:sp>
      <p:sp>
        <p:nvSpPr>
          <p:cNvPr id="4" name="Номер слайда 3"/>
          <p:cNvSpPr>
            <a:spLocks noGrp="1"/>
          </p:cNvSpPr>
          <p:nvPr>
            <p:ph type="sldNum" sz="quarter" idx="5"/>
          </p:nvPr>
        </p:nvSpPr>
        <p:spPr/>
        <p:txBody>
          <a:bodyPr/>
          <a:lstStyle/>
          <a:p>
            <a:fld id="{6D8EA631-8A00-45CC-A5DC-5DEC34144884}" type="slidenum">
              <a:rPr lang="ru-RU" smtClean="0"/>
              <a:t>22</a:t>
            </a:fld>
            <a:endParaRPr lang="ru-RU"/>
          </a:p>
        </p:txBody>
      </p:sp>
    </p:spTree>
    <p:extLst>
      <p:ext uri="{BB962C8B-B14F-4D97-AF65-F5344CB8AC3E}">
        <p14:creationId xmlns:p14="http://schemas.microsoft.com/office/powerpoint/2010/main" val="323332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 found those who liked the dance sequence had higher strength in motor resonance in the dorsolateral premotor cortex. In summary, experts in the same motor activity i.e. dancers watching dancing, will have a different neurological response compared to novice counterparts. This suggests participants are able to use their mirror neuron system to internally participate in the motor movement they are familiar with whilst spectating. For example, for participants familiar with Capoeira, the same brain regions will be active whilst watching the movement sequence, as those executing them. However, this study was unable to distinguish which comes first, liking or strength of motor resonance.</a:t>
            </a:r>
            <a:endParaRPr lang="ru-RU" dirty="0"/>
          </a:p>
        </p:txBody>
      </p:sp>
      <p:sp>
        <p:nvSpPr>
          <p:cNvPr id="4" name="Номер слайда 3"/>
          <p:cNvSpPr>
            <a:spLocks noGrp="1"/>
          </p:cNvSpPr>
          <p:nvPr>
            <p:ph type="sldNum" sz="quarter" idx="5"/>
          </p:nvPr>
        </p:nvSpPr>
        <p:spPr/>
        <p:txBody>
          <a:bodyPr/>
          <a:lstStyle/>
          <a:p>
            <a:fld id="{6D8EA631-8A00-45CC-A5DC-5DEC34144884}" type="slidenum">
              <a:rPr lang="ru-RU" smtClean="0"/>
              <a:t>23</a:t>
            </a:fld>
            <a:endParaRPr lang="ru-RU"/>
          </a:p>
        </p:txBody>
      </p:sp>
    </p:spTree>
    <p:extLst>
      <p:ext uri="{BB962C8B-B14F-4D97-AF65-F5344CB8AC3E}">
        <p14:creationId xmlns:p14="http://schemas.microsoft.com/office/powerpoint/2010/main" val="10633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00505B7E-FCB0-48D7-BD5C-9D1FAE18EE30}" type="datetime1">
              <a:rPr lang="en-US" smtClean="0"/>
              <a:t>12/18/2020</a:t>
            </a:fld>
            <a:endParaRPr lang="en-US" dirty="0"/>
          </a:p>
        </p:txBody>
      </p:sp>
      <p:sp>
        <p:nvSpPr>
          <p:cNvPr id="8" name="Footer Placeholder 7"/>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C7F1057-6A63-4B89-B49C-C3C5B3E0AF9B}" type="datetime1">
              <a:rPr lang="en-US" smtClean="0"/>
              <a:t>12/18/2020</a:t>
            </a:fld>
            <a:endParaRPr lang="en-US" dirty="0"/>
          </a:p>
        </p:txBody>
      </p:sp>
      <p:sp>
        <p:nvSpPr>
          <p:cNvPr id="5" name="Footer Placeholder 4"/>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E0F730-F6EA-4FF0-A582-09A49F527CB5}" type="datetime1">
              <a:rPr lang="en-US" smtClean="0"/>
              <a:t>12/18/2020</a:t>
            </a:fld>
            <a:endParaRPr lang="en-US" dirty="0"/>
          </a:p>
        </p:txBody>
      </p:sp>
      <p:sp>
        <p:nvSpPr>
          <p:cNvPr id="5" name="Footer Placeholder 4"/>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F6EB2B9-8244-42A2-8781-574C93B3F388}" type="datetime1">
              <a:rPr lang="en-US" smtClean="0"/>
              <a:t>12/18/2020</a:t>
            </a:fld>
            <a:endParaRPr lang="en-US" dirty="0"/>
          </a:p>
        </p:txBody>
      </p:sp>
      <p:sp>
        <p:nvSpPr>
          <p:cNvPr id="8" name="Footer Placeholder 7"/>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C10A0352-428C-4AEF-BDDC-3226BCED14FC}" type="datetime1">
              <a:rPr lang="en-US" smtClean="0"/>
              <a:t>12/18/2020</a:t>
            </a:fld>
            <a:endParaRPr lang="en-US" dirty="0"/>
          </a:p>
        </p:txBody>
      </p:sp>
      <p:sp>
        <p:nvSpPr>
          <p:cNvPr id="8" name="Footer Placeholder 7"/>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DAB68461-D801-4FB4-981C-DD1C6C441E2E}" type="datetime1">
              <a:rPr lang="en-US" smtClean="0"/>
              <a:t>12/18/2020</a:t>
            </a:fld>
            <a:endParaRPr lang="en-US" dirty="0"/>
          </a:p>
        </p:txBody>
      </p:sp>
      <p:sp>
        <p:nvSpPr>
          <p:cNvPr id="9" name="Footer Placeholder 8"/>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F761BCE1-2BB7-4337-A272-F5EF4EEAED30}" type="datetime1">
              <a:rPr lang="en-US" smtClean="0"/>
              <a:t>12/18/2020</a:t>
            </a:fld>
            <a:endParaRPr lang="en-US" dirty="0"/>
          </a:p>
        </p:txBody>
      </p:sp>
      <p:sp>
        <p:nvSpPr>
          <p:cNvPr id="8" name="Footer Placeholder 7"/>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5DF9ABC-4FC8-46D1-9877-B0735DD27B42}" type="datetime1">
              <a:rPr lang="en-US" smtClean="0"/>
              <a:t>12/18/2020</a:t>
            </a:fld>
            <a:endParaRPr lang="en-US" dirty="0"/>
          </a:p>
        </p:txBody>
      </p:sp>
      <p:sp>
        <p:nvSpPr>
          <p:cNvPr id="4" name="Footer Placeholder 3"/>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30BD0-79EB-49B4-BEC4-51FBD18F703A}" type="datetime1">
              <a:rPr lang="en-US" smtClean="0"/>
              <a:t>12/18/2020</a:t>
            </a:fld>
            <a:endParaRPr lang="en-US" dirty="0"/>
          </a:p>
        </p:txBody>
      </p:sp>
      <p:sp>
        <p:nvSpPr>
          <p:cNvPr id="3" name="Footer Placeholder 2"/>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297E7C85-1D7F-40E4-AEFA-D6BBB8041DE6}" type="datetime1">
              <a:rPr lang="en-US" smtClean="0"/>
              <a:t>12/18/2020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ru-RU"/>
              <a:t>мозговые основы когнитивной деятельности</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B4C5DE9-542E-4A77-ACA4-1CB3348410B5}" type="datetime1">
              <a:rPr lang="en-US" smtClean="0"/>
              <a:t>12/18/2020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ru-RU"/>
              <a:t>мозговые основы когнитивной деятельности</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0FA54F7-5300-4184-A377-62C778265E7C}" type="datetime1">
              <a:rPr lang="en-US" smtClean="0"/>
              <a:t>12/18/2020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ru-RU"/>
              <a:t>мозговые основы когнитивной деятельности</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u.wikipedia.org/wiki/%D0%98%D1%82%D0%B0%D0%BB%D1%8C%D1%8F%D0%BD%D1%81%D0%BA%D0%B8%D0%B9_%D1%8F%D0%B7%D1%8B%D0%BA" TargetMode="External"/><Relationship Id="rId2" Type="http://schemas.openxmlformats.org/officeDocument/2006/relationships/hyperlink" Target="https://ru.wikipedia.org/wiki/%D0%90%D0%BD%D0%B3%D0%BB%D0%B8%D0%B9%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s://www.britannica.com/science/brain" TargetMode="External"/><Relationship Id="rId5" Type="http://schemas.openxmlformats.org/officeDocument/2006/relationships/hyperlink" Target="https://www.britannica.com/science/cell-biology" TargetMode="External"/><Relationship Id="rId4" Type="http://schemas.openxmlformats.org/officeDocument/2006/relationships/hyperlink" Target="https://ru.wikipedia.org/wiki/%D0%9D%D0%B5%D0%B9%D1%80%D0%BE%D0%B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B873BC-71FC-46F9-8EA0-568582695343}"/>
              </a:ext>
            </a:extLst>
          </p:cNvPr>
          <p:cNvSpPr>
            <a:spLocks noGrp="1"/>
          </p:cNvSpPr>
          <p:nvPr>
            <p:ph type="ctrTitle"/>
          </p:nvPr>
        </p:nvSpPr>
        <p:spPr/>
        <p:txBody>
          <a:bodyPr/>
          <a:lstStyle/>
          <a:p>
            <a:r>
              <a:rPr lang="ru-RU" dirty="0"/>
              <a:t>Мозговые основы когнитивной деятельности</a:t>
            </a:r>
          </a:p>
        </p:txBody>
      </p:sp>
      <p:sp>
        <p:nvSpPr>
          <p:cNvPr id="3" name="Подзаголовок 2">
            <a:extLst>
              <a:ext uri="{FF2B5EF4-FFF2-40B4-BE49-F238E27FC236}">
                <a16:creationId xmlns:a16="http://schemas.microsoft.com/office/drawing/2014/main" id="{3C0DCA16-B442-450B-97C7-D342F6DB95BC}"/>
              </a:ext>
            </a:extLst>
          </p:cNvPr>
          <p:cNvSpPr>
            <a:spLocks noGrp="1"/>
          </p:cNvSpPr>
          <p:nvPr>
            <p:ph type="subTitle" idx="1"/>
          </p:nvPr>
        </p:nvSpPr>
        <p:spPr/>
        <p:txBody>
          <a:bodyPr>
            <a:normAutofit lnSpcReduction="10000"/>
          </a:bodyPr>
          <a:lstStyle/>
          <a:p>
            <a:r>
              <a:rPr lang="ru-RU" dirty="0"/>
              <a:t>Гальперина Елизавета Иосифовна</a:t>
            </a:r>
            <a:endParaRPr lang="en-US" dirty="0"/>
          </a:p>
          <a:p>
            <a:r>
              <a:rPr lang="ru-RU" dirty="0"/>
              <a:t>к.б.н.</a:t>
            </a:r>
          </a:p>
          <a:p>
            <a:r>
              <a:rPr lang="ru-RU" dirty="0"/>
              <a:t>ИЭФБ РАН</a:t>
            </a:r>
          </a:p>
        </p:txBody>
      </p:sp>
    </p:spTree>
    <p:extLst>
      <p:ext uri="{BB962C8B-B14F-4D97-AF65-F5344CB8AC3E}">
        <p14:creationId xmlns:p14="http://schemas.microsoft.com/office/powerpoint/2010/main" val="301587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ru-RU" altLang="ru-RU"/>
              <a:t>Функции базальных ганглиев</a:t>
            </a:r>
          </a:p>
        </p:txBody>
      </p:sp>
      <p:sp>
        <p:nvSpPr>
          <p:cNvPr id="166915" name="Rectangle 3"/>
          <p:cNvSpPr>
            <a:spLocks noGrp="1" noChangeArrowheads="1"/>
          </p:cNvSpPr>
          <p:nvPr>
            <p:ph type="body" idx="1"/>
          </p:nvPr>
        </p:nvSpPr>
        <p:spPr/>
        <p:txBody>
          <a:bodyPr>
            <a:normAutofit fontScale="92500" lnSpcReduction="10000"/>
          </a:bodyPr>
          <a:lstStyle/>
          <a:p>
            <a:r>
              <a:rPr lang="ru-RU" altLang="ru-RU" sz="2800"/>
              <a:t>1. Главная – регуляция движения. Выработка сложных двигательных программ.</a:t>
            </a:r>
          </a:p>
          <a:p>
            <a:r>
              <a:rPr lang="ru-RU" altLang="ru-RU" sz="2800"/>
              <a:t>2.Контроль силы, амплитуды, скорости и направления движения</a:t>
            </a:r>
          </a:p>
          <a:p>
            <a:r>
              <a:rPr lang="ru-RU" altLang="ru-RU" sz="2800"/>
              <a:t>3. Организация различных форм поведения</a:t>
            </a:r>
          </a:p>
          <a:p>
            <a:r>
              <a:rPr lang="ru-RU" altLang="ru-RU" sz="2800"/>
              <a:t>4. Регуляция цикла сон-бодрствование</a:t>
            </a:r>
          </a:p>
          <a:p>
            <a:r>
              <a:rPr lang="ru-RU" altLang="ru-RU" sz="2800"/>
              <a:t>5. Сложные формы восприятия.</a:t>
            </a:r>
          </a:p>
          <a:p>
            <a:endParaRPr lang="ru-RU" altLang="ru-RU" sz="2800"/>
          </a:p>
        </p:txBody>
      </p:sp>
    </p:spTree>
    <p:extLst>
      <p:ext uri="{BB962C8B-B14F-4D97-AF65-F5344CB8AC3E}">
        <p14:creationId xmlns:p14="http://schemas.microsoft.com/office/powerpoint/2010/main" val="114087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ru-RU" altLang="ru-RU"/>
              <a:t>Дофамин</a:t>
            </a:r>
          </a:p>
        </p:txBody>
      </p:sp>
      <p:sp>
        <p:nvSpPr>
          <p:cNvPr id="67587" name="Rectangle 3"/>
          <p:cNvSpPr>
            <a:spLocks noGrp="1" noChangeArrowheads="1"/>
          </p:cNvSpPr>
          <p:nvPr>
            <p:ph type="body" idx="1"/>
          </p:nvPr>
        </p:nvSpPr>
        <p:spPr>
          <a:xfrm>
            <a:off x="6600826" y="2400300"/>
            <a:ext cx="3609975" cy="3656014"/>
          </a:xfrm>
        </p:spPr>
        <p:txBody>
          <a:bodyPr/>
          <a:lstStyle/>
          <a:p>
            <a:pPr>
              <a:lnSpc>
                <a:spcPct val="80000"/>
              </a:lnSpc>
            </a:pPr>
            <a:r>
              <a:rPr lang="ru-RU" altLang="ru-RU" sz="2400" dirty="0"/>
              <a:t>Локализация – полосатое тело, гипофиз</a:t>
            </a:r>
          </a:p>
          <a:p>
            <a:pPr>
              <a:lnSpc>
                <a:spcPct val="80000"/>
              </a:lnSpc>
            </a:pPr>
            <a:r>
              <a:rPr lang="ru-RU" altLang="ru-RU" sz="2400" dirty="0"/>
              <a:t>Функции – формирование чувства удовольствия, регуляция эмоций, поддержание </a:t>
            </a:r>
            <a:r>
              <a:rPr lang="ru-RU" altLang="ru-RU" sz="2400" dirty="0" err="1"/>
              <a:t>бодрствовния</a:t>
            </a:r>
            <a:r>
              <a:rPr lang="ru-RU" altLang="ru-RU" sz="2400" dirty="0"/>
              <a:t>, регуляция сложных мышечных движений</a:t>
            </a:r>
          </a:p>
        </p:txBody>
      </p:sp>
      <p:pic>
        <p:nvPicPr>
          <p:cNvPr id="7170" name="Picture 2" descr="https://upload.wikimedia.org/wikipedia/commons/thumb/9/9d/Mesolimbic_pathway.svg/1280px-Mesolimbic_pathwa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74" y="2243932"/>
            <a:ext cx="5766175" cy="39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5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Исследование </a:t>
            </a:r>
            <a:r>
              <a:rPr lang="ru-RU" dirty="0" err="1"/>
              <a:t>олдса</a:t>
            </a:r>
            <a:r>
              <a:rPr lang="ru-RU" dirty="0"/>
              <a:t> и </a:t>
            </a:r>
            <a:r>
              <a:rPr lang="ru-RU" dirty="0" err="1"/>
              <a:t>милнера</a:t>
            </a:r>
            <a:r>
              <a:rPr lang="ru-RU" dirty="0"/>
              <a:t>: дофамин и центр удовольствия</a:t>
            </a:r>
          </a:p>
        </p:txBody>
      </p:sp>
      <p:sp>
        <p:nvSpPr>
          <p:cNvPr id="3" name="Объект 2"/>
          <p:cNvSpPr>
            <a:spLocks noGrp="1"/>
          </p:cNvSpPr>
          <p:nvPr>
            <p:ph idx="1"/>
          </p:nvPr>
        </p:nvSpPr>
        <p:spPr>
          <a:xfrm>
            <a:off x="6096000" y="2355024"/>
            <a:ext cx="5759449" cy="3385004"/>
          </a:xfrm>
        </p:spPr>
        <p:txBody>
          <a:bodyPr>
            <a:normAutofit/>
          </a:bodyPr>
          <a:lstStyle/>
          <a:p>
            <a:r>
              <a:rPr lang="ru-RU" dirty="0"/>
              <a:t>Если имплантировать электроды в определённые участки мозга, особенно в средний узел переднего мозга, то крысу можно приучить нажимать рычаг в клетке, включающий стимуляцию низковольтными разрядами электричества, крысы нажимали на него до 700 раз в час. Так открыли </a:t>
            </a:r>
            <a:r>
              <a:rPr lang="ru-RU" b="1" dirty="0"/>
              <a:t>центр наслаждения</a:t>
            </a:r>
            <a:r>
              <a:rPr lang="ru-RU" dirty="0"/>
              <a:t>. </a:t>
            </a:r>
            <a:r>
              <a:rPr lang="ru-RU" b="1" dirty="0"/>
              <a:t>Дофамин</a:t>
            </a:r>
            <a:r>
              <a:rPr lang="ru-RU" dirty="0"/>
              <a:t> – главный медиатор удовольствия.</a:t>
            </a:r>
          </a:p>
        </p:txBody>
      </p:sp>
      <p:sp>
        <p:nvSpPr>
          <p:cNvPr id="4" name="Нижний колонтитул 3"/>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6146" name="Picture 2" descr="https://upload.wikimedia.org/wikipedia/commons/thumb/a/ad/RATBOX.gif/220px-RAT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82" y="2355023"/>
            <a:ext cx="4352181" cy="367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6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150" y="964692"/>
            <a:ext cx="7715250" cy="1188720"/>
          </a:xfrm>
        </p:spPr>
        <p:txBody>
          <a:bodyPr/>
          <a:lstStyle/>
          <a:p>
            <a:r>
              <a:rPr lang="ru-RU" dirty="0"/>
              <a:t>Эксперимент Шульца на обезьяне</a:t>
            </a:r>
            <a:br>
              <a:rPr lang="ru-RU" dirty="0"/>
            </a:br>
            <a:endParaRPr lang="ru-RU" dirty="0"/>
          </a:p>
        </p:txBody>
      </p:sp>
      <p:sp>
        <p:nvSpPr>
          <p:cNvPr id="3" name="Объект 2"/>
          <p:cNvSpPr>
            <a:spLocks noGrp="1"/>
          </p:cNvSpPr>
          <p:nvPr>
            <p:ph sz="half" idx="1"/>
          </p:nvPr>
        </p:nvSpPr>
        <p:spPr>
          <a:xfrm>
            <a:off x="609600" y="2638044"/>
            <a:ext cx="5244083" cy="3101982"/>
          </a:xfrm>
        </p:spPr>
        <p:txBody>
          <a:bodyPr>
            <a:noAutofit/>
          </a:bodyPr>
          <a:lstStyle/>
          <a:p>
            <a:r>
              <a:rPr lang="ru-RU" dirty="0" smtClean="0"/>
              <a:t>УР по </a:t>
            </a:r>
            <a:r>
              <a:rPr lang="ru-RU" dirty="0"/>
              <a:t>классической схеме Павлова: после светового сигнала в рот обезьяне впрыскивали сок. </a:t>
            </a:r>
            <a:r>
              <a:rPr lang="ru-RU" dirty="0" smtClean="0"/>
              <a:t>Когда </a:t>
            </a:r>
            <a:r>
              <a:rPr lang="ru-RU" dirty="0"/>
              <a:t>сок впрыскивали неожиданно (не предваряя его сигналом), активность </a:t>
            </a:r>
            <a:r>
              <a:rPr lang="ru-RU" dirty="0" smtClean="0"/>
              <a:t>ДН </a:t>
            </a:r>
            <a:r>
              <a:rPr lang="ru-RU" dirty="0"/>
              <a:t>увеличивалась</a:t>
            </a:r>
            <a:r>
              <a:rPr lang="ru-RU" dirty="0" smtClean="0"/>
              <a:t>. На </a:t>
            </a:r>
            <a:r>
              <a:rPr lang="ru-RU" dirty="0"/>
              <a:t>этапе обучения активность </a:t>
            </a:r>
            <a:r>
              <a:rPr lang="ru-RU" dirty="0" smtClean="0"/>
              <a:t>ДН увеличивалась </a:t>
            </a:r>
            <a:r>
              <a:rPr lang="ru-RU" dirty="0"/>
              <a:t>по-прежнему в ответ на впрыскивание сока</a:t>
            </a:r>
            <a:r>
              <a:rPr lang="ru-RU" dirty="0" smtClean="0"/>
              <a:t>. Когда УР был </a:t>
            </a:r>
            <a:r>
              <a:rPr lang="ru-RU" dirty="0"/>
              <a:t>сформирован, активность </a:t>
            </a:r>
            <a:r>
              <a:rPr lang="ru-RU" dirty="0" smtClean="0"/>
              <a:t>ДН увеличивалась </a:t>
            </a:r>
            <a:r>
              <a:rPr lang="ru-RU" dirty="0"/>
              <a:t>после подачи сигнала (до впрыскивания сока). Само впрыскивание сока </a:t>
            </a:r>
            <a:r>
              <a:rPr lang="ru-RU" dirty="0" smtClean="0"/>
              <a:t>не давало реакции. Если </a:t>
            </a:r>
            <a:r>
              <a:rPr lang="ru-RU" dirty="0"/>
              <a:t>в </a:t>
            </a:r>
            <a:r>
              <a:rPr lang="ru-RU" dirty="0" smtClean="0"/>
              <a:t>ожидаемый момент сока не было, </a:t>
            </a:r>
            <a:r>
              <a:rPr lang="ru-RU" dirty="0"/>
              <a:t>активность </a:t>
            </a:r>
            <a:r>
              <a:rPr lang="ru-RU" dirty="0" err="1"/>
              <a:t>дофаминовых</a:t>
            </a:r>
            <a:r>
              <a:rPr lang="ru-RU" dirty="0"/>
              <a:t> нейронов снижалась</a:t>
            </a:r>
            <a:r>
              <a:rPr lang="ru-RU" dirty="0" smtClean="0"/>
              <a:t>.</a:t>
            </a:r>
            <a:endParaRPr lang="ru-RU" dirty="0"/>
          </a:p>
        </p:txBody>
      </p:sp>
      <p:sp>
        <p:nvSpPr>
          <p:cNvPr id="10" name="Объект 9"/>
          <p:cNvSpPr>
            <a:spLocks noGrp="1"/>
          </p:cNvSpPr>
          <p:nvPr>
            <p:ph sz="half" idx="2"/>
          </p:nvPr>
        </p:nvSpPr>
        <p:spPr>
          <a:xfrm>
            <a:off x="6338315" y="2638044"/>
            <a:ext cx="5253610" cy="3101982"/>
          </a:xfrm>
        </p:spPr>
        <p:txBody>
          <a:bodyPr>
            <a:normAutofit fontScale="70000" lnSpcReduction="20000"/>
          </a:bodyPr>
          <a:lstStyle/>
          <a:p>
            <a:r>
              <a:rPr lang="ru-RU" sz="2600" dirty="0"/>
              <a:t>дофамин участвует в формировании и закреплении УР при положительном подкреплении и в гашении их, если подкрепление прекращается. Если же награда не последовала, снижение уровня дофамина сигнализирует, что модель разошлась с реальностью. В дальнейших работах показано, что активность </a:t>
            </a:r>
            <a:r>
              <a:rPr lang="ru-RU" sz="2600" dirty="0" err="1"/>
              <a:t>дофаминовых</a:t>
            </a:r>
            <a:r>
              <a:rPr lang="ru-RU" sz="2600" dirty="0"/>
              <a:t> нейронов хорошо описывается известной моделью обучения автоматов: действиям, быстрее приводящим к получению награды, приписывается большая ценность. Таким образом происходит обучение методом проб и ошибок</a:t>
            </a:r>
          </a:p>
          <a:p>
            <a:endParaRPr lang="ru-RU" dirty="0"/>
          </a:p>
        </p:txBody>
      </p:sp>
      <p:sp>
        <p:nvSpPr>
          <p:cNvPr id="4" name="Нижний колонтитул 3"/>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13" name="Рисунок 12"/>
          <p:cNvPicPr>
            <a:picLocks noChangeAspect="1"/>
          </p:cNvPicPr>
          <p:nvPr/>
        </p:nvPicPr>
        <p:blipFill>
          <a:blip r:embed="rId2"/>
          <a:stretch>
            <a:fillRect/>
          </a:stretch>
        </p:blipFill>
        <p:spPr>
          <a:xfrm>
            <a:off x="8467725" y="262128"/>
            <a:ext cx="2876550" cy="2133600"/>
          </a:xfrm>
          <a:prstGeom prst="rect">
            <a:avLst/>
          </a:prstGeom>
        </p:spPr>
      </p:pic>
    </p:spTree>
    <p:extLst>
      <p:ext uri="{BB962C8B-B14F-4D97-AF65-F5344CB8AC3E}">
        <p14:creationId xmlns:p14="http://schemas.microsoft.com/office/powerpoint/2010/main" val="237380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3574" y="964692"/>
            <a:ext cx="4217289" cy="1188720"/>
          </a:xfrm>
        </p:spPr>
        <p:txBody>
          <a:bodyPr>
            <a:normAutofit fontScale="90000"/>
          </a:bodyPr>
          <a:lstStyle/>
          <a:p>
            <a:r>
              <a:rPr lang="ru-RU" dirty="0" smtClean="0"/>
              <a:t>Дофамин и система подкрепления</a:t>
            </a:r>
            <a:endParaRPr lang="ru-RU" dirty="0"/>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16388" name="Picture 4" descr="https://www.dialogues-cns.org/wp-content/uploads/2020/06/DialoguesClinNeurosci-18-45-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25744"/>
            <a:ext cx="4950363" cy="566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4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ru-RU" altLang="ru-RU"/>
              <a:t>Входы и выходы базальных ганглиев</a:t>
            </a:r>
          </a:p>
        </p:txBody>
      </p:sp>
      <p:sp>
        <p:nvSpPr>
          <p:cNvPr id="164867" name="Rectangle 3"/>
          <p:cNvSpPr>
            <a:spLocks noGrp="1" noChangeArrowheads="1"/>
          </p:cNvSpPr>
          <p:nvPr>
            <p:ph type="body" idx="1"/>
          </p:nvPr>
        </p:nvSpPr>
        <p:spPr/>
        <p:txBody>
          <a:bodyPr/>
          <a:lstStyle/>
          <a:p>
            <a:r>
              <a:rPr lang="ru-RU" altLang="ru-RU"/>
              <a:t>Афференты – таламус и черное вещество</a:t>
            </a:r>
          </a:p>
          <a:p>
            <a:r>
              <a:rPr lang="ru-RU" altLang="ru-RU"/>
              <a:t>Эфференты – бледный шар, РФ, красное ядро, мозжечок, таламус.</a:t>
            </a:r>
          </a:p>
          <a:p>
            <a:r>
              <a:rPr lang="ru-RU" altLang="ru-RU"/>
              <a:t>Базальные ганглии – станция переключения, связывающая ассоциативную и сенсорную кору с двигательной</a:t>
            </a:r>
          </a:p>
        </p:txBody>
      </p:sp>
    </p:spTree>
    <p:extLst>
      <p:ext uri="{BB962C8B-B14F-4D97-AF65-F5344CB8AC3E}">
        <p14:creationId xmlns:p14="http://schemas.microsoft.com/office/powerpoint/2010/main" val="99639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a:t>Зеркальные нейроны. </a:t>
            </a:r>
            <a:r>
              <a:rPr lang="en-US" dirty="0"/>
              <a:t/>
            </a:r>
            <a:br>
              <a:rPr lang="en-US" dirty="0"/>
            </a:br>
            <a:r>
              <a:rPr lang="en-US" dirty="0"/>
              <a:t>Mirror neurons</a:t>
            </a:r>
            <a:endParaRPr lang="ru-RU" dirty="0"/>
          </a:p>
        </p:txBody>
      </p:sp>
      <p:sp>
        <p:nvSpPr>
          <p:cNvPr id="8" name="Текст 7"/>
          <p:cNvSpPr>
            <a:spLocks noGrp="1"/>
          </p:cNvSpPr>
          <p:nvPr>
            <p:ph type="body" idx="1"/>
          </p:nvPr>
        </p:nvSpPr>
        <p:spPr/>
        <p:txBody>
          <a:bodyPr/>
          <a:lstStyle/>
          <a:p>
            <a:r>
              <a:rPr lang="en-US" dirty="0"/>
              <a:t>“The most hyped concept in neuroscience”.</a:t>
            </a:r>
            <a:endParaRPr lang="ru-RU" dirty="0"/>
          </a:p>
          <a:p>
            <a:r>
              <a:rPr lang="en-US" dirty="0"/>
              <a:t>Jarrett, C.B. (2012). Mirror neurons: the most hyped concept in Neuroscience?</a:t>
            </a:r>
            <a:endParaRPr lang="ru-RU" dirty="0"/>
          </a:p>
        </p:txBody>
      </p:sp>
      <p:sp>
        <p:nvSpPr>
          <p:cNvPr id="5" name="Нижний колонтитул 4"/>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6" name="Номер слайда 5"/>
          <p:cNvSpPr>
            <a:spLocks noGrp="1"/>
          </p:cNvSpPr>
          <p:nvPr>
            <p:ph type="sldNum" sz="quarter" idx="12"/>
          </p:nvPr>
        </p:nvSpPr>
        <p:spPr/>
        <p:txBody>
          <a:bodyPr/>
          <a:lstStyle/>
          <a:p>
            <a:fld id="{8A7A6979-0714-4377-B894-6BE4C2D6E202}" type="slidenum">
              <a:rPr lang="en-US" smtClean="0"/>
              <a:t>16</a:t>
            </a:fld>
            <a:endParaRPr lang="en-US" dirty="0"/>
          </a:p>
        </p:txBody>
      </p:sp>
    </p:spTree>
    <p:extLst>
      <p:ext uri="{BB962C8B-B14F-4D97-AF65-F5344CB8AC3E}">
        <p14:creationId xmlns:p14="http://schemas.microsoft.com/office/powerpoint/2010/main" val="303674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idx="1"/>
          </p:nvPr>
        </p:nvSpPr>
        <p:spPr>
          <a:xfrm>
            <a:off x="157162" y="5421368"/>
            <a:ext cx="11606213" cy="796552"/>
          </a:xfrm>
        </p:spPr>
        <p:txBody>
          <a:bodyPr>
            <a:normAutofit fontScale="62500" lnSpcReduction="20000"/>
          </a:bodyPr>
          <a:lstStyle/>
          <a:p>
            <a:r>
              <a:rPr lang="en-US" sz="2800" dirty="0" err="1">
                <a:solidFill>
                  <a:srgbClr val="000000"/>
                </a:solidFill>
                <a:latin typeface="Times New Roman" panose="02020603050405020304" pitchFamily="18" charset="0"/>
              </a:rPr>
              <a:t>Heyes</a:t>
            </a:r>
            <a:r>
              <a:rPr lang="en-US" sz="2800" dirty="0">
                <a:solidFill>
                  <a:srgbClr val="000000"/>
                </a:solidFill>
                <a:latin typeface="Times New Roman" panose="02020603050405020304" pitchFamily="18" charset="0"/>
              </a:rPr>
              <a:t> </a:t>
            </a:r>
            <a:r>
              <a:rPr lang="en-US" sz="2800" dirty="0" smtClean="0">
                <a:solidFill>
                  <a:srgbClr val="000000"/>
                </a:solidFill>
                <a:latin typeface="Times New Roman" panose="02020603050405020304" pitchFamily="18" charset="0"/>
              </a:rPr>
              <a:t>wrote </a:t>
            </a:r>
            <a:r>
              <a:rPr lang="en-US" sz="2800" dirty="0">
                <a:solidFill>
                  <a:srgbClr val="000000"/>
                </a:solidFill>
                <a:latin typeface="Times New Roman" panose="02020603050405020304" pitchFamily="18" charset="0"/>
              </a:rPr>
              <a:t>“[mirror neurons] intrigue both specialists and non-specialists, celebrated as a ‘revolution’ in understanding social </a:t>
            </a:r>
            <a:r>
              <a:rPr lang="en-US" sz="2800" dirty="0" err="1">
                <a:solidFill>
                  <a:srgbClr val="000000"/>
                </a:solidFill>
                <a:latin typeface="Times New Roman" panose="02020603050405020304" pitchFamily="18" charset="0"/>
              </a:rPr>
              <a:t>behaviour</a:t>
            </a:r>
            <a:r>
              <a:rPr lang="en-US" sz="2800" dirty="0">
                <a:solidFill>
                  <a:srgbClr val="000000"/>
                </a:solidFill>
                <a:latin typeface="Times New Roman" panose="02020603050405020304" pitchFamily="18" charset="0"/>
              </a:rPr>
              <a:t> … and ‘the driving force’ behind ‘the great leap forward’ in human evolution…”.</a:t>
            </a:r>
            <a:endParaRPr lang="ru-RU" sz="2800" dirty="0"/>
          </a:p>
          <a:p>
            <a:endParaRPr lang="ru-RU" sz="2800" dirty="0"/>
          </a:p>
        </p:txBody>
      </p:sp>
      <p:sp>
        <p:nvSpPr>
          <p:cNvPr id="2" name="Нижний колонтитул 1"/>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3" name="Номер слайда 2"/>
          <p:cNvSpPr>
            <a:spLocks noGrp="1"/>
          </p:cNvSpPr>
          <p:nvPr>
            <p:ph type="sldNum" sz="quarter" idx="12"/>
          </p:nvPr>
        </p:nvSpPr>
        <p:spPr/>
        <p:txBody>
          <a:bodyPr/>
          <a:lstStyle/>
          <a:p>
            <a:fld id="{8A7A6979-0714-4377-B894-6BE4C2D6E202}" type="slidenum">
              <a:rPr lang="en-US" smtClean="0"/>
              <a:t>17</a:t>
            </a:fld>
            <a:endParaRPr lang="en-US" dirty="0"/>
          </a:p>
        </p:txBody>
      </p:sp>
      <p:pic>
        <p:nvPicPr>
          <p:cNvPr id="8" name="Рисунок 7"/>
          <p:cNvPicPr>
            <a:picLocks noChangeAspect="1"/>
          </p:cNvPicPr>
          <p:nvPr/>
        </p:nvPicPr>
        <p:blipFill>
          <a:blip r:embed="rId2"/>
          <a:stretch>
            <a:fillRect/>
          </a:stretch>
        </p:blipFill>
        <p:spPr>
          <a:xfrm>
            <a:off x="157162" y="332113"/>
            <a:ext cx="11477625" cy="4591050"/>
          </a:xfrm>
          <a:prstGeom prst="rect">
            <a:avLst/>
          </a:prstGeom>
        </p:spPr>
      </p:pic>
    </p:spTree>
    <p:extLst>
      <p:ext uri="{BB962C8B-B14F-4D97-AF65-F5344CB8AC3E}">
        <p14:creationId xmlns:p14="http://schemas.microsoft.com/office/powerpoint/2010/main" val="191232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a:t>
            </a:r>
            <a:endParaRPr lang="ru-RU" dirty="0"/>
          </a:p>
        </p:txBody>
      </p:sp>
      <p:sp>
        <p:nvSpPr>
          <p:cNvPr id="3" name="Объект 2"/>
          <p:cNvSpPr>
            <a:spLocks noGrp="1"/>
          </p:cNvSpPr>
          <p:nvPr>
            <p:ph idx="1"/>
          </p:nvPr>
        </p:nvSpPr>
        <p:spPr/>
        <p:txBody>
          <a:bodyPr/>
          <a:lstStyle/>
          <a:p>
            <a:r>
              <a:rPr lang="ru-RU" b="1" dirty="0" err="1"/>
              <a:t>Зерка́льные</a:t>
            </a:r>
            <a:r>
              <a:rPr lang="ru-RU" b="1" dirty="0"/>
              <a:t> </a:t>
            </a:r>
            <a:r>
              <a:rPr lang="ru-RU" b="1" dirty="0" err="1"/>
              <a:t>нейро́ны</a:t>
            </a:r>
            <a:r>
              <a:rPr lang="ru-RU" dirty="0"/>
              <a:t> (</a:t>
            </a:r>
            <a:r>
              <a:rPr lang="ru-RU" dirty="0">
                <a:hlinkClick r:id="rId2" tooltip="Английский язык"/>
              </a:rPr>
              <a:t>англ.</a:t>
            </a:r>
            <a:r>
              <a:rPr lang="ru-RU" dirty="0"/>
              <a:t> </a:t>
            </a:r>
            <a:r>
              <a:rPr lang="ru-RU" i="1" dirty="0" err="1"/>
              <a:t>mirror</a:t>
            </a:r>
            <a:r>
              <a:rPr lang="ru-RU" i="1" dirty="0"/>
              <a:t> </a:t>
            </a:r>
            <a:r>
              <a:rPr lang="ru-RU" i="1" dirty="0" err="1"/>
              <a:t>neurons</a:t>
            </a:r>
            <a:r>
              <a:rPr lang="ru-RU" dirty="0"/>
              <a:t>, </a:t>
            </a:r>
            <a:r>
              <a:rPr lang="ru-RU" dirty="0">
                <a:hlinkClick r:id="rId3" tooltip="Итальянский язык"/>
              </a:rPr>
              <a:t>итал.</a:t>
            </a:r>
            <a:r>
              <a:rPr lang="ru-RU" dirty="0"/>
              <a:t> </a:t>
            </a:r>
            <a:r>
              <a:rPr lang="ru-RU" i="1" dirty="0" err="1"/>
              <a:t>neuroni</a:t>
            </a:r>
            <a:r>
              <a:rPr lang="ru-RU" i="1" dirty="0"/>
              <a:t> </a:t>
            </a:r>
            <a:r>
              <a:rPr lang="ru-RU" i="1" dirty="0" err="1"/>
              <a:t>specchio</a:t>
            </a:r>
            <a:r>
              <a:rPr lang="ru-RU" dirty="0"/>
              <a:t>) — </a:t>
            </a:r>
            <a:r>
              <a:rPr lang="ru-RU" dirty="0">
                <a:hlinkClick r:id="rId4" tooltip="Нейрон"/>
              </a:rPr>
              <a:t>нейроны</a:t>
            </a:r>
            <a:r>
              <a:rPr lang="ru-RU" dirty="0"/>
              <a:t> головного мозга, которые возбуждаются как при выполнении определённого действия, так и при наблюдении за выполнением этого действия другим животным.</a:t>
            </a:r>
            <a:endParaRPr lang="en-US" b="1" dirty="0" smtClean="0"/>
          </a:p>
          <a:p>
            <a:r>
              <a:rPr lang="en-US" b="1" dirty="0" smtClean="0"/>
              <a:t>Mirror </a:t>
            </a:r>
            <a:r>
              <a:rPr lang="en-US" b="1" dirty="0"/>
              <a:t>neuron</a:t>
            </a:r>
            <a:r>
              <a:rPr lang="en-US" dirty="0"/>
              <a:t>, type of sensory-motor </a:t>
            </a:r>
            <a:r>
              <a:rPr lang="en-US" dirty="0">
                <a:hlinkClick r:id="rId5"/>
              </a:rPr>
              <a:t>cell</a:t>
            </a:r>
            <a:r>
              <a:rPr lang="en-US" dirty="0"/>
              <a:t> located in the </a:t>
            </a:r>
            <a:r>
              <a:rPr lang="en-US" dirty="0">
                <a:hlinkClick r:id="rId6"/>
              </a:rPr>
              <a:t>brain</a:t>
            </a:r>
            <a:r>
              <a:rPr lang="en-US" dirty="0"/>
              <a:t> that is activated when an individual performs an action or observes another individual performing the same action. </a:t>
            </a:r>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406206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1686003" y="674935"/>
            <a:ext cx="8819993" cy="1601540"/>
          </a:xfrm>
          <a:prstGeom prst="rect">
            <a:avLst/>
          </a:prstGeom>
        </p:spPr>
      </p:pic>
      <p:sp>
        <p:nvSpPr>
          <p:cNvPr id="4" name="Нижний колонтитул 3"/>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19</a:t>
            </a:fld>
            <a:endParaRPr lang="en-US" dirty="0"/>
          </a:p>
        </p:txBody>
      </p:sp>
      <p:sp>
        <p:nvSpPr>
          <p:cNvPr id="3" name="Объект 2"/>
          <p:cNvSpPr>
            <a:spLocks noGrp="1"/>
          </p:cNvSpPr>
          <p:nvPr>
            <p:ph sz="half" idx="4294967295"/>
          </p:nvPr>
        </p:nvSpPr>
        <p:spPr>
          <a:xfrm>
            <a:off x="7169085" y="2785110"/>
            <a:ext cx="4271963" cy="3101975"/>
          </a:xfrm>
        </p:spPr>
        <p:txBody>
          <a:bodyPr>
            <a:normAutofit fontScale="62500" lnSpcReduction="20000"/>
          </a:bodyPr>
          <a:lstStyle/>
          <a:p>
            <a:r>
              <a:rPr lang="en-US" dirty="0"/>
              <a:t>Fig. 1 Visual and motor responses of a grasping mirror neuron. The </a:t>
            </a:r>
            <a:r>
              <a:rPr lang="en-US" dirty="0" err="1"/>
              <a:t>behavioural</a:t>
            </a:r>
            <a:r>
              <a:rPr lang="en-US" dirty="0"/>
              <a:t> conditions are schematically represented in the upper part of each panel. In the lower part are shown a series of eight consecutive trials (raster display) and the relative response histogram. (A) A tray with a piece of food was presented to the monkey, the experimenter made the grasping movement toward the food and then moved the food and the tray toward the monkey who grasped it. The phases when the food was presented and when it was moved toward the monkey were characterized by the absence of neuronal discharge. In contrast, a strong activation was present during grasping movements of both the experimenter and the monkey. (B) As above, except that the experimenter grasped the food with pliers. In both A and B. </a:t>
            </a:r>
            <a:r>
              <a:rPr lang="en-US" dirty="0" err="1"/>
              <a:t>rasters</a:t>
            </a:r>
            <a:r>
              <a:rPr lang="en-US" dirty="0"/>
              <a:t> and histograms are aligned with the moment at which the experimenter touched the food either with his hand or with the pliers (vertical line). Filled circles indicate the beginning of the trials. Histograms bin width = 20 </a:t>
            </a:r>
            <a:r>
              <a:rPr lang="en-US" dirty="0" err="1"/>
              <a:t>ms.</a:t>
            </a:r>
            <a:r>
              <a:rPr lang="en-US" dirty="0"/>
              <a:t> Ordinates, spikes/bin; abscissae, time.</a:t>
            </a:r>
            <a:endParaRPr lang="ru-RU" dirty="0"/>
          </a:p>
        </p:txBody>
      </p:sp>
      <p:pic>
        <p:nvPicPr>
          <p:cNvPr id="7" name="Рисунок 6"/>
          <p:cNvPicPr>
            <a:picLocks noChangeAspect="1"/>
          </p:cNvPicPr>
          <p:nvPr/>
        </p:nvPicPr>
        <p:blipFill>
          <a:blip r:embed="rId3"/>
          <a:stretch>
            <a:fillRect/>
          </a:stretch>
        </p:blipFill>
        <p:spPr>
          <a:xfrm>
            <a:off x="621411" y="2876550"/>
            <a:ext cx="2876550" cy="2362200"/>
          </a:xfrm>
          <a:prstGeom prst="rect">
            <a:avLst/>
          </a:prstGeom>
        </p:spPr>
      </p:pic>
      <p:pic>
        <p:nvPicPr>
          <p:cNvPr id="8" name="Рисунок 7"/>
          <p:cNvPicPr>
            <a:picLocks noChangeAspect="1"/>
          </p:cNvPicPr>
          <p:nvPr/>
        </p:nvPicPr>
        <p:blipFill>
          <a:blip r:embed="rId4"/>
          <a:stretch>
            <a:fillRect/>
          </a:stretch>
        </p:blipFill>
        <p:spPr>
          <a:xfrm>
            <a:off x="3912619" y="2785110"/>
            <a:ext cx="2828925" cy="2819400"/>
          </a:xfrm>
          <a:prstGeom prst="rect">
            <a:avLst/>
          </a:prstGeom>
        </p:spPr>
      </p:pic>
    </p:spTree>
    <p:extLst>
      <p:ext uri="{BB962C8B-B14F-4D97-AF65-F5344CB8AC3E}">
        <p14:creationId xmlns:p14="http://schemas.microsoft.com/office/powerpoint/2010/main" val="252976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План лекции</a:t>
            </a:r>
          </a:p>
        </p:txBody>
      </p:sp>
      <p:sp>
        <p:nvSpPr>
          <p:cNvPr id="3" name="Объект 2"/>
          <p:cNvSpPr>
            <a:spLocks noGrp="1"/>
          </p:cNvSpPr>
          <p:nvPr>
            <p:ph idx="1"/>
          </p:nvPr>
        </p:nvSpPr>
        <p:spPr/>
        <p:txBody>
          <a:bodyPr/>
          <a:lstStyle/>
          <a:p>
            <a:r>
              <a:rPr lang="ru-RU" dirty="0"/>
              <a:t>Мозговые основы движения</a:t>
            </a:r>
          </a:p>
          <a:p>
            <a:r>
              <a:rPr lang="ru-RU" dirty="0"/>
              <a:t>Зеркальные нейроны</a:t>
            </a:r>
          </a:p>
          <a:p>
            <a:r>
              <a:rPr lang="ru-RU" dirty="0"/>
              <a:t>Эмоции</a:t>
            </a:r>
          </a:p>
        </p:txBody>
      </p:sp>
      <p:sp>
        <p:nvSpPr>
          <p:cNvPr id="4" name="Нижний колонтитул 3"/>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30622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3" name="Номер слайда 2"/>
          <p:cNvSpPr>
            <a:spLocks noGrp="1"/>
          </p:cNvSpPr>
          <p:nvPr>
            <p:ph type="sldNum" sz="quarter" idx="12"/>
          </p:nvPr>
        </p:nvSpPr>
        <p:spPr/>
        <p:txBody>
          <a:bodyPr/>
          <a:lstStyle/>
          <a:p>
            <a:fld id="{8A7A6979-0714-4377-B894-6BE4C2D6E202}" type="slidenum">
              <a:rPr lang="en-US" smtClean="0"/>
              <a:t>20</a:t>
            </a:fld>
            <a:endParaRPr lang="en-US" dirty="0"/>
          </a:p>
        </p:txBody>
      </p:sp>
      <p:sp>
        <p:nvSpPr>
          <p:cNvPr id="4" name="TextBox 3"/>
          <p:cNvSpPr txBox="1"/>
          <p:nvPr/>
        </p:nvSpPr>
        <p:spPr>
          <a:xfrm>
            <a:off x="1600200" y="428625"/>
            <a:ext cx="9382125"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mirror </a:t>
            </a:r>
            <a:r>
              <a:rPr lang="en-US" sz="3600" dirty="0"/>
              <a:t>neurons are a genetic adaptation for action understanding; that they were designed by evolution to fulfill a specific socio-cognitive function. </a:t>
            </a:r>
            <a:endParaRPr lang="ru-RU" sz="3600" dirty="0" smtClean="0"/>
          </a:p>
          <a:p>
            <a:pPr marL="571500" indent="-571500">
              <a:buFont typeface="Arial" panose="020B0604020202020204" pitchFamily="34" charset="0"/>
              <a:buChar char="•"/>
            </a:pPr>
            <a:r>
              <a:rPr lang="en-US" sz="3600" dirty="0" smtClean="0"/>
              <a:t>mirror </a:t>
            </a:r>
            <a:r>
              <a:rPr lang="en-US" sz="3600" dirty="0"/>
              <a:t>neurons are forged by domain-general processes of associative learning in the course of individual development, and, although they may have psychological functions, they do not necessarily have a specific evolutionary purpose or adaptive function. </a:t>
            </a:r>
            <a:endParaRPr lang="ru-RU" sz="3600" dirty="0"/>
          </a:p>
        </p:txBody>
      </p:sp>
    </p:spTree>
    <p:extLst>
      <p:ext uri="{BB962C8B-B14F-4D97-AF65-F5344CB8AC3E}">
        <p14:creationId xmlns:p14="http://schemas.microsoft.com/office/powerpoint/2010/main" val="3333083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F3DCA96B-2224-48B0-BFFC-D1DF25922882}"/>
              </a:ext>
            </a:extLst>
          </p:cNvPr>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3" name="Номер слайда 2">
            <a:extLst>
              <a:ext uri="{FF2B5EF4-FFF2-40B4-BE49-F238E27FC236}">
                <a16:creationId xmlns:a16="http://schemas.microsoft.com/office/drawing/2014/main" id="{E3A1C48B-595D-47C9-B4D4-FF009FBBE914}"/>
              </a:ext>
            </a:extLst>
          </p:cNvPr>
          <p:cNvSpPr>
            <a:spLocks noGrp="1"/>
          </p:cNvSpPr>
          <p:nvPr>
            <p:ph type="sldNum" sz="quarter" idx="12"/>
          </p:nvPr>
        </p:nvSpPr>
        <p:spPr/>
        <p:txBody>
          <a:bodyPr/>
          <a:lstStyle/>
          <a:p>
            <a:fld id="{8A7A6979-0714-4377-B894-6BE4C2D6E202}" type="slidenum">
              <a:rPr lang="en-US" smtClean="0"/>
              <a:t>21</a:t>
            </a:fld>
            <a:endParaRPr lang="en-US" dirty="0"/>
          </a:p>
        </p:txBody>
      </p:sp>
      <p:pic>
        <p:nvPicPr>
          <p:cNvPr id="4" name="Рисунок 3">
            <a:extLst>
              <a:ext uri="{FF2B5EF4-FFF2-40B4-BE49-F238E27FC236}">
                <a16:creationId xmlns:a16="http://schemas.microsoft.com/office/drawing/2014/main" id="{8B5E356E-5AA4-425C-B527-DD70B289279A}"/>
              </a:ext>
            </a:extLst>
          </p:cNvPr>
          <p:cNvPicPr>
            <a:picLocks noChangeAspect="1"/>
          </p:cNvPicPr>
          <p:nvPr/>
        </p:nvPicPr>
        <p:blipFill>
          <a:blip r:embed="rId2"/>
          <a:stretch>
            <a:fillRect/>
          </a:stretch>
        </p:blipFill>
        <p:spPr>
          <a:xfrm>
            <a:off x="328612" y="600075"/>
            <a:ext cx="11534775" cy="5657850"/>
          </a:xfrm>
          <a:prstGeom prst="rect">
            <a:avLst/>
          </a:prstGeom>
        </p:spPr>
      </p:pic>
    </p:spTree>
    <p:extLst>
      <p:ext uri="{BB962C8B-B14F-4D97-AF65-F5344CB8AC3E}">
        <p14:creationId xmlns:p14="http://schemas.microsoft.com/office/powerpoint/2010/main" val="368941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28EE40E-4189-4E20-B59A-6CC67CD1C259}"/>
              </a:ext>
            </a:extLst>
          </p:cNvPr>
          <p:cNvSpPr>
            <a:spLocks noGrp="1"/>
          </p:cNvSpPr>
          <p:nvPr>
            <p:ph type="title"/>
          </p:nvPr>
        </p:nvSpPr>
        <p:spPr/>
        <p:txBody>
          <a:bodyPr>
            <a:normAutofit fontScale="90000"/>
          </a:bodyPr>
          <a:lstStyle/>
          <a:p>
            <a:r>
              <a:rPr lang="ru-RU" dirty="0"/>
              <a:t>зеркальные нейроны в основе обучения: Повторение движений</a:t>
            </a:r>
            <a:br>
              <a:rPr lang="ru-RU" dirty="0"/>
            </a:br>
            <a:endParaRPr lang="ru-RU" dirty="0"/>
          </a:p>
        </p:txBody>
      </p:sp>
      <p:sp>
        <p:nvSpPr>
          <p:cNvPr id="5" name="Объект 4">
            <a:extLst>
              <a:ext uri="{FF2B5EF4-FFF2-40B4-BE49-F238E27FC236}">
                <a16:creationId xmlns:a16="http://schemas.microsoft.com/office/drawing/2014/main" id="{B9BC2D43-1678-4886-9398-3E100365F5DF}"/>
              </a:ext>
            </a:extLst>
          </p:cNvPr>
          <p:cNvSpPr>
            <a:spLocks noGrp="1"/>
          </p:cNvSpPr>
          <p:nvPr>
            <p:ph idx="1"/>
          </p:nvPr>
        </p:nvSpPr>
        <p:spPr/>
        <p:txBody>
          <a:bodyPr/>
          <a:lstStyle/>
          <a:p>
            <a:pPr marL="0" indent="0">
              <a:buNone/>
            </a:pPr>
            <a:r>
              <a:rPr lang="en-US" dirty="0"/>
              <a:t> </a:t>
            </a:r>
            <a:endParaRPr lang="ru-RU" dirty="0"/>
          </a:p>
        </p:txBody>
      </p:sp>
      <p:sp>
        <p:nvSpPr>
          <p:cNvPr id="2" name="Нижний колонтитул 1">
            <a:extLst>
              <a:ext uri="{FF2B5EF4-FFF2-40B4-BE49-F238E27FC236}">
                <a16:creationId xmlns:a16="http://schemas.microsoft.com/office/drawing/2014/main" id="{A6943652-2C30-438B-898C-A2B37BFBD483}"/>
              </a:ext>
            </a:extLst>
          </p:cNvPr>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3" name="Номер слайда 2">
            <a:extLst>
              <a:ext uri="{FF2B5EF4-FFF2-40B4-BE49-F238E27FC236}">
                <a16:creationId xmlns:a16="http://schemas.microsoft.com/office/drawing/2014/main" id="{A046F8E8-8CA3-4DDC-983D-36D1C422367B}"/>
              </a:ext>
            </a:extLst>
          </p:cNvPr>
          <p:cNvSpPr>
            <a:spLocks noGrp="1"/>
          </p:cNvSpPr>
          <p:nvPr>
            <p:ph type="sldNum" sz="quarter" idx="12"/>
          </p:nvPr>
        </p:nvSpPr>
        <p:spPr/>
        <p:txBody>
          <a:bodyPr/>
          <a:lstStyle/>
          <a:p>
            <a:fld id="{8A7A6979-0714-4377-B894-6BE4C2D6E202}" type="slidenum">
              <a:rPr lang="en-US" smtClean="0"/>
              <a:t>22</a:t>
            </a:fld>
            <a:endParaRPr lang="en-US" dirty="0"/>
          </a:p>
        </p:txBody>
      </p:sp>
      <p:pic>
        <p:nvPicPr>
          <p:cNvPr id="6" name="Рисунок 5">
            <a:extLst>
              <a:ext uri="{FF2B5EF4-FFF2-40B4-BE49-F238E27FC236}">
                <a16:creationId xmlns:a16="http://schemas.microsoft.com/office/drawing/2014/main" id="{13A632E7-AA87-4B9B-ACCA-61AEEA02CA1D}"/>
              </a:ext>
            </a:extLst>
          </p:cNvPr>
          <p:cNvPicPr>
            <a:picLocks noChangeAspect="1"/>
          </p:cNvPicPr>
          <p:nvPr/>
        </p:nvPicPr>
        <p:blipFill>
          <a:blip r:embed="rId3"/>
          <a:stretch>
            <a:fillRect/>
          </a:stretch>
        </p:blipFill>
        <p:spPr>
          <a:xfrm>
            <a:off x="2592198" y="2267494"/>
            <a:ext cx="7299820" cy="3854633"/>
          </a:xfrm>
          <a:prstGeom prst="rect">
            <a:avLst/>
          </a:prstGeom>
        </p:spPr>
      </p:pic>
    </p:spTree>
    <p:extLst>
      <p:ext uri="{BB962C8B-B14F-4D97-AF65-F5344CB8AC3E}">
        <p14:creationId xmlns:p14="http://schemas.microsoft.com/office/powerpoint/2010/main" val="4243418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DD6187D8-CB01-49AB-9E19-7EFCEDC49863}"/>
              </a:ext>
            </a:extLst>
          </p:cNvPr>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a:extLst>
              <a:ext uri="{FF2B5EF4-FFF2-40B4-BE49-F238E27FC236}">
                <a16:creationId xmlns:a16="http://schemas.microsoft.com/office/drawing/2014/main" id="{63FFF8CC-0FA5-45E8-85B6-0B2F71D13385}"/>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
        <p:nvSpPr>
          <p:cNvPr id="3" name="Объект 2">
            <a:extLst>
              <a:ext uri="{FF2B5EF4-FFF2-40B4-BE49-F238E27FC236}">
                <a16:creationId xmlns:a16="http://schemas.microsoft.com/office/drawing/2014/main" id="{A3AD612C-0903-435F-B7C9-DBA61C68D102}"/>
              </a:ext>
            </a:extLst>
          </p:cNvPr>
          <p:cNvSpPr>
            <a:spLocks noGrp="1"/>
          </p:cNvSpPr>
          <p:nvPr>
            <p:ph idx="4294967295"/>
          </p:nvPr>
        </p:nvSpPr>
        <p:spPr>
          <a:xfrm>
            <a:off x="4462463" y="5435600"/>
            <a:ext cx="7729537" cy="631825"/>
          </a:xfrm>
        </p:spPr>
        <p:txBody>
          <a:bodyPr>
            <a:normAutofit fontScale="85000" lnSpcReduction="10000"/>
          </a:bodyPr>
          <a:lstStyle/>
          <a:p>
            <a:r>
              <a:rPr lang="en-US" dirty="0"/>
              <a:t> Calvo-Merino, B., Ehrenberg, S., Leung, D., &amp; Haggard, P. (2010). </a:t>
            </a:r>
            <a:r>
              <a:rPr lang="en-US" i="1" dirty="0"/>
              <a:t>Experts see it all: Configural effects in action observation</a:t>
            </a:r>
            <a:r>
              <a:rPr lang="en-US" dirty="0"/>
              <a:t>. Psychological Research PRPF, 74(4), 400–406.</a:t>
            </a:r>
            <a:endParaRPr lang="ru-RU" dirty="0"/>
          </a:p>
        </p:txBody>
      </p:sp>
      <p:pic>
        <p:nvPicPr>
          <p:cNvPr id="6146" name="Picture 2" descr="screen 2">
            <a:extLst>
              <a:ext uri="{FF2B5EF4-FFF2-40B4-BE49-F238E27FC236}">
                <a16:creationId xmlns:a16="http://schemas.microsoft.com/office/drawing/2014/main" id="{F33DD716-AC44-4BCC-96DB-99BD8CA3B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87" y="588709"/>
            <a:ext cx="6096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77050" y="1631131"/>
            <a:ext cx="5067300" cy="2677656"/>
          </a:xfrm>
          <a:prstGeom prst="rect">
            <a:avLst/>
          </a:prstGeom>
          <a:noFill/>
        </p:spPr>
        <p:txBody>
          <a:bodyPr wrap="square" rtlCol="0">
            <a:spAutoFit/>
          </a:bodyPr>
          <a:lstStyle/>
          <a:p>
            <a:r>
              <a:rPr lang="ru-RU" sz="2800" dirty="0" smtClean="0"/>
              <a:t>У профессионалов (танцоров балета) активация </a:t>
            </a:r>
            <a:r>
              <a:rPr lang="ru-RU" sz="2800" dirty="0" err="1" smtClean="0"/>
              <a:t>премоторной</a:t>
            </a:r>
            <a:r>
              <a:rPr lang="ru-RU" sz="2800" dirty="0" smtClean="0"/>
              <a:t> коры выше при просмотре балета, чем национальных танцев и </a:t>
            </a:r>
            <a:r>
              <a:rPr lang="ru-RU" sz="2800" dirty="0" err="1" smtClean="0"/>
              <a:t>копоэйры</a:t>
            </a:r>
            <a:endParaRPr lang="ru-RU" sz="2800" dirty="0"/>
          </a:p>
        </p:txBody>
      </p:sp>
    </p:spTree>
    <p:extLst>
      <p:ext uri="{BB962C8B-B14F-4D97-AF65-F5344CB8AC3E}">
        <p14:creationId xmlns:p14="http://schemas.microsoft.com/office/powerpoint/2010/main" val="2443560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10350" y="964692"/>
            <a:ext cx="5581650" cy="1188720"/>
          </a:xfrm>
        </p:spPr>
        <p:txBody>
          <a:bodyPr>
            <a:normAutofit fontScale="90000"/>
          </a:bodyPr>
          <a:lstStyle/>
          <a:p>
            <a:r>
              <a:rPr lang="ru-RU" dirty="0" smtClean="0"/>
              <a:t>Билатеральная активация имеет </a:t>
            </a:r>
            <a:r>
              <a:rPr lang="ru-RU" dirty="0" err="1" smtClean="0"/>
              <a:t>ипсилатеральное</a:t>
            </a:r>
            <a:r>
              <a:rPr lang="ru-RU" dirty="0" smtClean="0"/>
              <a:t> смещение </a:t>
            </a:r>
            <a:endParaRPr lang="ru-RU" dirty="0"/>
          </a:p>
        </p:txBody>
      </p:sp>
      <p:sp>
        <p:nvSpPr>
          <p:cNvPr id="3" name="Объект 2"/>
          <p:cNvSpPr>
            <a:spLocks noGrp="1"/>
          </p:cNvSpPr>
          <p:nvPr>
            <p:ph idx="1"/>
          </p:nvPr>
        </p:nvSpPr>
        <p:spPr>
          <a:xfrm>
            <a:off x="7981950" y="2638044"/>
            <a:ext cx="1978914" cy="3101983"/>
          </a:xfrm>
        </p:spPr>
        <p:txBody>
          <a:bodyPr>
            <a:normAutofit fontScale="85000" lnSpcReduction="20000"/>
          </a:bodyPr>
          <a:lstStyle/>
          <a:p>
            <a:r>
              <a:rPr lang="en-US" dirty="0" smtClean="0"/>
              <a:t>Aziz-</a:t>
            </a:r>
            <a:r>
              <a:rPr lang="en-US" dirty="0" err="1" smtClean="0"/>
              <a:t>Zadeh</a:t>
            </a:r>
            <a:r>
              <a:rPr lang="en-US" dirty="0" smtClean="0"/>
              <a:t> </a:t>
            </a:r>
            <a:r>
              <a:rPr lang="en-US" dirty="0"/>
              <a:t>1, Lisa </a:t>
            </a:r>
            <a:r>
              <a:rPr lang="en-US" dirty="0" err="1"/>
              <a:t>Koski</a:t>
            </a:r>
            <a:r>
              <a:rPr lang="en-US" dirty="0"/>
              <a:t>, </a:t>
            </a:r>
            <a:r>
              <a:rPr lang="en-US" dirty="0" err="1"/>
              <a:t>Eran</a:t>
            </a:r>
            <a:r>
              <a:rPr lang="en-US" dirty="0"/>
              <a:t> </a:t>
            </a:r>
            <a:r>
              <a:rPr lang="en-US" dirty="0" err="1"/>
              <a:t>Zaidel</a:t>
            </a:r>
            <a:r>
              <a:rPr lang="en-US" dirty="0"/>
              <a:t>, John </a:t>
            </a:r>
            <a:r>
              <a:rPr lang="en-US" dirty="0" err="1"/>
              <a:t>Mazziotta</a:t>
            </a:r>
            <a:r>
              <a:rPr lang="en-US" dirty="0"/>
              <a:t>, Marco </a:t>
            </a:r>
            <a:r>
              <a:rPr lang="en-US" dirty="0" err="1"/>
              <a:t>Iacoboni</a:t>
            </a:r>
            <a:endParaRPr lang="ru-RU" dirty="0"/>
          </a:p>
          <a:p>
            <a:r>
              <a:rPr lang="en-US" dirty="0" smtClean="0"/>
              <a:t>Lateralization </a:t>
            </a:r>
            <a:r>
              <a:rPr lang="en-US" dirty="0"/>
              <a:t>of the human mirror neuron </a:t>
            </a:r>
            <a:r>
              <a:rPr lang="en-US" dirty="0" smtClean="0"/>
              <a:t>system</a:t>
            </a:r>
          </a:p>
          <a:p>
            <a:r>
              <a:rPr lang="en-US" dirty="0"/>
              <a:t>J </a:t>
            </a:r>
            <a:r>
              <a:rPr lang="en-US" dirty="0" err="1"/>
              <a:t>Neurosci</a:t>
            </a:r>
            <a:endParaRPr lang="en-US" dirty="0"/>
          </a:p>
          <a:p>
            <a:r>
              <a:rPr lang="en-US" dirty="0"/>
              <a:t>. 2006 Mar 15;26(11):2964-70. </a:t>
            </a:r>
            <a:r>
              <a:rPr lang="en-US" dirty="0" err="1"/>
              <a:t>doi</a:t>
            </a:r>
            <a:r>
              <a:rPr lang="en-US" dirty="0"/>
              <a:t>: 10.1523/JNEUROSCI.2921-05.2006.</a:t>
            </a:r>
          </a:p>
          <a:p>
            <a:endParaRPr lang="en-US"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12290" name="Picture 2" descr="An external file that holds a picture, illustration, etc.&#10;Object name is zns010061449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869442"/>
            <a:ext cx="609600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92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Вячеслав Борисович Швырков (1939-1994)</a:t>
            </a:r>
            <a:endParaRPr lang="ru-RU" dirty="0"/>
          </a:p>
        </p:txBody>
      </p:sp>
      <p:sp>
        <p:nvSpPr>
          <p:cNvPr id="3" name="Объект 2"/>
          <p:cNvSpPr>
            <a:spLocks noGrp="1"/>
          </p:cNvSpPr>
          <p:nvPr>
            <p:ph idx="1"/>
          </p:nvPr>
        </p:nvSpPr>
        <p:spPr>
          <a:xfrm>
            <a:off x="9658349" y="2638044"/>
            <a:ext cx="1933575" cy="3101983"/>
          </a:xfrm>
        </p:spPr>
        <p:txBody>
          <a:bodyPr/>
          <a:lstStyle/>
          <a:p>
            <a:pPr marL="0" indent="0">
              <a:buNone/>
            </a:pPr>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25</a:t>
            </a:fld>
            <a:endParaRPr lang="en-US" dirty="0"/>
          </a:p>
        </p:txBody>
      </p:sp>
      <p:pic>
        <p:nvPicPr>
          <p:cNvPr id="14338" name="Picture 2" descr="https://ic.pics.livejournal.com/med_history/76045998/114247/114247_9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67" y="2446787"/>
            <a:ext cx="2812351" cy="366032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ic.pics.livejournal.com/med_history/76045998/113828/113828_9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2" y="2506662"/>
            <a:ext cx="5715000" cy="3600451"/>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ic.pics.livejournal.com/med_history/76045998/112795/112795_9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8349" y="2638044"/>
            <a:ext cx="1801717" cy="296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5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F787B8-D086-4067-B2BD-7F9E99817EFA}"/>
              </a:ext>
            </a:extLst>
          </p:cNvPr>
          <p:cNvSpPr>
            <a:spLocks noGrp="1"/>
          </p:cNvSpPr>
          <p:nvPr>
            <p:ph type="title"/>
          </p:nvPr>
        </p:nvSpPr>
        <p:spPr/>
        <p:txBody>
          <a:bodyPr>
            <a:normAutofit fontScale="90000"/>
          </a:bodyPr>
          <a:lstStyle/>
          <a:p>
            <a:r>
              <a:rPr lang="ru-RU" dirty="0" smtClean="0"/>
              <a:t>ЗЕРКАЛЬНЫЕ НЕЙРОНЫ УЧАСТВУЮТ В РАСПОЗНАВАНИИ СЛОЖНЫХ ЗРИТЕЛЬНЫХ ОБРАЗОВ</a:t>
            </a:r>
            <a:endParaRPr lang="ru-RU" dirty="0"/>
          </a:p>
        </p:txBody>
      </p:sp>
      <p:sp>
        <p:nvSpPr>
          <p:cNvPr id="3" name="Объект 2">
            <a:extLst>
              <a:ext uri="{FF2B5EF4-FFF2-40B4-BE49-F238E27FC236}">
                <a16:creationId xmlns:a16="http://schemas.microsoft.com/office/drawing/2014/main" id="{19D3BAFB-55DF-4BCD-8AA9-4EAB56AFB0E0}"/>
              </a:ext>
            </a:extLst>
          </p:cNvPr>
          <p:cNvSpPr>
            <a:spLocks noGrp="1"/>
          </p:cNvSpPr>
          <p:nvPr>
            <p:ph idx="1"/>
          </p:nvPr>
        </p:nvSpPr>
        <p:spPr/>
        <p:txBody>
          <a:bodyPr/>
          <a:lstStyle/>
          <a:p>
            <a:r>
              <a:rPr lang="ru-RU" dirty="0" smtClean="0"/>
              <a:t>Сложные эмоции распознаются за доли секунды – врожденные механизмы</a:t>
            </a:r>
            <a:endParaRPr lang="ru-RU" dirty="0"/>
          </a:p>
        </p:txBody>
      </p:sp>
      <p:sp>
        <p:nvSpPr>
          <p:cNvPr id="4" name="Нижний колонтитул 3">
            <a:extLst>
              <a:ext uri="{FF2B5EF4-FFF2-40B4-BE49-F238E27FC236}">
                <a16:creationId xmlns:a16="http://schemas.microsoft.com/office/drawing/2014/main" id="{578358EA-8242-49D1-B935-18CFBB8AD15C}"/>
              </a:ext>
            </a:extLst>
          </p:cNvPr>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a:extLst>
              <a:ext uri="{FF2B5EF4-FFF2-40B4-BE49-F238E27FC236}">
                <a16:creationId xmlns:a16="http://schemas.microsoft.com/office/drawing/2014/main" id="{6F23EB27-87A8-4086-B8E7-175AE07FB09D}"/>
              </a:ext>
            </a:extLst>
          </p:cNvPr>
          <p:cNvSpPr>
            <a:spLocks noGrp="1"/>
          </p:cNvSpPr>
          <p:nvPr>
            <p:ph type="sldNum" sz="quarter" idx="12"/>
          </p:nvPr>
        </p:nvSpPr>
        <p:spPr/>
        <p:txBody>
          <a:bodyPr/>
          <a:lstStyle/>
          <a:p>
            <a:fld id="{8A7A6979-0714-4377-B894-6BE4C2D6E202}" type="slidenum">
              <a:rPr lang="en-US" smtClean="0"/>
              <a:pPr/>
              <a:t>26</a:t>
            </a:fld>
            <a:endParaRPr lang="en-US" dirty="0"/>
          </a:p>
        </p:txBody>
      </p:sp>
      <p:pic>
        <p:nvPicPr>
          <p:cNvPr id="7" name="Рисунок 6"/>
          <p:cNvPicPr>
            <a:picLocks noChangeAspect="1"/>
          </p:cNvPicPr>
          <p:nvPr/>
        </p:nvPicPr>
        <p:blipFill>
          <a:blip r:embed="rId2"/>
          <a:stretch>
            <a:fillRect/>
          </a:stretch>
        </p:blipFill>
        <p:spPr>
          <a:xfrm>
            <a:off x="3048000" y="3632145"/>
            <a:ext cx="2095500" cy="1762125"/>
          </a:xfrm>
          <a:prstGeom prst="rect">
            <a:avLst/>
          </a:prstGeom>
        </p:spPr>
      </p:pic>
      <p:pic>
        <p:nvPicPr>
          <p:cNvPr id="8" name="Рисунок 7"/>
          <p:cNvPicPr>
            <a:picLocks noChangeAspect="1"/>
          </p:cNvPicPr>
          <p:nvPr/>
        </p:nvPicPr>
        <p:blipFill>
          <a:blip r:embed="rId3"/>
          <a:stretch>
            <a:fillRect/>
          </a:stretch>
        </p:blipFill>
        <p:spPr>
          <a:xfrm>
            <a:off x="9237415" y="3584520"/>
            <a:ext cx="2381250" cy="1809750"/>
          </a:xfrm>
          <a:prstGeom prst="rect">
            <a:avLst/>
          </a:prstGeom>
        </p:spPr>
      </p:pic>
      <p:pic>
        <p:nvPicPr>
          <p:cNvPr id="9" name="Рисунок 8"/>
          <p:cNvPicPr>
            <a:picLocks noChangeAspect="1"/>
          </p:cNvPicPr>
          <p:nvPr/>
        </p:nvPicPr>
        <p:blipFill>
          <a:blip r:embed="rId4"/>
          <a:stretch>
            <a:fillRect/>
          </a:stretch>
        </p:blipFill>
        <p:spPr>
          <a:xfrm>
            <a:off x="6325051" y="3449527"/>
            <a:ext cx="2352675" cy="1952625"/>
          </a:xfrm>
          <a:prstGeom prst="rect">
            <a:avLst/>
          </a:prstGeom>
        </p:spPr>
      </p:pic>
      <p:pic>
        <p:nvPicPr>
          <p:cNvPr id="10" name="Рисунок 9"/>
          <p:cNvPicPr>
            <a:picLocks noChangeAspect="1"/>
          </p:cNvPicPr>
          <p:nvPr/>
        </p:nvPicPr>
        <p:blipFill>
          <a:blip r:embed="rId5"/>
          <a:stretch>
            <a:fillRect/>
          </a:stretch>
        </p:blipFill>
        <p:spPr>
          <a:xfrm>
            <a:off x="330898" y="3189232"/>
            <a:ext cx="1733550" cy="2400300"/>
          </a:xfrm>
          <a:prstGeom prst="rect">
            <a:avLst/>
          </a:prstGeom>
        </p:spPr>
      </p:pic>
    </p:spTree>
    <p:extLst>
      <p:ext uri="{BB962C8B-B14F-4D97-AF65-F5344CB8AC3E}">
        <p14:creationId xmlns:p14="http://schemas.microsoft.com/office/powerpoint/2010/main" val="286315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a:t>эмоции</a:t>
            </a:r>
          </a:p>
        </p:txBody>
      </p:sp>
      <p:sp>
        <p:nvSpPr>
          <p:cNvPr id="8" name="Текст 7"/>
          <p:cNvSpPr>
            <a:spLocks noGrp="1"/>
          </p:cNvSpPr>
          <p:nvPr>
            <p:ph type="body" idx="1"/>
          </p:nvPr>
        </p:nvSpPr>
        <p:spPr/>
        <p:txBody>
          <a:bodyPr/>
          <a:lstStyle/>
          <a:p>
            <a:r>
              <a:rPr lang="en-US" dirty="0"/>
              <a:t>”.</a:t>
            </a:r>
            <a:endParaRPr lang="ru-RU" dirty="0"/>
          </a:p>
        </p:txBody>
      </p:sp>
      <p:sp>
        <p:nvSpPr>
          <p:cNvPr id="5" name="Нижний колонтитул 4"/>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6" name="Номер слайда 5"/>
          <p:cNvSpPr>
            <a:spLocks noGrp="1"/>
          </p:cNvSpPr>
          <p:nvPr>
            <p:ph type="sldNum" sz="quarter" idx="12"/>
          </p:nvPr>
        </p:nvSpPr>
        <p:spPr/>
        <p:txBody>
          <a:bodyPr/>
          <a:lstStyle/>
          <a:p>
            <a:fld id="{8A7A6979-0714-4377-B894-6BE4C2D6E202}" type="slidenum">
              <a:rPr lang="en-US" smtClean="0"/>
              <a:t>27</a:t>
            </a:fld>
            <a:endParaRPr lang="en-US" dirty="0"/>
          </a:p>
        </p:txBody>
      </p:sp>
    </p:spTree>
    <p:extLst>
      <p:ext uri="{BB962C8B-B14F-4D97-AF65-F5344CB8AC3E}">
        <p14:creationId xmlns:p14="http://schemas.microsoft.com/office/powerpoint/2010/main" val="2539573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Потребности (по </a:t>
            </a:r>
            <a:r>
              <a:rPr lang="ru-RU" dirty="0" err="1"/>
              <a:t>П.в</a:t>
            </a:r>
            <a:r>
              <a:rPr lang="ru-RU" dirty="0"/>
              <a:t>. Симонову)</a:t>
            </a:r>
          </a:p>
        </p:txBody>
      </p:sp>
      <p:sp>
        <p:nvSpPr>
          <p:cNvPr id="3" name="Объект 2"/>
          <p:cNvSpPr>
            <a:spLocks noGrp="1"/>
          </p:cNvSpPr>
          <p:nvPr>
            <p:ph idx="1"/>
          </p:nvPr>
        </p:nvSpPr>
        <p:spPr>
          <a:xfrm>
            <a:off x="180975" y="2638044"/>
            <a:ext cx="6372225" cy="3101983"/>
          </a:xfrm>
        </p:spPr>
        <p:txBody>
          <a:bodyPr/>
          <a:lstStyle/>
          <a:p>
            <a:r>
              <a:rPr lang="ru-RU" b="1" dirty="0"/>
              <a:t>Витальные</a:t>
            </a:r>
            <a:r>
              <a:rPr lang="ru-RU" dirty="0"/>
              <a:t> – жажда, голод, гомеостаз, безопасность (задний гипоталамус) – концентрация глюкозы и </a:t>
            </a:r>
            <a:r>
              <a:rPr lang="en-US" dirty="0" err="1"/>
              <a:t>NaCl</a:t>
            </a:r>
            <a:r>
              <a:rPr lang="en-US" dirty="0"/>
              <a:t> </a:t>
            </a:r>
            <a:r>
              <a:rPr lang="ru-RU" dirty="0"/>
              <a:t>в крови</a:t>
            </a:r>
          </a:p>
          <a:p>
            <a:r>
              <a:rPr lang="ru-RU" b="1" dirty="0" err="1"/>
              <a:t>Зоосоциальные</a:t>
            </a:r>
            <a:r>
              <a:rPr lang="ru-RU" dirty="0"/>
              <a:t> – внутривидовое взаимодействие –половое, родительское, детское, лидерское (базальные ганглии, миндалина), территориальное поведение. (передний гипоталамус), сопереживание</a:t>
            </a:r>
          </a:p>
          <a:p>
            <a:r>
              <a:rPr lang="ru-RU" b="1" dirty="0"/>
              <a:t>Развития</a:t>
            </a:r>
            <a:r>
              <a:rPr lang="ru-RU" dirty="0"/>
              <a:t> – направлены в будущее. Исследовательское поведение, подражание, рефлексы свободы, игровое поведение.</a:t>
            </a:r>
          </a:p>
        </p:txBody>
      </p:sp>
      <p:sp>
        <p:nvSpPr>
          <p:cNvPr id="4" name="Нижний колонтитул 3"/>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28</a:t>
            </a:fld>
            <a:endParaRPr lang="en-US" dirty="0"/>
          </a:p>
        </p:txBody>
      </p:sp>
      <p:pic>
        <p:nvPicPr>
          <p:cNvPr id="6146" name="Picture 2" descr="Гипоталамус и его функции. Гипоталамус является частью промежуточного мозга  и входит в состав лимбической сист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74" y="2638044"/>
            <a:ext cx="524192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373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Эмоции-чувства</a:t>
            </a:r>
            <a:endParaRPr lang="ru-RU" dirty="0"/>
          </a:p>
        </p:txBody>
      </p:sp>
      <p:sp>
        <p:nvSpPr>
          <p:cNvPr id="3" name="Объект 2"/>
          <p:cNvSpPr>
            <a:spLocks noGrp="1"/>
          </p:cNvSpPr>
          <p:nvPr>
            <p:ph idx="1"/>
          </p:nvPr>
        </p:nvSpPr>
        <p:spPr>
          <a:xfrm>
            <a:off x="6496050" y="6387094"/>
            <a:ext cx="3845814" cy="338307"/>
          </a:xfrm>
        </p:spPr>
        <p:txBody>
          <a:bodyPr>
            <a:normAutofit fontScale="92500" lnSpcReduction="10000"/>
          </a:bodyPr>
          <a:lstStyle/>
          <a:p>
            <a:r>
              <a:rPr lang="en-US" dirty="0" smtClean="0"/>
              <a:t>J. </a:t>
            </a:r>
            <a:r>
              <a:rPr lang="en-US" dirty="0" err="1" smtClean="0"/>
              <a:t>Panksepp</a:t>
            </a:r>
            <a:r>
              <a:rPr lang="en-US" dirty="0" smtClean="0"/>
              <a:t> et al., 2006</a:t>
            </a:r>
            <a:endParaRPr lang="en-US" dirty="0"/>
          </a:p>
          <a:p>
            <a:endParaRPr lang="ru-RU" dirty="0"/>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29</a:t>
            </a:fld>
            <a:endParaRPr lang="en-US" dirty="0"/>
          </a:p>
        </p:txBody>
      </p:sp>
      <p:pic>
        <p:nvPicPr>
          <p:cNvPr id="7" name="Рисунок 6"/>
          <p:cNvPicPr>
            <a:picLocks noChangeAspect="1"/>
          </p:cNvPicPr>
          <p:nvPr/>
        </p:nvPicPr>
        <p:blipFill>
          <a:blip r:embed="rId2"/>
          <a:stretch>
            <a:fillRect/>
          </a:stretch>
        </p:blipFill>
        <p:spPr>
          <a:xfrm>
            <a:off x="3184156" y="2247705"/>
            <a:ext cx="4993056" cy="3743325"/>
          </a:xfrm>
          <a:prstGeom prst="rect">
            <a:avLst/>
          </a:prstGeom>
        </p:spPr>
      </p:pic>
    </p:spTree>
    <p:extLst>
      <p:ext uri="{BB962C8B-B14F-4D97-AF65-F5344CB8AC3E}">
        <p14:creationId xmlns:p14="http://schemas.microsoft.com/office/powerpoint/2010/main" val="12172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a:t>Организация движения</a:t>
            </a:r>
          </a:p>
        </p:txBody>
      </p:sp>
      <p:sp>
        <p:nvSpPr>
          <p:cNvPr id="7" name="Текст 6"/>
          <p:cNvSpPr>
            <a:spLocks noGrp="1"/>
          </p:cNvSpPr>
          <p:nvPr>
            <p:ph type="body"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1546906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ru-RU" altLang="ru-RU"/>
              <a:t>Лимбическая система</a:t>
            </a:r>
          </a:p>
        </p:txBody>
      </p:sp>
      <p:sp>
        <p:nvSpPr>
          <p:cNvPr id="155651" name="Rectangle 3"/>
          <p:cNvSpPr>
            <a:spLocks noGrp="1" noChangeArrowheads="1"/>
          </p:cNvSpPr>
          <p:nvPr>
            <p:ph type="body" idx="1"/>
          </p:nvPr>
        </p:nvSpPr>
        <p:spPr/>
        <p:txBody>
          <a:bodyPr>
            <a:normAutofit/>
          </a:bodyPr>
          <a:lstStyle/>
          <a:p>
            <a:r>
              <a:rPr lang="ru-RU" altLang="ru-RU" sz="2800" dirty="0"/>
              <a:t>функциональное объединение различных структур </a:t>
            </a:r>
            <a:r>
              <a:rPr lang="ru-RU" altLang="ru-RU" sz="2800" b="1" dirty="0"/>
              <a:t>конечного, промежуточного и среднего</a:t>
            </a:r>
            <a:r>
              <a:rPr lang="ru-RU" altLang="ru-RU" sz="2800" dirty="0"/>
              <a:t> мозга, обеспечивающее эмоционально-мотивационные компоненты поведения и интеграцию висцеральных функций</a:t>
            </a:r>
          </a:p>
        </p:txBody>
      </p:sp>
    </p:spTree>
    <p:extLst>
      <p:ext uri="{BB962C8B-B14F-4D97-AF65-F5344CB8AC3E}">
        <p14:creationId xmlns:p14="http://schemas.microsoft.com/office/powerpoint/2010/main" val="2467263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ru-RU" altLang="ru-RU"/>
              <a:t>Функции лимбической системы</a:t>
            </a:r>
          </a:p>
        </p:txBody>
      </p:sp>
      <p:sp>
        <p:nvSpPr>
          <p:cNvPr id="161795" name="Rectangle 3"/>
          <p:cNvSpPr>
            <a:spLocks noGrp="1" noChangeArrowheads="1"/>
          </p:cNvSpPr>
          <p:nvPr>
            <p:ph type="body" idx="1"/>
          </p:nvPr>
        </p:nvSpPr>
        <p:spPr/>
        <p:txBody>
          <a:bodyPr/>
          <a:lstStyle/>
          <a:p>
            <a:r>
              <a:rPr lang="ru-RU" altLang="ru-RU"/>
              <a:t>Общая– приспособление организма к внешней среде и сохранение внутренней среды на определенном уровне</a:t>
            </a:r>
          </a:p>
          <a:p>
            <a:r>
              <a:rPr lang="ru-RU" altLang="ru-RU"/>
              <a:t>Формирование эмоций</a:t>
            </a:r>
          </a:p>
          <a:p>
            <a:r>
              <a:rPr lang="ru-RU" altLang="ru-RU"/>
              <a:t>Формирование памяти и осуществление обучения</a:t>
            </a:r>
          </a:p>
        </p:txBody>
      </p:sp>
    </p:spTree>
    <p:extLst>
      <p:ext uri="{BB962C8B-B14F-4D97-AF65-F5344CB8AC3E}">
        <p14:creationId xmlns:p14="http://schemas.microsoft.com/office/powerpoint/2010/main" val="580989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7" name="Rectangle 7"/>
          <p:cNvSpPr>
            <a:spLocks noGrp="1" noChangeArrowheads="1"/>
          </p:cNvSpPr>
          <p:nvPr>
            <p:ph type="title"/>
          </p:nvPr>
        </p:nvSpPr>
        <p:spPr/>
        <p:txBody>
          <a:bodyPr/>
          <a:lstStyle/>
          <a:p>
            <a:r>
              <a:rPr lang="ru-RU" altLang="ru-RU" dirty="0"/>
              <a:t>В </a:t>
            </a:r>
            <a:r>
              <a:rPr lang="ru-RU" altLang="ru-RU" dirty="0" err="1"/>
              <a:t>лимбическую</a:t>
            </a:r>
            <a:r>
              <a:rPr lang="ru-RU" altLang="ru-RU" dirty="0"/>
              <a:t> систему входят:</a:t>
            </a:r>
          </a:p>
        </p:txBody>
      </p:sp>
      <p:graphicFrame>
        <p:nvGraphicFramePr>
          <p:cNvPr id="148483" name="Object 3"/>
          <p:cNvGraphicFramePr>
            <a:graphicFrameLocks noGrp="1" noChangeAspect="1"/>
          </p:cNvGraphicFramePr>
          <p:nvPr>
            <p:ph sz="half" idx="1"/>
            <p:extLst>
              <p:ext uri="{D42A27DB-BD31-4B8C-83A1-F6EECF244321}">
                <p14:modId xmlns:p14="http://schemas.microsoft.com/office/powerpoint/2010/main" val="2227196628"/>
              </p:ext>
            </p:extLst>
          </p:nvPr>
        </p:nvGraphicFramePr>
        <p:xfrm>
          <a:off x="1131888" y="2335213"/>
          <a:ext cx="4500562" cy="4324350"/>
        </p:xfrm>
        <a:graphic>
          <a:graphicData uri="http://schemas.openxmlformats.org/presentationml/2006/ole">
            <mc:AlternateContent xmlns:mc="http://schemas.openxmlformats.org/markup-compatibility/2006">
              <mc:Choice xmlns:v="urn:schemas-microsoft-com:vml" Requires="v">
                <p:oleObj spid="_x0000_s3120" name="Точечный рисунок" r:id="rId3" imgW="3895238" imgH="3742857" progId="Paint.Picture">
                  <p:embed/>
                </p:oleObj>
              </mc:Choice>
              <mc:Fallback>
                <p:oleObj name="Точечный рисунок" r:id="rId3" imgW="3895238" imgH="3742857" progId="Paint.Picture">
                  <p:embed/>
                  <p:pic>
                    <p:nvPicPr>
                      <p:cNvPr id="1484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888" y="2335213"/>
                        <a:ext cx="4500562" cy="4324350"/>
                      </a:xfrm>
                      <a:prstGeom prst="rect">
                        <a:avLst/>
                      </a:prstGeom>
                    </p:spPr>
                  </p:pic>
                </p:oleObj>
              </mc:Fallback>
            </mc:AlternateContent>
          </a:graphicData>
        </a:graphic>
      </p:graphicFrame>
      <p:sp>
        <p:nvSpPr>
          <p:cNvPr id="148490" name="Text Box 10"/>
          <p:cNvSpPr txBox="1">
            <a:spLocks noChangeArrowheads="1"/>
          </p:cNvSpPr>
          <p:nvPr/>
        </p:nvSpPr>
        <p:spPr bwMode="auto">
          <a:xfrm>
            <a:off x="6869906" y="2941638"/>
            <a:ext cx="3311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ru-RU" altLang="ru-RU"/>
          </a:p>
        </p:txBody>
      </p:sp>
      <p:sp>
        <p:nvSpPr>
          <p:cNvPr id="148492" name="Text Box 12"/>
          <p:cNvSpPr txBox="1">
            <a:spLocks noChangeArrowheads="1"/>
          </p:cNvSpPr>
          <p:nvPr/>
        </p:nvSpPr>
        <p:spPr bwMode="auto">
          <a:xfrm>
            <a:off x="6249988" y="2444750"/>
            <a:ext cx="525621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2400" dirty="0"/>
              <a:t>обонятельная луковица и бугорок, </a:t>
            </a:r>
          </a:p>
          <a:p>
            <a:pPr>
              <a:spcBef>
                <a:spcPct val="50000"/>
              </a:spcBef>
            </a:pPr>
            <a:r>
              <a:rPr lang="ru-RU" altLang="ru-RU" sz="2400" dirty="0"/>
              <a:t>древняя кора,</a:t>
            </a:r>
          </a:p>
          <a:p>
            <a:pPr>
              <a:spcBef>
                <a:spcPct val="50000"/>
              </a:spcBef>
            </a:pPr>
            <a:r>
              <a:rPr lang="ru-RU" altLang="ru-RU" sz="2400" dirty="0"/>
              <a:t> </a:t>
            </a:r>
            <a:r>
              <a:rPr lang="ru-RU" altLang="ru-RU" sz="2400" dirty="0" err="1"/>
              <a:t>гиппокамп</a:t>
            </a:r>
            <a:r>
              <a:rPr lang="ru-RU" altLang="ru-RU" sz="2400" dirty="0"/>
              <a:t>, </a:t>
            </a:r>
          </a:p>
          <a:p>
            <a:pPr>
              <a:spcBef>
                <a:spcPct val="50000"/>
              </a:spcBef>
            </a:pPr>
            <a:r>
              <a:rPr lang="ru-RU" altLang="ru-RU" sz="2400" dirty="0"/>
              <a:t>зубчатая и поясная извилина,</a:t>
            </a:r>
          </a:p>
          <a:p>
            <a:pPr>
              <a:spcBef>
                <a:spcPct val="50000"/>
              </a:spcBef>
            </a:pPr>
            <a:r>
              <a:rPr lang="ru-RU" altLang="ru-RU" sz="2400" dirty="0"/>
              <a:t> подкорковые ядра (миндалина, ядра перегородки) + гипоталамус, РФ среднего мозга, </a:t>
            </a:r>
          </a:p>
          <a:p>
            <a:pPr>
              <a:spcBef>
                <a:spcPct val="50000"/>
              </a:spcBef>
            </a:pPr>
            <a:r>
              <a:rPr lang="ru-RU" altLang="ru-RU" sz="2400" dirty="0"/>
              <a:t>лобная и височная новая кора</a:t>
            </a:r>
          </a:p>
        </p:txBody>
      </p:sp>
    </p:spTree>
    <p:extLst>
      <p:ext uri="{BB962C8B-B14F-4D97-AF65-F5344CB8AC3E}">
        <p14:creationId xmlns:p14="http://schemas.microsoft.com/office/powerpoint/2010/main" val="2049323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ru-RU" altLang="ru-RU" dirty="0"/>
              <a:t>Связи </a:t>
            </a:r>
            <a:r>
              <a:rPr lang="ru-RU" altLang="ru-RU" dirty="0" err="1"/>
              <a:t>лимбической</a:t>
            </a:r>
            <a:r>
              <a:rPr lang="ru-RU" altLang="ru-RU" dirty="0"/>
              <a:t> системы</a:t>
            </a:r>
          </a:p>
        </p:txBody>
      </p:sp>
      <p:sp>
        <p:nvSpPr>
          <p:cNvPr id="156675" name="Rectangle 3"/>
          <p:cNvSpPr>
            <a:spLocks noGrp="1" noChangeArrowheads="1"/>
          </p:cNvSpPr>
          <p:nvPr>
            <p:ph type="body" idx="1"/>
          </p:nvPr>
        </p:nvSpPr>
        <p:spPr/>
        <p:txBody>
          <a:bodyPr>
            <a:normAutofit/>
          </a:bodyPr>
          <a:lstStyle/>
          <a:p>
            <a:r>
              <a:rPr lang="ru-RU" altLang="ru-RU" sz="2400" b="1" dirty="0" err="1"/>
              <a:t>Афференты</a:t>
            </a:r>
            <a:r>
              <a:rPr lang="ru-RU" altLang="ru-RU" sz="2400" dirty="0"/>
              <a:t>: различные области головного мозга, гипоталамус от РФ ствола, от обонятельных рецепторов</a:t>
            </a:r>
          </a:p>
          <a:p>
            <a:r>
              <a:rPr lang="ru-RU" altLang="ru-RU" sz="2400" b="1" dirty="0" err="1"/>
              <a:t>Эфференты</a:t>
            </a:r>
            <a:r>
              <a:rPr lang="ru-RU" altLang="ru-RU" sz="2400" dirty="0"/>
              <a:t>: через </a:t>
            </a:r>
            <a:r>
              <a:rPr lang="ru-RU" altLang="ru-RU" sz="2400" dirty="0" err="1"/>
              <a:t>мамиллярные</a:t>
            </a:r>
            <a:r>
              <a:rPr lang="ru-RU" altLang="ru-RU" sz="2400" dirty="0"/>
              <a:t> тела на вегетативные центры ствола, в кору (ассоциативную).</a:t>
            </a:r>
          </a:p>
        </p:txBody>
      </p:sp>
    </p:spTree>
    <p:extLst>
      <p:ext uri="{BB962C8B-B14F-4D97-AF65-F5344CB8AC3E}">
        <p14:creationId xmlns:p14="http://schemas.microsoft.com/office/powerpoint/2010/main" val="215321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ru-RU" altLang="ru-RU" dirty="0"/>
              <a:t>свойство </a:t>
            </a:r>
            <a:r>
              <a:rPr lang="ru-RU" altLang="ru-RU" dirty="0" err="1"/>
              <a:t>лимбической</a:t>
            </a:r>
            <a:r>
              <a:rPr lang="ru-RU" altLang="ru-RU" dirty="0"/>
              <a:t> системы</a:t>
            </a:r>
          </a:p>
        </p:txBody>
      </p:sp>
      <p:sp>
        <p:nvSpPr>
          <p:cNvPr id="157699" name="Rectangle 3"/>
          <p:cNvSpPr>
            <a:spLocks noGrp="1" noChangeArrowheads="1"/>
          </p:cNvSpPr>
          <p:nvPr>
            <p:ph type="body" idx="1"/>
          </p:nvPr>
        </p:nvSpPr>
        <p:spPr/>
        <p:txBody>
          <a:bodyPr/>
          <a:lstStyle/>
          <a:p>
            <a:pPr>
              <a:lnSpc>
                <a:spcPct val="90000"/>
              </a:lnSpc>
            </a:pPr>
            <a:r>
              <a:rPr lang="ru-RU" altLang="ru-RU" dirty="0"/>
              <a:t>наличие кольцевых нейронных связей, которые дают возможность длительной реверберации возбуждения. Создаются условия для сохранения единого функционального состояния структур замкнутого круга. </a:t>
            </a:r>
          </a:p>
        </p:txBody>
      </p:sp>
    </p:spTree>
    <p:extLst>
      <p:ext uri="{BB962C8B-B14F-4D97-AF65-F5344CB8AC3E}">
        <p14:creationId xmlns:p14="http://schemas.microsoft.com/office/powerpoint/2010/main" val="670071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Grp="1" noChangeArrowheads="1"/>
          </p:cNvSpPr>
          <p:nvPr>
            <p:ph type="title"/>
          </p:nvPr>
        </p:nvSpPr>
        <p:spPr>
          <a:xfrm>
            <a:off x="7962899" y="962978"/>
            <a:ext cx="3590925" cy="1188720"/>
          </a:xfrm>
        </p:spPr>
        <p:txBody>
          <a:bodyPr/>
          <a:lstStyle/>
          <a:p>
            <a:r>
              <a:rPr lang="ru-RU" altLang="ru-RU"/>
              <a:t>Круг Пайпеца</a:t>
            </a:r>
          </a:p>
        </p:txBody>
      </p:sp>
      <p:graphicFrame>
        <p:nvGraphicFramePr>
          <p:cNvPr id="158724" name="Object 4"/>
          <p:cNvGraphicFramePr>
            <a:graphicFrameLocks noGrp="1" noChangeAspect="1"/>
          </p:cNvGraphicFramePr>
          <p:nvPr>
            <p:ph idx="1"/>
            <p:extLst>
              <p:ext uri="{D42A27DB-BD31-4B8C-83A1-F6EECF244321}">
                <p14:modId xmlns:p14="http://schemas.microsoft.com/office/powerpoint/2010/main" val="4218736117"/>
              </p:ext>
            </p:extLst>
          </p:nvPr>
        </p:nvGraphicFramePr>
        <p:xfrm>
          <a:off x="315912" y="452438"/>
          <a:ext cx="7246937" cy="6064122"/>
        </p:xfrm>
        <a:graphic>
          <a:graphicData uri="http://schemas.openxmlformats.org/presentationml/2006/ole">
            <mc:AlternateContent xmlns:mc="http://schemas.openxmlformats.org/markup-compatibility/2006">
              <mc:Choice xmlns:v="urn:schemas-microsoft-com:vml" Requires="v">
                <p:oleObj spid="_x0000_s4144" name="Точечный рисунок" r:id="rId3" imgW="2800741" imgH="2343477" progId="Paint.Picture">
                  <p:embed/>
                </p:oleObj>
              </mc:Choice>
              <mc:Fallback>
                <p:oleObj name="Точечный рисунок" r:id="rId3" imgW="2800741" imgH="2343477" progId="Paint.Picture">
                  <p:embed/>
                  <p:pic>
                    <p:nvPicPr>
                      <p:cNvPr id="1587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2" y="452438"/>
                        <a:ext cx="7246937" cy="606412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310957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36</a:t>
            </a:fld>
            <a:endParaRPr lang="en-US" dirty="0"/>
          </a:p>
        </p:txBody>
      </p:sp>
      <p:pic>
        <p:nvPicPr>
          <p:cNvPr id="7" name="Рисунок 6"/>
          <p:cNvPicPr>
            <a:picLocks noChangeAspect="1"/>
          </p:cNvPicPr>
          <p:nvPr/>
        </p:nvPicPr>
        <p:blipFill>
          <a:blip r:embed="rId2"/>
          <a:stretch>
            <a:fillRect/>
          </a:stretch>
        </p:blipFill>
        <p:spPr>
          <a:xfrm>
            <a:off x="1900237" y="35433"/>
            <a:ext cx="8391525" cy="6200775"/>
          </a:xfrm>
          <a:prstGeom prst="rect">
            <a:avLst/>
          </a:prstGeom>
        </p:spPr>
      </p:pic>
    </p:spTree>
    <p:extLst>
      <p:ext uri="{BB962C8B-B14F-4D97-AF65-F5344CB8AC3E}">
        <p14:creationId xmlns:p14="http://schemas.microsoft.com/office/powerpoint/2010/main" val="2370420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ru-RU" smtClean="0"/>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37</a:t>
            </a:fld>
            <a:endParaRPr lang="en-US" dirty="0"/>
          </a:p>
        </p:txBody>
      </p:sp>
      <p:pic>
        <p:nvPicPr>
          <p:cNvPr id="6" name="Рисунок 5"/>
          <p:cNvPicPr>
            <a:picLocks noChangeAspect="1"/>
          </p:cNvPicPr>
          <p:nvPr/>
        </p:nvPicPr>
        <p:blipFill>
          <a:blip r:embed="rId2"/>
          <a:stretch>
            <a:fillRect/>
          </a:stretch>
        </p:blipFill>
        <p:spPr>
          <a:xfrm>
            <a:off x="383606" y="0"/>
            <a:ext cx="8334375" cy="6153150"/>
          </a:xfrm>
          <a:prstGeom prst="rect">
            <a:avLst/>
          </a:prstGeom>
        </p:spPr>
      </p:pic>
      <p:sp>
        <p:nvSpPr>
          <p:cNvPr id="7" name="TextBox 6"/>
          <p:cNvSpPr txBox="1"/>
          <p:nvPr/>
        </p:nvSpPr>
        <p:spPr>
          <a:xfrm>
            <a:off x="9220200" y="285750"/>
            <a:ext cx="2695575" cy="3416320"/>
          </a:xfrm>
          <a:prstGeom prst="rect">
            <a:avLst/>
          </a:prstGeom>
          <a:noFill/>
        </p:spPr>
        <p:txBody>
          <a:bodyPr wrap="square" rtlCol="0">
            <a:spAutoFit/>
          </a:bodyPr>
          <a:lstStyle/>
          <a:p>
            <a:r>
              <a:rPr lang="en-US" dirty="0" smtClean="0"/>
              <a:t>AC – anterior cingulate</a:t>
            </a:r>
          </a:p>
          <a:p>
            <a:r>
              <a:rPr lang="en-US" dirty="0" smtClean="0"/>
              <a:t>DMT – dorsomedial </a:t>
            </a:r>
            <a:r>
              <a:rPr lang="en-US" dirty="0" err="1" smtClean="0"/>
              <a:t>talamus</a:t>
            </a:r>
            <a:endParaRPr lang="en-US" dirty="0" smtClean="0"/>
          </a:p>
          <a:p>
            <a:r>
              <a:rPr lang="en-US" dirty="0" smtClean="0"/>
              <a:t>PAG – periaqueductal grey</a:t>
            </a:r>
          </a:p>
          <a:p>
            <a:r>
              <a:rPr lang="en-US" dirty="0" smtClean="0"/>
              <a:t>CC - corpus callosum</a:t>
            </a:r>
          </a:p>
          <a:p>
            <a:r>
              <a:rPr lang="en-US" dirty="0" smtClean="0"/>
              <a:t>OB olfactory </a:t>
            </a:r>
            <a:r>
              <a:rPr lang="en-US" dirty="0" err="1" smtClean="0"/>
              <a:t>bulbus</a:t>
            </a:r>
            <a:endParaRPr lang="en-US" dirty="0" smtClean="0"/>
          </a:p>
          <a:p>
            <a:r>
              <a:rPr lang="en-US" dirty="0" smtClean="0"/>
              <a:t>VS – ventral septal</a:t>
            </a:r>
          </a:p>
          <a:p>
            <a:r>
              <a:rPr lang="en-US" dirty="0" err="1" smtClean="0"/>
              <a:t>dPOA</a:t>
            </a:r>
            <a:r>
              <a:rPr lang="en-US" dirty="0" smtClean="0"/>
              <a:t> – dorsal preoptic area</a:t>
            </a:r>
          </a:p>
          <a:p>
            <a:r>
              <a:rPr lang="en-US" dirty="0" smtClean="0"/>
              <a:t>CB – cerebellum</a:t>
            </a:r>
          </a:p>
          <a:p>
            <a:r>
              <a:rPr lang="en-US" dirty="0" smtClean="0"/>
              <a:t>BN – bed nucleus of </a:t>
            </a:r>
            <a:r>
              <a:rPr lang="en-US" dirty="0" err="1" smtClean="0"/>
              <a:t>stria</a:t>
            </a:r>
            <a:r>
              <a:rPr lang="en-US" dirty="0" smtClean="0"/>
              <a:t> </a:t>
            </a:r>
            <a:r>
              <a:rPr lang="en-US" dirty="0" err="1" smtClean="0"/>
              <a:t>terminalis</a:t>
            </a:r>
            <a:endParaRPr lang="ru-RU" dirty="0"/>
          </a:p>
        </p:txBody>
      </p:sp>
    </p:spTree>
    <p:extLst>
      <p:ext uri="{BB962C8B-B14F-4D97-AF65-F5344CB8AC3E}">
        <p14:creationId xmlns:p14="http://schemas.microsoft.com/office/powerpoint/2010/main" val="208316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a:t>
            </a:r>
          </a:p>
        </p:txBody>
      </p:sp>
      <p:sp>
        <p:nvSpPr>
          <p:cNvPr id="4" name="Нижний колонтитул 3"/>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38</a:t>
            </a:fld>
            <a:endParaRPr lang="en-US" dirty="0"/>
          </a:p>
        </p:txBody>
      </p:sp>
      <p:pic>
        <p:nvPicPr>
          <p:cNvPr id="18436" name="Picture 4" descr="Как правильно задавать наводящие вопрос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681" y="2360191"/>
            <a:ext cx="7386638" cy="353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6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5550" y="419100"/>
            <a:ext cx="1762125" cy="5619750"/>
          </a:xfrm>
        </p:spPr>
        <p:txBody>
          <a:bodyPr>
            <a:normAutofit/>
          </a:bodyPr>
          <a:lstStyle/>
          <a:p>
            <a:r>
              <a:rPr lang="ru-RU" dirty="0" smtClean="0"/>
              <a:t>Регуляция движений</a:t>
            </a:r>
            <a:endParaRPr lang="ru-RU" dirty="0"/>
          </a:p>
        </p:txBody>
      </p:sp>
      <p:sp>
        <p:nvSpPr>
          <p:cNvPr id="4" name="Нижний колонтитул 3"/>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8194" name="Picture 2" descr="Управление движениями нервной системо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34" y="341526"/>
            <a:ext cx="5229740" cy="56973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6"/>
          <p:cNvGraphicFramePr>
            <a:graphicFrameLocks noChangeAspect="1"/>
          </p:cNvGraphicFramePr>
          <p:nvPr>
            <p:extLst>
              <p:ext uri="{D42A27DB-BD31-4B8C-83A1-F6EECF244321}">
                <p14:modId xmlns:p14="http://schemas.microsoft.com/office/powerpoint/2010/main" val="43140527"/>
              </p:ext>
            </p:extLst>
          </p:nvPr>
        </p:nvGraphicFramePr>
        <p:xfrm>
          <a:off x="8440738" y="161607"/>
          <a:ext cx="3751262" cy="6056313"/>
        </p:xfrm>
        <a:graphic>
          <a:graphicData uri="http://schemas.openxmlformats.org/presentationml/2006/ole">
            <mc:AlternateContent xmlns:mc="http://schemas.openxmlformats.org/markup-compatibility/2006">
              <mc:Choice xmlns:v="urn:schemas-microsoft-com:vml" Requires="v">
                <p:oleObj spid="_x0000_s15364" name="Точечный рисунок" r:id="rId4" imgW="3600000" imgH="5811061" progId="Paint.Picture">
                  <p:embed/>
                </p:oleObj>
              </mc:Choice>
              <mc:Fallback>
                <p:oleObj name="Точечный рисунок" r:id="rId4" imgW="3600000" imgH="5811061" progId="Paint.Picture">
                  <p:embed/>
                  <p:pic>
                    <p:nvPicPr>
                      <p:cNvPr id="12595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0738" y="161607"/>
                        <a:ext cx="3751262" cy="605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3684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58EA41-F70C-4013-A553-07E3B6561A13}"/>
              </a:ext>
            </a:extLst>
          </p:cNvPr>
          <p:cNvSpPr>
            <a:spLocks noGrp="1"/>
          </p:cNvSpPr>
          <p:nvPr>
            <p:ph type="title"/>
          </p:nvPr>
        </p:nvSpPr>
        <p:spPr>
          <a:xfrm>
            <a:off x="2288286" y="355092"/>
            <a:ext cx="7729728" cy="1188720"/>
          </a:xfrm>
        </p:spPr>
        <p:txBody>
          <a:bodyPr/>
          <a:lstStyle/>
          <a:p>
            <a:r>
              <a:rPr lang="ru-RU" dirty="0" err="1"/>
              <a:t>соматоТопическая</a:t>
            </a:r>
            <a:r>
              <a:rPr lang="ru-RU" dirty="0"/>
              <a:t> организация </a:t>
            </a:r>
            <a:r>
              <a:rPr lang="ru-RU" dirty="0" err="1"/>
              <a:t>коры</a:t>
            </a:r>
            <a:endParaRPr lang="ru-RU" dirty="0"/>
          </a:p>
        </p:txBody>
      </p:sp>
      <p:sp>
        <p:nvSpPr>
          <p:cNvPr id="5" name="Прямоугольник 4">
            <a:extLst>
              <a:ext uri="{FF2B5EF4-FFF2-40B4-BE49-F238E27FC236}">
                <a16:creationId xmlns:a16="http://schemas.microsoft.com/office/drawing/2014/main" id="{CC7AE25C-9E16-4213-9FE0-5D59BAB1D914}"/>
              </a:ext>
            </a:extLst>
          </p:cNvPr>
          <p:cNvSpPr/>
          <p:nvPr/>
        </p:nvSpPr>
        <p:spPr>
          <a:xfrm>
            <a:off x="11395381" y="6244583"/>
            <a:ext cx="811441" cy="246221"/>
          </a:xfrm>
          <a:prstGeom prst="rect">
            <a:avLst/>
          </a:prstGeom>
        </p:spPr>
        <p:txBody>
          <a:bodyPr wrap="none">
            <a:spAutoFit/>
          </a:bodyPr>
          <a:lstStyle/>
          <a:p>
            <a:r>
              <a:rPr lang="en-US" sz="1000" dirty="0">
                <a:latin typeface="AdvOT863180fb"/>
              </a:rPr>
              <a:t>Saenz, 2013</a:t>
            </a:r>
            <a:endParaRPr lang="ru-RU" sz="1000" dirty="0"/>
          </a:p>
        </p:txBody>
      </p:sp>
      <p:sp>
        <p:nvSpPr>
          <p:cNvPr id="6" name="Нижний колонтитул 5"/>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7" name="Номер слайда 6"/>
          <p:cNvSpPr>
            <a:spLocks noGrp="1"/>
          </p:cNvSpPr>
          <p:nvPr>
            <p:ph type="sldNum" sz="quarter" idx="12"/>
          </p:nvPr>
        </p:nvSpPr>
        <p:spPr/>
        <p:txBody>
          <a:bodyPr/>
          <a:lstStyle/>
          <a:p>
            <a:fld id="{8A7A6979-0714-4377-B894-6BE4C2D6E202}" type="slidenum">
              <a:rPr lang="en-US" smtClean="0"/>
              <a:t>5</a:t>
            </a:fld>
            <a:endParaRPr lang="en-US" dirty="0"/>
          </a:p>
        </p:txBody>
      </p:sp>
      <p:pic>
        <p:nvPicPr>
          <p:cNvPr id="16386" name="Picture 2" descr="Homunkulus i organizacja somatotopowa - Szkoła Anatomii - Maciej Haber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09" y="1886343"/>
            <a:ext cx="4854575" cy="423193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in on Gebaren">
            <a:extLst>
              <a:ext uri="{FF2B5EF4-FFF2-40B4-BE49-F238E27FC236}">
                <a16:creationId xmlns:a16="http://schemas.microsoft.com/office/drawing/2014/main" id="{76B7392C-3654-4F46-B93C-52ABB3948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084" y="2174928"/>
            <a:ext cx="70104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1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436CB3-530A-4F37-847F-1ADF2931D033}"/>
              </a:ext>
            </a:extLst>
          </p:cNvPr>
          <p:cNvSpPr>
            <a:spLocks noGrp="1"/>
          </p:cNvSpPr>
          <p:nvPr>
            <p:ph type="title"/>
          </p:nvPr>
        </p:nvSpPr>
        <p:spPr/>
        <p:txBody>
          <a:bodyPr/>
          <a:lstStyle/>
          <a:p>
            <a:r>
              <a:rPr lang="ru-RU" dirty="0"/>
              <a:t>Произвольные движения</a:t>
            </a:r>
          </a:p>
        </p:txBody>
      </p:sp>
      <p:sp>
        <p:nvSpPr>
          <p:cNvPr id="3" name="Объект 2">
            <a:extLst>
              <a:ext uri="{FF2B5EF4-FFF2-40B4-BE49-F238E27FC236}">
                <a16:creationId xmlns:a16="http://schemas.microsoft.com/office/drawing/2014/main" id="{AF7E07A6-A91C-4EB3-B00A-F990CF6E0411}"/>
              </a:ext>
            </a:extLst>
          </p:cNvPr>
          <p:cNvSpPr>
            <a:spLocks noGrp="1"/>
          </p:cNvSpPr>
          <p:nvPr>
            <p:ph idx="1"/>
          </p:nvPr>
        </p:nvSpPr>
        <p:spPr>
          <a:xfrm>
            <a:off x="796954" y="2638044"/>
            <a:ext cx="7729728" cy="3101983"/>
          </a:xfrm>
        </p:spPr>
        <p:txBody>
          <a:bodyPr>
            <a:normAutofit fontScale="92500" lnSpcReduction="10000"/>
          </a:bodyPr>
          <a:lstStyle/>
          <a:p>
            <a:r>
              <a:rPr lang="ru-RU" dirty="0"/>
              <a:t>Новые движения в новых условиях</a:t>
            </a:r>
          </a:p>
          <a:p>
            <a:r>
              <a:rPr lang="ru-RU" dirty="0"/>
              <a:t>Управляются корой больших полушарий</a:t>
            </a:r>
          </a:p>
          <a:p>
            <a:r>
              <a:rPr lang="ru-RU" dirty="0"/>
              <a:t>Используют сенсорный контроль (зрительный, тактильный)</a:t>
            </a:r>
          </a:p>
          <a:p>
            <a:r>
              <a:rPr lang="ru-RU" dirty="0"/>
              <a:t>Три этапа:</a:t>
            </a:r>
          </a:p>
          <a:p>
            <a:r>
              <a:rPr lang="ru-RU" dirty="0"/>
              <a:t>1 выбор программы – ассоциативная лобная </a:t>
            </a:r>
            <a:r>
              <a:rPr lang="ru-RU" dirty="0" err="1"/>
              <a:t>кора</a:t>
            </a:r>
            <a:endParaRPr lang="ru-RU" dirty="0"/>
          </a:p>
          <a:p>
            <a:r>
              <a:rPr lang="ru-RU" dirty="0"/>
              <a:t>2. разделение программы на комплекс простых движений – </a:t>
            </a:r>
            <a:r>
              <a:rPr lang="ru-RU" dirty="0" err="1"/>
              <a:t>премоторная</a:t>
            </a:r>
            <a:r>
              <a:rPr lang="ru-RU" dirty="0"/>
              <a:t> </a:t>
            </a:r>
            <a:r>
              <a:rPr lang="ru-RU" dirty="0" err="1"/>
              <a:t>кора</a:t>
            </a:r>
            <a:endParaRPr lang="ru-RU" dirty="0"/>
          </a:p>
          <a:p>
            <a:r>
              <a:rPr lang="ru-RU" dirty="0"/>
              <a:t>3. запуск сокращений нужных </a:t>
            </a:r>
            <a:r>
              <a:rPr lang="ru-RU" dirty="0" smtClean="0"/>
              <a:t>мышц</a:t>
            </a:r>
          </a:p>
          <a:p>
            <a:r>
              <a:rPr lang="ru-RU" dirty="0"/>
              <a:t>Произвольными движениями управляет кора больших полушарий. Самый распространенный тип движений - </a:t>
            </a:r>
            <a:r>
              <a:rPr lang="ru-RU" b="1" dirty="0"/>
              <a:t>манипуляции</a:t>
            </a:r>
          </a:p>
          <a:p>
            <a:endParaRPr lang="ru-RU" dirty="0"/>
          </a:p>
        </p:txBody>
      </p:sp>
      <p:sp>
        <p:nvSpPr>
          <p:cNvPr id="4" name="Нижний колонтитул 3">
            <a:extLst>
              <a:ext uri="{FF2B5EF4-FFF2-40B4-BE49-F238E27FC236}">
                <a16:creationId xmlns:a16="http://schemas.microsoft.com/office/drawing/2014/main" id="{356B6E15-8A0F-4DF6-9B4C-202A4073CDE7}"/>
              </a:ext>
            </a:extLst>
          </p:cNvPr>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a:extLst>
              <a:ext uri="{FF2B5EF4-FFF2-40B4-BE49-F238E27FC236}">
                <a16:creationId xmlns:a16="http://schemas.microsoft.com/office/drawing/2014/main" id="{A4BE95A0-5C2F-4E56-B85A-8D938D5132EC}"/>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7" name="Рисунок 6">
            <a:extLst>
              <a:ext uri="{FF2B5EF4-FFF2-40B4-BE49-F238E27FC236}">
                <a16:creationId xmlns:a16="http://schemas.microsoft.com/office/drawing/2014/main" id="{889E8455-DE37-458A-99D5-39610657889B}"/>
              </a:ext>
            </a:extLst>
          </p:cNvPr>
          <p:cNvPicPr>
            <a:picLocks noChangeAspect="1"/>
          </p:cNvPicPr>
          <p:nvPr/>
        </p:nvPicPr>
        <p:blipFill>
          <a:blip r:embed="rId2"/>
          <a:stretch>
            <a:fillRect/>
          </a:stretch>
        </p:blipFill>
        <p:spPr>
          <a:xfrm>
            <a:off x="8760159" y="2509968"/>
            <a:ext cx="2943225" cy="2609850"/>
          </a:xfrm>
          <a:prstGeom prst="rect">
            <a:avLst/>
          </a:prstGeom>
        </p:spPr>
      </p:pic>
    </p:spTree>
    <p:extLst>
      <p:ext uri="{BB962C8B-B14F-4D97-AF65-F5344CB8AC3E}">
        <p14:creationId xmlns:p14="http://schemas.microsoft.com/office/powerpoint/2010/main" val="52700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a:extLst>
              <a:ext uri="{FF2B5EF4-FFF2-40B4-BE49-F238E27FC236}">
                <a16:creationId xmlns:a16="http://schemas.microsoft.com/office/drawing/2014/main" id="{C66A75AB-A369-4254-A756-855198BC51C0}"/>
              </a:ext>
            </a:extLst>
          </p:cNvPr>
          <p:cNvSpPr>
            <a:spLocks noGrp="1"/>
          </p:cNvSpPr>
          <p:nvPr>
            <p:ph type="title"/>
          </p:nvPr>
        </p:nvSpPr>
        <p:spPr>
          <a:xfrm>
            <a:off x="3647871" y="239341"/>
            <a:ext cx="6362181" cy="750498"/>
          </a:xfrm>
        </p:spPr>
        <p:txBody>
          <a:bodyPr/>
          <a:lstStyle/>
          <a:p>
            <a:r>
              <a:rPr lang="ru-RU" dirty="0"/>
              <a:t>Автоматизация движений</a:t>
            </a:r>
          </a:p>
        </p:txBody>
      </p:sp>
      <p:sp>
        <p:nvSpPr>
          <p:cNvPr id="4" name="Нижний колонтитул 3">
            <a:extLst>
              <a:ext uri="{FF2B5EF4-FFF2-40B4-BE49-F238E27FC236}">
                <a16:creationId xmlns:a16="http://schemas.microsoft.com/office/drawing/2014/main" id="{78BCF8D3-4392-46E3-A4B9-363B9D9E704B}"/>
              </a:ext>
            </a:extLst>
          </p:cNvPr>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a:extLst>
              <a:ext uri="{FF2B5EF4-FFF2-40B4-BE49-F238E27FC236}">
                <a16:creationId xmlns:a16="http://schemas.microsoft.com/office/drawing/2014/main" id="{C6CCE568-B4F4-4F32-8501-AE11638C2CCB}"/>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
        <p:nvSpPr>
          <p:cNvPr id="18" name="Прямоугольник 17">
            <a:extLst>
              <a:ext uri="{FF2B5EF4-FFF2-40B4-BE49-F238E27FC236}">
                <a16:creationId xmlns:a16="http://schemas.microsoft.com/office/drawing/2014/main" id="{92184DC5-A72F-41AF-9BDC-820FEF894699}"/>
              </a:ext>
            </a:extLst>
          </p:cNvPr>
          <p:cNvSpPr/>
          <p:nvPr/>
        </p:nvSpPr>
        <p:spPr>
          <a:xfrm>
            <a:off x="2543355" y="1725443"/>
            <a:ext cx="1286773" cy="62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мозжечок</a:t>
            </a:r>
          </a:p>
        </p:txBody>
      </p:sp>
      <p:sp>
        <p:nvSpPr>
          <p:cNvPr id="19" name="Стрелка: вниз 18">
            <a:extLst>
              <a:ext uri="{FF2B5EF4-FFF2-40B4-BE49-F238E27FC236}">
                <a16:creationId xmlns:a16="http://schemas.microsoft.com/office/drawing/2014/main" id="{D0B61D3D-1AD1-49B5-A564-7B13C5CA85B3}"/>
              </a:ext>
            </a:extLst>
          </p:cNvPr>
          <p:cNvSpPr/>
          <p:nvPr/>
        </p:nvSpPr>
        <p:spPr>
          <a:xfrm>
            <a:off x="1143000" y="1173192"/>
            <a:ext cx="45719" cy="552251"/>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26A1DCE8-115B-4F30-9BD9-13469AA11196}"/>
              </a:ext>
            </a:extLst>
          </p:cNvPr>
          <p:cNvSpPr/>
          <p:nvPr/>
        </p:nvSpPr>
        <p:spPr>
          <a:xfrm>
            <a:off x="386865" y="564642"/>
            <a:ext cx="1699404" cy="62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Поле 6</a:t>
            </a:r>
          </a:p>
        </p:txBody>
      </p:sp>
      <p:sp>
        <p:nvSpPr>
          <p:cNvPr id="9" name="Прямоугольник 8">
            <a:extLst>
              <a:ext uri="{FF2B5EF4-FFF2-40B4-BE49-F238E27FC236}">
                <a16:creationId xmlns:a16="http://schemas.microsoft.com/office/drawing/2014/main" id="{FB3EBB08-E720-402D-BD6B-9CD00DCDF050}"/>
              </a:ext>
            </a:extLst>
          </p:cNvPr>
          <p:cNvSpPr/>
          <p:nvPr/>
        </p:nvSpPr>
        <p:spPr>
          <a:xfrm>
            <a:off x="368321" y="1775691"/>
            <a:ext cx="1699404" cy="62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Поле 4</a:t>
            </a:r>
          </a:p>
        </p:txBody>
      </p:sp>
      <p:sp>
        <p:nvSpPr>
          <p:cNvPr id="10" name="Прямоугольник 9">
            <a:extLst>
              <a:ext uri="{FF2B5EF4-FFF2-40B4-BE49-F238E27FC236}">
                <a16:creationId xmlns:a16="http://schemas.microsoft.com/office/drawing/2014/main" id="{82D92A95-23AF-456C-ADEE-C15815769793}"/>
              </a:ext>
            </a:extLst>
          </p:cNvPr>
          <p:cNvSpPr/>
          <p:nvPr/>
        </p:nvSpPr>
        <p:spPr>
          <a:xfrm>
            <a:off x="386865" y="3197677"/>
            <a:ext cx="1699404" cy="180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chemeClr val="tx1"/>
                </a:solidFill>
              </a:rPr>
              <a:t>Кортико</a:t>
            </a:r>
            <a:r>
              <a:rPr lang="ru-RU" dirty="0">
                <a:solidFill>
                  <a:schemeClr val="tx1"/>
                </a:solidFill>
              </a:rPr>
              <a:t>-спинальный тракт</a:t>
            </a:r>
          </a:p>
        </p:txBody>
      </p:sp>
      <p:sp>
        <p:nvSpPr>
          <p:cNvPr id="11" name="Прямоугольник 10">
            <a:extLst>
              <a:ext uri="{FF2B5EF4-FFF2-40B4-BE49-F238E27FC236}">
                <a16:creationId xmlns:a16="http://schemas.microsoft.com/office/drawing/2014/main" id="{5566B539-290D-491C-92B6-F1AF996AA179}"/>
              </a:ext>
            </a:extLst>
          </p:cNvPr>
          <p:cNvSpPr/>
          <p:nvPr/>
        </p:nvSpPr>
        <p:spPr>
          <a:xfrm>
            <a:off x="409725" y="5672257"/>
            <a:ext cx="1699404" cy="62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движения</a:t>
            </a:r>
          </a:p>
        </p:txBody>
      </p:sp>
      <p:sp>
        <p:nvSpPr>
          <p:cNvPr id="20" name="Стрелка: вниз 19">
            <a:extLst>
              <a:ext uri="{FF2B5EF4-FFF2-40B4-BE49-F238E27FC236}">
                <a16:creationId xmlns:a16="http://schemas.microsoft.com/office/drawing/2014/main" id="{B5B3BB47-B6CD-44C3-AFA4-FD915339F698}"/>
              </a:ext>
            </a:extLst>
          </p:cNvPr>
          <p:cNvSpPr/>
          <p:nvPr/>
        </p:nvSpPr>
        <p:spPr>
          <a:xfrm>
            <a:off x="1190848" y="2398546"/>
            <a:ext cx="45720" cy="787090"/>
          </a:xfrm>
          <a:prstGeom prst="down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a:extLst>
              <a:ext uri="{FF2B5EF4-FFF2-40B4-BE49-F238E27FC236}">
                <a16:creationId xmlns:a16="http://schemas.microsoft.com/office/drawing/2014/main" id="{814D27D8-329C-4FB3-A280-44E2E7DE9D3A}"/>
              </a:ext>
            </a:extLst>
          </p:cNvPr>
          <p:cNvSpPr/>
          <p:nvPr/>
        </p:nvSpPr>
        <p:spPr>
          <a:xfrm>
            <a:off x="1204435" y="5048568"/>
            <a:ext cx="45719" cy="621101"/>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a:extLst>
              <a:ext uri="{FF2B5EF4-FFF2-40B4-BE49-F238E27FC236}">
                <a16:creationId xmlns:a16="http://schemas.microsoft.com/office/drawing/2014/main" id="{0839D233-5F50-4FBD-966B-CA7B49452187}"/>
              </a:ext>
            </a:extLst>
          </p:cNvPr>
          <p:cNvSpPr/>
          <p:nvPr/>
        </p:nvSpPr>
        <p:spPr>
          <a:xfrm rot="18299081" flipH="1">
            <a:off x="2566200" y="768466"/>
            <a:ext cx="45719" cy="1195362"/>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a:extLst>
              <a:ext uri="{FF2B5EF4-FFF2-40B4-BE49-F238E27FC236}">
                <a16:creationId xmlns:a16="http://schemas.microsoft.com/office/drawing/2014/main" id="{C2B5084F-6C51-4F03-A3A7-576DC0C62707}"/>
              </a:ext>
            </a:extLst>
          </p:cNvPr>
          <p:cNvSpPr/>
          <p:nvPr/>
        </p:nvSpPr>
        <p:spPr>
          <a:xfrm rot="5400000" flipH="1">
            <a:off x="2257466" y="1844813"/>
            <a:ext cx="45719" cy="428078"/>
          </a:xfrm>
          <a:prstGeom prst="downArrow">
            <a:avLst/>
          </a:prstGeom>
          <a:solidFill>
            <a:schemeClr val="bg1"/>
          </a:solid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a16="http://schemas.microsoft.com/office/drawing/2014/main" id="{B75B2BF4-95ED-4B77-B151-9BE3AA50F616}"/>
              </a:ext>
            </a:extLst>
          </p:cNvPr>
          <p:cNvSpPr txBox="1"/>
          <p:nvPr/>
        </p:nvSpPr>
        <p:spPr>
          <a:xfrm>
            <a:off x="7149141" y="1366147"/>
            <a:ext cx="4674538" cy="2031325"/>
          </a:xfrm>
          <a:prstGeom prst="rect">
            <a:avLst/>
          </a:prstGeom>
          <a:noFill/>
        </p:spPr>
        <p:txBody>
          <a:bodyPr wrap="square" rtlCol="0">
            <a:spAutoFit/>
          </a:bodyPr>
          <a:lstStyle/>
          <a:p>
            <a:r>
              <a:rPr lang="ru-RU" dirty="0"/>
              <a:t>Когда поле 6 передает сигнал на поле 4, «копия» поступает в мозжечок, происходит запоминание параметров движений, затем он начинает подменять поле 6. Чем выше вклад мозжечка, тем больше уровень автоматизации и меньше потребность произвольного контроля</a:t>
            </a:r>
          </a:p>
        </p:txBody>
      </p:sp>
      <p:sp>
        <p:nvSpPr>
          <p:cNvPr id="40" name="Прямоугольник 39">
            <a:extLst>
              <a:ext uri="{FF2B5EF4-FFF2-40B4-BE49-F238E27FC236}">
                <a16:creationId xmlns:a16="http://schemas.microsoft.com/office/drawing/2014/main" id="{5D7EDA48-4BD5-42F5-8AB7-9E3344C3E201}"/>
              </a:ext>
            </a:extLst>
          </p:cNvPr>
          <p:cNvSpPr/>
          <p:nvPr/>
        </p:nvSpPr>
        <p:spPr>
          <a:xfrm>
            <a:off x="4395136" y="2681372"/>
            <a:ext cx="1699404" cy="62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Поле 6</a:t>
            </a:r>
          </a:p>
        </p:txBody>
      </p:sp>
      <p:sp>
        <p:nvSpPr>
          <p:cNvPr id="42" name="Прямоугольник 41">
            <a:extLst>
              <a:ext uri="{FF2B5EF4-FFF2-40B4-BE49-F238E27FC236}">
                <a16:creationId xmlns:a16="http://schemas.microsoft.com/office/drawing/2014/main" id="{1D6B0F35-0C9A-448C-8C38-89F44D29FCE5}"/>
              </a:ext>
            </a:extLst>
          </p:cNvPr>
          <p:cNvSpPr/>
          <p:nvPr/>
        </p:nvSpPr>
        <p:spPr>
          <a:xfrm>
            <a:off x="4411281" y="4148239"/>
            <a:ext cx="1699404" cy="62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Поле 4</a:t>
            </a:r>
          </a:p>
        </p:txBody>
      </p:sp>
      <p:sp>
        <p:nvSpPr>
          <p:cNvPr id="43" name="Прямоугольник 42">
            <a:extLst>
              <a:ext uri="{FF2B5EF4-FFF2-40B4-BE49-F238E27FC236}">
                <a16:creationId xmlns:a16="http://schemas.microsoft.com/office/drawing/2014/main" id="{B46A68F9-8886-4887-8234-112D6EB7B134}"/>
              </a:ext>
            </a:extLst>
          </p:cNvPr>
          <p:cNvSpPr/>
          <p:nvPr/>
        </p:nvSpPr>
        <p:spPr>
          <a:xfrm>
            <a:off x="7329364" y="4099057"/>
            <a:ext cx="1286773" cy="62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мозжечок</a:t>
            </a:r>
          </a:p>
        </p:txBody>
      </p:sp>
      <p:sp>
        <p:nvSpPr>
          <p:cNvPr id="44" name="Прямоугольник 43">
            <a:extLst>
              <a:ext uri="{FF2B5EF4-FFF2-40B4-BE49-F238E27FC236}">
                <a16:creationId xmlns:a16="http://schemas.microsoft.com/office/drawing/2014/main" id="{A3EC29BC-AF06-4103-8BA5-0C075D734FAA}"/>
              </a:ext>
            </a:extLst>
          </p:cNvPr>
          <p:cNvSpPr/>
          <p:nvPr/>
        </p:nvSpPr>
        <p:spPr>
          <a:xfrm>
            <a:off x="4522542" y="5391977"/>
            <a:ext cx="1699404" cy="180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chemeClr val="tx1"/>
                </a:solidFill>
              </a:rPr>
              <a:t>Кортико</a:t>
            </a:r>
            <a:r>
              <a:rPr lang="ru-RU" dirty="0">
                <a:solidFill>
                  <a:schemeClr val="tx1"/>
                </a:solidFill>
              </a:rPr>
              <a:t>-спинальный тракт</a:t>
            </a:r>
          </a:p>
        </p:txBody>
      </p:sp>
      <p:sp>
        <p:nvSpPr>
          <p:cNvPr id="47" name="Стрелка: вниз 46">
            <a:extLst>
              <a:ext uri="{FF2B5EF4-FFF2-40B4-BE49-F238E27FC236}">
                <a16:creationId xmlns:a16="http://schemas.microsoft.com/office/drawing/2014/main" id="{6B7611D4-9EED-41E9-A16C-2B2408380368}"/>
              </a:ext>
            </a:extLst>
          </p:cNvPr>
          <p:cNvSpPr/>
          <p:nvPr/>
        </p:nvSpPr>
        <p:spPr>
          <a:xfrm>
            <a:off x="5260983" y="3338232"/>
            <a:ext cx="45720" cy="787090"/>
          </a:xfrm>
          <a:prstGeom prst="downArrow">
            <a:avLst/>
          </a:prstGeom>
          <a:solidFill>
            <a:schemeClr val="bg1"/>
          </a:solidFill>
          <a:ln>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низ 47">
            <a:extLst>
              <a:ext uri="{FF2B5EF4-FFF2-40B4-BE49-F238E27FC236}">
                <a16:creationId xmlns:a16="http://schemas.microsoft.com/office/drawing/2014/main" id="{FF6CDF63-CBB2-42D8-9AD5-8256F5051752}"/>
              </a:ext>
            </a:extLst>
          </p:cNvPr>
          <p:cNvSpPr/>
          <p:nvPr/>
        </p:nvSpPr>
        <p:spPr>
          <a:xfrm rot="18299081" flipH="1">
            <a:off x="6782729" y="2724231"/>
            <a:ext cx="78456" cy="1706778"/>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трелка: вниз 48">
            <a:extLst>
              <a:ext uri="{FF2B5EF4-FFF2-40B4-BE49-F238E27FC236}">
                <a16:creationId xmlns:a16="http://schemas.microsoft.com/office/drawing/2014/main" id="{1045EFED-85D0-4066-B238-C99308DDD5DD}"/>
              </a:ext>
            </a:extLst>
          </p:cNvPr>
          <p:cNvSpPr/>
          <p:nvPr/>
        </p:nvSpPr>
        <p:spPr>
          <a:xfrm>
            <a:off x="5260983" y="4796672"/>
            <a:ext cx="45719" cy="552251"/>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трелка: вниз 49">
            <a:extLst>
              <a:ext uri="{FF2B5EF4-FFF2-40B4-BE49-F238E27FC236}">
                <a16:creationId xmlns:a16="http://schemas.microsoft.com/office/drawing/2014/main" id="{5B27EF38-A60F-4FB2-BB08-0C80BB71226E}"/>
              </a:ext>
            </a:extLst>
          </p:cNvPr>
          <p:cNvSpPr/>
          <p:nvPr/>
        </p:nvSpPr>
        <p:spPr>
          <a:xfrm rot="5400000" flipH="1">
            <a:off x="6707740" y="3905744"/>
            <a:ext cx="45719" cy="1197528"/>
          </a:xfrm>
          <a:prstGeom prst="down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118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BFA60296-AECB-4777-9F18-8B48042B7700}"/>
              </a:ext>
            </a:extLst>
          </p:cNvPr>
          <p:cNvSpPr>
            <a:spLocks noGrp="1"/>
          </p:cNvSpPr>
          <p:nvPr>
            <p:ph type="title"/>
          </p:nvPr>
        </p:nvSpPr>
        <p:spPr>
          <a:xfrm>
            <a:off x="4171949" y="1061531"/>
            <a:ext cx="3005589" cy="1188720"/>
          </a:xfrm>
        </p:spPr>
        <p:txBody>
          <a:bodyPr>
            <a:normAutofit/>
          </a:bodyPr>
          <a:lstStyle/>
          <a:p>
            <a:r>
              <a:rPr lang="ru-RU" dirty="0"/>
              <a:t>мозжечок</a:t>
            </a:r>
          </a:p>
        </p:txBody>
      </p:sp>
      <p:sp>
        <p:nvSpPr>
          <p:cNvPr id="10" name="Объект 9">
            <a:extLst>
              <a:ext uri="{FF2B5EF4-FFF2-40B4-BE49-F238E27FC236}">
                <a16:creationId xmlns:a16="http://schemas.microsoft.com/office/drawing/2014/main" id="{1AD14056-9072-4E8E-A004-94D9A8FB4F48}"/>
              </a:ext>
            </a:extLst>
          </p:cNvPr>
          <p:cNvSpPr>
            <a:spLocks noGrp="1"/>
          </p:cNvSpPr>
          <p:nvPr>
            <p:ph idx="1"/>
          </p:nvPr>
        </p:nvSpPr>
        <p:spPr>
          <a:xfrm>
            <a:off x="469783" y="2638044"/>
            <a:ext cx="6966187" cy="3101983"/>
          </a:xfrm>
        </p:spPr>
        <p:txBody>
          <a:bodyPr>
            <a:normAutofit lnSpcReduction="10000"/>
          </a:bodyPr>
          <a:lstStyle/>
          <a:p>
            <a:r>
              <a:rPr lang="ru-RU" b="1" dirty="0"/>
              <a:t>Новая часть </a:t>
            </a:r>
            <a:r>
              <a:rPr lang="ru-RU" dirty="0"/>
              <a:t>(кора наружной зоны полушарий, зубчатые ядра) – автоматизация произвольных движений, запускаемых корой больших полушарий, например письмо, игра на инструментах, </a:t>
            </a:r>
            <a:r>
              <a:rPr lang="ru-RU" dirty="0" err="1" smtClean="0"/>
              <a:t>речедвигательные</a:t>
            </a:r>
            <a:r>
              <a:rPr lang="ru-RU" dirty="0" smtClean="0"/>
              <a:t> движения</a:t>
            </a:r>
            <a:endParaRPr lang="ru-RU" dirty="0"/>
          </a:p>
          <a:p>
            <a:r>
              <a:rPr lang="ru-RU" b="1" dirty="0"/>
              <a:t>Древняя часть </a:t>
            </a:r>
            <a:r>
              <a:rPr lang="ru-RU" dirty="0"/>
              <a:t>(</a:t>
            </a:r>
            <a:r>
              <a:rPr lang="ru-RU" dirty="0" err="1"/>
              <a:t>кора</a:t>
            </a:r>
            <a:r>
              <a:rPr lang="ru-RU" dirty="0"/>
              <a:t> червя+ ядра шатра) автоматизация рефлекторных движений для равновесия с учетом вестибулярной чувствительности, движения глаз</a:t>
            </a:r>
          </a:p>
          <a:p>
            <a:r>
              <a:rPr lang="ru-RU" b="1" dirty="0"/>
              <a:t>Старая часть </a:t>
            </a:r>
            <a:r>
              <a:rPr lang="ru-RU" dirty="0"/>
              <a:t>(</a:t>
            </a:r>
            <a:r>
              <a:rPr lang="ru-RU" dirty="0" err="1"/>
              <a:t>кора</a:t>
            </a:r>
            <a:r>
              <a:rPr lang="ru-RU" dirty="0"/>
              <a:t> внутренней зоны полушарий, промежуточные ядра) – автоматизация движений, обеспечивающих перемещение в пространстве и локомоцию с учетом мышечной чувствительности</a:t>
            </a:r>
          </a:p>
        </p:txBody>
      </p:sp>
      <p:sp>
        <p:nvSpPr>
          <p:cNvPr id="4" name="Нижний колонтитул 3">
            <a:extLst>
              <a:ext uri="{FF2B5EF4-FFF2-40B4-BE49-F238E27FC236}">
                <a16:creationId xmlns:a16="http://schemas.microsoft.com/office/drawing/2014/main" id="{8938FF74-3BE8-41E7-A80B-C9530568DD7F}"/>
              </a:ext>
            </a:extLst>
          </p:cNvPr>
          <p:cNvSpPr>
            <a:spLocks noGrp="1"/>
          </p:cNvSpPr>
          <p:nvPr>
            <p:ph type="ftr" sz="quarter" idx="11"/>
          </p:nvPr>
        </p:nvSpPr>
        <p:spPr/>
        <p:txBody>
          <a:bodyPr/>
          <a:lstStyle/>
          <a:p>
            <a:r>
              <a:rPr lang="ru-RU"/>
              <a:t>мозговые основы когнитивной деятельности</a:t>
            </a:r>
            <a:endParaRPr lang="en-US" dirty="0"/>
          </a:p>
        </p:txBody>
      </p:sp>
      <p:sp>
        <p:nvSpPr>
          <p:cNvPr id="5" name="Номер слайда 4">
            <a:extLst>
              <a:ext uri="{FF2B5EF4-FFF2-40B4-BE49-F238E27FC236}">
                <a16:creationId xmlns:a16="http://schemas.microsoft.com/office/drawing/2014/main" id="{D2856270-7240-4E8B-951E-DAA2500BDEBF}"/>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8" name="Рисунок 7">
            <a:extLst>
              <a:ext uri="{FF2B5EF4-FFF2-40B4-BE49-F238E27FC236}">
                <a16:creationId xmlns:a16="http://schemas.microsoft.com/office/drawing/2014/main" id="{2C43B178-683B-4287-BE05-C63D224C8EF2}"/>
              </a:ext>
            </a:extLst>
          </p:cNvPr>
          <p:cNvPicPr>
            <a:picLocks noChangeAspect="1"/>
          </p:cNvPicPr>
          <p:nvPr/>
        </p:nvPicPr>
        <p:blipFill>
          <a:blip r:embed="rId2"/>
          <a:stretch>
            <a:fillRect/>
          </a:stretch>
        </p:blipFill>
        <p:spPr>
          <a:xfrm>
            <a:off x="7846401" y="274320"/>
            <a:ext cx="3524250" cy="2028825"/>
          </a:xfrm>
          <a:prstGeom prst="rect">
            <a:avLst/>
          </a:prstGeom>
        </p:spPr>
      </p:pic>
      <p:pic>
        <p:nvPicPr>
          <p:cNvPr id="11" name="Рисунок 10">
            <a:extLst>
              <a:ext uri="{FF2B5EF4-FFF2-40B4-BE49-F238E27FC236}">
                <a16:creationId xmlns:a16="http://schemas.microsoft.com/office/drawing/2014/main" id="{22CF742E-A73E-4430-8B6A-FCFB5D0AA8D2}"/>
              </a:ext>
            </a:extLst>
          </p:cNvPr>
          <p:cNvPicPr>
            <a:picLocks noChangeAspect="1"/>
          </p:cNvPicPr>
          <p:nvPr/>
        </p:nvPicPr>
        <p:blipFill>
          <a:blip r:embed="rId3"/>
          <a:stretch>
            <a:fillRect/>
          </a:stretch>
        </p:blipFill>
        <p:spPr>
          <a:xfrm>
            <a:off x="7435970" y="2917447"/>
            <a:ext cx="3933825" cy="2543175"/>
          </a:xfrm>
          <a:prstGeom prst="rect">
            <a:avLst/>
          </a:prstGeom>
        </p:spPr>
      </p:pic>
      <p:pic>
        <p:nvPicPr>
          <p:cNvPr id="12" name="Picture 4" descr="Brain – the Triune Theory – The Zen Universe">
            <a:extLst>
              <a:ext uri="{FF2B5EF4-FFF2-40B4-BE49-F238E27FC236}">
                <a16:creationId xmlns:a16="http://schemas.microsoft.com/office/drawing/2014/main" id="{9FF05AA4-BDF9-4D99-BC7C-8AF17F928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05" y="381628"/>
            <a:ext cx="3570357" cy="200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8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31136" y="257175"/>
            <a:ext cx="7729728" cy="1285875"/>
          </a:xfrm>
        </p:spPr>
        <p:txBody>
          <a:bodyPr/>
          <a:lstStyle/>
          <a:p>
            <a:r>
              <a:rPr lang="ru-RU" altLang="ru-RU" dirty="0" smtClean="0"/>
              <a:t>базальные ганглии</a:t>
            </a:r>
            <a:endParaRPr lang="ru-RU" altLang="ru-RU" dirty="0"/>
          </a:p>
        </p:txBody>
      </p:sp>
      <p:graphicFrame>
        <p:nvGraphicFramePr>
          <p:cNvPr id="162819" name="Object 3"/>
          <p:cNvGraphicFramePr>
            <a:graphicFrameLocks noGrp="1" noChangeAspect="1"/>
          </p:cNvGraphicFramePr>
          <p:nvPr>
            <p:ph idx="1"/>
            <p:extLst/>
          </p:nvPr>
        </p:nvGraphicFramePr>
        <p:xfrm>
          <a:off x="123826" y="2044700"/>
          <a:ext cx="5184775" cy="4813300"/>
        </p:xfrm>
        <a:graphic>
          <a:graphicData uri="http://schemas.openxmlformats.org/presentationml/2006/ole">
            <mc:AlternateContent xmlns:mc="http://schemas.openxmlformats.org/markup-compatibility/2006">
              <mc:Choice xmlns:v="urn:schemas-microsoft-com:vml" Requires="v">
                <p:oleObj spid="_x0000_s7190" name="Точечный рисунок" r:id="rId3" imgW="4123810" imgH="3828571" progId="Paint.Picture">
                  <p:embed/>
                </p:oleObj>
              </mc:Choice>
              <mc:Fallback>
                <p:oleObj name="Точечный рисунок" r:id="rId3" imgW="4123810" imgH="3828571" progId="Paint.Picture">
                  <p:embed/>
                  <p:pic>
                    <p:nvPicPr>
                      <p:cNvPr id="16281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6" y="2044700"/>
                        <a:ext cx="5184775" cy="4813300"/>
                      </a:xfrm>
                      <a:prstGeom prst="rect">
                        <a:avLst/>
                      </a:prstGeom>
                    </p:spPr>
                  </p:pic>
                </p:oleObj>
              </mc:Fallback>
            </mc:AlternateContent>
          </a:graphicData>
        </a:graphic>
      </p:graphicFrame>
      <p:sp>
        <p:nvSpPr>
          <p:cNvPr id="162821" name="Text Box 5"/>
          <p:cNvSpPr txBox="1">
            <a:spLocks noChangeArrowheads="1"/>
          </p:cNvSpPr>
          <p:nvPr/>
        </p:nvSpPr>
        <p:spPr bwMode="auto">
          <a:xfrm>
            <a:off x="6219825" y="2425700"/>
            <a:ext cx="407511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dirty="0"/>
              <a:t>Базальные ганглии – совокупность трех парных образований, расположенных в конечном мозге в основании больших полушарий: бледного шара, полосатого тела (хвостатое </a:t>
            </a:r>
            <a:r>
              <a:rPr lang="ru-RU" altLang="ru-RU" dirty="0" err="1"/>
              <a:t>ядро+скорлупа</a:t>
            </a:r>
            <a:r>
              <a:rPr lang="ru-RU" altLang="ru-RU" dirty="0"/>
              <a:t>) и ограды. </a:t>
            </a:r>
          </a:p>
        </p:txBody>
      </p:sp>
    </p:spTree>
    <p:extLst>
      <p:ext uri="{BB962C8B-B14F-4D97-AF65-F5344CB8AC3E}">
        <p14:creationId xmlns:p14="http://schemas.microsoft.com/office/powerpoint/2010/main" val="2173239309"/>
      </p:ext>
    </p:extLst>
  </p:cSld>
  <p:clrMapOvr>
    <a:masterClrMapping/>
  </p:clrMapOvr>
</p:sld>
</file>

<file path=ppt/theme/theme1.xml><?xml version="1.0" encoding="utf-8"?>
<a:theme xmlns:a="http://schemas.openxmlformats.org/drawingml/2006/main" name="Посылка">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TM10001115[[fn=Посылка]]</Template>
  <TotalTime>2961</TotalTime>
  <Words>1937</Words>
  <Application>Microsoft Office PowerPoint</Application>
  <PresentationFormat>Широкоэкранный</PresentationFormat>
  <Paragraphs>192</Paragraphs>
  <Slides>38</Slides>
  <Notes>4</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38</vt:i4>
      </vt:variant>
    </vt:vector>
  </HeadingPairs>
  <TitlesOfParts>
    <vt:vector size="46" baseType="lpstr">
      <vt:lpstr>AdvOT863180fb</vt:lpstr>
      <vt:lpstr>Arial</vt:lpstr>
      <vt:lpstr>Calibri</vt:lpstr>
      <vt:lpstr>Corbel</vt:lpstr>
      <vt:lpstr>Gill Sans MT</vt:lpstr>
      <vt:lpstr>Times New Roman</vt:lpstr>
      <vt:lpstr>Посылка</vt:lpstr>
      <vt:lpstr>Точечный рисунок</vt:lpstr>
      <vt:lpstr>Мозговые основы когнитивной деятельности</vt:lpstr>
      <vt:lpstr>План лекции</vt:lpstr>
      <vt:lpstr>Организация движения</vt:lpstr>
      <vt:lpstr>Регуляция движений</vt:lpstr>
      <vt:lpstr>соматоТопическая организация коры</vt:lpstr>
      <vt:lpstr>Произвольные движения</vt:lpstr>
      <vt:lpstr>Автоматизация движений</vt:lpstr>
      <vt:lpstr>мозжечок</vt:lpstr>
      <vt:lpstr>базальные ганглии</vt:lpstr>
      <vt:lpstr>Функции базальных ганглиев</vt:lpstr>
      <vt:lpstr>Дофамин</vt:lpstr>
      <vt:lpstr>Исследование олдса и милнера: дофамин и центр удовольствия</vt:lpstr>
      <vt:lpstr>Эксперимент Шульца на обезьяне </vt:lpstr>
      <vt:lpstr>Дофамин и система подкрепления</vt:lpstr>
      <vt:lpstr>Входы и выходы базальных ганглиев</vt:lpstr>
      <vt:lpstr>Зеркальные нейроны.  Mirror neurons</vt:lpstr>
      <vt:lpstr>Презентация PowerPoint</vt:lpstr>
      <vt:lpstr>определение</vt:lpstr>
      <vt:lpstr>Презентация PowerPoint</vt:lpstr>
      <vt:lpstr>Презентация PowerPoint</vt:lpstr>
      <vt:lpstr>Презентация PowerPoint</vt:lpstr>
      <vt:lpstr>зеркальные нейроны в основе обучения: Повторение движений </vt:lpstr>
      <vt:lpstr>Презентация PowerPoint</vt:lpstr>
      <vt:lpstr>Билатеральная активация имеет ипсилатеральное смещение </vt:lpstr>
      <vt:lpstr>Вячеслав Борисович Швырков (1939-1994)</vt:lpstr>
      <vt:lpstr>ЗЕРКАЛЬНЫЕ НЕЙРОНЫ УЧАСТВУЮТ В РАСПОЗНАВАНИИ СЛОЖНЫХ ЗРИТЕЛЬНЫХ ОБРАЗОВ</vt:lpstr>
      <vt:lpstr>эмоции</vt:lpstr>
      <vt:lpstr>Потребности (по П.в. Симонову)</vt:lpstr>
      <vt:lpstr>Эмоции-чувства</vt:lpstr>
      <vt:lpstr>Лимбическая система</vt:lpstr>
      <vt:lpstr>Функции лимбической системы</vt:lpstr>
      <vt:lpstr>В лимбическую систему входят:</vt:lpstr>
      <vt:lpstr>Связи лимбической системы</vt:lpstr>
      <vt:lpstr>свойство лимбической системы</vt:lpstr>
      <vt:lpstr>Круг Пайпеца</vt:lpstr>
      <vt:lpstr>Презентация PowerPoint</vt:lpstr>
      <vt:lpstr>Презентация PowerPoint</vt:lpstr>
      <vt:lpstr>Вопросы?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Мозговые основы когнитивной деятельности</dc:title>
  <dc:creator>Хозяин</dc:creator>
  <cp:lastModifiedBy>User</cp:lastModifiedBy>
  <cp:revision>125</cp:revision>
  <dcterms:created xsi:type="dcterms:W3CDTF">2020-12-10T19:00:45Z</dcterms:created>
  <dcterms:modified xsi:type="dcterms:W3CDTF">2020-12-18T15:33:28Z</dcterms:modified>
</cp:coreProperties>
</file>