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258" r:id="rId3"/>
    <p:sldId id="289" r:id="rId4"/>
    <p:sldId id="290" r:id="rId5"/>
    <p:sldId id="309" r:id="rId6"/>
    <p:sldId id="291" r:id="rId7"/>
    <p:sldId id="308" r:id="rId8"/>
    <p:sldId id="292" r:id="rId9"/>
    <p:sldId id="305" r:id="rId10"/>
    <p:sldId id="293" r:id="rId11"/>
    <p:sldId id="306" r:id="rId12"/>
    <p:sldId id="294" r:id="rId13"/>
    <p:sldId id="298" r:id="rId14"/>
    <p:sldId id="299" r:id="rId15"/>
    <p:sldId id="287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Средний стиль 4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61" autoAdjust="0"/>
    <p:restoredTop sz="94343" autoAdjust="0"/>
  </p:normalViewPr>
  <p:slideViewPr>
    <p:cSldViewPr snapToGrid="0">
      <p:cViewPr varScale="1">
        <p:scale>
          <a:sx n="65" d="100"/>
          <a:sy n="65" d="100"/>
        </p:scale>
        <p:origin x="75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42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F09860-BE89-40BC-87FD-E1E95D6A8046}" type="datetimeFigureOut">
              <a:rPr lang="ru-RU" smtClean="0"/>
              <a:t>06.10.2018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1F8D14-BEDD-467F-B190-4E55B28022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128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1F8D14-BEDD-467F-B190-4E55B28022BE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40151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656A2-247A-4636-BDD3-1B16E0D69022}" type="datetimeFigureOut">
              <a:rPr lang="ru-RU" smtClean="0"/>
              <a:t>06.10.2018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BB27-AD28-4529-8CA0-182F87B80B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1335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656A2-247A-4636-BDD3-1B16E0D69022}" type="datetimeFigureOut">
              <a:rPr lang="ru-RU" smtClean="0"/>
              <a:t>06.10.2018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BB27-AD28-4529-8CA0-182F87B80B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0339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656A2-247A-4636-BDD3-1B16E0D69022}" type="datetimeFigureOut">
              <a:rPr lang="ru-RU" smtClean="0"/>
              <a:t>06.10.2018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BB27-AD28-4529-8CA0-182F87B80B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95367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50DB1-7B56-46EE-B547-BF7C6CDC891D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4142599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656A2-247A-4636-BDD3-1B16E0D69022}" type="datetimeFigureOut">
              <a:rPr lang="ru-RU" smtClean="0"/>
              <a:t>06.10.2018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BB27-AD28-4529-8CA0-182F87B80B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3717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656A2-247A-4636-BDD3-1B16E0D69022}" type="datetimeFigureOut">
              <a:rPr lang="ru-RU" smtClean="0"/>
              <a:t>06.10.2018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BB27-AD28-4529-8CA0-182F87B80B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5055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656A2-247A-4636-BDD3-1B16E0D69022}" type="datetimeFigureOut">
              <a:rPr lang="ru-RU" smtClean="0"/>
              <a:t>06.10.2018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BB27-AD28-4529-8CA0-182F87B80B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554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656A2-247A-4636-BDD3-1B16E0D69022}" type="datetimeFigureOut">
              <a:rPr lang="ru-RU" smtClean="0"/>
              <a:t>06.10.2018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BB27-AD28-4529-8CA0-182F87B80B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0657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656A2-247A-4636-BDD3-1B16E0D69022}" type="datetimeFigureOut">
              <a:rPr lang="ru-RU" smtClean="0"/>
              <a:t>06.10.2018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BB27-AD28-4529-8CA0-182F87B80B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3900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656A2-247A-4636-BDD3-1B16E0D69022}" type="datetimeFigureOut">
              <a:rPr lang="ru-RU" smtClean="0"/>
              <a:t>06.10.2018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BB27-AD28-4529-8CA0-182F87B80B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4569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656A2-247A-4636-BDD3-1B16E0D69022}" type="datetimeFigureOut">
              <a:rPr lang="ru-RU" smtClean="0"/>
              <a:t>06.10.2018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BB27-AD28-4529-8CA0-182F87B80B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0604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656A2-247A-4636-BDD3-1B16E0D69022}" type="datetimeFigureOut">
              <a:rPr lang="ru-RU" smtClean="0"/>
              <a:t>06.10.2018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BB27-AD28-4529-8CA0-182F87B80B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4569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4">
              <a:lumMod val="7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8656A2-247A-4636-BDD3-1B16E0D69022}" type="datetimeFigureOut">
              <a:rPr lang="ru-RU" smtClean="0"/>
              <a:t>06.10.2018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7ABB27-AD28-4529-8CA0-182F87B80B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1320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39800" y="1017431"/>
            <a:ext cx="10134600" cy="369122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 Вирусы. Вредоносное ПО. Программно-математическое воздействия» </a:t>
            </a:r>
            <a:r>
              <a:rPr lang="ru-RU" b="1" dirty="0"/>
              <a:t/>
            </a:r>
            <a:br>
              <a:rPr lang="ru-RU" b="1" dirty="0"/>
            </a:b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1037792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477672" y="618319"/>
            <a:ext cx="11306171" cy="6155531"/>
          </a:xfrm>
          <a:prstGeom prst="rect">
            <a:avLst/>
          </a:prstGeom>
          <a:gradFill rotWithShape="1">
            <a:gsLst>
              <a:gs pos="0">
                <a:srgbClr val="969696"/>
              </a:gs>
              <a:gs pos="50000">
                <a:srgbClr val="FAFAFA"/>
              </a:gs>
              <a:gs pos="100000">
                <a:srgbClr val="969696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ru-RU" altLang="ru-RU" sz="2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Вирусы</a:t>
            </a:r>
            <a:r>
              <a:rPr lang="ru-RU" altLang="ru-RU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представляет собой программу, которая может «инфицировать» дру­гие программы путем их модификации. По «среде обитания» вирусы можно разделить </a:t>
            </a:r>
            <a:r>
              <a:rPr lang="ru-RU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на: </a:t>
            </a:r>
            <a:r>
              <a:rPr lang="ru-RU" alt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загрузочные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файловые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alt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макровирусы</a:t>
            </a:r>
            <a:r>
              <a:rPr lang="ru-RU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73050">
              <a:spcBef>
                <a:spcPct val="0"/>
              </a:spcBef>
              <a:buNone/>
            </a:pPr>
            <a:r>
              <a:rPr lang="ru-RU" altLang="ru-RU" sz="1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Загрузочные вирусы  </a:t>
            </a:r>
            <a:r>
              <a:rPr lang="ru-RU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alt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заражении дисков </a:t>
            </a:r>
            <a:r>
              <a:rPr lang="ru-RU" alt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подставляют» свой код вместо программы, получающей управление при загрузке системы, и отдают управление не оригинальному коду загрузчика, а коду вируса. </a:t>
            </a:r>
            <a:endParaRPr lang="ru-RU" altLang="ru-RU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3050">
              <a:spcBef>
                <a:spcPct val="0"/>
              </a:spcBef>
              <a:buNone/>
            </a:pPr>
            <a:r>
              <a:rPr lang="ru-RU" alt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инфицировании диска вирус в большинстве случаев переносит оригинальный загрузочный сектор в </a:t>
            </a:r>
            <a:endParaRPr lang="ru-RU" altLang="ru-RU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3050">
              <a:spcBef>
                <a:spcPct val="0"/>
              </a:spcBef>
              <a:buNone/>
            </a:pPr>
            <a:r>
              <a:rPr lang="ru-RU" alt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какой-либо </a:t>
            </a:r>
            <a:r>
              <a:rPr lang="ru-RU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другой сектор диска.</a:t>
            </a:r>
          </a:p>
          <a:p>
            <a:pPr marL="273050">
              <a:spcBef>
                <a:spcPct val="0"/>
              </a:spcBef>
              <a:buNone/>
            </a:pPr>
            <a:r>
              <a:rPr lang="ru-RU" altLang="ru-RU" sz="1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Файловые вирусы </a:t>
            </a:r>
            <a:r>
              <a:rPr lang="ru-RU" alt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различными </a:t>
            </a:r>
            <a:r>
              <a:rPr lang="ru-RU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способами внедряются в исполнимые файлы и обычно активизируются при их запуске. После запуска зараженного файла вирус находится в </a:t>
            </a:r>
            <a:r>
              <a:rPr lang="ru-RU" alt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 </a:t>
            </a:r>
            <a:r>
              <a:rPr lang="ru-RU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компьютера и является активным (т. е. может заражать другие файлы) вплоть до момента выключения </a:t>
            </a:r>
            <a:r>
              <a:rPr lang="ru-RU" alt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или </a:t>
            </a:r>
            <a:r>
              <a:rPr lang="ru-RU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перезагрузки </a:t>
            </a:r>
            <a:r>
              <a:rPr lang="ru-RU" alt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ОС.</a:t>
            </a:r>
            <a:endParaRPr lang="ru-RU" alt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3050">
              <a:spcBef>
                <a:spcPct val="0"/>
              </a:spcBef>
              <a:buNone/>
            </a:pPr>
            <a:r>
              <a:rPr lang="ru-RU" altLang="ru-RU" sz="1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Макровирусы</a:t>
            </a:r>
            <a:r>
              <a:rPr lang="ru-RU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содержат стандартные макросы, вызываются вместо них и заражают каждый открываемый или сохраняемый документ</a:t>
            </a:r>
            <a:r>
              <a:rPr lang="ru-RU" alt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ts val="600"/>
              </a:spcBef>
              <a:buNone/>
            </a:pPr>
            <a:r>
              <a:rPr lang="ru-RU" altLang="ru-RU" sz="2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altLang="ru-RU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Черви»</a:t>
            </a:r>
            <a:r>
              <a:rPr lang="ru-RU" alt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вредоносные программы, которые 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проникают на компьютер, используя сервисы компьютерных сетей</a:t>
            </a:r>
            <a:r>
              <a:rPr lang="ru-RU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Отличаются </a:t>
            </a:r>
            <a:r>
              <a:rPr lang="ru-RU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способу 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распространения червя </a:t>
            </a:r>
            <a:r>
              <a:rPr lang="ru-RU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—передаче своей копии 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удаленные компьютеры. </a:t>
            </a:r>
          </a:p>
          <a:p>
            <a:pPr marL="273050">
              <a:spcBef>
                <a:spcPct val="0"/>
              </a:spcBef>
              <a:buNone/>
            </a:pPr>
            <a:r>
              <a:rPr lang="en-US" altLang="ru-RU" sz="1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Web-</a:t>
            </a:r>
            <a:r>
              <a:rPr lang="ru-RU" altLang="ru-RU" sz="1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черви </a:t>
            </a:r>
            <a:r>
              <a:rPr lang="ru-RU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использующие для своего распространения </a:t>
            </a:r>
            <a:r>
              <a:rPr lang="ru-RU" alt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web</a:t>
            </a:r>
            <a:r>
              <a:rPr lang="ru-RU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-серверы. Сначала червь проникает в компьютер-сервер и </a:t>
            </a:r>
            <a:r>
              <a:rPr lang="ru-RU" alt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модифицирует его </a:t>
            </a:r>
            <a:r>
              <a:rPr lang="ru-RU" altLang="ru-RU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web</a:t>
            </a:r>
            <a:r>
              <a:rPr lang="ru-RU" alt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-страницы. </a:t>
            </a:r>
            <a:r>
              <a:rPr lang="ru-RU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Затем </a:t>
            </a:r>
            <a:r>
              <a:rPr lang="ru-RU" alt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ждет» посетителей, которые запрашивают информацию с зараженного сервера (</a:t>
            </a:r>
            <a:r>
              <a:rPr lang="ru-RU" altLang="ru-RU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</a:t>
            </a:r>
            <a:r>
              <a:rPr lang="ru-RU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открывают в браузере зараженную </a:t>
            </a:r>
            <a:r>
              <a:rPr lang="ru-RU" alt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web</a:t>
            </a:r>
            <a:r>
              <a:rPr lang="ru-RU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-страницу), и таким образом проникает на другие компьютеры сети.</a:t>
            </a:r>
            <a:endParaRPr lang="ru-RU" altLang="ru-RU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3050">
              <a:spcBef>
                <a:spcPct val="0"/>
              </a:spcBef>
              <a:buNone/>
            </a:pPr>
            <a:r>
              <a:rPr lang="ru-RU" altLang="ru-RU" sz="1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Почтовые черви </a:t>
            </a:r>
            <a:r>
              <a:rPr lang="ru-RU" altLang="ru-RU" sz="1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для </a:t>
            </a:r>
            <a:r>
              <a:rPr lang="ru-RU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своего распространения используют электронную почту, отсылает свою копию в виде вложения в электронное письмо, либо отсылает ссылку на свой </a:t>
            </a:r>
            <a:r>
              <a:rPr lang="ru-RU" alt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файл.</a:t>
            </a:r>
            <a:endParaRPr lang="ru-RU" alt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ru-RU" alt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«Бактерии» </a:t>
            </a:r>
            <a:r>
              <a:rPr lang="ru-RU" alt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являются программами, не повреждающими сами по себе ника­ких файлов. Единственной целью «бактерии» является воспроизведение себе по­добных.</a:t>
            </a:r>
          </a:p>
        </p:txBody>
      </p:sp>
      <p:sp>
        <p:nvSpPr>
          <p:cNvPr id="7" name="Заголовок 4"/>
          <p:cNvSpPr txBox="1">
            <a:spLocks/>
          </p:cNvSpPr>
          <p:nvPr/>
        </p:nvSpPr>
        <p:spPr>
          <a:xfrm>
            <a:off x="838200" y="75635"/>
            <a:ext cx="10515600" cy="523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Классификация вредоносных программ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AutoShape 6"/>
          <p:cNvSpPr>
            <a:spLocks noChangeArrowheads="1"/>
          </p:cNvSpPr>
          <p:nvPr/>
        </p:nvSpPr>
        <p:spPr bwMode="auto">
          <a:xfrm>
            <a:off x="11353800" y="90151"/>
            <a:ext cx="525820" cy="489153"/>
          </a:xfrm>
          <a:custGeom>
            <a:avLst/>
            <a:gdLst>
              <a:gd name="G0" fmla="+- 2462 0 0"/>
              <a:gd name="G1" fmla="+- 21600 0 2462"/>
              <a:gd name="G2" fmla="+- 21600 0 2462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2462" y="10800"/>
                </a:moveTo>
                <a:cubicBezTo>
                  <a:pt x="2462" y="15405"/>
                  <a:pt x="6195" y="19138"/>
                  <a:pt x="10800" y="19138"/>
                </a:cubicBezTo>
                <a:cubicBezTo>
                  <a:pt x="15405" y="19138"/>
                  <a:pt x="19138" y="15405"/>
                  <a:pt x="19138" y="10800"/>
                </a:cubicBezTo>
                <a:cubicBezTo>
                  <a:pt x="19138" y="6195"/>
                  <a:pt x="15405" y="2462"/>
                  <a:pt x="10800" y="2462"/>
                </a:cubicBezTo>
                <a:cubicBezTo>
                  <a:pt x="6195" y="2462"/>
                  <a:pt x="2462" y="6195"/>
                  <a:pt x="2462" y="10800"/>
                </a:cubicBez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50000">
                <a:schemeClr val="hlink">
                  <a:gamma/>
                  <a:shade val="46275"/>
                  <a:invGamma/>
                </a:schemeClr>
              </a:gs>
              <a:gs pos="100000">
                <a:schemeClr val="hlink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Arial" charset="0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11403904" y="180990"/>
            <a:ext cx="43004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1400" b="1" dirty="0">
                <a:solidFill>
                  <a:schemeClr val="hlink"/>
                </a:solidFill>
              </a:rPr>
              <a:t> </a:t>
            </a:r>
            <a:r>
              <a:rPr lang="ru-RU" altLang="ru-RU" sz="2000" b="1" dirty="0" smtClean="0">
                <a:solidFill>
                  <a:schemeClr val="hlink"/>
                </a:solidFill>
              </a:rPr>
              <a:t>10</a:t>
            </a:r>
            <a:endParaRPr lang="ru-RU" altLang="ru-RU" sz="2000" b="1" dirty="0">
              <a:solidFill>
                <a:schemeClr val="hlink"/>
              </a:solidFill>
            </a:endParaRPr>
          </a:p>
        </p:txBody>
      </p:sp>
      <p:pic>
        <p:nvPicPr>
          <p:cNvPr id="10" name="Picture 2" descr="C:\Documents and Settings\Admin\Рабочий стол\virus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6511" y="790327"/>
            <a:ext cx="987332" cy="12986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718653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477672" y="580741"/>
            <a:ext cx="11306171" cy="6247864"/>
          </a:xfrm>
          <a:prstGeom prst="rect">
            <a:avLst/>
          </a:prstGeom>
          <a:gradFill rotWithShape="1">
            <a:gsLst>
              <a:gs pos="0">
                <a:srgbClr val="969696"/>
              </a:gs>
              <a:gs pos="50000">
                <a:srgbClr val="FAFAFA"/>
              </a:gs>
              <a:gs pos="100000">
                <a:srgbClr val="969696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ru-RU" alt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Условно </a:t>
            </a:r>
            <a:r>
              <a:rPr lang="ru-RU" alt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опасные </a:t>
            </a:r>
            <a:r>
              <a:rPr lang="ru-RU" alt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программы:</a:t>
            </a:r>
            <a:endParaRPr lang="ru-RU" altLang="ru-RU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None/>
            </a:pPr>
            <a:r>
              <a:rPr lang="en-US" altLang="ru-RU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Riskware</a:t>
            </a:r>
            <a:r>
              <a:rPr lang="ru-RU" alt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alt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опасное </a:t>
            </a:r>
            <a:r>
              <a:rPr lang="ru-RU" alt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программное обеспечение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- вполне легальные программы, которые сами по себе не опасны, но обладают функционалом, позволяющим злоумышленнику использовать их с вредоносными целями. 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обычные 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утилиты удаленного управления, которыми часто пользуются администраторы 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распределенных 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сетей, 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загрузки файлов из Интернет, утилиты восстановления забытых паролей и другие. </a:t>
            </a:r>
            <a:endParaRPr lang="ru-RU" alt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None/>
            </a:pPr>
            <a:r>
              <a:rPr lang="ru-RU" alt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Рекламные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утилиты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условно-бесплатные программы, которые в качестве платы за свое использование демонстрируют пользователю рекламу, чаще всего в виде графических баннеров. После официальной оплаты и регистрации обычно показ рекламы 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заканчивается. 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 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кроется 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механизмах загрузки 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рекламы на 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компьютер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т.к. для 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этих целей часто используются программы сторонних и не всегда проверенных производителей, даже после регистрации такие модули могут автоматически не удаляться и продолжать свою работу в скрытом режиме. </a:t>
            </a:r>
            <a:endParaRPr lang="ru-RU" alt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None/>
            </a:pPr>
            <a:r>
              <a:rPr lang="ru-RU" alt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Хакерские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утилиты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программы 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скрытия кода зараженных файлов от антивирусной проверки (шифровальщики файлов), автоматизации создания сетевых червей, компьютерных вирусов и троянских программ (конструкторы вирусов), наборы программ, которые используют 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скрытного взятия под контроль взломанной системы (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RootKit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и 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др. </a:t>
            </a:r>
          </a:p>
          <a:p>
            <a:pPr>
              <a:spcBef>
                <a:spcPct val="0"/>
              </a:spcBef>
              <a:buNone/>
            </a:pPr>
            <a:r>
              <a:rPr lang="ru-RU" alt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Злые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шутки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программы, которые намеренно вводят пользователя в заблуждение путем показа уведомлений о, например, форматировании диска или обнаружении вирусов, хотя на самом деле ничего не происходит. Текст таких сообщений целиком и полностью отражает фантазию автора.</a:t>
            </a:r>
            <a:endParaRPr lang="ru-RU" alt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Заголовок 4"/>
          <p:cNvSpPr txBox="1">
            <a:spLocks/>
          </p:cNvSpPr>
          <p:nvPr/>
        </p:nvSpPr>
        <p:spPr>
          <a:xfrm>
            <a:off x="838200" y="75635"/>
            <a:ext cx="10515600" cy="523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Классификация вредоносных программ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AutoShape 6"/>
          <p:cNvSpPr>
            <a:spLocks noChangeArrowheads="1"/>
          </p:cNvSpPr>
          <p:nvPr/>
        </p:nvSpPr>
        <p:spPr bwMode="auto">
          <a:xfrm>
            <a:off x="11366326" y="90151"/>
            <a:ext cx="525820" cy="489153"/>
          </a:xfrm>
          <a:custGeom>
            <a:avLst/>
            <a:gdLst>
              <a:gd name="G0" fmla="+- 2462 0 0"/>
              <a:gd name="G1" fmla="+- 21600 0 2462"/>
              <a:gd name="G2" fmla="+- 21600 0 2462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2462" y="10800"/>
                </a:moveTo>
                <a:cubicBezTo>
                  <a:pt x="2462" y="15405"/>
                  <a:pt x="6195" y="19138"/>
                  <a:pt x="10800" y="19138"/>
                </a:cubicBezTo>
                <a:cubicBezTo>
                  <a:pt x="15405" y="19138"/>
                  <a:pt x="19138" y="15405"/>
                  <a:pt x="19138" y="10800"/>
                </a:cubicBezTo>
                <a:cubicBezTo>
                  <a:pt x="19138" y="6195"/>
                  <a:pt x="15405" y="2462"/>
                  <a:pt x="10800" y="2462"/>
                </a:cubicBezTo>
                <a:cubicBezTo>
                  <a:pt x="6195" y="2462"/>
                  <a:pt x="2462" y="6195"/>
                  <a:pt x="2462" y="10800"/>
                </a:cubicBez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50000">
                <a:schemeClr val="hlink">
                  <a:gamma/>
                  <a:shade val="46275"/>
                  <a:invGamma/>
                </a:schemeClr>
              </a:gs>
              <a:gs pos="100000">
                <a:schemeClr val="hlink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Arial" charset="0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11448793" y="180838"/>
            <a:ext cx="33583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1400" b="1" dirty="0">
                <a:solidFill>
                  <a:schemeClr val="hlink"/>
                </a:solidFill>
              </a:rPr>
              <a:t> </a:t>
            </a:r>
            <a:r>
              <a:rPr lang="ru-RU" altLang="ru-RU" sz="2000" b="1" dirty="0" smtClean="0">
                <a:solidFill>
                  <a:schemeClr val="hlink"/>
                </a:solidFill>
              </a:rPr>
              <a:t>11</a:t>
            </a:r>
            <a:endParaRPr lang="ru-RU" altLang="ru-RU" sz="2000" b="1" dirty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486285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трелка вниз 8"/>
          <p:cNvSpPr/>
          <p:nvPr/>
        </p:nvSpPr>
        <p:spPr>
          <a:xfrm>
            <a:off x="2738439" y="4529138"/>
            <a:ext cx="357187" cy="500062"/>
          </a:xfrm>
          <a:prstGeom prst="down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трелка вниз 9"/>
          <p:cNvSpPr/>
          <p:nvPr/>
        </p:nvSpPr>
        <p:spPr>
          <a:xfrm>
            <a:off x="4881564" y="4529138"/>
            <a:ext cx="357187" cy="500062"/>
          </a:xfrm>
          <a:prstGeom prst="down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500314" y="4029076"/>
            <a:ext cx="2928937" cy="50006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</a:t>
            </a:r>
            <a:endParaRPr lang="ru-RU" sz="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595438" y="5053013"/>
            <a:ext cx="1714500" cy="50006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Вирусы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790700" y="5700713"/>
            <a:ext cx="4572000" cy="50006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Потенциально опасные программы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4381500" y="5057776"/>
            <a:ext cx="2071688" cy="50006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Сетевые атаки</a:t>
            </a:r>
          </a:p>
        </p:txBody>
      </p:sp>
      <p:sp>
        <p:nvSpPr>
          <p:cNvPr id="17" name="Стрелка вниз 16"/>
          <p:cNvSpPr/>
          <p:nvPr/>
        </p:nvSpPr>
        <p:spPr>
          <a:xfrm>
            <a:off x="3738564" y="4538664"/>
            <a:ext cx="357187" cy="1133475"/>
          </a:xfrm>
          <a:prstGeom prst="down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Стрелка вниз 17"/>
          <p:cNvSpPr/>
          <p:nvPr/>
        </p:nvSpPr>
        <p:spPr>
          <a:xfrm>
            <a:off x="7953375" y="4600576"/>
            <a:ext cx="357188" cy="500063"/>
          </a:xfrm>
          <a:prstGeom prst="down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7810500" y="4100513"/>
            <a:ext cx="2571750" cy="50006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Microsoft</a:t>
            </a:r>
            <a:endParaRPr lang="ru-RU" sz="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7086601" y="5129213"/>
            <a:ext cx="1982243" cy="50006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Вирусы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черви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7696397" y="5786438"/>
            <a:ext cx="2928937" cy="50006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Шпионские программы</a:t>
            </a:r>
          </a:p>
        </p:txBody>
      </p:sp>
      <p:sp>
        <p:nvSpPr>
          <p:cNvPr id="24" name="Стрелка вниз 23"/>
          <p:cNvSpPr/>
          <p:nvPr/>
        </p:nvSpPr>
        <p:spPr>
          <a:xfrm>
            <a:off x="9667875" y="4600575"/>
            <a:ext cx="357188" cy="1143000"/>
          </a:xfrm>
          <a:prstGeom prst="down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Стрелка вниз 54"/>
          <p:cNvSpPr/>
          <p:nvPr/>
        </p:nvSpPr>
        <p:spPr>
          <a:xfrm>
            <a:off x="4810125" y="1009651"/>
            <a:ext cx="357188" cy="500063"/>
          </a:xfrm>
          <a:prstGeom prst="down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Стрелка вниз 55"/>
          <p:cNvSpPr/>
          <p:nvPr/>
        </p:nvSpPr>
        <p:spPr>
          <a:xfrm>
            <a:off x="6219825" y="1009651"/>
            <a:ext cx="357188" cy="500063"/>
          </a:xfrm>
          <a:prstGeom prst="down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3952875" y="500063"/>
            <a:ext cx="3714750" cy="50006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Лаборатория Касперского</a:t>
            </a:r>
          </a:p>
        </p:txBody>
      </p:sp>
      <p:sp>
        <p:nvSpPr>
          <p:cNvPr id="58" name="Прямоугольник 57"/>
          <p:cNvSpPr/>
          <p:nvPr/>
        </p:nvSpPr>
        <p:spPr>
          <a:xfrm>
            <a:off x="1738313" y="1552576"/>
            <a:ext cx="3714750" cy="50006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Вредоносные программы</a:t>
            </a:r>
          </a:p>
        </p:txBody>
      </p:sp>
      <p:sp>
        <p:nvSpPr>
          <p:cNvPr id="59" name="Прямоугольник 58"/>
          <p:cNvSpPr/>
          <p:nvPr/>
        </p:nvSpPr>
        <p:spPr>
          <a:xfrm>
            <a:off x="5948363" y="1543051"/>
            <a:ext cx="4000500" cy="50006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Потенциально-нежелательные программы</a:t>
            </a:r>
          </a:p>
        </p:txBody>
      </p:sp>
      <p:sp>
        <p:nvSpPr>
          <p:cNvPr id="60" name="Выноска 2 (с границей) 59"/>
          <p:cNvSpPr/>
          <p:nvPr/>
        </p:nvSpPr>
        <p:spPr>
          <a:xfrm>
            <a:off x="2357438" y="2379663"/>
            <a:ext cx="3214688" cy="857250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38595"/>
              <a:gd name="adj6" fmla="val -16800"/>
            </a:avLst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indent="174625" eaLnBrk="1" hangingPunct="1">
              <a:buFont typeface="Arial" pitchFamily="34" charset="0"/>
              <a:buChar char="•"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Вирусы и черви</a:t>
            </a:r>
          </a:p>
          <a:p>
            <a:pPr indent="174625" eaLnBrk="1" hangingPunct="1">
              <a:buFont typeface="Arial" pitchFamily="34" charset="0"/>
              <a:buChar char="•"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Трояны</a:t>
            </a:r>
          </a:p>
          <a:p>
            <a:pPr indent="174625" eaLnBrk="1" hangingPunct="1">
              <a:buFont typeface="Arial" pitchFamily="34" charset="0"/>
              <a:buChar char="•"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Вредоносные инструменты</a:t>
            </a:r>
          </a:p>
        </p:txBody>
      </p:sp>
      <p:sp>
        <p:nvSpPr>
          <p:cNvPr id="61" name="Выноска 2 (с границей) 60"/>
          <p:cNvSpPr/>
          <p:nvPr/>
        </p:nvSpPr>
        <p:spPr>
          <a:xfrm>
            <a:off x="6677026" y="2376488"/>
            <a:ext cx="4295774" cy="1338262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24462"/>
              <a:gd name="adj6" fmla="val -16534"/>
            </a:avLst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indent="174625" eaLnBrk="1" hangingPunct="1">
              <a:buFont typeface="Arial" pitchFamily="34" charset="0"/>
              <a:buChar char="•"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Нежелательные программы (спам, реклама и т.д.)</a:t>
            </a:r>
          </a:p>
          <a:p>
            <a:pPr indent="174625" eaLnBrk="1" hangingPunct="1">
              <a:buFont typeface="Arial" pitchFamily="34" charset="0"/>
              <a:buChar char="•"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распространения программ,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контента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троянов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и т.д.</a:t>
            </a:r>
          </a:p>
          <a:p>
            <a:pPr indent="174625" eaLnBrk="1" hangingPunct="1">
              <a:buFont typeface="Arial" pitchFamily="34" charset="0"/>
              <a:buChar char="•"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Потенциально-опасное ПО</a:t>
            </a:r>
          </a:p>
        </p:txBody>
      </p:sp>
      <p:sp>
        <p:nvSpPr>
          <p:cNvPr id="25" name="Заголовок 4"/>
          <p:cNvSpPr txBox="1">
            <a:spLocks/>
          </p:cNvSpPr>
          <p:nvPr/>
        </p:nvSpPr>
        <p:spPr>
          <a:xfrm>
            <a:off x="838200" y="75635"/>
            <a:ext cx="10515600" cy="523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Классификация вредоносных программ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AutoShape 6"/>
          <p:cNvSpPr>
            <a:spLocks noChangeArrowheads="1"/>
          </p:cNvSpPr>
          <p:nvPr/>
        </p:nvSpPr>
        <p:spPr bwMode="auto">
          <a:xfrm>
            <a:off x="11353800" y="90151"/>
            <a:ext cx="525820" cy="489153"/>
          </a:xfrm>
          <a:custGeom>
            <a:avLst/>
            <a:gdLst>
              <a:gd name="G0" fmla="+- 2462 0 0"/>
              <a:gd name="G1" fmla="+- 21600 0 2462"/>
              <a:gd name="G2" fmla="+- 21600 0 2462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2462" y="10800"/>
                </a:moveTo>
                <a:cubicBezTo>
                  <a:pt x="2462" y="15405"/>
                  <a:pt x="6195" y="19138"/>
                  <a:pt x="10800" y="19138"/>
                </a:cubicBezTo>
                <a:cubicBezTo>
                  <a:pt x="15405" y="19138"/>
                  <a:pt x="19138" y="15405"/>
                  <a:pt x="19138" y="10800"/>
                </a:cubicBezTo>
                <a:cubicBezTo>
                  <a:pt x="19138" y="6195"/>
                  <a:pt x="15405" y="2462"/>
                  <a:pt x="10800" y="2462"/>
                </a:cubicBezTo>
                <a:cubicBezTo>
                  <a:pt x="6195" y="2462"/>
                  <a:pt x="2462" y="6195"/>
                  <a:pt x="2462" y="10800"/>
                </a:cubicBez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50000">
                <a:schemeClr val="hlink">
                  <a:gamma/>
                  <a:shade val="46275"/>
                  <a:invGamma/>
                </a:schemeClr>
              </a:gs>
              <a:gs pos="100000">
                <a:schemeClr val="hlink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Arial" charset="0"/>
              <a:cs typeface="+mn-cs"/>
            </a:endParaRPr>
          </a:p>
        </p:txBody>
      </p:sp>
      <p:sp>
        <p:nvSpPr>
          <p:cNvPr id="27" name="Text Box 7"/>
          <p:cNvSpPr txBox="1">
            <a:spLocks noChangeArrowheads="1"/>
          </p:cNvSpPr>
          <p:nvPr/>
        </p:nvSpPr>
        <p:spPr bwMode="auto">
          <a:xfrm>
            <a:off x="11476210" y="-6900"/>
            <a:ext cx="29825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1400" b="1" dirty="0">
                <a:solidFill>
                  <a:schemeClr val="hlink"/>
                </a:solidFill>
              </a:rPr>
              <a:t> </a:t>
            </a:r>
            <a:r>
              <a:rPr lang="ru-RU" altLang="ru-RU" sz="2000" b="1" dirty="0" smtClean="0">
                <a:solidFill>
                  <a:schemeClr val="hlink"/>
                </a:solidFill>
              </a:rPr>
              <a:t>12</a:t>
            </a:r>
            <a:endParaRPr lang="ru-RU" altLang="ru-RU" sz="2000" b="1" dirty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558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Содержимое 2"/>
          <p:cNvSpPr>
            <a:spLocks noGrp="1"/>
          </p:cNvSpPr>
          <p:nvPr>
            <p:ph idx="4294967295"/>
          </p:nvPr>
        </p:nvSpPr>
        <p:spPr>
          <a:xfrm>
            <a:off x="6484835" y="536069"/>
            <a:ext cx="5502574" cy="380177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6350" indent="-635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1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Классификация вирусов </a:t>
            </a:r>
            <a:r>
              <a:rPr lang="ru-RU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1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особенностям алгоритма</a:t>
            </a:r>
          </a:p>
          <a:p>
            <a:pPr marL="6350" indent="-635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15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Простейшие вирусы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паразитические, изменяют содержимое файлов и секторов диска и могут быть достаточно легко обнаружены и уничтожены. Можно отметить вирусы-репликаторы, называемые червями, которые распространяются по компьютерным сетям, вычисляют адреса сетевых компьютеров и записывают по этим адресам свои копии. </a:t>
            </a:r>
          </a:p>
          <a:p>
            <a:pPr marL="6350" indent="-635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15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Вирусы-невидимки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5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стелс</a:t>
            </a:r>
            <a:r>
              <a:rPr lang="ru-RU" sz="15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-вирусы),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которые очень трудно обнаружить и обезвредить, так как они перехватывают обращения ОС к пораженным файлам и секторам дисков и подставляют вместо своего тела незараженные участки диска. </a:t>
            </a:r>
          </a:p>
          <a:p>
            <a:pPr marL="6350" indent="-635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Наиболее трудно обнаружить </a:t>
            </a:r>
            <a:r>
              <a:rPr lang="ru-RU" sz="15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вирусы-мутанты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содержащие алгоритмы шифровки-расшифровки, благодаря которым копии одного и того же вируса не имеют ни одной повторяющейся цепочки байтов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10526" y="571500"/>
            <a:ext cx="3536469" cy="142875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eaLnBrk="1" hangingPunct="1">
              <a:defRPr/>
            </a:pPr>
            <a:r>
              <a:rPr lang="ru-RU" sz="16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Механизмы защиты:</a:t>
            </a:r>
          </a:p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Шифрование</a:t>
            </a:r>
          </a:p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Полиморфизм</a:t>
            </a:r>
          </a:p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Упаковщики</a:t>
            </a:r>
          </a:p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Сокрытие файла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310526" y="2000251"/>
            <a:ext cx="3536469" cy="1643063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algn="just">
              <a:buFont typeface="+mj-lt"/>
              <a:buAutoNum type="arabicPeriod"/>
              <a:defRPr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Загрузка в память</a:t>
            </a:r>
          </a:p>
          <a:p>
            <a:pPr marL="342900" indent="-342900" algn="just">
              <a:buFont typeface="+mj-lt"/>
              <a:buAutoNum type="arabicPeriod"/>
              <a:defRPr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Поиск жертвы</a:t>
            </a:r>
          </a:p>
          <a:p>
            <a:pPr marL="342900" indent="-342900" algn="just">
              <a:buFont typeface="+mj-lt"/>
              <a:buAutoNum type="arabicPeriod"/>
              <a:defRPr/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Заражение (внедрение)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  <a:defRPr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Передача управления программе - носителю вируса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Выполнение деструктивных функций</a:t>
            </a: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4721274" y="1143001"/>
            <a:ext cx="1065754" cy="584775"/>
          </a:xfrm>
          <a:prstGeom prst="rect">
            <a:avLst/>
          </a:prstGeom>
          <a:gradFill>
            <a:gsLst>
              <a:gs pos="0">
                <a:schemeClr val="accent1"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Стадия хранения</a:t>
            </a: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4792714" y="2692401"/>
            <a:ext cx="1532934" cy="584775"/>
          </a:xfrm>
          <a:prstGeom prst="rect">
            <a:avLst/>
          </a:prstGeom>
          <a:gradFill>
            <a:gsLst>
              <a:gs pos="0">
                <a:srgbClr val="FFC00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Стадия исполнения</a:t>
            </a:r>
          </a:p>
        </p:txBody>
      </p:sp>
      <p:sp>
        <p:nvSpPr>
          <p:cNvPr id="16" name="Правая фигурная скобка 15"/>
          <p:cNvSpPr/>
          <p:nvPr/>
        </p:nvSpPr>
        <p:spPr>
          <a:xfrm>
            <a:off x="4078338" y="571500"/>
            <a:ext cx="428625" cy="1428750"/>
          </a:xfrm>
          <a:prstGeom prst="rightBrace">
            <a:avLst>
              <a:gd name="adj1" fmla="val 39444"/>
              <a:gd name="adj2" fmla="val 50000"/>
            </a:avLst>
          </a:prstGeom>
          <a:ln w="38100" cap="rnd">
            <a:solidFill>
              <a:srgbClr val="7D5F4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авая фигурная скобка 16"/>
          <p:cNvSpPr/>
          <p:nvPr/>
        </p:nvSpPr>
        <p:spPr>
          <a:xfrm>
            <a:off x="4078338" y="2000251"/>
            <a:ext cx="428625" cy="1643063"/>
          </a:xfrm>
          <a:prstGeom prst="rightBrace">
            <a:avLst>
              <a:gd name="adj1" fmla="val 41666"/>
              <a:gd name="adj2" fmla="val 50000"/>
            </a:avLst>
          </a:prstGeom>
          <a:ln w="38100" cap="rnd">
            <a:solidFill>
              <a:srgbClr val="7D5F4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 Box 8"/>
          <p:cNvSpPr txBox="1">
            <a:spLocks noChangeArrowheads="1"/>
          </p:cNvSpPr>
          <p:nvPr/>
        </p:nvSpPr>
        <p:spPr bwMode="auto">
          <a:xfrm>
            <a:off x="356150" y="3945307"/>
            <a:ext cx="5626533" cy="36988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Именование вирусов («Лаборатория Касперского»)</a:t>
            </a:r>
            <a:endParaRPr 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31266" y="4500563"/>
            <a:ext cx="2071688" cy="500062"/>
          </a:xfrm>
          <a:prstGeom prst="rect">
            <a:avLst/>
          </a:prstGeom>
          <a:solidFill>
            <a:srgbClr val="FFCC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Behaviour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2274392" y="4857751"/>
            <a:ext cx="200025" cy="214313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560142" y="4500563"/>
            <a:ext cx="785813" cy="500062"/>
          </a:xfrm>
          <a:prstGeom prst="rect">
            <a:avLst/>
          </a:prstGeom>
          <a:solidFill>
            <a:srgbClr val="FFCC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Овал 22"/>
          <p:cNvSpPr/>
          <p:nvPr/>
        </p:nvSpPr>
        <p:spPr>
          <a:xfrm>
            <a:off x="3488830" y="4857751"/>
            <a:ext cx="200025" cy="214313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Овал 23"/>
          <p:cNvSpPr/>
          <p:nvPr/>
        </p:nvSpPr>
        <p:spPr>
          <a:xfrm>
            <a:off x="5631955" y="4857751"/>
            <a:ext cx="200025" cy="214313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3774580" y="4500563"/>
            <a:ext cx="1571625" cy="500062"/>
          </a:xfrm>
          <a:prstGeom prst="rect">
            <a:avLst/>
          </a:prstGeom>
          <a:solidFill>
            <a:srgbClr val="FFCC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Name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Левая круглая скобка 25"/>
          <p:cNvSpPr/>
          <p:nvPr/>
        </p:nvSpPr>
        <p:spPr>
          <a:xfrm>
            <a:off x="5489080" y="4357689"/>
            <a:ext cx="142875" cy="928687"/>
          </a:xfrm>
          <a:prstGeom prst="leftBracket">
            <a:avLst/>
          </a:prstGeom>
          <a:ln w="38100">
            <a:solidFill>
              <a:srgbClr val="7D5F4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Левая круглая скобка 26"/>
          <p:cNvSpPr/>
          <p:nvPr/>
        </p:nvSpPr>
        <p:spPr>
          <a:xfrm flipH="1">
            <a:off x="7775080" y="4357689"/>
            <a:ext cx="142875" cy="928687"/>
          </a:xfrm>
          <a:prstGeom prst="leftBracket">
            <a:avLst/>
          </a:prstGeom>
          <a:ln w="38100">
            <a:solidFill>
              <a:srgbClr val="7D5F4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5989141" y="4500563"/>
            <a:ext cx="1714500" cy="500062"/>
          </a:xfrm>
          <a:prstGeom prst="rect">
            <a:avLst/>
          </a:prstGeom>
          <a:solidFill>
            <a:srgbClr val="FFCC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Variant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Выноска 1 (с границей) 28"/>
          <p:cNvSpPr/>
          <p:nvPr/>
        </p:nvSpPr>
        <p:spPr>
          <a:xfrm>
            <a:off x="417017" y="6000750"/>
            <a:ext cx="1624727" cy="571500"/>
          </a:xfrm>
          <a:prstGeom prst="accentCallout1">
            <a:avLst>
              <a:gd name="adj1" fmla="val 18750"/>
              <a:gd name="adj2" fmla="val -8333"/>
              <a:gd name="adj3" fmla="val -174678"/>
              <a:gd name="adj4" fmla="val -8359"/>
            </a:avLst>
          </a:prstGeom>
          <a:solidFill>
            <a:srgbClr val="CEB83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Определяет поведение объекта</a:t>
            </a:r>
          </a:p>
        </p:txBody>
      </p:sp>
      <p:sp>
        <p:nvSpPr>
          <p:cNvPr id="30" name="Выноска 1 (с границей) 29"/>
          <p:cNvSpPr/>
          <p:nvPr/>
        </p:nvSpPr>
        <p:spPr>
          <a:xfrm>
            <a:off x="2917331" y="5348288"/>
            <a:ext cx="1905192" cy="571500"/>
          </a:xfrm>
          <a:prstGeom prst="accentCallout1">
            <a:avLst>
              <a:gd name="adj1" fmla="val 18750"/>
              <a:gd name="adj2" fmla="val -8333"/>
              <a:gd name="adj3" fmla="val -59678"/>
              <a:gd name="adj4" fmla="val -8296"/>
            </a:avLst>
          </a:prstGeom>
          <a:solidFill>
            <a:srgbClr val="CEB83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Операционная система или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Выноска 1 (с границей) 30"/>
          <p:cNvSpPr/>
          <p:nvPr/>
        </p:nvSpPr>
        <p:spPr>
          <a:xfrm>
            <a:off x="6284418" y="5386388"/>
            <a:ext cx="1633538" cy="571500"/>
          </a:xfrm>
          <a:prstGeom prst="accentCallout1">
            <a:avLst>
              <a:gd name="adj1" fmla="val 18750"/>
              <a:gd name="adj2" fmla="val -8333"/>
              <a:gd name="adj3" fmla="val -66345"/>
              <a:gd name="adj4" fmla="val -8359"/>
            </a:avLst>
          </a:prstGeom>
          <a:solidFill>
            <a:srgbClr val="CEB83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Модификация объекта</a:t>
            </a:r>
          </a:p>
        </p:txBody>
      </p:sp>
      <p:sp>
        <p:nvSpPr>
          <p:cNvPr id="32" name="Выноска 1 (с границей) 31"/>
          <p:cNvSpPr/>
          <p:nvPr/>
        </p:nvSpPr>
        <p:spPr>
          <a:xfrm>
            <a:off x="5274766" y="6062663"/>
            <a:ext cx="1163613" cy="571500"/>
          </a:xfrm>
          <a:prstGeom prst="accentCallout1">
            <a:avLst>
              <a:gd name="adj1" fmla="val 18750"/>
              <a:gd name="adj2" fmla="val -8333"/>
              <a:gd name="adj3" fmla="val -184678"/>
              <a:gd name="adj4" fmla="val -8751"/>
            </a:avLst>
          </a:prstGeom>
          <a:solidFill>
            <a:srgbClr val="CEB83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Имя объекта</a:t>
            </a:r>
          </a:p>
        </p:txBody>
      </p:sp>
      <p:sp>
        <p:nvSpPr>
          <p:cNvPr id="33" name="Заголовок 4"/>
          <p:cNvSpPr txBox="1">
            <a:spLocks/>
          </p:cNvSpPr>
          <p:nvPr/>
        </p:nvSpPr>
        <p:spPr>
          <a:xfrm>
            <a:off x="838200" y="75635"/>
            <a:ext cx="10515600" cy="523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Жизненный цикл вирусного ПО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AutoShape 6"/>
          <p:cNvSpPr>
            <a:spLocks noChangeArrowheads="1"/>
          </p:cNvSpPr>
          <p:nvPr/>
        </p:nvSpPr>
        <p:spPr bwMode="auto">
          <a:xfrm>
            <a:off x="11353800" y="90151"/>
            <a:ext cx="525820" cy="489153"/>
          </a:xfrm>
          <a:custGeom>
            <a:avLst/>
            <a:gdLst>
              <a:gd name="G0" fmla="+- 2462 0 0"/>
              <a:gd name="G1" fmla="+- 21600 0 2462"/>
              <a:gd name="G2" fmla="+- 21600 0 2462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2462" y="10800"/>
                </a:moveTo>
                <a:cubicBezTo>
                  <a:pt x="2462" y="15405"/>
                  <a:pt x="6195" y="19138"/>
                  <a:pt x="10800" y="19138"/>
                </a:cubicBezTo>
                <a:cubicBezTo>
                  <a:pt x="15405" y="19138"/>
                  <a:pt x="19138" y="15405"/>
                  <a:pt x="19138" y="10800"/>
                </a:cubicBezTo>
                <a:cubicBezTo>
                  <a:pt x="19138" y="6195"/>
                  <a:pt x="15405" y="2462"/>
                  <a:pt x="10800" y="2462"/>
                </a:cubicBezTo>
                <a:cubicBezTo>
                  <a:pt x="6195" y="2462"/>
                  <a:pt x="2462" y="6195"/>
                  <a:pt x="2462" y="10800"/>
                </a:cubicBez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50000">
                <a:schemeClr val="hlink">
                  <a:gamma/>
                  <a:shade val="46275"/>
                  <a:invGamma/>
                </a:schemeClr>
              </a:gs>
              <a:gs pos="100000">
                <a:schemeClr val="hlink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Arial" charset="0"/>
              <a:cs typeface="+mn-cs"/>
            </a:endParaRPr>
          </a:p>
        </p:txBody>
      </p:sp>
      <p:sp>
        <p:nvSpPr>
          <p:cNvPr id="35" name="Text Box 7"/>
          <p:cNvSpPr txBox="1">
            <a:spLocks noChangeArrowheads="1"/>
          </p:cNvSpPr>
          <p:nvPr/>
        </p:nvSpPr>
        <p:spPr bwMode="auto">
          <a:xfrm>
            <a:off x="11444492" y="180990"/>
            <a:ext cx="39088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1400" b="1" dirty="0">
                <a:solidFill>
                  <a:schemeClr val="hlink"/>
                </a:solidFill>
              </a:rPr>
              <a:t> </a:t>
            </a:r>
            <a:r>
              <a:rPr lang="ru-RU" altLang="ru-RU" sz="2000" b="1" dirty="0" smtClean="0">
                <a:solidFill>
                  <a:schemeClr val="hlink"/>
                </a:solidFill>
              </a:rPr>
              <a:t>13</a:t>
            </a:r>
            <a:endParaRPr lang="ru-RU" altLang="ru-RU" sz="2000" b="1" dirty="0">
              <a:solidFill>
                <a:schemeClr val="hlin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055545" y="4224251"/>
            <a:ext cx="3931863" cy="240065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marL="6350" indent="-635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15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Квазивирусные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«троянские» </a:t>
            </a:r>
            <a:r>
              <a:rPr lang="ru-RU" sz="15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которые хотя и не способны к самораспространению, но очень опасны, так как, маскируясь под полезную программу, разрушают загрузочный сектор и файловую систему дисков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6350" indent="-635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15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Скрипт-вирусы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написаны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виде скриптов для определенной командной оболочки - </a:t>
            </a:r>
            <a:r>
              <a:rPr lang="ru-RU" sz="1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bat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-файлы для DOS или VBS и JS - скрипты для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Windows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Scripting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Host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(WSH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5158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4"/>
          <p:cNvSpPr txBox="1">
            <a:spLocks/>
          </p:cNvSpPr>
          <p:nvPr/>
        </p:nvSpPr>
        <p:spPr>
          <a:xfrm>
            <a:off x="838200" y="75635"/>
            <a:ext cx="10515600" cy="523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Ущерб от вредоносных программ</a:t>
            </a:r>
          </a:p>
        </p:txBody>
      </p:sp>
      <p:sp>
        <p:nvSpPr>
          <p:cNvPr id="15" name="AutoShape 6"/>
          <p:cNvSpPr>
            <a:spLocks noChangeArrowheads="1"/>
          </p:cNvSpPr>
          <p:nvPr/>
        </p:nvSpPr>
        <p:spPr bwMode="auto">
          <a:xfrm>
            <a:off x="11353800" y="90151"/>
            <a:ext cx="525820" cy="489153"/>
          </a:xfrm>
          <a:custGeom>
            <a:avLst/>
            <a:gdLst>
              <a:gd name="G0" fmla="+- 2462 0 0"/>
              <a:gd name="G1" fmla="+- 21600 0 2462"/>
              <a:gd name="G2" fmla="+- 21600 0 2462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2462" y="10800"/>
                </a:moveTo>
                <a:cubicBezTo>
                  <a:pt x="2462" y="15405"/>
                  <a:pt x="6195" y="19138"/>
                  <a:pt x="10800" y="19138"/>
                </a:cubicBezTo>
                <a:cubicBezTo>
                  <a:pt x="15405" y="19138"/>
                  <a:pt x="19138" y="15405"/>
                  <a:pt x="19138" y="10800"/>
                </a:cubicBezTo>
                <a:cubicBezTo>
                  <a:pt x="19138" y="6195"/>
                  <a:pt x="15405" y="2462"/>
                  <a:pt x="10800" y="2462"/>
                </a:cubicBezTo>
                <a:cubicBezTo>
                  <a:pt x="6195" y="2462"/>
                  <a:pt x="2462" y="6195"/>
                  <a:pt x="2462" y="10800"/>
                </a:cubicBez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50000">
                <a:schemeClr val="hlink">
                  <a:gamma/>
                  <a:shade val="46275"/>
                  <a:invGamma/>
                </a:schemeClr>
              </a:gs>
              <a:gs pos="100000">
                <a:schemeClr val="hlink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Arial" charset="0"/>
              <a:cs typeface="+mn-cs"/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11444492" y="180990"/>
            <a:ext cx="39088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1400" b="1" dirty="0">
                <a:solidFill>
                  <a:schemeClr val="hlink"/>
                </a:solidFill>
              </a:rPr>
              <a:t> </a:t>
            </a:r>
            <a:r>
              <a:rPr lang="ru-RU" altLang="ru-RU" sz="2000" b="1" dirty="0" smtClean="0">
                <a:solidFill>
                  <a:schemeClr val="hlink"/>
                </a:solidFill>
              </a:rPr>
              <a:t>14</a:t>
            </a:r>
            <a:endParaRPr lang="ru-RU" altLang="ru-RU" sz="2000" b="1" dirty="0">
              <a:solidFill>
                <a:schemeClr val="hlink"/>
              </a:solidFill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7184987"/>
              </p:ext>
            </p:extLst>
          </p:nvPr>
        </p:nvGraphicFramePr>
        <p:xfrm>
          <a:off x="448574" y="655487"/>
          <a:ext cx="11431046" cy="609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0452">
                  <a:extLst>
                    <a:ext uri="{9D8B030D-6E8A-4147-A177-3AD203B41FA5}">
                      <a16:colId xmlns:a16="http://schemas.microsoft.com/office/drawing/2014/main" val="162152566"/>
                    </a:ext>
                  </a:extLst>
                </a:gridCol>
                <a:gridCol w="8670594">
                  <a:extLst>
                    <a:ext uri="{9D8B030D-6E8A-4147-A177-3AD203B41FA5}">
                      <a16:colId xmlns:a16="http://schemas.microsoft.com/office/drawing/2014/main" val="26910757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 вредоносного воздействия</a:t>
                      </a:r>
                      <a:endParaRPr lang="ru-RU" sz="20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  <a:endParaRPr lang="ru-RU" sz="20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436894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Перегрузка каналов связи 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Свойственный</a:t>
                      </a:r>
                      <a:r>
                        <a:rPr lang="ru-RU" sz="18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червям 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 ущерба, связанный с тем, что во время масштабных эпидемий по Интернет-каналам передаются огромные количества запросов, зараженных писем или непосредственно копий червя. В ряде случаев, пользование услугами Интернет во время эпидемии становится затруднительным. </a:t>
                      </a:r>
                      <a:r>
                        <a:rPr lang="ru-RU" sz="18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Примеры: </a:t>
                      </a:r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Net-Worm.Win32.Slammer 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44957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18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DDoS</a:t>
                      </a:r>
                      <a:r>
                        <a:rPr lang="en-US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атаки </a:t>
                      </a:r>
                      <a:r>
                        <a:rPr lang="ru-RU" sz="18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(распределенные атаки на отказ в обслуживании)</a:t>
                      </a:r>
                      <a:endParaRPr lang="ru-RU" sz="18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Благодаря массовости, </a:t>
                      </a:r>
                      <a:r>
                        <a:rPr lang="ru-RU" sz="18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черви 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могут эффективно использоваться для реализации </a:t>
                      </a:r>
                      <a:r>
                        <a:rPr lang="ru-RU" sz="1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DDoS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атак. В разгар эпидемии, обращение всех инфицированных систем к определенному Интернет ресурсу приводит к полному блокированию этого ресурса. 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99401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Потеря данных 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Характерное для </a:t>
                      </a:r>
                      <a:r>
                        <a:rPr lang="ru-RU" sz="18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вирусов</a:t>
                      </a:r>
                      <a:r>
                        <a:rPr lang="ru-RU" sz="1800" i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поведение, связанное с намеренным уничтожением определенных данных на компьютере пользователя. </a:t>
                      </a:r>
                    </a:p>
                    <a:p>
                      <a:r>
                        <a:rPr lang="ru-RU" sz="18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Примеры: 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Virus.Win9x.CIH - удаление стартовых секторов дисков и содержимого </a:t>
                      </a:r>
                      <a:r>
                        <a:rPr lang="ru-RU" sz="1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Flash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BIOS, Email-Worm.Win32.Mydoom.e - удаление файлов с определенными расширениями в зависимости от показателя счетчика случайных чисел 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78771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Нарушение работы ПО 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Черта</a:t>
                      </a:r>
                      <a:r>
                        <a:rPr lang="ru-RU" sz="1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более свойственная </a:t>
                      </a:r>
                      <a:r>
                        <a:rPr lang="ru-RU" sz="18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вирусам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Из-за ошибок в коде вируса, зараженные приложения могут работать с ошибками или не работать вовсе.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Примеры: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Net-Worm.Win32.Sasser.a - перезагрузка зараженного компьютера 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52995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Загрузка ресурсов компьютера 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Интенсивное использование ресурсов компьютера вредоносными программами ведет к снижению производительности как системы в целом, так и отдельных приложений.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66581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189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1537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130121" y="180990"/>
            <a:ext cx="7646988" cy="1143000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Изучаемые вопросы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09411" y="1683913"/>
            <a:ext cx="10515600" cy="4351338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Понятие программно-математического воздействия и вредоносной программы.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Классификация вредоносных программ, основных деструктивных функций вредоносных программ и способов их реализации.</a:t>
            </a: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utoShape 6"/>
          <p:cNvSpPr>
            <a:spLocks noChangeArrowheads="1"/>
          </p:cNvSpPr>
          <p:nvPr/>
        </p:nvSpPr>
        <p:spPr bwMode="auto">
          <a:xfrm>
            <a:off x="11353800" y="90151"/>
            <a:ext cx="525820" cy="489153"/>
          </a:xfrm>
          <a:custGeom>
            <a:avLst/>
            <a:gdLst>
              <a:gd name="G0" fmla="+- 2462 0 0"/>
              <a:gd name="G1" fmla="+- 21600 0 2462"/>
              <a:gd name="G2" fmla="+- 21600 0 2462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2462" y="10800"/>
                </a:moveTo>
                <a:cubicBezTo>
                  <a:pt x="2462" y="15405"/>
                  <a:pt x="6195" y="19138"/>
                  <a:pt x="10800" y="19138"/>
                </a:cubicBezTo>
                <a:cubicBezTo>
                  <a:pt x="15405" y="19138"/>
                  <a:pt x="19138" y="15405"/>
                  <a:pt x="19138" y="10800"/>
                </a:cubicBezTo>
                <a:cubicBezTo>
                  <a:pt x="19138" y="6195"/>
                  <a:pt x="15405" y="2462"/>
                  <a:pt x="10800" y="2462"/>
                </a:cubicBezTo>
                <a:cubicBezTo>
                  <a:pt x="6195" y="2462"/>
                  <a:pt x="2462" y="6195"/>
                  <a:pt x="2462" y="10800"/>
                </a:cubicBez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50000">
                <a:schemeClr val="hlink">
                  <a:gamma/>
                  <a:shade val="46275"/>
                  <a:invGamma/>
                </a:schemeClr>
              </a:gs>
              <a:gs pos="100000">
                <a:schemeClr val="hlink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Arial" charset="0"/>
              <a:cs typeface="+mn-cs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11488736" y="180990"/>
            <a:ext cx="29510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1400" b="1" dirty="0">
                <a:solidFill>
                  <a:schemeClr val="hlink"/>
                </a:solidFill>
              </a:rPr>
              <a:t> </a:t>
            </a:r>
            <a:r>
              <a:rPr lang="ru-RU" altLang="ru-RU" sz="2000" b="1" dirty="0">
                <a:solidFill>
                  <a:schemeClr val="hlink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759440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682387" y="863646"/>
            <a:ext cx="11101455" cy="3046988"/>
          </a:xfrm>
          <a:prstGeom prst="rect">
            <a:avLst/>
          </a:prstGeom>
          <a:gradFill rotWithShape="1">
            <a:gsLst>
              <a:gs pos="0">
                <a:srgbClr val="C0C0C0"/>
              </a:gs>
              <a:gs pos="50000">
                <a:srgbClr val="FFFFFF"/>
              </a:gs>
              <a:gs pos="100000">
                <a:srgbClr val="C0C0C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sz="2400" b="1" dirty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Среда существования вредоносного ПО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61950" algn="just">
              <a:defRPr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Причиной появления подобных программ в конкретной ОС или приложении является одновременное выполнение следующих </a:t>
            </a:r>
            <a:r>
              <a:rPr lang="ru-RU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популярность, широкое распространение данной системы; 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документированность — наличие разнообразной и достаточно полной документации по системе; 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незащищенность системы или существование известных уязвимостей в её безопасности и приложениях.</a:t>
            </a:r>
          </a:p>
        </p:txBody>
      </p:sp>
      <p:sp>
        <p:nvSpPr>
          <p:cNvPr id="140296" name="Text Box 8"/>
          <p:cNvSpPr txBox="1">
            <a:spLocks noChangeArrowheads="1"/>
          </p:cNvSpPr>
          <p:nvPr/>
        </p:nvSpPr>
        <p:spPr bwMode="auto">
          <a:xfrm>
            <a:off x="682388" y="4028654"/>
            <a:ext cx="11101454" cy="2677656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55600" indent="533400">
              <a:defRPr/>
            </a:pPr>
            <a:r>
              <a:rPr lang="ru-RU" sz="2400" b="1" dirty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Способы проникновения в систему:</a:t>
            </a:r>
          </a:p>
          <a:p>
            <a:pPr indent="266700" algn="just">
              <a:tabLst>
                <a:tab pos="361950" algn="l"/>
              </a:tabLst>
              <a:defRPr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Достигается эта цель различными способами, которые делятся на 2-е основные категории:</a:t>
            </a:r>
          </a:p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социальная инженерия (также употребляется термин «социальный инжиниринг» — калька с английского «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engineering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»); </a:t>
            </a:r>
          </a:p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технические приёмы внедрения вредоносного кода в заражаемую систему без ведома пользователя. </a:t>
            </a:r>
          </a:p>
        </p:txBody>
      </p:sp>
      <p:sp>
        <p:nvSpPr>
          <p:cNvPr id="7" name="Заголовок 4"/>
          <p:cNvSpPr txBox="1">
            <a:spLocks/>
          </p:cNvSpPr>
          <p:nvPr/>
        </p:nvSpPr>
        <p:spPr>
          <a:xfrm>
            <a:off x="838200" y="184819"/>
            <a:ext cx="10515600" cy="523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Понятие программно-математического воздействия и вредоносной программы</a:t>
            </a:r>
          </a:p>
        </p:txBody>
      </p:sp>
      <p:sp>
        <p:nvSpPr>
          <p:cNvPr id="8" name="AutoShape 6"/>
          <p:cNvSpPr>
            <a:spLocks noChangeArrowheads="1"/>
          </p:cNvSpPr>
          <p:nvPr/>
        </p:nvSpPr>
        <p:spPr bwMode="auto">
          <a:xfrm>
            <a:off x="11353800" y="90151"/>
            <a:ext cx="525820" cy="489153"/>
          </a:xfrm>
          <a:custGeom>
            <a:avLst/>
            <a:gdLst>
              <a:gd name="G0" fmla="+- 2462 0 0"/>
              <a:gd name="G1" fmla="+- 21600 0 2462"/>
              <a:gd name="G2" fmla="+- 21600 0 2462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2462" y="10800"/>
                </a:moveTo>
                <a:cubicBezTo>
                  <a:pt x="2462" y="15405"/>
                  <a:pt x="6195" y="19138"/>
                  <a:pt x="10800" y="19138"/>
                </a:cubicBezTo>
                <a:cubicBezTo>
                  <a:pt x="15405" y="19138"/>
                  <a:pt x="19138" y="15405"/>
                  <a:pt x="19138" y="10800"/>
                </a:cubicBezTo>
                <a:cubicBezTo>
                  <a:pt x="19138" y="6195"/>
                  <a:pt x="15405" y="2462"/>
                  <a:pt x="10800" y="2462"/>
                </a:cubicBezTo>
                <a:cubicBezTo>
                  <a:pt x="6195" y="2462"/>
                  <a:pt x="2462" y="6195"/>
                  <a:pt x="2462" y="10800"/>
                </a:cubicBez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50000">
                <a:schemeClr val="hlink">
                  <a:gamma/>
                  <a:shade val="46275"/>
                  <a:invGamma/>
                </a:schemeClr>
              </a:gs>
              <a:gs pos="100000">
                <a:schemeClr val="hlink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Arial" charset="0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11488736" y="180990"/>
            <a:ext cx="29510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1400" b="1" dirty="0">
                <a:solidFill>
                  <a:schemeClr val="hlink"/>
                </a:solidFill>
              </a:rPr>
              <a:t> </a:t>
            </a:r>
            <a:r>
              <a:rPr lang="ru-RU" altLang="ru-RU" sz="2000" b="1" dirty="0" smtClean="0">
                <a:solidFill>
                  <a:schemeClr val="hlink"/>
                </a:solidFill>
              </a:rPr>
              <a:t>3</a:t>
            </a:r>
            <a:endParaRPr lang="ru-RU" altLang="ru-RU" sz="2000" b="1" dirty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2118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5"/>
          <p:cNvSpPr>
            <a:spLocks noChangeArrowheads="1"/>
          </p:cNvSpPr>
          <p:nvPr/>
        </p:nvSpPr>
        <p:spPr bwMode="auto">
          <a:xfrm>
            <a:off x="713983" y="872839"/>
            <a:ext cx="10774753" cy="5478423"/>
          </a:xfrm>
          <a:prstGeom prst="rect">
            <a:avLst/>
          </a:prstGeom>
          <a:gradFill rotWithShape="1">
            <a:gsLst>
              <a:gs pos="0">
                <a:srgbClr val="969696"/>
              </a:gs>
              <a:gs pos="50000">
                <a:srgbClr val="FAFAFA"/>
              </a:gs>
              <a:gs pos="100000">
                <a:srgbClr val="969696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indent="-1905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ru-RU" alt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Вредоносная программа 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(буквальный перевод англоязычного термина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Malware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malicious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— </a:t>
            </a:r>
            <a:r>
              <a:rPr lang="ru-RU" alt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злонамеренный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software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— </a:t>
            </a:r>
            <a:r>
              <a:rPr lang="ru-RU" alt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программное </a:t>
            </a:r>
            <a:r>
              <a:rPr lang="ru-RU" alt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 — злонамеренная программа, то есть программа, созданная со злым умыслом и/или злыми намерениями.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ru-RU" alt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Вирус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ПО, обладающее способностью к размножению.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</a:t>
            </a:r>
            <a:r>
              <a:rPr lang="ru-RU" alt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вирусного ПО:</a:t>
            </a:r>
          </a:p>
          <a:p>
            <a:pPr marL="538163" lvl="1" indent="-271463"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понятие вируса связано с его окружением;</a:t>
            </a:r>
          </a:p>
          <a:p>
            <a:pPr marL="538163" lvl="1" indent="-271463"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любого кода можно создать среду, где он будет вредоносным;</a:t>
            </a:r>
          </a:p>
          <a:p>
            <a:pPr marL="538163" lvl="1" indent="-271463"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любая последовательность символов является вирусом для какой то ЭВМ;</a:t>
            </a:r>
          </a:p>
          <a:p>
            <a:pPr marL="538163" lvl="1" indent="-271463"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нет универсального антивирусного средства, т.к. нет универсального алгоритма обнаружения</a:t>
            </a:r>
            <a:r>
              <a:rPr lang="ru-RU" altLang="ru-RU" sz="1800" dirty="0" smtClean="0"/>
              <a:t>.</a:t>
            </a:r>
          </a:p>
          <a:p>
            <a:pPr marL="266700" lvl="1" indent="0">
              <a:spcBef>
                <a:spcPct val="0"/>
              </a:spcBef>
              <a:buNone/>
            </a:pP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6700" lvl="1" indent="0">
              <a:spcBef>
                <a:spcPct val="0"/>
              </a:spcBef>
              <a:buNone/>
            </a:pP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Вирус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программа, способная создавать свои копии (необязательно совпадающие с оригиналом) и внедрять их в файлы, системные области компьютера, компьютерных сетей, а также осуществлять иные деструктивные действия. При этом копии сохраняют способность дальнейшего распространения. Компьютерный вирус относится к вредоносным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программам (</a:t>
            </a:r>
            <a:r>
              <a:rPr lang="ru-RU" sz="20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ГОСТ </a:t>
            </a:r>
            <a:r>
              <a:rPr lang="ru-RU" sz="20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 </a:t>
            </a:r>
            <a:r>
              <a:rPr lang="ru-RU" sz="20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51188-98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Заголовок 4"/>
          <p:cNvSpPr txBox="1">
            <a:spLocks/>
          </p:cNvSpPr>
          <p:nvPr/>
        </p:nvSpPr>
        <p:spPr>
          <a:xfrm>
            <a:off x="838200" y="184819"/>
            <a:ext cx="10515600" cy="523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Понятие программно-математического воздействия и вредоносной программы</a:t>
            </a:r>
          </a:p>
        </p:txBody>
      </p:sp>
      <p:sp>
        <p:nvSpPr>
          <p:cNvPr id="8" name="AutoShape 6"/>
          <p:cNvSpPr>
            <a:spLocks noChangeArrowheads="1"/>
          </p:cNvSpPr>
          <p:nvPr/>
        </p:nvSpPr>
        <p:spPr bwMode="auto">
          <a:xfrm>
            <a:off x="11353800" y="90151"/>
            <a:ext cx="525820" cy="489153"/>
          </a:xfrm>
          <a:custGeom>
            <a:avLst/>
            <a:gdLst>
              <a:gd name="G0" fmla="+- 2462 0 0"/>
              <a:gd name="G1" fmla="+- 21600 0 2462"/>
              <a:gd name="G2" fmla="+- 21600 0 2462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2462" y="10800"/>
                </a:moveTo>
                <a:cubicBezTo>
                  <a:pt x="2462" y="15405"/>
                  <a:pt x="6195" y="19138"/>
                  <a:pt x="10800" y="19138"/>
                </a:cubicBezTo>
                <a:cubicBezTo>
                  <a:pt x="15405" y="19138"/>
                  <a:pt x="19138" y="15405"/>
                  <a:pt x="19138" y="10800"/>
                </a:cubicBezTo>
                <a:cubicBezTo>
                  <a:pt x="19138" y="6195"/>
                  <a:pt x="15405" y="2462"/>
                  <a:pt x="10800" y="2462"/>
                </a:cubicBezTo>
                <a:cubicBezTo>
                  <a:pt x="6195" y="2462"/>
                  <a:pt x="2462" y="6195"/>
                  <a:pt x="2462" y="10800"/>
                </a:cubicBez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50000">
                <a:schemeClr val="hlink">
                  <a:gamma/>
                  <a:shade val="46275"/>
                  <a:invGamma/>
                </a:schemeClr>
              </a:gs>
              <a:gs pos="100000">
                <a:schemeClr val="hlink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Arial" charset="0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11488736" y="180990"/>
            <a:ext cx="29510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1400" b="1" dirty="0">
                <a:solidFill>
                  <a:schemeClr val="hlink"/>
                </a:solidFill>
              </a:rPr>
              <a:t> </a:t>
            </a:r>
            <a:r>
              <a:rPr lang="ru-RU" altLang="ru-RU" sz="2000" b="1" dirty="0" smtClean="0">
                <a:solidFill>
                  <a:schemeClr val="hlink"/>
                </a:solidFill>
              </a:rPr>
              <a:t>4</a:t>
            </a:r>
            <a:endParaRPr lang="ru-RU" altLang="ru-RU" sz="2000" b="1" dirty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0603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8" name="Rectangle 5"/>
          <p:cNvSpPr>
            <a:spLocks noChangeArrowheads="1"/>
          </p:cNvSpPr>
          <p:nvPr/>
        </p:nvSpPr>
        <p:spPr bwMode="auto">
          <a:xfrm>
            <a:off x="576197" y="936916"/>
            <a:ext cx="10912539" cy="5293757"/>
          </a:xfrm>
          <a:prstGeom prst="rect">
            <a:avLst/>
          </a:prstGeom>
          <a:gradFill rotWithShape="1">
            <a:gsLst>
              <a:gs pos="0">
                <a:srgbClr val="969696"/>
              </a:gs>
              <a:gs pos="50000">
                <a:srgbClr val="FAFAFA"/>
              </a:gs>
              <a:gs pos="100000">
                <a:srgbClr val="969696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История компьютерных вирусов делится на несколько этапов:</a:t>
            </a:r>
          </a:p>
          <a:p>
            <a:pPr marL="342900" lvl="0" indent="-342900">
              <a:spcBef>
                <a:spcPct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alt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Доисторический </a:t>
            </a:r>
            <a:r>
              <a:rPr lang="ru-RU" alt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Вирусы-легенды и документально подтверждённые инциденты на «</a:t>
            </a:r>
            <a:r>
              <a:rPr lang="ru-RU" altLang="ru-RU" sz="1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мейнфреймах</a:t>
            </a:r>
            <a:r>
              <a:rPr lang="ru-RU" alt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altLang="ru-RU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1970-80-х годов</a:t>
            </a:r>
            <a:r>
              <a:rPr lang="ru-RU" alt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ctr">
              <a:spcBef>
                <a:spcPct val="0"/>
              </a:spcBef>
              <a:buNone/>
            </a:pPr>
            <a:r>
              <a:rPr lang="ru-RU" alt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Джон </a:t>
            </a:r>
            <a:r>
              <a:rPr lang="ru-RU" alt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Фон </a:t>
            </a:r>
            <a:r>
              <a:rPr lang="ru-RU" altLang="ru-RU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Неймон</a:t>
            </a:r>
            <a:r>
              <a:rPr lang="ru-RU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(в </a:t>
            </a:r>
            <a:r>
              <a:rPr lang="ru-RU" altLang="ru-RU" sz="1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1951 г</a:t>
            </a:r>
            <a:r>
              <a:rPr lang="ru-RU" altLang="ru-RU" sz="18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 </a:t>
            </a:r>
            <a:r>
              <a:rPr lang="ru-RU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заложил </a:t>
            </a:r>
            <a:r>
              <a:rPr lang="ru-RU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основы 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теории самовоспроизводящихся </a:t>
            </a:r>
            <a:r>
              <a:rPr lang="ru-RU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механизмов, предложив 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создания таких механизмов. </a:t>
            </a:r>
            <a:endParaRPr lang="ru-RU" alt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1957 г.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журнале 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Nature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пявилась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статья 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Н.Пенроуз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 </a:t>
            </a: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самовоспроизводящихся механических структурах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>
              <a:spcBef>
                <a:spcPct val="0"/>
              </a:spcBef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материалам этой статьи 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Ф.Шталь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создал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машинном языке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IBM 560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имитационную модель, в которой «</a:t>
            </a: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киберсущества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«двигались» и «питались» определенными последовательностями байт из памяти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ПК.</a:t>
            </a:r>
          </a:p>
          <a:p>
            <a:pPr algn="ctr">
              <a:spcBef>
                <a:spcPct val="0"/>
              </a:spcBef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1961 г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В.Высотский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Х.Макилрой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Р.Моррис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придумали игру «</a:t>
            </a: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Дарвин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в которой программы специального вида (организмы) загружались в память. Организмы каждого игрока (одного вида) должны были уничтожать других и захватывать жизненное пространство</a:t>
            </a:r>
          </a:p>
          <a:p>
            <a:pPr marL="354013" indent="-354013" eaLnBrk="1" hangingPunct="1">
              <a:spcBef>
                <a:spcPct val="0"/>
              </a:spcBef>
              <a:spcAft>
                <a:spcPts val="600"/>
              </a:spcAft>
              <a:buFont typeface="+mj-lt"/>
              <a:buAutoNum type="arabicPeriod" startAt="2"/>
            </a:pP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«До-интернетовский</a:t>
            </a:r>
            <a:r>
              <a:rPr lang="ru-RU" altLang="ru-RU" sz="20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alt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основном ему присущи «классические вирусы» для MS-DOS. </a:t>
            </a:r>
            <a:endParaRPr lang="ru-RU" alt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spcAft>
                <a:spcPts val="600"/>
              </a:spcAft>
              <a:buNone/>
            </a:pPr>
            <a:r>
              <a:rPr lang="ru-RU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середины </a:t>
            </a:r>
            <a:r>
              <a:rPr lang="ru-RU" altLang="ru-RU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1980-х гг., 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 времена </a:t>
            </a:r>
            <a:r>
              <a:rPr lang="ru-RU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появления ОС </a:t>
            </a:r>
            <a:r>
              <a:rPr lang="ru-RU" alt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MS-DOS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т.к. в ее архитектуре полностью отсутствует подсистема безопасности.</a:t>
            </a:r>
          </a:p>
          <a:p>
            <a:pPr marL="457200" indent="-457200" eaLnBrk="1" hangingPunct="1">
              <a:spcBef>
                <a:spcPct val="0"/>
              </a:spcBef>
              <a:spcAft>
                <a:spcPts val="600"/>
              </a:spcAft>
              <a:buFont typeface="+mj-lt"/>
              <a:buAutoNum type="arabicPeriod" startAt="3"/>
            </a:pP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Интернет-этап</a:t>
            </a:r>
            <a:r>
              <a:rPr lang="ru-RU" altLang="ru-RU" sz="20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Многочисленные черви, эпидемии, приводящие к колоссальным убыткам. </a:t>
            </a:r>
            <a:r>
              <a:rPr lang="ru-RU" alt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Макросвирусы</a:t>
            </a:r>
            <a:r>
              <a:rPr lang="ru-RU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Появлением </a:t>
            </a:r>
            <a:r>
              <a:rPr lang="ru-RU" alt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макросов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Microsoft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Office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популяризации </a:t>
            </a:r>
            <a:r>
              <a:rPr lang="ru-RU" alt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сети </a:t>
            </a:r>
            <a:r>
              <a:rPr lang="ru-RU" alt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Интернет.</a:t>
            </a:r>
            <a:endParaRPr lang="ru-RU" alt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eaLnBrk="1" hangingPunct="1">
              <a:spcBef>
                <a:spcPct val="0"/>
              </a:spcBef>
              <a:spcAft>
                <a:spcPts val="600"/>
              </a:spcAft>
              <a:buFont typeface="+mj-lt"/>
              <a:buAutoNum type="arabicPeriod" startAt="3"/>
            </a:pP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Современный</a:t>
            </a:r>
            <a:r>
              <a:rPr lang="ru-RU" altLang="ru-RU" sz="2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</a:t>
            </a:r>
            <a:r>
              <a:rPr lang="ru-RU" altLang="ru-RU" sz="20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Специализированное вредоносное ПО</a:t>
            </a:r>
            <a:r>
              <a:rPr lang="ru-RU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" name="Заголовок 4"/>
          <p:cNvSpPr txBox="1">
            <a:spLocks/>
          </p:cNvSpPr>
          <p:nvPr/>
        </p:nvSpPr>
        <p:spPr>
          <a:xfrm>
            <a:off x="838200" y="184819"/>
            <a:ext cx="10515600" cy="523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Понятие программно-математического воздействия и вредоносной программы</a:t>
            </a:r>
          </a:p>
        </p:txBody>
      </p:sp>
      <p:sp>
        <p:nvSpPr>
          <p:cNvPr id="8" name="AutoShape 6"/>
          <p:cNvSpPr>
            <a:spLocks noChangeArrowheads="1"/>
          </p:cNvSpPr>
          <p:nvPr/>
        </p:nvSpPr>
        <p:spPr bwMode="auto">
          <a:xfrm>
            <a:off x="11353800" y="90151"/>
            <a:ext cx="525820" cy="489153"/>
          </a:xfrm>
          <a:custGeom>
            <a:avLst/>
            <a:gdLst>
              <a:gd name="G0" fmla="+- 2462 0 0"/>
              <a:gd name="G1" fmla="+- 21600 0 2462"/>
              <a:gd name="G2" fmla="+- 21600 0 2462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2462" y="10800"/>
                </a:moveTo>
                <a:cubicBezTo>
                  <a:pt x="2462" y="15405"/>
                  <a:pt x="6195" y="19138"/>
                  <a:pt x="10800" y="19138"/>
                </a:cubicBezTo>
                <a:cubicBezTo>
                  <a:pt x="15405" y="19138"/>
                  <a:pt x="19138" y="15405"/>
                  <a:pt x="19138" y="10800"/>
                </a:cubicBezTo>
                <a:cubicBezTo>
                  <a:pt x="19138" y="6195"/>
                  <a:pt x="15405" y="2462"/>
                  <a:pt x="10800" y="2462"/>
                </a:cubicBezTo>
                <a:cubicBezTo>
                  <a:pt x="6195" y="2462"/>
                  <a:pt x="2462" y="6195"/>
                  <a:pt x="2462" y="10800"/>
                </a:cubicBez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50000">
                <a:schemeClr val="hlink">
                  <a:gamma/>
                  <a:shade val="46275"/>
                  <a:invGamma/>
                </a:schemeClr>
              </a:gs>
              <a:gs pos="100000">
                <a:schemeClr val="hlink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Arial" charset="0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11488736" y="180990"/>
            <a:ext cx="29510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1400" b="1" dirty="0">
                <a:solidFill>
                  <a:schemeClr val="hlink"/>
                </a:solidFill>
              </a:rPr>
              <a:t> </a:t>
            </a:r>
            <a:r>
              <a:rPr lang="ru-RU" altLang="ru-RU" sz="2000" b="1" dirty="0" smtClean="0">
                <a:solidFill>
                  <a:schemeClr val="hlink"/>
                </a:solidFill>
              </a:rPr>
              <a:t>5</a:t>
            </a:r>
            <a:endParaRPr lang="ru-RU" altLang="ru-RU" sz="2000" b="1" dirty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8844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4"/>
          <p:cNvSpPr txBox="1">
            <a:spLocks/>
          </p:cNvSpPr>
          <p:nvPr/>
        </p:nvSpPr>
        <p:spPr>
          <a:xfrm>
            <a:off x="838200" y="184819"/>
            <a:ext cx="10515600" cy="523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Признаки вирусной активности: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AutoShape 6"/>
          <p:cNvSpPr>
            <a:spLocks noChangeArrowheads="1"/>
          </p:cNvSpPr>
          <p:nvPr/>
        </p:nvSpPr>
        <p:spPr bwMode="auto">
          <a:xfrm>
            <a:off x="11353800" y="90151"/>
            <a:ext cx="525820" cy="489153"/>
          </a:xfrm>
          <a:custGeom>
            <a:avLst/>
            <a:gdLst>
              <a:gd name="G0" fmla="+- 2462 0 0"/>
              <a:gd name="G1" fmla="+- 21600 0 2462"/>
              <a:gd name="G2" fmla="+- 21600 0 2462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2462" y="10800"/>
                </a:moveTo>
                <a:cubicBezTo>
                  <a:pt x="2462" y="15405"/>
                  <a:pt x="6195" y="19138"/>
                  <a:pt x="10800" y="19138"/>
                </a:cubicBezTo>
                <a:cubicBezTo>
                  <a:pt x="15405" y="19138"/>
                  <a:pt x="19138" y="15405"/>
                  <a:pt x="19138" y="10800"/>
                </a:cubicBezTo>
                <a:cubicBezTo>
                  <a:pt x="19138" y="6195"/>
                  <a:pt x="15405" y="2462"/>
                  <a:pt x="10800" y="2462"/>
                </a:cubicBezTo>
                <a:cubicBezTo>
                  <a:pt x="6195" y="2462"/>
                  <a:pt x="2462" y="6195"/>
                  <a:pt x="2462" y="10800"/>
                </a:cubicBez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50000">
                <a:schemeClr val="hlink">
                  <a:gamma/>
                  <a:shade val="46275"/>
                  <a:invGamma/>
                </a:schemeClr>
              </a:gs>
              <a:gs pos="100000">
                <a:schemeClr val="hlink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Arial" charset="0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11488736" y="180990"/>
            <a:ext cx="29510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1400" b="1" dirty="0">
                <a:solidFill>
                  <a:schemeClr val="hlink"/>
                </a:solidFill>
              </a:rPr>
              <a:t> </a:t>
            </a:r>
            <a:r>
              <a:rPr lang="ru-RU" altLang="ru-RU" sz="2000" b="1" dirty="0" smtClean="0">
                <a:solidFill>
                  <a:schemeClr val="hlink"/>
                </a:solidFill>
              </a:rPr>
              <a:t>6</a:t>
            </a:r>
            <a:endParaRPr lang="ru-RU" altLang="ru-RU" sz="2000" b="1" dirty="0">
              <a:solidFill>
                <a:schemeClr val="hlink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102" y="1270400"/>
            <a:ext cx="3259556" cy="3489491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53928" y="2455285"/>
            <a:ext cx="3259556" cy="348949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02258" y="1270400"/>
            <a:ext cx="4929069" cy="2602847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8015377" y="803006"/>
            <a:ext cx="29038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Встроенная утилита </a:t>
            </a:r>
            <a:r>
              <a:rPr lang="en-US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netstat</a:t>
            </a:r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814880" y="752797"/>
            <a:ext cx="28374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Диспетчера задач 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Windows</a:t>
            </a:r>
            <a:endParaRPr lang="ru-RU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02258" y="4096012"/>
            <a:ext cx="4929068" cy="2484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6863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4"/>
          <p:cNvSpPr txBox="1">
            <a:spLocks/>
          </p:cNvSpPr>
          <p:nvPr/>
        </p:nvSpPr>
        <p:spPr>
          <a:xfrm>
            <a:off x="838200" y="184819"/>
            <a:ext cx="10515600" cy="523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Признаки вирусной активности: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AutoShape 6"/>
          <p:cNvSpPr>
            <a:spLocks noChangeArrowheads="1"/>
          </p:cNvSpPr>
          <p:nvPr/>
        </p:nvSpPr>
        <p:spPr bwMode="auto">
          <a:xfrm>
            <a:off x="11353800" y="90151"/>
            <a:ext cx="525820" cy="489153"/>
          </a:xfrm>
          <a:custGeom>
            <a:avLst/>
            <a:gdLst>
              <a:gd name="G0" fmla="+- 2462 0 0"/>
              <a:gd name="G1" fmla="+- 21600 0 2462"/>
              <a:gd name="G2" fmla="+- 21600 0 2462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2462" y="10800"/>
                </a:moveTo>
                <a:cubicBezTo>
                  <a:pt x="2462" y="15405"/>
                  <a:pt x="6195" y="19138"/>
                  <a:pt x="10800" y="19138"/>
                </a:cubicBezTo>
                <a:cubicBezTo>
                  <a:pt x="15405" y="19138"/>
                  <a:pt x="19138" y="15405"/>
                  <a:pt x="19138" y="10800"/>
                </a:cubicBezTo>
                <a:cubicBezTo>
                  <a:pt x="19138" y="6195"/>
                  <a:pt x="15405" y="2462"/>
                  <a:pt x="10800" y="2462"/>
                </a:cubicBezTo>
                <a:cubicBezTo>
                  <a:pt x="6195" y="2462"/>
                  <a:pt x="2462" y="6195"/>
                  <a:pt x="2462" y="10800"/>
                </a:cubicBez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50000">
                <a:schemeClr val="hlink">
                  <a:gamma/>
                  <a:shade val="46275"/>
                  <a:invGamma/>
                </a:schemeClr>
              </a:gs>
              <a:gs pos="100000">
                <a:schemeClr val="hlink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Arial" charset="0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11488736" y="180990"/>
            <a:ext cx="29510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1400" b="1" dirty="0">
                <a:solidFill>
                  <a:schemeClr val="hlink"/>
                </a:solidFill>
              </a:rPr>
              <a:t> </a:t>
            </a:r>
            <a:r>
              <a:rPr lang="ru-RU" altLang="ru-RU" sz="2000" b="1" dirty="0" smtClean="0">
                <a:solidFill>
                  <a:schemeClr val="hlink"/>
                </a:solidFill>
              </a:rPr>
              <a:t>7</a:t>
            </a:r>
            <a:endParaRPr lang="ru-RU" altLang="ru-RU" sz="2000" b="1" dirty="0">
              <a:solidFill>
                <a:schemeClr val="hlink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35810" y="559002"/>
            <a:ext cx="1132037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Вредоносные программы могут вносить изменения в следующие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ветки реестра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HKEY_LOCAL_MACHINE\Software\Microsoft\Windows\</a:t>
            </a:r>
            <a:r>
              <a:rPr lang="en-US" sz="1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CurrentVersion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ключи 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RunOnce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RunOnceEx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RunServices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RunServicesOnce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того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чтобы система запускала созданные червем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файлы.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HKEY_CURRENT_USER\Software\Microsoft\Windows\</a:t>
            </a:r>
            <a:r>
              <a:rPr lang="en-US" sz="1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CurrentVersio</a:t>
            </a:r>
            <a:r>
              <a:rPr lang="en-US" sz="1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ключ 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379" y="1668923"/>
            <a:ext cx="3729680" cy="2443352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7260" y="1638835"/>
            <a:ext cx="3795757" cy="2486639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9758" y="4183888"/>
            <a:ext cx="3914931" cy="2564712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46949" y="4208940"/>
            <a:ext cx="3946068" cy="2585110"/>
          </a:xfrm>
          <a:prstGeom prst="rect">
            <a:avLst/>
          </a:prstGeom>
        </p:spPr>
      </p:pic>
      <p:sp>
        <p:nvSpPr>
          <p:cNvPr id="17" name="Прямоугольник 16"/>
          <p:cNvSpPr/>
          <p:nvPr/>
        </p:nvSpPr>
        <p:spPr>
          <a:xfrm>
            <a:off x="2615879" y="1639680"/>
            <a:ext cx="1329210" cy="33855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C00000"/>
            </a:solidFill>
          </a:ln>
        </p:spPr>
        <p:txBody>
          <a:bodyPr wrap="none">
            <a:spAutoFit/>
          </a:bodyPr>
          <a:lstStyle/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SYSTEM.INI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7316325" y="1626309"/>
            <a:ext cx="931665" cy="33855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C00000"/>
            </a:solidFill>
          </a:ln>
        </p:spPr>
        <p:txBody>
          <a:bodyPr wrap="none">
            <a:spAutoFit/>
          </a:bodyPr>
          <a:lstStyle/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WIN.INI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649627" y="4107041"/>
            <a:ext cx="1392432" cy="33855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C00000"/>
            </a:solidFill>
          </a:ln>
        </p:spPr>
        <p:txBody>
          <a:bodyPr wrap="none">
            <a:spAutoFit/>
          </a:bodyPr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«Автозапуск»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7303799" y="4133784"/>
            <a:ext cx="1109022" cy="33855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C00000"/>
            </a:solidFill>
          </a:ln>
        </p:spPr>
        <p:txBody>
          <a:bodyPr wrap="none">
            <a:spAutoFit/>
          </a:bodyPr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«Службы»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8553815" y="1576205"/>
            <a:ext cx="3386603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buFont typeface="Wingdings 2" pitchFamily="18" charset="2"/>
              <a:buNone/>
              <a:defRPr/>
            </a:pPr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Действия при наличии признаков заражения компьютера:</a:t>
            </a:r>
          </a:p>
          <a:p>
            <a:pPr indent="87313"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Прежде чем предпринимать какие-либо действия, необходимо сохранить результаты работы на внешнем носителе. </a:t>
            </a:r>
          </a:p>
          <a:p>
            <a:pPr indent="361950">
              <a:defRPr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Далее необходимо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отключить компьютер от локальной сети и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Интернета, если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 к ним был подключен;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симптом заражения состоит в том, что невозможно загрузиться с жесткого диска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компьютера,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попробовать загрузиться в режиме защиты от сбоев  или с диска аварийной загрузки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Windows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запустить антивирусную программу.</a:t>
            </a:r>
          </a:p>
        </p:txBody>
      </p:sp>
    </p:spTree>
    <p:extLst>
      <p:ext uri="{BB962C8B-B14F-4D97-AF65-F5344CB8AC3E}">
        <p14:creationId xmlns:p14="http://schemas.microsoft.com/office/powerpoint/2010/main" val="2090585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ext Box 10"/>
          <p:cNvSpPr txBox="1">
            <a:spLocks noChangeArrowheads="1"/>
          </p:cNvSpPr>
          <p:nvPr/>
        </p:nvSpPr>
        <p:spPr bwMode="auto">
          <a:xfrm>
            <a:off x="703265" y="722898"/>
            <a:ext cx="10419847" cy="2092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8000" rIns="18000">
            <a:spAutoFit/>
          </a:bodyPr>
          <a:lstStyle>
            <a:lvl1pPr indent="3619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Середина </a:t>
            </a:r>
            <a:r>
              <a:rPr lang="ru-RU" altLang="ru-RU" sz="20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80-х годов прошлого века 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классификация: </a:t>
            </a:r>
            <a:r>
              <a:rPr lang="en-US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ru-RU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имя вируса</a:t>
            </a:r>
            <a:r>
              <a:rPr lang="en-US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 &lt;</a:t>
            </a:r>
            <a:r>
              <a:rPr lang="ru-RU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размер</a:t>
            </a:r>
            <a:r>
              <a:rPr lang="en-US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&gt;.</a:t>
            </a:r>
            <a:endParaRPr lang="ru-RU" alt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ts val="600"/>
              </a:spcBef>
              <a:buFontTx/>
              <a:buNone/>
            </a:pP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Начало </a:t>
            </a:r>
            <a:r>
              <a:rPr lang="ru-RU" altLang="ru-RU" sz="20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90-х годов прошлого века </a:t>
            </a:r>
            <a:r>
              <a:rPr lang="ru-RU" alt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альянс антивирусных специалистов </a:t>
            </a: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CARO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alt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Computer</a:t>
            </a: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AntiVirus</a:t>
            </a: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Researcher's</a:t>
            </a: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</a:t>
            </a: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создал документ </a:t>
            </a: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«CARO </a:t>
            </a:r>
            <a:r>
              <a:rPr lang="ru-RU" alt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malware</a:t>
            </a: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naming</a:t>
            </a: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scheme</a:t>
            </a: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ts val="600"/>
              </a:spcBef>
              <a:buFontTx/>
              <a:buNone/>
            </a:pPr>
            <a:r>
              <a:rPr lang="ru-RU" alt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Последний значительный проект 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организация </a:t>
            </a: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CME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alt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Common</a:t>
            </a: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Malware</a:t>
            </a: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Enumeration</a:t>
            </a: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которая присваивает 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одинаковым детектируемым объектам единый уникальный идентификатор</a:t>
            </a:r>
          </a:p>
        </p:txBody>
      </p:sp>
      <p:sp>
        <p:nvSpPr>
          <p:cNvPr id="15367" name="AutoShape 10"/>
          <p:cNvSpPr>
            <a:spLocks noChangeAspect="1" noChangeArrowheads="1" noTextEdit="1"/>
          </p:cNvSpPr>
          <p:nvPr/>
        </p:nvSpPr>
        <p:spPr bwMode="auto">
          <a:xfrm>
            <a:off x="2166938" y="2865330"/>
            <a:ext cx="7643812" cy="2928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8" name="Rectangle 12"/>
          <p:cNvSpPr>
            <a:spLocks noChangeArrowheads="1"/>
          </p:cNvSpPr>
          <p:nvPr/>
        </p:nvSpPr>
        <p:spPr bwMode="auto">
          <a:xfrm>
            <a:off x="6051550" y="4871931"/>
            <a:ext cx="3544888" cy="9937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9" name="Freeform 13"/>
          <p:cNvSpPr>
            <a:spLocks noEditPoints="1"/>
          </p:cNvSpPr>
          <p:nvPr/>
        </p:nvSpPr>
        <p:spPr bwMode="auto">
          <a:xfrm>
            <a:off x="6032500" y="4867169"/>
            <a:ext cx="3563938" cy="998537"/>
          </a:xfrm>
          <a:custGeom>
            <a:avLst/>
            <a:gdLst>
              <a:gd name="T0" fmla="*/ 2147483646 w 5617"/>
              <a:gd name="T1" fmla="*/ 2147483646 h 1533"/>
              <a:gd name="T2" fmla="*/ 0 w 5617"/>
              <a:gd name="T3" fmla="*/ 2147483646 h 1533"/>
              <a:gd name="T4" fmla="*/ 2147483646 w 5617"/>
              <a:gd name="T5" fmla="*/ 2147483646 h 1533"/>
              <a:gd name="T6" fmla="*/ 2147483646 w 5617"/>
              <a:gd name="T7" fmla="*/ 2147483646 h 1533"/>
              <a:gd name="T8" fmla="*/ 2147483646 w 5617"/>
              <a:gd name="T9" fmla="*/ 2147483646 h 1533"/>
              <a:gd name="T10" fmla="*/ 0 w 5617"/>
              <a:gd name="T11" fmla="*/ 2147483646 h 1533"/>
              <a:gd name="T12" fmla="*/ 2147483646 w 5617"/>
              <a:gd name="T13" fmla="*/ 2147483646 h 1533"/>
              <a:gd name="T14" fmla="*/ 2147483646 w 5617"/>
              <a:gd name="T15" fmla="*/ 2147483646 h 1533"/>
              <a:gd name="T16" fmla="*/ 2147483646 w 5617"/>
              <a:gd name="T17" fmla="*/ 2147483646 h 1533"/>
              <a:gd name="T18" fmla="*/ 2147483646 w 5617"/>
              <a:gd name="T19" fmla="*/ 2147483646 h 1533"/>
              <a:gd name="T20" fmla="*/ 2147483646 w 5617"/>
              <a:gd name="T21" fmla="*/ 2147483646 h 1533"/>
              <a:gd name="T22" fmla="*/ 2147483646 w 5617"/>
              <a:gd name="T23" fmla="*/ 2147483646 h 1533"/>
              <a:gd name="T24" fmla="*/ 2147483646 w 5617"/>
              <a:gd name="T25" fmla="*/ 2147483646 h 1533"/>
              <a:gd name="T26" fmla="*/ 2147483646 w 5617"/>
              <a:gd name="T27" fmla="*/ 2147483646 h 1533"/>
              <a:gd name="T28" fmla="*/ 2147483646 w 5617"/>
              <a:gd name="T29" fmla="*/ 2147483646 h 1533"/>
              <a:gd name="T30" fmla="*/ 2147483646 w 5617"/>
              <a:gd name="T31" fmla="*/ 2147483646 h 1533"/>
              <a:gd name="T32" fmla="*/ 2147483646 w 5617"/>
              <a:gd name="T33" fmla="*/ 2147483646 h 1533"/>
              <a:gd name="T34" fmla="*/ 2147483646 w 5617"/>
              <a:gd name="T35" fmla="*/ 2147483646 h 1533"/>
              <a:gd name="T36" fmla="*/ 2147483646 w 5617"/>
              <a:gd name="T37" fmla="*/ 2147483646 h 1533"/>
              <a:gd name="T38" fmla="*/ 2147483646 w 5617"/>
              <a:gd name="T39" fmla="*/ 2147483646 h 1533"/>
              <a:gd name="T40" fmla="*/ 2147483646 w 5617"/>
              <a:gd name="T41" fmla="*/ 2147483646 h 1533"/>
              <a:gd name="T42" fmla="*/ 2147483646 w 5617"/>
              <a:gd name="T43" fmla="*/ 2147483646 h 1533"/>
              <a:gd name="T44" fmla="*/ 2147483646 w 5617"/>
              <a:gd name="T45" fmla="*/ 2147483646 h 1533"/>
              <a:gd name="T46" fmla="*/ 2147483646 w 5617"/>
              <a:gd name="T47" fmla="*/ 2147483646 h 1533"/>
              <a:gd name="T48" fmla="*/ 2147483646 w 5617"/>
              <a:gd name="T49" fmla="*/ 2147483646 h 1533"/>
              <a:gd name="T50" fmla="*/ 2147483646 w 5617"/>
              <a:gd name="T51" fmla="*/ 2147483646 h 1533"/>
              <a:gd name="T52" fmla="*/ 2147483646 w 5617"/>
              <a:gd name="T53" fmla="*/ 2147483646 h 1533"/>
              <a:gd name="T54" fmla="*/ 2147483646 w 5617"/>
              <a:gd name="T55" fmla="*/ 2147483646 h 1533"/>
              <a:gd name="T56" fmla="*/ 2147483646 w 5617"/>
              <a:gd name="T57" fmla="*/ 2147483646 h 1533"/>
              <a:gd name="T58" fmla="*/ 2147483646 w 5617"/>
              <a:gd name="T59" fmla="*/ 2147483646 h 1533"/>
              <a:gd name="T60" fmla="*/ 2147483646 w 5617"/>
              <a:gd name="T61" fmla="*/ 2147483646 h 1533"/>
              <a:gd name="T62" fmla="*/ 2147483646 w 5617"/>
              <a:gd name="T63" fmla="*/ 2147483646 h 1533"/>
              <a:gd name="T64" fmla="*/ 2147483646 w 5617"/>
              <a:gd name="T65" fmla="*/ 2147483646 h 1533"/>
              <a:gd name="T66" fmla="*/ 2147483646 w 5617"/>
              <a:gd name="T67" fmla="*/ 2147483646 h 1533"/>
              <a:gd name="T68" fmla="*/ 2147483646 w 5617"/>
              <a:gd name="T69" fmla="*/ 2147483646 h 1533"/>
              <a:gd name="T70" fmla="*/ 2147483646 w 5617"/>
              <a:gd name="T71" fmla="*/ 2147483646 h 1533"/>
              <a:gd name="T72" fmla="*/ 2147483646 w 5617"/>
              <a:gd name="T73" fmla="*/ 0 h 1533"/>
              <a:gd name="T74" fmla="*/ 2147483646 w 5617"/>
              <a:gd name="T75" fmla="*/ 2147483646 h 1533"/>
              <a:gd name="T76" fmla="*/ 2147483646 w 5617"/>
              <a:gd name="T77" fmla="*/ 2147483646 h 1533"/>
              <a:gd name="T78" fmla="*/ 2147483646 w 5617"/>
              <a:gd name="T79" fmla="*/ 2147483646 h 1533"/>
              <a:gd name="T80" fmla="*/ 2147483646 w 5617"/>
              <a:gd name="T81" fmla="*/ 0 h 1533"/>
              <a:gd name="T82" fmla="*/ 2147483646 w 5617"/>
              <a:gd name="T83" fmla="*/ 2147483646 h 1533"/>
              <a:gd name="T84" fmla="*/ 2147483646 w 5617"/>
              <a:gd name="T85" fmla="*/ 2147483646 h 1533"/>
              <a:gd name="T86" fmla="*/ 2147483646 w 5617"/>
              <a:gd name="T87" fmla="*/ 0 h 1533"/>
              <a:gd name="T88" fmla="*/ 2147483646 w 5617"/>
              <a:gd name="T89" fmla="*/ 2147483646 h 1533"/>
              <a:gd name="T90" fmla="*/ 2147483646 w 5617"/>
              <a:gd name="T91" fmla="*/ 2147483646 h 1533"/>
              <a:gd name="T92" fmla="*/ 2147483646 w 5617"/>
              <a:gd name="T93" fmla="*/ 2147483646 h 1533"/>
              <a:gd name="T94" fmla="*/ 2147483646 w 5617"/>
              <a:gd name="T95" fmla="*/ 0 h 1533"/>
              <a:gd name="T96" fmla="*/ 2147483646 w 5617"/>
              <a:gd name="T97" fmla="*/ 2147483646 h 1533"/>
              <a:gd name="T98" fmla="*/ 2147483646 w 5617"/>
              <a:gd name="T99" fmla="*/ 2147483646 h 1533"/>
              <a:gd name="T100" fmla="*/ 2147483646 w 5617"/>
              <a:gd name="T101" fmla="*/ 0 h 1533"/>
              <a:gd name="T102" fmla="*/ 2147483646 w 5617"/>
              <a:gd name="T103" fmla="*/ 2147483646 h 1533"/>
              <a:gd name="T104" fmla="*/ 2147483646 w 5617"/>
              <a:gd name="T105" fmla="*/ 2147483646 h 1533"/>
              <a:gd name="T106" fmla="*/ 2147483646 w 5617"/>
              <a:gd name="T107" fmla="*/ 2147483646 h 1533"/>
              <a:gd name="T108" fmla="*/ 2147483646 w 5617"/>
              <a:gd name="T109" fmla="*/ 0 h 1533"/>
              <a:gd name="T110" fmla="*/ 2147483646 w 5617"/>
              <a:gd name="T111" fmla="*/ 2147483646 h 1533"/>
              <a:gd name="T112" fmla="*/ 2147483646 w 5617"/>
              <a:gd name="T113" fmla="*/ 2147483646 h 1533"/>
              <a:gd name="T114" fmla="*/ 2147483646 w 5617"/>
              <a:gd name="T115" fmla="*/ 0 h 1533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5617"/>
              <a:gd name="T175" fmla="*/ 0 h 1533"/>
              <a:gd name="T176" fmla="*/ 5617 w 5617"/>
              <a:gd name="T177" fmla="*/ 1533 h 1533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5617" h="1533">
                <a:moveTo>
                  <a:pt x="16" y="24"/>
                </a:moveTo>
                <a:lnTo>
                  <a:pt x="16" y="136"/>
                </a:lnTo>
                <a:cubicBezTo>
                  <a:pt x="16" y="140"/>
                  <a:pt x="12" y="144"/>
                  <a:pt x="8" y="144"/>
                </a:cubicBezTo>
                <a:cubicBezTo>
                  <a:pt x="3" y="144"/>
                  <a:pt x="0" y="140"/>
                  <a:pt x="0" y="136"/>
                </a:cubicBezTo>
                <a:lnTo>
                  <a:pt x="0" y="24"/>
                </a:lnTo>
                <a:cubicBezTo>
                  <a:pt x="0" y="20"/>
                  <a:pt x="3" y="16"/>
                  <a:pt x="8" y="16"/>
                </a:cubicBezTo>
                <a:cubicBezTo>
                  <a:pt x="12" y="16"/>
                  <a:pt x="16" y="20"/>
                  <a:pt x="16" y="24"/>
                </a:cubicBezTo>
                <a:close/>
                <a:moveTo>
                  <a:pt x="16" y="216"/>
                </a:moveTo>
                <a:lnTo>
                  <a:pt x="16" y="328"/>
                </a:lnTo>
                <a:cubicBezTo>
                  <a:pt x="16" y="332"/>
                  <a:pt x="12" y="336"/>
                  <a:pt x="8" y="336"/>
                </a:cubicBezTo>
                <a:cubicBezTo>
                  <a:pt x="3" y="336"/>
                  <a:pt x="0" y="332"/>
                  <a:pt x="0" y="328"/>
                </a:cubicBezTo>
                <a:lnTo>
                  <a:pt x="0" y="216"/>
                </a:lnTo>
                <a:cubicBezTo>
                  <a:pt x="0" y="212"/>
                  <a:pt x="3" y="208"/>
                  <a:pt x="8" y="208"/>
                </a:cubicBezTo>
                <a:cubicBezTo>
                  <a:pt x="12" y="208"/>
                  <a:pt x="16" y="212"/>
                  <a:pt x="16" y="216"/>
                </a:cubicBezTo>
                <a:close/>
                <a:moveTo>
                  <a:pt x="16" y="408"/>
                </a:moveTo>
                <a:lnTo>
                  <a:pt x="16" y="520"/>
                </a:lnTo>
                <a:cubicBezTo>
                  <a:pt x="16" y="524"/>
                  <a:pt x="12" y="528"/>
                  <a:pt x="8" y="528"/>
                </a:cubicBezTo>
                <a:cubicBezTo>
                  <a:pt x="3" y="528"/>
                  <a:pt x="0" y="524"/>
                  <a:pt x="0" y="520"/>
                </a:cubicBezTo>
                <a:lnTo>
                  <a:pt x="0" y="408"/>
                </a:lnTo>
                <a:cubicBezTo>
                  <a:pt x="0" y="404"/>
                  <a:pt x="3" y="400"/>
                  <a:pt x="8" y="400"/>
                </a:cubicBezTo>
                <a:cubicBezTo>
                  <a:pt x="12" y="400"/>
                  <a:pt x="16" y="404"/>
                  <a:pt x="16" y="408"/>
                </a:cubicBezTo>
                <a:close/>
                <a:moveTo>
                  <a:pt x="16" y="600"/>
                </a:moveTo>
                <a:lnTo>
                  <a:pt x="16" y="712"/>
                </a:lnTo>
                <a:cubicBezTo>
                  <a:pt x="16" y="716"/>
                  <a:pt x="12" y="720"/>
                  <a:pt x="8" y="720"/>
                </a:cubicBezTo>
                <a:cubicBezTo>
                  <a:pt x="3" y="720"/>
                  <a:pt x="0" y="716"/>
                  <a:pt x="0" y="712"/>
                </a:cubicBezTo>
                <a:lnTo>
                  <a:pt x="0" y="600"/>
                </a:lnTo>
                <a:cubicBezTo>
                  <a:pt x="0" y="596"/>
                  <a:pt x="3" y="592"/>
                  <a:pt x="8" y="592"/>
                </a:cubicBezTo>
                <a:cubicBezTo>
                  <a:pt x="12" y="592"/>
                  <a:pt x="16" y="596"/>
                  <a:pt x="16" y="600"/>
                </a:cubicBezTo>
                <a:close/>
                <a:moveTo>
                  <a:pt x="16" y="792"/>
                </a:moveTo>
                <a:lnTo>
                  <a:pt x="16" y="904"/>
                </a:lnTo>
                <a:cubicBezTo>
                  <a:pt x="16" y="908"/>
                  <a:pt x="12" y="912"/>
                  <a:pt x="8" y="912"/>
                </a:cubicBezTo>
                <a:cubicBezTo>
                  <a:pt x="3" y="912"/>
                  <a:pt x="0" y="908"/>
                  <a:pt x="0" y="904"/>
                </a:cubicBezTo>
                <a:lnTo>
                  <a:pt x="0" y="792"/>
                </a:lnTo>
                <a:cubicBezTo>
                  <a:pt x="0" y="788"/>
                  <a:pt x="3" y="784"/>
                  <a:pt x="8" y="784"/>
                </a:cubicBezTo>
                <a:cubicBezTo>
                  <a:pt x="12" y="784"/>
                  <a:pt x="16" y="788"/>
                  <a:pt x="16" y="792"/>
                </a:cubicBezTo>
                <a:close/>
                <a:moveTo>
                  <a:pt x="16" y="984"/>
                </a:moveTo>
                <a:lnTo>
                  <a:pt x="16" y="1096"/>
                </a:lnTo>
                <a:cubicBezTo>
                  <a:pt x="16" y="1100"/>
                  <a:pt x="12" y="1104"/>
                  <a:pt x="8" y="1104"/>
                </a:cubicBezTo>
                <a:cubicBezTo>
                  <a:pt x="3" y="1104"/>
                  <a:pt x="0" y="1100"/>
                  <a:pt x="0" y="1096"/>
                </a:cubicBezTo>
                <a:lnTo>
                  <a:pt x="0" y="984"/>
                </a:lnTo>
                <a:cubicBezTo>
                  <a:pt x="0" y="980"/>
                  <a:pt x="3" y="976"/>
                  <a:pt x="8" y="976"/>
                </a:cubicBezTo>
                <a:cubicBezTo>
                  <a:pt x="12" y="976"/>
                  <a:pt x="16" y="980"/>
                  <a:pt x="16" y="984"/>
                </a:cubicBezTo>
                <a:close/>
                <a:moveTo>
                  <a:pt x="16" y="1176"/>
                </a:moveTo>
                <a:lnTo>
                  <a:pt x="16" y="1288"/>
                </a:lnTo>
                <a:cubicBezTo>
                  <a:pt x="16" y="1292"/>
                  <a:pt x="12" y="1296"/>
                  <a:pt x="8" y="1296"/>
                </a:cubicBezTo>
                <a:cubicBezTo>
                  <a:pt x="3" y="1296"/>
                  <a:pt x="0" y="1292"/>
                  <a:pt x="0" y="1288"/>
                </a:cubicBezTo>
                <a:lnTo>
                  <a:pt x="0" y="1176"/>
                </a:lnTo>
                <a:cubicBezTo>
                  <a:pt x="0" y="1172"/>
                  <a:pt x="3" y="1168"/>
                  <a:pt x="8" y="1168"/>
                </a:cubicBezTo>
                <a:cubicBezTo>
                  <a:pt x="12" y="1168"/>
                  <a:pt x="16" y="1172"/>
                  <a:pt x="16" y="1176"/>
                </a:cubicBezTo>
                <a:close/>
                <a:moveTo>
                  <a:pt x="16" y="1368"/>
                </a:moveTo>
                <a:lnTo>
                  <a:pt x="16" y="1480"/>
                </a:lnTo>
                <a:cubicBezTo>
                  <a:pt x="16" y="1484"/>
                  <a:pt x="12" y="1488"/>
                  <a:pt x="8" y="1488"/>
                </a:cubicBezTo>
                <a:cubicBezTo>
                  <a:pt x="3" y="1488"/>
                  <a:pt x="0" y="1484"/>
                  <a:pt x="0" y="1480"/>
                </a:cubicBezTo>
                <a:lnTo>
                  <a:pt x="0" y="1368"/>
                </a:lnTo>
                <a:cubicBezTo>
                  <a:pt x="0" y="1364"/>
                  <a:pt x="3" y="1360"/>
                  <a:pt x="8" y="1360"/>
                </a:cubicBezTo>
                <a:cubicBezTo>
                  <a:pt x="12" y="1360"/>
                  <a:pt x="16" y="1364"/>
                  <a:pt x="16" y="1368"/>
                </a:cubicBezTo>
                <a:close/>
                <a:moveTo>
                  <a:pt x="43" y="1517"/>
                </a:moveTo>
                <a:lnTo>
                  <a:pt x="155" y="1517"/>
                </a:lnTo>
                <a:cubicBezTo>
                  <a:pt x="159" y="1517"/>
                  <a:pt x="163" y="1521"/>
                  <a:pt x="163" y="1525"/>
                </a:cubicBezTo>
                <a:cubicBezTo>
                  <a:pt x="163" y="1530"/>
                  <a:pt x="159" y="1533"/>
                  <a:pt x="155" y="1533"/>
                </a:cubicBezTo>
                <a:lnTo>
                  <a:pt x="43" y="1533"/>
                </a:lnTo>
                <a:cubicBezTo>
                  <a:pt x="38" y="1533"/>
                  <a:pt x="35" y="1530"/>
                  <a:pt x="35" y="1525"/>
                </a:cubicBezTo>
                <a:cubicBezTo>
                  <a:pt x="35" y="1521"/>
                  <a:pt x="38" y="1517"/>
                  <a:pt x="43" y="1517"/>
                </a:cubicBezTo>
                <a:close/>
                <a:moveTo>
                  <a:pt x="235" y="1517"/>
                </a:moveTo>
                <a:lnTo>
                  <a:pt x="347" y="1517"/>
                </a:lnTo>
                <a:cubicBezTo>
                  <a:pt x="351" y="1517"/>
                  <a:pt x="355" y="1521"/>
                  <a:pt x="355" y="1525"/>
                </a:cubicBezTo>
                <a:cubicBezTo>
                  <a:pt x="355" y="1530"/>
                  <a:pt x="351" y="1533"/>
                  <a:pt x="347" y="1533"/>
                </a:cubicBezTo>
                <a:lnTo>
                  <a:pt x="235" y="1533"/>
                </a:lnTo>
                <a:cubicBezTo>
                  <a:pt x="230" y="1533"/>
                  <a:pt x="227" y="1530"/>
                  <a:pt x="227" y="1525"/>
                </a:cubicBezTo>
                <a:cubicBezTo>
                  <a:pt x="227" y="1521"/>
                  <a:pt x="230" y="1517"/>
                  <a:pt x="235" y="1517"/>
                </a:cubicBezTo>
                <a:close/>
                <a:moveTo>
                  <a:pt x="427" y="1517"/>
                </a:moveTo>
                <a:lnTo>
                  <a:pt x="539" y="1517"/>
                </a:lnTo>
                <a:cubicBezTo>
                  <a:pt x="543" y="1517"/>
                  <a:pt x="547" y="1521"/>
                  <a:pt x="547" y="1525"/>
                </a:cubicBezTo>
                <a:cubicBezTo>
                  <a:pt x="547" y="1530"/>
                  <a:pt x="543" y="1533"/>
                  <a:pt x="539" y="1533"/>
                </a:cubicBezTo>
                <a:lnTo>
                  <a:pt x="427" y="1533"/>
                </a:lnTo>
                <a:cubicBezTo>
                  <a:pt x="422" y="1533"/>
                  <a:pt x="419" y="1530"/>
                  <a:pt x="419" y="1525"/>
                </a:cubicBezTo>
                <a:cubicBezTo>
                  <a:pt x="419" y="1521"/>
                  <a:pt x="422" y="1517"/>
                  <a:pt x="427" y="1517"/>
                </a:cubicBezTo>
                <a:close/>
                <a:moveTo>
                  <a:pt x="619" y="1517"/>
                </a:moveTo>
                <a:lnTo>
                  <a:pt x="731" y="1517"/>
                </a:lnTo>
                <a:cubicBezTo>
                  <a:pt x="735" y="1517"/>
                  <a:pt x="739" y="1521"/>
                  <a:pt x="739" y="1525"/>
                </a:cubicBezTo>
                <a:cubicBezTo>
                  <a:pt x="739" y="1530"/>
                  <a:pt x="735" y="1533"/>
                  <a:pt x="731" y="1533"/>
                </a:cubicBezTo>
                <a:lnTo>
                  <a:pt x="619" y="1533"/>
                </a:lnTo>
                <a:cubicBezTo>
                  <a:pt x="614" y="1533"/>
                  <a:pt x="611" y="1530"/>
                  <a:pt x="611" y="1525"/>
                </a:cubicBezTo>
                <a:cubicBezTo>
                  <a:pt x="611" y="1521"/>
                  <a:pt x="614" y="1517"/>
                  <a:pt x="619" y="1517"/>
                </a:cubicBezTo>
                <a:close/>
                <a:moveTo>
                  <a:pt x="811" y="1517"/>
                </a:moveTo>
                <a:lnTo>
                  <a:pt x="923" y="1517"/>
                </a:lnTo>
                <a:cubicBezTo>
                  <a:pt x="927" y="1517"/>
                  <a:pt x="931" y="1521"/>
                  <a:pt x="931" y="1525"/>
                </a:cubicBezTo>
                <a:cubicBezTo>
                  <a:pt x="931" y="1530"/>
                  <a:pt x="927" y="1533"/>
                  <a:pt x="923" y="1533"/>
                </a:cubicBezTo>
                <a:lnTo>
                  <a:pt x="811" y="1533"/>
                </a:lnTo>
                <a:cubicBezTo>
                  <a:pt x="806" y="1533"/>
                  <a:pt x="803" y="1530"/>
                  <a:pt x="803" y="1525"/>
                </a:cubicBezTo>
                <a:cubicBezTo>
                  <a:pt x="803" y="1521"/>
                  <a:pt x="806" y="1517"/>
                  <a:pt x="811" y="1517"/>
                </a:cubicBezTo>
                <a:close/>
                <a:moveTo>
                  <a:pt x="1003" y="1517"/>
                </a:moveTo>
                <a:lnTo>
                  <a:pt x="1115" y="1517"/>
                </a:lnTo>
                <a:cubicBezTo>
                  <a:pt x="1119" y="1517"/>
                  <a:pt x="1123" y="1521"/>
                  <a:pt x="1123" y="1525"/>
                </a:cubicBezTo>
                <a:cubicBezTo>
                  <a:pt x="1123" y="1530"/>
                  <a:pt x="1119" y="1533"/>
                  <a:pt x="1115" y="1533"/>
                </a:cubicBezTo>
                <a:lnTo>
                  <a:pt x="1003" y="1533"/>
                </a:lnTo>
                <a:cubicBezTo>
                  <a:pt x="998" y="1533"/>
                  <a:pt x="995" y="1530"/>
                  <a:pt x="995" y="1525"/>
                </a:cubicBezTo>
                <a:cubicBezTo>
                  <a:pt x="995" y="1521"/>
                  <a:pt x="998" y="1517"/>
                  <a:pt x="1003" y="1517"/>
                </a:cubicBezTo>
                <a:close/>
                <a:moveTo>
                  <a:pt x="1195" y="1517"/>
                </a:moveTo>
                <a:lnTo>
                  <a:pt x="1307" y="1517"/>
                </a:lnTo>
                <a:cubicBezTo>
                  <a:pt x="1311" y="1517"/>
                  <a:pt x="1315" y="1521"/>
                  <a:pt x="1315" y="1525"/>
                </a:cubicBezTo>
                <a:cubicBezTo>
                  <a:pt x="1315" y="1530"/>
                  <a:pt x="1311" y="1533"/>
                  <a:pt x="1307" y="1533"/>
                </a:cubicBezTo>
                <a:lnTo>
                  <a:pt x="1195" y="1533"/>
                </a:lnTo>
                <a:cubicBezTo>
                  <a:pt x="1190" y="1533"/>
                  <a:pt x="1187" y="1530"/>
                  <a:pt x="1187" y="1525"/>
                </a:cubicBezTo>
                <a:cubicBezTo>
                  <a:pt x="1187" y="1521"/>
                  <a:pt x="1190" y="1517"/>
                  <a:pt x="1195" y="1517"/>
                </a:cubicBezTo>
                <a:close/>
                <a:moveTo>
                  <a:pt x="1387" y="1517"/>
                </a:moveTo>
                <a:lnTo>
                  <a:pt x="1499" y="1517"/>
                </a:lnTo>
                <a:cubicBezTo>
                  <a:pt x="1503" y="1517"/>
                  <a:pt x="1507" y="1521"/>
                  <a:pt x="1507" y="1525"/>
                </a:cubicBezTo>
                <a:cubicBezTo>
                  <a:pt x="1507" y="1530"/>
                  <a:pt x="1503" y="1533"/>
                  <a:pt x="1499" y="1533"/>
                </a:cubicBezTo>
                <a:lnTo>
                  <a:pt x="1387" y="1533"/>
                </a:lnTo>
                <a:cubicBezTo>
                  <a:pt x="1382" y="1533"/>
                  <a:pt x="1379" y="1530"/>
                  <a:pt x="1379" y="1525"/>
                </a:cubicBezTo>
                <a:cubicBezTo>
                  <a:pt x="1379" y="1521"/>
                  <a:pt x="1382" y="1517"/>
                  <a:pt x="1387" y="1517"/>
                </a:cubicBezTo>
                <a:close/>
                <a:moveTo>
                  <a:pt x="1579" y="1517"/>
                </a:moveTo>
                <a:lnTo>
                  <a:pt x="1691" y="1517"/>
                </a:lnTo>
                <a:cubicBezTo>
                  <a:pt x="1695" y="1517"/>
                  <a:pt x="1699" y="1521"/>
                  <a:pt x="1699" y="1525"/>
                </a:cubicBezTo>
                <a:cubicBezTo>
                  <a:pt x="1699" y="1530"/>
                  <a:pt x="1695" y="1533"/>
                  <a:pt x="1691" y="1533"/>
                </a:cubicBezTo>
                <a:lnTo>
                  <a:pt x="1579" y="1533"/>
                </a:lnTo>
                <a:cubicBezTo>
                  <a:pt x="1574" y="1533"/>
                  <a:pt x="1571" y="1530"/>
                  <a:pt x="1571" y="1525"/>
                </a:cubicBezTo>
                <a:cubicBezTo>
                  <a:pt x="1571" y="1521"/>
                  <a:pt x="1574" y="1517"/>
                  <a:pt x="1579" y="1517"/>
                </a:cubicBezTo>
                <a:close/>
                <a:moveTo>
                  <a:pt x="1771" y="1517"/>
                </a:moveTo>
                <a:lnTo>
                  <a:pt x="1883" y="1517"/>
                </a:lnTo>
                <a:cubicBezTo>
                  <a:pt x="1887" y="1517"/>
                  <a:pt x="1891" y="1521"/>
                  <a:pt x="1891" y="1525"/>
                </a:cubicBezTo>
                <a:cubicBezTo>
                  <a:pt x="1891" y="1530"/>
                  <a:pt x="1887" y="1533"/>
                  <a:pt x="1883" y="1533"/>
                </a:cubicBezTo>
                <a:lnTo>
                  <a:pt x="1771" y="1533"/>
                </a:lnTo>
                <a:cubicBezTo>
                  <a:pt x="1766" y="1533"/>
                  <a:pt x="1763" y="1530"/>
                  <a:pt x="1763" y="1525"/>
                </a:cubicBezTo>
                <a:cubicBezTo>
                  <a:pt x="1763" y="1521"/>
                  <a:pt x="1766" y="1517"/>
                  <a:pt x="1771" y="1517"/>
                </a:cubicBezTo>
                <a:close/>
                <a:moveTo>
                  <a:pt x="1963" y="1517"/>
                </a:moveTo>
                <a:lnTo>
                  <a:pt x="2075" y="1517"/>
                </a:lnTo>
                <a:cubicBezTo>
                  <a:pt x="2079" y="1517"/>
                  <a:pt x="2083" y="1521"/>
                  <a:pt x="2083" y="1525"/>
                </a:cubicBezTo>
                <a:cubicBezTo>
                  <a:pt x="2083" y="1530"/>
                  <a:pt x="2079" y="1533"/>
                  <a:pt x="2075" y="1533"/>
                </a:cubicBezTo>
                <a:lnTo>
                  <a:pt x="1963" y="1533"/>
                </a:lnTo>
                <a:cubicBezTo>
                  <a:pt x="1958" y="1533"/>
                  <a:pt x="1955" y="1530"/>
                  <a:pt x="1955" y="1525"/>
                </a:cubicBezTo>
                <a:cubicBezTo>
                  <a:pt x="1955" y="1521"/>
                  <a:pt x="1958" y="1517"/>
                  <a:pt x="1963" y="1517"/>
                </a:cubicBezTo>
                <a:close/>
                <a:moveTo>
                  <a:pt x="2155" y="1517"/>
                </a:moveTo>
                <a:lnTo>
                  <a:pt x="2267" y="1517"/>
                </a:lnTo>
                <a:cubicBezTo>
                  <a:pt x="2271" y="1517"/>
                  <a:pt x="2275" y="1521"/>
                  <a:pt x="2275" y="1525"/>
                </a:cubicBezTo>
                <a:cubicBezTo>
                  <a:pt x="2275" y="1530"/>
                  <a:pt x="2271" y="1533"/>
                  <a:pt x="2267" y="1533"/>
                </a:cubicBezTo>
                <a:lnTo>
                  <a:pt x="2155" y="1533"/>
                </a:lnTo>
                <a:cubicBezTo>
                  <a:pt x="2150" y="1533"/>
                  <a:pt x="2147" y="1530"/>
                  <a:pt x="2147" y="1525"/>
                </a:cubicBezTo>
                <a:cubicBezTo>
                  <a:pt x="2147" y="1521"/>
                  <a:pt x="2150" y="1517"/>
                  <a:pt x="2155" y="1517"/>
                </a:cubicBezTo>
                <a:close/>
                <a:moveTo>
                  <a:pt x="2347" y="1517"/>
                </a:moveTo>
                <a:lnTo>
                  <a:pt x="2459" y="1517"/>
                </a:lnTo>
                <a:cubicBezTo>
                  <a:pt x="2463" y="1517"/>
                  <a:pt x="2467" y="1521"/>
                  <a:pt x="2467" y="1525"/>
                </a:cubicBezTo>
                <a:cubicBezTo>
                  <a:pt x="2467" y="1530"/>
                  <a:pt x="2463" y="1533"/>
                  <a:pt x="2459" y="1533"/>
                </a:cubicBezTo>
                <a:lnTo>
                  <a:pt x="2347" y="1533"/>
                </a:lnTo>
                <a:cubicBezTo>
                  <a:pt x="2342" y="1533"/>
                  <a:pt x="2339" y="1530"/>
                  <a:pt x="2339" y="1525"/>
                </a:cubicBezTo>
                <a:cubicBezTo>
                  <a:pt x="2339" y="1521"/>
                  <a:pt x="2342" y="1517"/>
                  <a:pt x="2347" y="1517"/>
                </a:cubicBezTo>
                <a:close/>
                <a:moveTo>
                  <a:pt x="2539" y="1517"/>
                </a:moveTo>
                <a:lnTo>
                  <a:pt x="2651" y="1517"/>
                </a:lnTo>
                <a:cubicBezTo>
                  <a:pt x="2655" y="1517"/>
                  <a:pt x="2659" y="1521"/>
                  <a:pt x="2659" y="1525"/>
                </a:cubicBezTo>
                <a:cubicBezTo>
                  <a:pt x="2659" y="1530"/>
                  <a:pt x="2655" y="1533"/>
                  <a:pt x="2651" y="1533"/>
                </a:cubicBezTo>
                <a:lnTo>
                  <a:pt x="2539" y="1533"/>
                </a:lnTo>
                <a:cubicBezTo>
                  <a:pt x="2534" y="1533"/>
                  <a:pt x="2531" y="1530"/>
                  <a:pt x="2531" y="1525"/>
                </a:cubicBezTo>
                <a:cubicBezTo>
                  <a:pt x="2531" y="1521"/>
                  <a:pt x="2534" y="1517"/>
                  <a:pt x="2539" y="1517"/>
                </a:cubicBezTo>
                <a:close/>
                <a:moveTo>
                  <a:pt x="2731" y="1517"/>
                </a:moveTo>
                <a:lnTo>
                  <a:pt x="2843" y="1517"/>
                </a:lnTo>
                <a:cubicBezTo>
                  <a:pt x="2847" y="1517"/>
                  <a:pt x="2851" y="1521"/>
                  <a:pt x="2851" y="1525"/>
                </a:cubicBezTo>
                <a:cubicBezTo>
                  <a:pt x="2851" y="1530"/>
                  <a:pt x="2847" y="1533"/>
                  <a:pt x="2843" y="1533"/>
                </a:cubicBezTo>
                <a:lnTo>
                  <a:pt x="2731" y="1533"/>
                </a:lnTo>
                <a:cubicBezTo>
                  <a:pt x="2726" y="1533"/>
                  <a:pt x="2723" y="1530"/>
                  <a:pt x="2723" y="1525"/>
                </a:cubicBezTo>
                <a:cubicBezTo>
                  <a:pt x="2723" y="1521"/>
                  <a:pt x="2726" y="1517"/>
                  <a:pt x="2731" y="1517"/>
                </a:cubicBezTo>
                <a:close/>
                <a:moveTo>
                  <a:pt x="2923" y="1517"/>
                </a:moveTo>
                <a:lnTo>
                  <a:pt x="3035" y="1517"/>
                </a:lnTo>
                <a:cubicBezTo>
                  <a:pt x="3039" y="1517"/>
                  <a:pt x="3043" y="1521"/>
                  <a:pt x="3043" y="1525"/>
                </a:cubicBezTo>
                <a:cubicBezTo>
                  <a:pt x="3043" y="1530"/>
                  <a:pt x="3039" y="1533"/>
                  <a:pt x="3035" y="1533"/>
                </a:cubicBezTo>
                <a:lnTo>
                  <a:pt x="2923" y="1533"/>
                </a:lnTo>
                <a:cubicBezTo>
                  <a:pt x="2918" y="1533"/>
                  <a:pt x="2915" y="1530"/>
                  <a:pt x="2915" y="1525"/>
                </a:cubicBezTo>
                <a:cubicBezTo>
                  <a:pt x="2915" y="1521"/>
                  <a:pt x="2918" y="1517"/>
                  <a:pt x="2923" y="1517"/>
                </a:cubicBezTo>
                <a:close/>
                <a:moveTo>
                  <a:pt x="3115" y="1517"/>
                </a:moveTo>
                <a:lnTo>
                  <a:pt x="3227" y="1517"/>
                </a:lnTo>
                <a:cubicBezTo>
                  <a:pt x="3231" y="1517"/>
                  <a:pt x="3235" y="1521"/>
                  <a:pt x="3235" y="1525"/>
                </a:cubicBezTo>
                <a:cubicBezTo>
                  <a:pt x="3235" y="1530"/>
                  <a:pt x="3231" y="1533"/>
                  <a:pt x="3227" y="1533"/>
                </a:cubicBezTo>
                <a:lnTo>
                  <a:pt x="3115" y="1533"/>
                </a:lnTo>
                <a:cubicBezTo>
                  <a:pt x="3110" y="1533"/>
                  <a:pt x="3107" y="1530"/>
                  <a:pt x="3107" y="1525"/>
                </a:cubicBezTo>
                <a:cubicBezTo>
                  <a:pt x="3107" y="1521"/>
                  <a:pt x="3110" y="1517"/>
                  <a:pt x="3115" y="1517"/>
                </a:cubicBezTo>
                <a:close/>
                <a:moveTo>
                  <a:pt x="3307" y="1517"/>
                </a:moveTo>
                <a:lnTo>
                  <a:pt x="3419" y="1517"/>
                </a:lnTo>
                <a:cubicBezTo>
                  <a:pt x="3423" y="1517"/>
                  <a:pt x="3427" y="1521"/>
                  <a:pt x="3427" y="1525"/>
                </a:cubicBezTo>
                <a:cubicBezTo>
                  <a:pt x="3427" y="1530"/>
                  <a:pt x="3423" y="1533"/>
                  <a:pt x="3419" y="1533"/>
                </a:cubicBezTo>
                <a:lnTo>
                  <a:pt x="3307" y="1533"/>
                </a:lnTo>
                <a:cubicBezTo>
                  <a:pt x="3302" y="1533"/>
                  <a:pt x="3299" y="1530"/>
                  <a:pt x="3299" y="1525"/>
                </a:cubicBezTo>
                <a:cubicBezTo>
                  <a:pt x="3299" y="1521"/>
                  <a:pt x="3302" y="1517"/>
                  <a:pt x="3307" y="1517"/>
                </a:cubicBezTo>
                <a:close/>
                <a:moveTo>
                  <a:pt x="3499" y="1517"/>
                </a:moveTo>
                <a:lnTo>
                  <a:pt x="3611" y="1517"/>
                </a:lnTo>
                <a:cubicBezTo>
                  <a:pt x="3615" y="1517"/>
                  <a:pt x="3619" y="1521"/>
                  <a:pt x="3619" y="1525"/>
                </a:cubicBezTo>
                <a:cubicBezTo>
                  <a:pt x="3619" y="1530"/>
                  <a:pt x="3615" y="1533"/>
                  <a:pt x="3611" y="1533"/>
                </a:cubicBezTo>
                <a:lnTo>
                  <a:pt x="3499" y="1533"/>
                </a:lnTo>
                <a:cubicBezTo>
                  <a:pt x="3494" y="1533"/>
                  <a:pt x="3491" y="1530"/>
                  <a:pt x="3491" y="1525"/>
                </a:cubicBezTo>
                <a:cubicBezTo>
                  <a:pt x="3491" y="1521"/>
                  <a:pt x="3494" y="1517"/>
                  <a:pt x="3499" y="1517"/>
                </a:cubicBezTo>
                <a:close/>
                <a:moveTo>
                  <a:pt x="3691" y="1517"/>
                </a:moveTo>
                <a:lnTo>
                  <a:pt x="3803" y="1517"/>
                </a:lnTo>
                <a:cubicBezTo>
                  <a:pt x="3807" y="1517"/>
                  <a:pt x="3811" y="1521"/>
                  <a:pt x="3811" y="1525"/>
                </a:cubicBezTo>
                <a:cubicBezTo>
                  <a:pt x="3811" y="1530"/>
                  <a:pt x="3807" y="1533"/>
                  <a:pt x="3803" y="1533"/>
                </a:cubicBezTo>
                <a:lnTo>
                  <a:pt x="3691" y="1533"/>
                </a:lnTo>
                <a:cubicBezTo>
                  <a:pt x="3686" y="1533"/>
                  <a:pt x="3683" y="1530"/>
                  <a:pt x="3683" y="1525"/>
                </a:cubicBezTo>
                <a:cubicBezTo>
                  <a:pt x="3683" y="1521"/>
                  <a:pt x="3686" y="1517"/>
                  <a:pt x="3691" y="1517"/>
                </a:cubicBezTo>
                <a:close/>
                <a:moveTo>
                  <a:pt x="3883" y="1517"/>
                </a:moveTo>
                <a:lnTo>
                  <a:pt x="3995" y="1517"/>
                </a:lnTo>
                <a:cubicBezTo>
                  <a:pt x="3999" y="1517"/>
                  <a:pt x="4003" y="1521"/>
                  <a:pt x="4003" y="1525"/>
                </a:cubicBezTo>
                <a:cubicBezTo>
                  <a:pt x="4003" y="1530"/>
                  <a:pt x="3999" y="1533"/>
                  <a:pt x="3995" y="1533"/>
                </a:cubicBezTo>
                <a:lnTo>
                  <a:pt x="3883" y="1533"/>
                </a:lnTo>
                <a:cubicBezTo>
                  <a:pt x="3878" y="1533"/>
                  <a:pt x="3875" y="1530"/>
                  <a:pt x="3875" y="1525"/>
                </a:cubicBezTo>
                <a:cubicBezTo>
                  <a:pt x="3875" y="1521"/>
                  <a:pt x="3878" y="1517"/>
                  <a:pt x="3883" y="1517"/>
                </a:cubicBezTo>
                <a:close/>
                <a:moveTo>
                  <a:pt x="4075" y="1517"/>
                </a:moveTo>
                <a:lnTo>
                  <a:pt x="4187" y="1517"/>
                </a:lnTo>
                <a:cubicBezTo>
                  <a:pt x="4191" y="1517"/>
                  <a:pt x="4195" y="1521"/>
                  <a:pt x="4195" y="1525"/>
                </a:cubicBezTo>
                <a:cubicBezTo>
                  <a:pt x="4195" y="1530"/>
                  <a:pt x="4191" y="1533"/>
                  <a:pt x="4187" y="1533"/>
                </a:cubicBezTo>
                <a:lnTo>
                  <a:pt x="4075" y="1533"/>
                </a:lnTo>
                <a:cubicBezTo>
                  <a:pt x="4070" y="1533"/>
                  <a:pt x="4067" y="1530"/>
                  <a:pt x="4067" y="1525"/>
                </a:cubicBezTo>
                <a:cubicBezTo>
                  <a:pt x="4067" y="1521"/>
                  <a:pt x="4070" y="1517"/>
                  <a:pt x="4075" y="1517"/>
                </a:cubicBezTo>
                <a:close/>
                <a:moveTo>
                  <a:pt x="4267" y="1517"/>
                </a:moveTo>
                <a:lnTo>
                  <a:pt x="4379" y="1517"/>
                </a:lnTo>
                <a:cubicBezTo>
                  <a:pt x="4383" y="1517"/>
                  <a:pt x="4387" y="1521"/>
                  <a:pt x="4387" y="1525"/>
                </a:cubicBezTo>
                <a:cubicBezTo>
                  <a:pt x="4387" y="1530"/>
                  <a:pt x="4383" y="1533"/>
                  <a:pt x="4379" y="1533"/>
                </a:cubicBezTo>
                <a:lnTo>
                  <a:pt x="4267" y="1533"/>
                </a:lnTo>
                <a:cubicBezTo>
                  <a:pt x="4262" y="1533"/>
                  <a:pt x="4259" y="1530"/>
                  <a:pt x="4259" y="1525"/>
                </a:cubicBezTo>
                <a:cubicBezTo>
                  <a:pt x="4259" y="1521"/>
                  <a:pt x="4262" y="1517"/>
                  <a:pt x="4267" y="1517"/>
                </a:cubicBezTo>
                <a:close/>
                <a:moveTo>
                  <a:pt x="4459" y="1517"/>
                </a:moveTo>
                <a:lnTo>
                  <a:pt x="4571" y="1517"/>
                </a:lnTo>
                <a:cubicBezTo>
                  <a:pt x="4575" y="1517"/>
                  <a:pt x="4579" y="1521"/>
                  <a:pt x="4579" y="1525"/>
                </a:cubicBezTo>
                <a:cubicBezTo>
                  <a:pt x="4579" y="1530"/>
                  <a:pt x="4575" y="1533"/>
                  <a:pt x="4571" y="1533"/>
                </a:cubicBezTo>
                <a:lnTo>
                  <a:pt x="4459" y="1533"/>
                </a:lnTo>
                <a:cubicBezTo>
                  <a:pt x="4454" y="1533"/>
                  <a:pt x="4451" y="1530"/>
                  <a:pt x="4451" y="1525"/>
                </a:cubicBezTo>
                <a:cubicBezTo>
                  <a:pt x="4451" y="1521"/>
                  <a:pt x="4454" y="1517"/>
                  <a:pt x="4459" y="1517"/>
                </a:cubicBezTo>
                <a:close/>
                <a:moveTo>
                  <a:pt x="4651" y="1517"/>
                </a:moveTo>
                <a:lnTo>
                  <a:pt x="4763" y="1517"/>
                </a:lnTo>
                <a:cubicBezTo>
                  <a:pt x="4767" y="1517"/>
                  <a:pt x="4771" y="1521"/>
                  <a:pt x="4771" y="1525"/>
                </a:cubicBezTo>
                <a:cubicBezTo>
                  <a:pt x="4771" y="1530"/>
                  <a:pt x="4767" y="1533"/>
                  <a:pt x="4763" y="1533"/>
                </a:cubicBezTo>
                <a:lnTo>
                  <a:pt x="4651" y="1533"/>
                </a:lnTo>
                <a:cubicBezTo>
                  <a:pt x="4646" y="1533"/>
                  <a:pt x="4643" y="1530"/>
                  <a:pt x="4643" y="1525"/>
                </a:cubicBezTo>
                <a:cubicBezTo>
                  <a:pt x="4643" y="1521"/>
                  <a:pt x="4646" y="1517"/>
                  <a:pt x="4651" y="1517"/>
                </a:cubicBezTo>
                <a:close/>
                <a:moveTo>
                  <a:pt x="4843" y="1517"/>
                </a:moveTo>
                <a:lnTo>
                  <a:pt x="4955" y="1517"/>
                </a:lnTo>
                <a:cubicBezTo>
                  <a:pt x="4959" y="1517"/>
                  <a:pt x="4963" y="1521"/>
                  <a:pt x="4963" y="1525"/>
                </a:cubicBezTo>
                <a:cubicBezTo>
                  <a:pt x="4963" y="1530"/>
                  <a:pt x="4959" y="1533"/>
                  <a:pt x="4955" y="1533"/>
                </a:cubicBezTo>
                <a:lnTo>
                  <a:pt x="4843" y="1533"/>
                </a:lnTo>
                <a:cubicBezTo>
                  <a:pt x="4838" y="1533"/>
                  <a:pt x="4835" y="1530"/>
                  <a:pt x="4835" y="1525"/>
                </a:cubicBezTo>
                <a:cubicBezTo>
                  <a:pt x="4835" y="1521"/>
                  <a:pt x="4838" y="1517"/>
                  <a:pt x="4843" y="1517"/>
                </a:cubicBezTo>
                <a:close/>
                <a:moveTo>
                  <a:pt x="5035" y="1517"/>
                </a:moveTo>
                <a:lnTo>
                  <a:pt x="5147" y="1517"/>
                </a:lnTo>
                <a:cubicBezTo>
                  <a:pt x="5151" y="1517"/>
                  <a:pt x="5155" y="1521"/>
                  <a:pt x="5155" y="1525"/>
                </a:cubicBezTo>
                <a:cubicBezTo>
                  <a:pt x="5155" y="1530"/>
                  <a:pt x="5151" y="1533"/>
                  <a:pt x="5147" y="1533"/>
                </a:cubicBezTo>
                <a:lnTo>
                  <a:pt x="5035" y="1533"/>
                </a:lnTo>
                <a:cubicBezTo>
                  <a:pt x="5030" y="1533"/>
                  <a:pt x="5027" y="1530"/>
                  <a:pt x="5027" y="1525"/>
                </a:cubicBezTo>
                <a:cubicBezTo>
                  <a:pt x="5027" y="1521"/>
                  <a:pt x="5030" y="1517"/>
                  <a:pt x="5035" y="1517"/>
                </a:cubicBezTo>
                <a:close/>
                <a:moveTo>
                  <a:pt x="5227" y="1517"/>
                </a:moveTo>
                <a:lnTo>
                  <a:pt x="5339" y="1517"/>
                </a:lnTo>
                <a:cubicBezTo>
                  <a:pt x="5343" y="1517"/>
                  <a:pt x="5347" y="1521"/>
                  <a:pt x="5347" y="1525"/>
                </a:cubicBezTo>
                <a:cubicBezTo>
                  <a:pt x="5347" y="1530"/>
                  <a:pt x="5343" y="1533"/>
                  <a:pt x="5339" y="1533"/>
                </a:cubicBezTo>
                <a:lnTo>
                  <a:pt x="5227" y="1533"/>
                </a:lnTo>
                <a:cubicBezTo>
                  <a:pt x="5222" y="1533"/>
                  <a:pt x="5219" y="1530"/>
                  <a:pt x="5219" y="1525"/>
                </a:cubicBezTo>
                <a:cubicBezTo>
                  <a:pt x="5219" y="1521"/>
                  <a:pt x="5222" y="1517"/>
                  <a:pt x="5227" y="1517"/>
                </a:cubicBezTo>
                <a:close/>
                <a:moveTo>
                  <a:pt x="5419" y="1517"/>
                </a:moveTo>
                <a:lnTo>
                  <a:pt x="5531" y="1517"/>
                </a:lnTo>
                <a:cubicBezTo>
                  <a:pt x="5535" y="1517"/>
                  <a:pt x="5539" y="1521"/>
                  <a:pt x="5539" y="1525"/>
                </a:cubicBezTo>
                <a:cubicBezTo>
                  <a:pt x="5539" y="1530"/>
                  <a:pt x="5535" y="1533"/>
                  <a:pt x="5531" y="1533"/>
                </a:cubicBezTo>
                <a:lnTo>
                  <a:pt x="5419" y="1533"/>
                </a:lnTo>
                <a:cubicBezTo>
                  <a:pt x="5414" y="1533"/>
                  <a:pt x="5411" y="1530"/>
                  <a:pt x="5411" y="1525"/>
                </a:cubicBezTo>
                <a:cubicBezTo>
                  <a:pt x="5411" y="1521"/>
                  <a:pt x="5414" y="1517"/>
                  <a:pt x="5419" y="1517"/>
                </a:cubicBezTo>
                <a:close/>
                <a:moveTo>
                  <a:pt x="5601" y="1524"/>
                </a:moveTo>
                <a:lnTo>
                  <a:pt x="5601" y="1412"/>
                </a:lnTo>
                <a:cubicBezTo>
                  <a:pt x="5601" y="1408"/>
                  <a:pt x="5605" y="1404"/>
                  <a:pt x="5609" y="1404"/>
                </a:cubicBezTo>
                <a:cubicBezTo>
                  <a:pt x="5614" y="1404"/>
                  <a:pt x="5617" y="1408"/>
                  <a:pt x="5617" y="1412"/>
                </a:cubicBezTo>
                <a:lnTo>
                  <a:pt x="5617" y="1524"/>
                </a:lnTo>
                <a:cubicBezTo>
                  <a:pt x="5617" y="1528"/>
                  <a:pt x="5614" y="1532"/>
                  <a:pt x="5609" y="1532"/>
                </a:cubicBezTo>
                <a:cubicBezTo>
                  <a:pt x="5605" y="1532"/>
                  <a:pt x="5601" y="1528"/>
                  <a:pt x="5601" y="1524"/>
                </a:cubicBezTo>
                <a:close/>
                <a:moveTo>
                  <a:pt x="5601" y="1332"/>
                </a:moveTo>
                <a:lnTo>
                  <a:pt x="5601" y="1220"/>
                </a:lnTo>
                <a:cubicBezTo>
                  <a:pt x="5601" y="1216"/>
                  <a:pt x="5605" y="1212"/>
                  <a:pt x="5609" y="1212"/>
                </a:cubicBezTo>
                <a:cubicBezTo>
                  <a:pt x="5614" y="1212"/>
                  <a:pt x="5617" y="1216"/>
                  <a:pt x="5617" y="1220"/>
                </a:cubicBezTo>
                <a:lnTo>
                  <a:pt x="5617" y="1332"/>
                </a:lnTo>
                <a:cubicBezTo>
                  <a:pt x="5617" y="1336"/>
                  <a:pt x="5614" y="1340"/>
                  <a:pt x="5609" y="1340"/>
                </a:cubicBezTo>
                <a:cubicBezTo>
                  <a:pt x="5605" y="1340"/>
                  <a:pt x="5601" y="1336"/>
                  <a:pt x="5601" y="1332"/>
                </a:cubicBezTo>
                <a:close/>
                <a:moveTo>
                  <a:pt x="5601" y="1140"/>
                </a:moveTo>
                <a:lnTo>
                  <a:pt x="5601" y="1028"/>
                </a:lnTo>
                <a:cubicBezTo>
                  <a:pt x="5601" y="1024"/>
                  <a:pt x="5605" y="1020"/>
                  <a:pt x="5609" y="1020"/>
                </a:cubicBezTo>
                <a:cubicBezTo>
                  <a:pt x="5614" y="1020"/>
                  <a:pt x="5617" y="1024"/>
                  <a:pt x="5617" y="1028"/>
                </a:cubicBezTo>
                <a:lnTo>
                  <a:pt x="5617" y="1140"/>
                </a:lnTo>
                <a:cubicBezTo>
                  <a:pt x="5617" y="1144"/>
                  <a:pt x="5614" y="1148"/>
                  <a:pt x="5609" y="1148"/>
                </a:cubicBezTo>
                <a:cubicBezTo>
                  <a:pt x="5605" y="1148"/>
                  <a:pt x="5601" y="1144"/>
                  <a:pt x="5601" y="1140"/>
                </a:cubicBezTo>
                <a:close/>
                <a:moveTo>
                  <a:pt x="5601" y="948"/>
                </a:moveTo>
                <a:lnTo>
                  <a:pt x="5601" y="836"/>
                </a:lnTo>
                <a:cubicBezTo>
                  <a:pt x="5601" y="832"/>
                  <a:pt x="5605" y="828"/>
                  <a:pt x="5609" y="828"/>
                </a:cubicBezTo>
                <a:cubicBezTo>
                  <a:pt x="5614" y="828"/>
                  <a:pt x="5617" y="832"/>
                  <a:pt x="5617" y="836"/>
                </a:cubicBezTo>
                <a:lnTo>
                  <a:pt x="5617" y="948"/>
                </a:lnTo>
                <a:cubicBezTo>
                  <a:pt x="5617" y="952"/>
                  <a:pt x="5614" y="956"/>
                  <a:pt x="5609" y="956"/>
                </a:cubicBezTo>
                <a:cubicBezTo>
                  <a:pt x="5605" y="956"/>
                  <a:pt x="5601" y="952"/>
                  <a:pt x="5601" y="948"/>
                </a:cubicBezTo>
                <a:close/>
                <a:moveTo>
                  <a:pt x="5601" y="756"/>
                </a:moveTo>
                <a:lnTo>
                  <a:pt x="5601" y="644"/>
                </a:lnTo>
                <a:cubicBezTo>
                  <a:pt x="5601" y="640"/>
                  <a:pt x="5605" y="636"/>
                  <a:pt x="5609" y="636"/>
                </a:cubicBezTo>
                <a:cubicBezTo>
                  <a:pt x="5614" y="636"/>
                  <a:pt x="5617" y="640"/>
                  <a:pt x="5617" y="644"/>
                </a:cubicBezTo>
                <a:lnTo>
                  <a:pt x="5617" y="756"/>
                </a:lnTo>
                <a:cubicBezTo>
                  <a:pt x="5617" y="760"/>
                  <a:pt x="5614" y="764"/>
                  <a:pt x="5609" y="764"/>
                </a:cubicBezTo>
                <a:cubicBezTo>
                  <a:pt x="5605" y="764"/>
                  <a:pt x="5601" y="760"/>
                  <a:pt x="5601" y="756"/>
                </a:cubicBezTo>
                <a:close/>
                <a:moveTo>
                  <a:pt x="5601" y="564"/>
                </a:moveTo>
                <a:lnTo>
                  <a:pt x="5601" y="452"/>
                </a:lnTo>
                <a:cubicBezTo>
                  <a:pt x="5601" y="448"/>
                  <a:pt x="5605" y="444"/>
                  <a:pt x="5609" y="444"/>
                </a:cubicBezTo>
                <a:cubicBezTo>
                  <a:pt x="5614" y="444"/>
                  <a:pt x="5617" y="448"/>
                  <a:pt x="5617" y="452"/>
                </a:cubicBezTo>
                <a:lnTo>
                  <a:pt x="5617" y="564"/>
                </a:lnTo>
                <a:cubicBezTo>
                  <a:pt x="5617" y="568"/>
                  <a:pt x="5614" y="572"/>
                  <a:pt x="5609" y="572"/>
                </a:cubicBezTo>
                <a:cubicBezTo>
                  <a:pt x="5605" y="572"/>
                  <a:pt x="5601" y="568"/>
                  <a:pt x="5601" y="564"/>
                </a:cubicBezTo>
                <a:close/>
                <a:moveTo>
                  <a:pt x="5601" y="372"/>
                </a:moveTo>
                <a:lnTo>
                  <a:pt x="5601" y="260"/>
                </a:lnTo>
                <a:cubicBezTo>
                  <a:pt x="5601" y="256"/>
                  <a:pt x="5605" y="252"/>
                  <a:pt x="5609" y="252"/>
                </a:cubicBezTo>
                <a:cubicBezTo>
                  <a:pt x="5614" y="252"/>
                  <a:pt x="5617" y="256"/>
                  <a:pt x="5617" y="260"/>
                </a:cubicBezTo>
                <a:lnTo>
                  <a:pt x="5617" y="372"/>
                </a:lnTo>
                <a:cubicBezTo>
                  <a:pt x="5617" y="376"/>
                  <a:pt x="5614" y="380"/>
                  <a:pt x="5609" y="380"/>
                </a:cubicBezTo>
                <a:cubicBezTo>
                  <a:pt x="5605" y="380"/>
                  <a:pt x="5601" y="376"/>
                  <a:pt x="5601" y="372"/>
                </a:cubicBezTo>
                <a:close/>
                <a:moveTo>
                  <a:pt x="5601" y="180"/>
                </a:moveTo>
                <a:lnTo>
                  <a:pt x="5601" y="68"/>
                </a:lnTo>
                <a:cubicBezTo>
                  <a:pt x="5601" y="64"/>
                  <a:pt x="5605" y="60"/>
                  <a:pt x="5609" y="60"/>
                </a:cubicBezTo>
                <a:cubicBezTo>
                  <a:pt x="5614" y="60"/>
                  <a:pt x="5617" y="64"/>
                  <a:pt x="5617" y="68"/>
                </a:cubicBezTo>
                <a:lnTo>
                  <a:pt x="5617" y="180"/>
                </a:lnTo>
                <a:cubicBezTo>
                  <a:pt x="5617" y="184"/>
                  <a:pt x="5614" y="188"/>
                  <a:pt x="5609" y="188"/>
                </a:cubicBezTo>
                <a:cubicBezTo>
                  <a:pt x="5605" y="188"/>
                  <a:pt x="5601" y="184"/>
                  <a:pt x="5601" y="180"/>
                </a:cubicBezTo>
                <a:close/>
                <a:moveTo>
                  <a:pt x="5589" y="16"/>
                </a:moveTo>
                <a:lnTo>
                  <a:pt x="5477" y="16"/>
                </a:lnTo>
                <a:cubicBezTo>
                  <a:pt x="5473" y="16"/>
                  <a:pt x="5469" y="12"/>
                  <a:pt x="5469" y="8"/>
                </a:cubicBezTo>
                <a:cubicBezTo>
                  <a:pt x="5469" y="4"/>
                  <a:pt x="5473" y="0"/>
                  <a:pt x="5477" y="0"/>
                </a:cubicBezTo>
                <a:lnTo>
                  <a:pt x="5589" y="0"/>
                </a:lnTo>
                <a:cubicBezTo>
                  <a:pt x="5594" y="0"/>
                  <a:pt x="5597" y="4"/>
                  <a:pt x="5597" y="8"/>
                </a:cubicBezTo>
                <a:cubicBezTo>
                  <a:pt x="5597" y="12"/>
                  <a:pt x="5594" y="16"/>
                  <a:pt x="5589" y="16"/>
                </a:cubicBezTo>
                <a:close/>
                <a:moveTo>
                  <a:pt x="5397" y="16"/>
                </a:moveTo>
                <a:lnTo>
                  <a:pt x="5285" y="16"/>
                </a:lnTo>
                <a:cubicBezTo>
                  <a:pt x="5281" y="16"/>
                  <a:pt x="5277" y="12"/>
                  <a:pt x="5277" y="8"/>
                </a:cubicBezTo>
                <a:cubicBezTo>
                  <a:pt x="5277" y="4"/>
                  <a:pt x="5281" y="0"/>
                  <a:pt x="5285" y="0"/>
                </a:cubicBezTo>
                <a:lnTo>
                  <a:pt x="5397" y="0"/>
                </a:lnTo>
                <a:cubicBezTo>
                  <a:pt x="5402" y="0"/>
                  <a:pt x="5405" y="4"/>
                  <a:pt x="5405" y="8"/>
                </a:cubicBezTo>
                <a:cubicBezTo>
                  <a:pt x="5405" y="12"/>
                  <a:pt x="5402" y="16"/>
                  <a:pt x="5397" y="16"/>
                </a:cubicBezTo>
                <a:close/>
                <a:moveTo>
                  <a:pt x="5205" y="16"/>
                </a:moveTo>
                <a:lnTo>
                  <a:pt x="5093" y="16"/>
                </a:lnTo>
                <a:cubicBezTo>
                  <a:pt x="5089" y="16"/>
                  <a:pt x="5085" y="12"/>
                  <a:pt x="5085" y="8"/>
                </a:cubicBezTo>
                <a:cubicBezTo>
                  <a:pt x="5085" y="4"/>
                  <a:pt x="5089" y="0"/>
                  <a:pt x="5093" y="0"/>
                </a:cubicBezTo>
                <a:lnTo>
                  <a:pt x="5205" y="0"/>
                </a:lnTo>
                <a:cubicBezTo>
                  <a:pt x="5210" y="0"/>
                  <a:pt x="5213" y="4"/>
                  <a:pt x="5213" y="8"/>
                </a:cubicBezTo>
                <a:cubicBezTo>
                  <a:pt x="5213" y="12"/>
                  <a:pt x="5210" y="16"/>
                  <a:pt x="5205" y="16"/>
                </a:cubicBezTo>
                <a:close/>
                <a:moveTo>
                  <a:pt x="5013" y="16"/>
                </a:moveTo>
                <a:lnTo>
                  <a:pt x="4901" y="16"/>
                </a:lnTo>
                <a:cubicBezTo>
                  <a:pt x="4897" y="16"/>
                  <a:pt x="4893" y="12"/>
                  <a:pt x="4893" y="8"/>
                </a:cubicBezTo>
                <a:cubicBezTo>
                  <a:pt x="4893" y="4"/>
                  <a:pt x="4897" y="0"/>
                  <a:pt x="4901" y="0"/>
                </a:cubicBezTo>
                <a:lnTo>
                  <a:pt x="5013" y="0"/>
                </a:lnTo>
                <a:cubicBezTo>
                  <a:pt x="5018" y="0"/>
                  <a:pt x="5021" y="4"/>
                  <a:pt x="5021" y="8"/>
                </a:cubicBezTo>
                <a:cubicBezTo>
                  <a:pt x="5021" y="12"/>
                  <a:pt x="5018" y="16"/>
                  <a:pt x="5013" y="16"/>
                </a:cubicBezTo>
                <a:close/>
                <a:moveTo>
                  <a:pt x="4821" y="16"/>
                </a:moveTo>
                <a:lnTo>
                  <a:pt x="4709" y="16"/>
                </a:lnTo>
                <a:cubicBezTo>
                  <a:pt x="4705" y="16"/>
                  <a:pt x="4701" y="12"/>
                  <a:pt x="4701" y="8"/>
                </a:cubicBezTo>
                <a:cubicBezTo>
                  <a:pt x="4701" y="4"/>
                  <a:pt x="4705" y="0"/>
                  <a:pt x="4709" y="0"/>
                </a:cubicBezTo>
                <a:lnTo>
                  <a:pt x="4821" y="0"/>
                </a:lnTo>
                <a:cubicBezTo>
                  <a:pt x="4826" y="0"/>
                  <a:pt x="4829" y="4"/>
                  <a:pt x="4829" y="8"/>
                </a:cubicBezTo>
                <a:cubicBezTo>
                  <a:pt x="4829" y="12"/>
                  <a:pt x="4826" y="16"/>
                  <a:pt x="4821" y="16"/>
                </a:cubicBezTo>
                <a:close/>
                <a:moveTo>
                  <a:pt x="4629" y="16"/>
                </a:moveTo>
                <a:lnTo>
                  <a:pt x="4517" y="16"/>
                </a:lnTo>
                <a:cubicBezTo>
                  <a:pt x="4513" y="16"/>
                  <a:pt x="4509" y="12"/>
                  <a:pt x="4509" y="8"/>
                </a:cubicBezTo>
                <a:cubicBezTo>
                  <a:pt x="4509" y="4"/>
                  <a:pt x="4513" y="0"/>
                  <a:pt x="4517" y="0"/>
                </a:cubicBezTo>
                <a:lnTo>
                  <a:pt x="4629" y="0"/>
                </a:lnTo>
                <a:cubicBezTo>
                  <a:pt x="4634" y="0"/>
                  <a:pt x="4637" y="4"/>
                  <a:pt x="4637" y="8"/>
                </a:cubicBezTo>
                <a:cubicBezTo>
                  <a:pt x="4637" y="12"/>
                  <a:pt x="4634" y="16"/>
                  <a:pt x="4629" y="16"/>
                </a:cubicBezTo>
                <a:close/>
                <a:moveTo>
                  <a:pt x="4437" y="16"/>
                </a:moveTo>
                <a:lnTo>
                  <a:pt x="4325" y="16"/>
                </a:lnTo>
                <a:cubicBezTo>
                  <a:pt x="4321" y="16"/>
                  <a:pt x="4317" y="12"/>
                  <a:pt x="4317" y="8"/>
                </a:cubicBezTo>
                <a:cubicBezTo>
                  <a:pt x="4317" y="4"/>
                  <a:pt x="4321" y="0"/>
                  <a:pt x="4325" y="0"/>
                </a:cubicBezTo>
                <a:lnTo>
                  <a:pt x="4437" y="0"/>
                </a:lnTo>
                <a:cubicBezTo>
                  <a:pt x="4442" y="0"/>
                  <a:pt x="4445" y="4"/>
                  <a:pt x="4445" y="8"/>
                </a:cubicBezTo>
                <a:cubicBezTo>
                  <a:pt x="4445" y="12"/>
                  <a:pt x="4442" y="16"/>
                  <a:pt x="4437" y="16"/>
                </a:cubicBezTo>
                <a:close/>
                <a:moveTo>
                  <a:pt x="4245" y="16"/>
                </a:moveTo>
                <a:lnTo>
                  <a:pt x="4133" y="16"/>
                </a:lnTo>
                <a:cubicBezTo>
                  <a:pt x="4129" y="16"/>
                  <a:pt x="4125" y="12"/>
                  <a:pt x="4125" y="8"/>
                </a:cubicBezTo>
                <a:cubicBezTo>
                  <a:pt x="4125" y="4"/>
                  <a:pt x="4129" y="0"/>
                  <a:pt x="4133" y="0"/>
                </a:cubicBezTo>
                <a:lnTo>
                  <a:pt x="4245" y="0"/>
                </a:lnTo>
                <a:cubicBezTo>
                  <a:pt x="4250" y="0"/>
                  <a:pt x="4253" y="4"/>
                  <a:pt x="4253" y="8"/>
                </a:cubicBezTo>
                <a:cubicBezTo>
                  <a:pt x="4253" y="12"/>
                  <a:pt x="4250" y="16"/>
                  <a:pt x="4245" y="16"/>
                </a:cubicBezTo>
                <a:close/>
                <a:moveTo>
                  <a:pt x="4053" y="16"/>
                </a:moveTo>
                <a:lnTo>
                  <a:pt x="3941" y="16"/>
                </a:lnTo>
                <a:cubicBezTo>
                  <a:pt x="3937" y="16"/>
                  <a:pt x="3933" y="12"/>
                  <a:pt x="3933" y="8"/>
                </a:cubicBezTo>
                <a:cubicBezTo>
                  <a:pt x="3933" y="4"/>
                  <a:pt x="3937" y="0"/>
                  <a:pt x="3941" y="0"/>
                </a:cubicBezTo>
                <a:lnTo>
                  <a:pt x="4053" y="0"/>
                </a:lnTo>
                <a:cubicBezTo>
                  <a:pt x="4058" y="0"/>
                  <a:pt x="4061" y="4"/>
                  <a:pt x="4061" y="8"/>
                </a:cubicBezTo>
                <a:cubicBezTo>
                  <a:pt x="4061" y="12"/>
                  <a:pt x="4058" y="16"/>
                  <a:pt x="4053" y="16"/>
                </a:cubicBezTo>
                <a:close/>
                <a:moveTo>
                  <a:pt x="3861" y="16"/>
                </a:moveTo>
                <a:lnTo>
                  <a:pt x="3749" y="16"/>
                </a:lnTo>
                <a:cubicBezTo>
                  <a:pt x="3745" y="16"/>
                  <a:pt x="3741" y="12"/>
                  <a:pt x="3741" y="8"/>
                </a:cubicBezTo>
                <a:cubicBezTo>
                  <a:pt x="3741" y="4"/>
                  <a:pt x="3745" y="0"/>
                  <a:pt x="3749" y="0"/>
                </a:cubicBezTo>
                <a:lnTo>
                  <a:pt x="3861" y="0"/>
                </a:lnTo>
                <a:cubicBezTo>
                  <a:pt x="3866" y="0"/>
                  <a:pt x="3869" y="4"/>
                  <a:pt x="3869" y="8"/>
                </a:cubicBezTo>
                <a:cubicBezTo>
                  <a:pt x="3869" y="12"/>
                  <a:pt x="3866" y="16"/>
                  <a:pt x="3861" y="16"/>
                </a:cubicBezTo>
                <a:close/>
                <a:moveTo>
                  <a:pt x="3669" y="16"/>
                </a:moveTo>
                <a:lnTo>
                  <a:pt x="3557" y="16"/>
                </a:lnTo>
                <a:cubicBezTo>
                  <a:pt x="3553" y="16"/>
                  <a:pt x="3549" y="12"/>
                  <a:pt x="3549" y="8"/>
                </a:cubicBezTo>
                <a:cubicBezTo>
                  <a:pt x="3549" y="4"/>
                  <a:pt x="3553" y="0"/>
                  <a:pt x="3557" y="0"/>
                </a:cubicBezTo>
                <a:lnTo>
                  <a:pt x="3669" y="0"/>
                </a:lnTo>
                <a:cubicBezTo>
                  <a:pt x="3674" y="0"/>
                  <a:pt x="3677" y="4"/>
                  <a:pt x="3677" y="8"/>
                </a:cubicBezTo>
                <a:cubicBezTo>
                  <a:pt x="3677" y="12"/>
                  <a:pt x="3674" y="16"/>
                  <a:pt x="3669" y="16"/>
                </a:cubicBezTo>
                <a:close/>
                <a:moveTo>
                  <a:pt x="3477" y="16"/>
                </a:moveTo>
                <a:lnTo>
                  <a:pt x="3365" y="16"/>
                </a:lnTo>
                <a:cubicBezTo>
                  <a:pt x="3361" y="16"/>
                  <a:pt x="3357" y="12"/>
                  <a:pt x="3357" y="8"/>
                </a:cubicBezTo>
                <a:cubicBezTo>
                  <a:pt x="3357" y="4"/>
                  <a:pt x="3361" y="0"/>
                  <a:pt x="3365" y="0"/>
                </a:cubicBezTo>
                <a:lnTo>
                  <a:pt x="3477" y="0"/>
                </a:lnTo>
                <a:cubicBezTo>
                  <a:pt x="3482" y="0"/>
                  <a:pt x="3485" y="4"/>
                  <a:pt x="3485" y="8"/>
                </a:cubicBezTo>
                <a:cubicBezTo>
                  <a:pt x="3485" y="12"/>
                  <a:pt x="3482" y="16"/>
                  <a:pt x="3477" y="16"/>
                </a:cubicBezTo>
                <a:close/>
                <a:moveTo>
                  <a:pt x="3285" y="16"/>
                </a:moveTo>
                <a:lnTo>
                  <a:pt x="3173" y="16"/>
                </a:lnTo>
                <a:cubicBezTo>
                  <a:pt x="3169" y="16"/>
                  <a:pt x="3165" y="12"/>
                  <a:pt x="3165" y="8"/>
                </a:cubicBezTo>
                <a:cubicBezTo>
                  <a:pt x="3165" y="4"/>
                  <a:pt x="3169" y="0"/>
                  <a:pt x="3173" y="0"/>
                </a:cubicBezTo>
                <a:lnTo>
                  <a:pt x="3285" y="0"/>
                </a:lnTo>
                <a:cubicBezTo>
                  <a:pt x="3290" y="0"/>
                  <a:pt x="3293" y="4"/>
                  <a:pt x="3293" y="8"/>
                </a:cubicBezTo>
                <a:cubicBezTo>
                  <a:pt x="3293" y="12"/>
                  <a:pt x="3290" y="16"/>
                  <a:pt x="3285" y="16"/>
                </a:cubicBezTo>
                <a:close/>
                <a:moveTo>
                  <a:pt x="3093" y="16"/>
                </a:moveTo>
                <a:lnTo>
                  <a:pt x="2981" y="16"/>
                </a:lnTo>
                <a:cubicBezTo>
                  <a:pt x="2977" y="16"/>
                  <a:pt x="2973" y="12"/>
                  <a:pt x="2973" y="8"/>
                </a:cubicBezTo>
                <a:cubicBezTo>
                  <a:pt x="2973" y="4"/>
                  <a:pt x="2977" y="0"/>
                  <a:pt x="2981" y="0"/>
                </a:cubicBezTo>
                <a:lnTo>
                  <a:pt x="3093" y="0"/>
                </a:lnTo>
                <a:cubicBezTo>
                  <a:pt x="3098" y="0"/>
                  <a:pt x="3101" y="4"/>
                  <a:pt x="3101" y="8"/>
                </a:cubicBezTo>
                <a:cubicBezTo>
                  <a:pt x="3101" y="12"/>
                  <a:pt x="3098" y="16"/>
                  <a:pt x="3093" y="16"/>
                </a:cubicBezTo>
                <a:close/>
                <a:moveTo>
                  <a:pt x="2901" y="16"/>
                </a:moveTo>
                <a:lnTo>
                  <a:pt x="2789" y="16"/>
                </a:lnTo>
                <a:cubicBezTo>
                  <a:pt x="2785" y="16"/>
                  <a:pt x="2781" y="12"/>
                  <a:pt x="2781" y="8"/>
                </a:cubicBezTo>
                <a:cubicBezTo>
                  <a:pt x="2781" y="4"/>
                  <a:pt x="2785" y="0"/>
                  <a:pt x="2789" y="0"/>
                </a:cubicBezTo>
                <a:lnTo>
                  <a:pt x="2901" y="0"/>
                </a:lnTo>
                <a:cubicBezTo>
                  <a:pt x="2906" y="0"/>
                  <a:pt x="2909" y="4"/>
                  <a:pt x="2909" y="8"/>
                </a:cubicBezTo>
                <a:cubicBezTo>
                  <a:pt x="2909" y="12"/>
                  <a:pt x="2906" y="16"/>
                  <a:pt x="2901" y="16"/>
                </a:cubicBezTo>
                <a:close/>
                <a:moveTo>
                  <a:pt x="2709" y="16"/>
                </a:moveTo>
                <a:lnTo>
                  <a:pt x="2597" y="16"/>
                </a:lnTo>
                <a:cubicBezTo>
                  <a:pt x="2593" y="16"/>
                  <a:pt x="2589" y="12"/>
                  <a:pt x="2589" y="8"/>
                </a:cubicBezTo>
                <a:cubicBezTo>
                  <a:pt x="2589" y="4"/>
                  <a:pt x="2593" y="0"/>
                  <a:pt x="2597" y="0"/>
                </a:cubicBezTo>
                <a:lnTo>
                  <a:pt x="2709" y="0"/>
                </a:lnTo>
                <a:cubicBezTo>
                  <a:pt x="2714" y="0"/>
                  <a:pt x="2717" y="4"/>
                  <a:pt x="2717" y="8"/>
                </a:cubicBezTo>
                <a:cubicBezTo>
                  <a:pt x="2717" y="12"/>
                  <a:pt x="2714" y="16"/>
                  <a:pt x="2709" y="16"/>
                </a:cubicBezTo>
                <a:close/>
                <a:moveTo>
                  <a:pt x="2517" y="16"/>
                </a:moveTo>
                <a:lnTo>
                  <a:pt x="2405" y="16"/>
                </a:lnTo>
                <a:cubicBezTo>
                  <a:pt x="2401" y="16"/>
                  <a:pt x="2397" y="12"/>
                  <a:pt x="2397" y="8"/>
                </a:cubicBezTo>
                <a:cubicBezTo>
                  <a:pt x="2397" y="4"/>
                  <a:pt x="2401" y="0"/>
                  <a:pt x="2405" y="0"/>
                </a:cubicBezTo>
                <a:lnTo>
                  <a:pt x="2517" y="0"/>
                </a:lnTo>
                <a:cubicBezTo>
                  <a:pt x="2522" y="0"/>
                  <a:pt x="2525" y="4"/>
                  <a:pt x="2525" y="8"/>
                </a:cubicBezTo>
                <a:cubicBezTo>
                  <a:pt x="2525" y="12"/>
                  <a:pt x="2522" y="16"/>
                  <a:pt x="2517" y="16"/>
                </a:cubicBezTo>
                <a:close/>
                <a:moveTo>
                  <a:pt x="2325" y="16"/>
                </a:moveTo>
                <a:lnTo>
                  <a:pt x="2213" y="16"/>
                </a:lnTo>
                <a:cubicBezTo>
                  <a:pt x="2209" y="16"/>
                  <a:pt x="2205" y="12"/>
                  <a:pt x="2205" y="8"/>
                </a:cubicBezTo>
                <a:cubicBezTo>
                  <a:pt x="2205" y="4"/>
                  <a:pt x="2209" y="0"/>
                  <a:pt x="2213" y="0"/>
                </a:cubicBezTo>
                <a:lnTo>
                  <a:pt x="2325" y="0"/>
                </a:lnTo>
                <a:cubicBezTo>
                  <a:pt x="2330" y="0"/>
                  <a:pt x="2333" y="4"/>
                  <a:pt x="2333" y="8"/>
                </a:cubicBezTo>
                <a:cubicBezTo>
                  <a:pt x="2333" y="12"/>
                  <a:pt x="2330" y="16"/>
                  <a:pt x="2325" y="16"/>
                </a:cubicBezTo>
                <a:close/>
                <a:moveTo>
                  <a:pt x="2133" y="16"/>
                </a:moveTo>
                <a:lnTo>
                  <a:pt x="2021" y="16"/>
                </a:lnTo>
                <a:cubicBezTo>
                  <a:pt x="2017" y="16"/>
                  <a:pt x="2013" y="12"/>
                  <a:pt x="2013" y="8"/>
                </a:cubicBezTo>
                <a:cubicBezTo>
                  <a:pt x="2013" y="4"/>
                  <a:pt x="2017" y="0"/>
                  <a:pt x="2021" y="0"/>
                </a:cubicBezTo>
                <a:lnTo>
                  <a:pt x="2133" y="0"/>
                </a:lnTo>
                <a:cubicBezTo>
                  <a:pt x="2138" y="0"/>
                  <a:pt x="2141" y="4"/>
                  <a:pt x="2141" y="8"/>
                </a:cubicBezTo>
                <a:cubicBezTo>
                  <a:pt x="2141" y="12"/>
                  <a:pt x="2138" y="16"/>
                  <a:pt x="2133" y="16"/>
                </a:cubicBezTo>
                <a:close/>
                <a:moveTo>
                  <a:pt x="1941" y="16"/>
                </a:moveTo>
                <a:lnTo>
                  <a:pt x="1829" y="16"/>
                </a:lnTo>
                <a:cubicBezTo>
                  <a:pt x="1825" y="16"/>
                  <a:pt x="1821" y="12"/>
                  <a:pt x="1821" y="8"/>
                </a:cubicBezTo>
                <a:cubicBezTo>
                  <a:pt x="1821" y="4"/>
                  <a:pt x="1825" y="0"/>
                  <a:pt x="1829" y="0"/>
                </a:cubicBezTo>
                <a:lnTo>
                  <a:pt x="1941" y="0"/>
                </a:lnTo>
                <a:cubicBezTo>
                  <a:pt x="1946" y="0"/>
                  <a:pt x="1949" y="4"/>
                  <a:pt x="1949" y="8"/>
                </a:cubicBezTo>
                <a:cubicBezTo>
                  <a:pt x="1949" y="12"/>
                  <a:pt x="1946" y="16"/>
                  <a:pt x="1941" y="16"/>
                </a:cubicBezTo>
                <a:close/>
                <a:moveTo>
                  <a:pt x="1749" y="16"/>
                </a:moveTo>
                <a:lnTo>
                  <a:pt x="1637" y="16"/>
                </a:lnTo>
                <a:cubicBezTo>
                  <a:pt x="1633" y="16"/>
                  <a:pt x="1629" y="12"/>
                  <a:pt x="1629" y="8"/>
                </a:cubicBezTo>
                <a:cubicBezTo>
                  <a:pt x="1629" y="4"/>
                  <a:pt x="1633" y="0"/>
                  <a:pt x="1637" y="0"/>
                </a:cubicBezTo>
                <a:lnTo>
                  <a:pt x="1749" y="0"/>
                </a:lnTo>
                <a:cubicBezTo>
                  <a:pt x="1754" y="0"/>
                  <a:pt x="1757" y="4"/>
                  <a:pt x="1757" y="8"/>
                </a:cubicBezTo>
                <a:cubicBezTo>
                  <a:pt x="1757" y="12"/>
                  <a:pt x="1754" y="16"/>
                  <a:pt x="1749" y="16"/>
                </a:cubicBezTo>
                <a:close/>
                <a:moveTo>
                  <a:pt x="1557" y="16"/>
                </a:moveTo>
                <a:lnTo>
                  <a:pt x="1445" y="16"/>
                </a:lnTo>
                <a:cubicBezTo>
                  <a:pt x="1441" y="16"/>
                  <a:pt x="1437" y="12"/>
                  <a:pt x="1437" y="8"/>
                </a:cubicBezTo>
                <a:cubicBezTo>
                  <a:pt x="1437" y="4"/>
                  <a:pt x="1441" y="0"/>
                  <a:pt x="1445" y="0"/>
                </a:cubicBezTo>
                <a:lnTo>
                  <a:pt x="1557" y="0"/>
                </a:lnTo>
                <a:cubicBezTo>
                  <a:pt x="1562" y="0"/>
                  <a:pt x="1565" y="4"/>
                  <a:pt x="1565" y="8"/>
                </a:cubicBezTo>
                <a:cubicBezTo>
                  <a:pt x="1565" y="12"/>
                  <a:pt x="1562" y="16"/>
                  <a:pt x="1557" y="16"/>
                </a:cubicBezTo>
                <a:close/>
                <a:moveTo>
                  <a:pt x="1365" y="16"/>
                </a:moveTo>
                <a:lnTo>
                  <a:pt x="1253" y="16"/>
                </a:lnTo>
                <a:cubicBezTo>
                  <a:pt x="1249" y="16"/>
                  <a:pt x="1245" y="12"/>
                  <a:pt x="1245" y="8"/>
                </a:cubicBezTo>
                <a:cubicBezTo>
                  <a:pt x="1245" y="4"/>
                  <a:pt x="1249" y="0"/>
                  <a:pt x="1253" y="0"/>
                </a:cubicBezTo>
                <a:lnTo>
                  <a:pt x="1365" y="0"/>
                </a:lnTo>
                <a:cubicBezTo>
                  <a:pt x="1370" y="0"/>
                  <a:pt x="1373" y="4"/>
                  <a:pt x="1373" y="8"/>
                </a:cubicBezTo>
                <a:cubicBezTo>
                  <a:pt x="1373" y="12"/>
                  <a:pt x="1370" y="16"/>
                  <a:pt x="1365" y="16"/>
                </a:cubicBezTo>
                <a:close/>
                <a:moveTo>
                  <a:pt x="1173" y="16"/>
                </a:moveTo>
                <a:lnTo>
                  <a:pt x="1061" y="16"/>
                </a:lnTo>
                <a:cubicBezTo>
                  <a:pt x="1057" y="16"/>
                  <a:pt x="1053" y="12"/>
                  <a:pt x="1053" y="8"/>
                </a:cubicBezTo>
                <a:cubicBezTo>
                  <a:pt x="1053" y="4"/>
                  <a:pt x="1057" y="0"/>
                  <a:pt x="1061" y="0"/>
                </a:cubicBezTo>
                <a:lnTo>
                  <a:pt x="1173" y="0"/>
                </a:lnTo>
                <a:cubicBezTo>
                  <a:pt x="1178" y="0"/>
                  <a:pt x="1181" y="4"/>
                  <a:pt x="1181" y="8"/>
                </a:cubicBezTo>
                <a:cubicBezTo>
                  <a:pt x="1181" y="12"/>
                  <a:pt x="1178" y="16"/>
                  <a:pt x="1173" y="16"/>
                </a:cubicBezTo>
                <a:close/>
                <a:moveTo>
                  <a:pt x="981" y="16"/>
                </a:moveTo>
                <a:lnTo>
                  <a:pt x="869" y="16"/>
                </a:lnTo>
                <a:cubicBezTo>
                  <a:pt x="865" y="16"/>
                  <a:pt x="861" y="12"/>
                  <a:pt x="861" y="8"/>
                </a:cubicBezTo>
                <a:cubicBezTo>
                  <a:pt x="861" y="4"/>
                  <a:pt x="865" y="0"/>
                  <a:pt x="869" y="0"/>
                </a:cubicBezTo>
                <a:lnTo>
                  <a:pt x="981" y="0"/>
                </a:lnTo>
                <a:cubicBezTo>
                  <a:pt x="986" y="0"/>
                  <a:pt x="989" y="4"/>
                  <a:pt x="989" y="8"/>
                </a:cubicBezTo>
                <a:cubicBezTo>
                  <a:pt x="989" y="12"/>
                  <a:pt x="986" y="16"/>
                  <a:pt x="981" y="16"/>
                </a:cubicBezTo>
                <a:close/>
                <a:moveTo>
                  <a:pt x="789" y="16"/>
                </a:moveTo>
                <a:lnTo>
                  <a:pt x="677" y="16"/>
                </a:lnTo>
                <a:cubicBezTo>
                  <a:pt x="673" y="16"/>
                  <a:pt x="669" y="12"/>
                  <a:pt x="669" y="8"/>
                </a:cubicBezTo>
                <a:cubicBezTo>
                  <a:pt x="669" y="4"/>
                  <a:pt x="673" y="0"/>
                  <a:pt x="677" y="0"/>
                </a:cubicBezTo>
                <a:lnTo>
                  <a:pt x="789" y="0"/>
                </a:lnTo>
                <a:cubicBezTo>
                  <a:pt x="794" y="0"/>
                  <a:pt x="797" y="4"/>
                  <a:pt x="797" y="8"/>
                </a:cubicBezTo>
                <a:cubicBezTo>
                  <a:pt x="797" y="12"/>
                  <a:pt x="794" y="16"/>
                  <a:pt x="789" y="16"/>
                </a:cubicBezTo>
                <a:close/>
                <a:moveTo>
                  <a:pt x="597" y="16"/>
                </a:moveTo>
                <a:lnTo>
                  <a:pt x="485" y="16"/>
                </a:lnTo>
                <a:cubicBezTo>
                  <a:pt x="481" y="16"/>
                  <a:pt x="477" y="12"/>
                  <a:pt x="477" y="8"/>
                </a:cubicBezTo>
                <a:cubicBezTo>
                  <a:pt x="477" y="4"/>
                  <a:pt x="481" y="0"/>
                  <a:pt x="485" y="0"/>
                </a:cubicBezTo>
                <a:lnTo>
                  <a:pt x="597" y="0"/>
                </a:lnTo>
                <a:cubicBezTo>
                  <a:pt x="602" y="0"/>
                  <a:pt x="605" y="4"/>
                  <a:pt x="605" y="8"/>
                </a:cubicBezTo>
                <a:cubicBezTo>
                  <a:pt x="605" y="12"/>
                  <a:pt x="602" y="16"/>
                  <a:pt x="597" y="16"/>
                </a:cubicBezTo>
                <a:close/>
                <a:moveTo>
                  <a:pt x="405" y="16"/>
                </a:moveTo>
                <a:lnTo>
                  <a:pt x="293" y="16"/>
                </a:lnTo>
                <a:cubicBezTo>
                  <a:pt x="289" y="16"/>
                  <a:pt x="285" y="12"/>
                  <a:pt x="285" y="8"/>
                </a:cubicBezTo>
                <a:cubicBezTo>
                  <a:pt x="285" y="4"/>
                  <a:pt x="289" y="0"/>
                  <a:pt x="293" y="0"/>
                </a:cubicBezTo>
                <a:lnTo>
                  <a:pt x="405" y="0"/>
                </a:lnTo>
                <a:cubicBezTo>
                  <a:pt x="410" y="0"/>
                  <a:pt x="413" y="4"/>
                  <a:pt x="413" y="8"/>
                </a:cubicBezTo>
                <a:cubicBezTo>
                  <a:pt x="413" y="12"/>
                  <a:pt x="410" y="16"/>
                  <a:pt x="405" y="16"/>
                </a:cubicBezTo>
                <a:close/>
                <a:moveTo>
                  <a:pt x="213" y="16"/>
                </a:moveTo>
                <a:lnTo>
                  <a:pt x="101" y="16"/>
                </a:lnTo>
                <a:cubicBezTo>
                  <a:pt x="97" y="16"/>
                  <a:pt x="93" y="12"/>
                  <a:pt x="93" y="8"/>
                </a:cubicBezTo>
                <a:cubicBezTo>
                  <a:pt x="93" y="4"/>
                  <a:pt x="97" y="0"/>
                  <a:pt x="101" y="0"/>
                </a:cubicBezTo>
                <a:lnTo>
                  <a:pt x="213" y="0"/>
                </a:lnTo>
                <a:cubicBezTo>
                  <a:pt x="218" y="0"/>
                  <a:pt x="221" y="4"/>
                  <a:pt x="221" y="8"/>
                </a:cubicBezTo>
                <a:cubicBezTo>
                  <a:pt x="221" y="12"/>
                  <a:pt x="218" y="16"/>
                  <a:pt x="213" y="16"/>
                </a:cubicBezTo>
                <a:close/>
                <a:moveTo>
                  <a:pt x="21" y="16"/>
                </a:moveTo>
                <a:lnTo>
                  <a:pt x="8" y="16"/>
                </a:lnTo>
                <a:cubicBezTo>
                  <a:pt x="3" y="16"/>
                  <a:pt x="0" y="12"/>
                  <a:pt x="0" y="8"/>
                </a:cubicBezTo>
                <a:cubicBezTo>
                  <a:pt x="0" y="4"/>
                  <a:pt x="3" y="0"/>
                  <a:pt x="8" y="0"/>
                </a:cubicBezTo>
                <a:lnTo>
                  <a:pt x="21" y="0"/>
                </a:lnTo>
                <a:cubicBezTo>
                  <a:pt x="26" y="0"/>
                  <a:pt x="29" y="4"/>
                  <a:pt x="29" y="8"/>
                </a:cubicBezTo>
                <a:cubicBezTo>
                  <a:pt x="29" y="12"/>
                  <a:pt x="26" y="16"/>
                  <a:pt x="21" y="16"/>
                </a:cubicBezTo>
                <a:close/>
              </a:path>
            </a:pathLst>
          </a:custGeom>
          <a:solidFill>
            <a:srgbClr val="C00000"/>
          </a:solidFill>
          <a:ln w="5">
            <a:solidFill>
              <a:srgbClr val="C00000"/>
            </a:solidFill>
            <a:bevel/>
            <a:headEnd/>
            <a:tailEnd/>
          </a:ln>
        </p:spPr>
        <p:txBody>
          <a:bodyPr/>
          <a:lstStyle/>
          <a:p>
            <a:endParaRPr 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70" name="Rectangle 14"/>
          <p:cNvSpPr>
            <a:spLocks noChangeArrowheads="1"/>
          </p:cNvSpPr>
          <p:nvPr/>
        </p:nvSpPr>
        <p:spPr bwMode="auto">
          <a:xfrm>
            <a:off x="7167564" y="5602180"/>
            <a:ext cx="233192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b="1" i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Способны размножаться</a:t>
            </a:r>
          </a:p>
        </p:txBody>
      </p:sp>
      <p:sp>
        <p:nvSpPr>
          <p:cNvPr id="22" name="Rectangle 15"/>
          <p:cNvSpPr>
            <a:spLocks noChangeArrowheads="1"/>
          </p:cNvSpPr>
          <p:nvPr/>
        </p:nvSpPr>
        <p:spPr bwMode="auto">
          <a:xfrm>
            <a:off x="4738688" y="3173108"/>
            <a:ext cx="2214562" cy="708224"/>
          </a:xfrm>
          <a:prstGeom prst="rect">
            <a:avLst/>
          </a:prstGeom>
          <a:solidFill>
            <a:schemeClr val="bg1">
              <a:lumMod val="90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Вредоносные программы</a:t>
            </a:r>
          </a:p>
        </p:txBody>
      </p:sp>
      <p:sp>
        <p:nvSpPr>
          <p:cNvPr id="15372" name="Rectangle 16"/>
          <p:cNvSpPr>
            <a:spLocks noChangeArrowheads="1"/>
          </p:cNvSpPr>
          <p:nvPr/>
        </p:nvSpPr>
        <p:spPr bwMode="auto">
          <a:xfrm>
            <a:off x="4738688" y="3169774"/>
            <a:ext cx="2214562" cy="711557"/>
          </a:xfrm>
          <a:prstGeom prst="rect">
            <a:avLst/>
          </a:prstGeom>
          <a:noFill/>
          <a:ln w="9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73" name="Rectangle 19"/>
          <p:cNvSpPr>
            <a:spLocks noChangeArrowheads="1"/>
          </p:cNvSpPr>
          <p:nvPr/>
        </p:nvSpPr>
        <p:spPr bwMode="auto">
          <a:xfrm>
            <a:off x="3678239" y="4211530"/>
            <a:ext cx="1474787" cy="4953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0"/>
          <p:cNvSpPr>
            <a:spLocks noChangeArrowheads="1"/>
          </p:cNvSpPr>
          <p:nvPr/>
        </p:nvSpPr>
        <p:spPr bwMode="auto">
          <a:xfrm>
            <a:off x="2881313" y="4104888"/>
            <a:ext cx="2271712" cy="601942"/>
          </a:xfrm>
          <a:prstGeom prst="rect">
            <a:avLst/>
          </a:prstGeom>
          <a:solidFill>
            <a:schemeClr val="bg1">
              <a:lumMod val="90000"/>
            </a:schemeClr>
          </a:solidFill>
          <a:ln w="9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algn="ctr" eaLnBrk="1" hangingPunct="1">
              <a:defRPr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Требующие программу-носитель</a:t>
            </a:r>
          </a:p>
        </p:txBody>
      </p:sp>
      <p:sp>
        <p:nvSpPr>
          <p:cNvPr id="26" name="Rectangle 23"/>
          <p:cNvSpPr>
            <a:spLocks noChangeArrowheads="1"/>
          </p:cNvSpPr>
          <p:nvPr/>
        </p:nvSpPr>
        <p:spPr bwMode="auto">
          <a:xfrm>
            <a:off x="6462713" y="4116281"/>
            <a:ext cx="1847850" cy="590549"/>
          </a:xfrm>
          <a:prstGeom prst="rect">
            <a:avLst/>
          </a:prstGeom>
          <a:solidFill>
            <a:schemeClr val="bg1">
              <a:lumMod val="90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defRPr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Независимые</a:t>
            </a:r>
          </a:p>
        </p:txBody>
      </p:sp>
      <p:sp>
        <p:nvSpPr>
          <p:cNvPr id="15376" name="Rectangle 24"/>
          <p:cNvSpPr>
            <a:spLocks noChangeArrowheads="1"/>
          </p:cNvSpPr>
          <p:nvPr/>
        </p:nvSpPr>
        <p:spPr bwMode="auto">
          <a:xfrm>
            <a:off x="6462713" y="4090525"/>
            <a:ext cx="1847850" cy="616305"/>
          </a:xfrm>
          <a:prstGeom prst="rect">
            <a:avLst/>
          </a:prstGeom>
          <a:noFill/>
          <a:ln w="9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6"/>
          <p:cNvSpPr>
            <a:spLocks noChangeArrowheads="1"/>
          </p:cNvSpPr>
          <p:nvPr/>
        </p:nvSpPr>
        <p:spPr bwMode="auto">
          <a:xfrm>
            <a:off x="2533650" y="5037030"/>
            <a:ext cx="819150" cy="400050"/>
          </a:xfrm>
          <a:prstGeom prst="rect">
            <a:avLst/>
          </a:prstGeom>
          <a:solidFill>
            <a:schemeClr val="bg1">
              <a:lumMod val="90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78" name="Rectangle 27"/>
          <p:cNvSpPr>
            <a:spLocks noChangeArrowheads="1"/>
          </p:cNvSpPr>
          <p:nvPr/>
        </p:nvSpPr>
        <p:spPr bwMode="auto">
          <a:xfrm>
            <a:off x="2524125" y="5037030"/>
            <a:ext cx="819150" cy="400050"/>
          </a:xfrm>
          <a:prstGeom prst="rect">
            <a:avLst/>
          </a:prstGeom>
          <a:noFill/>
          <a:ln w="9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79" name="Rectangle 28"/>
          <p:cNvSpPr>
            <a:spLocks noChangeArrowheads="1"/>
          </p:cNvSpPr>
          <p:nvPr/>
        </p:nvSpPr>
        <p:spPr bwMode="auto">
          <a:xfrm>
            <a:off x="2722564" y="5105293"/>
            <a:ext cx="50334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Люки</a:t>
            </a:r>
            <a:endParaRPr lang="ru-RU" alt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29"/>
          <p:cNvSpPr>
            <a:spLocks noChangeArrowheads="1"/>
          </p:cNvSpPr>
          <p:nvPr/>
        </p:nvSpPr>
        <p:spPr bwMode="auto">
          <a:xfrm>
            <a:off x="3541714" y="5037030"/>
            <a:ext cx="1189038" cy="471488"/>
          </a:xfrm>
          <a:prstGeom prst="rect">
            <a:avLst/>
          </a:prstGeom>
          <a:solidFill>
            <a:schemeClr val="bg1">
              <a:lumMod val="90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81" name="Rectangle 30"/>
          <p:cNvSpPr>
            <a:spLocks noChangeArrowheads="1"/>
          </p:cNvSpPr>
          <p:nvPr/>
        </p:nvSpPr>
        <p:spPr bwMode="auto">
          <a:xfrm>
            <a:off x="3546476" y="5037030"/>
            <a:ext cx="1184276" cy="471488"/>
          </a:xfrm>
          <a:prstGeom prst="rect">
            <a:avLst/>
          </a:prstGeom>
          <a:noFill/>
          <a:ln w="9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82" name="Rectangle 31"/>
          <p:cNvSpPr>
            <a:spLocks noChangeArrowheads="1"/>
          </p:cNvSpPr>
          <p:nvPr/>
        </p:nvSpPr>
        <p:spPr bwMode="auto">
          <a:xfrm>
            <a:off x="3663581" y="5037030"/>
            <a:ext cx="102431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Логические</a:t>
            </a:r>
            <a:endParaRPr lang="ru-RU" altLang="ru-RU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83" name="Rectangle 32"/>
          <p:cNvSpPr>
            <a:spLocks noChangeArrowheads="1"/>
          </p:cNvSpPr>
          <p:nvPr/>
        </p:nvSpPr>
        <p:spPr bwMode="auto">
          <a:xfrm>
            <a:off x="3820659" y="5249195"/>
            <a:ext cx="68159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бомбы</a:t>
            </a:r>
            <a:endParaRPr lang="ru-RU" alt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Rectangle 33"/>
          <p:cNvSpPr>
            <a:spLocks noChangeArrowheads="1"/>
          </p:cNvSpPr>
          <p:nvPr/>
        </p:nvSpPr>
        <p:spPr bwMode="auto">
          <a:xfrm>
            <a:off x="4881564" y="5037031"/>
            <a:ext cx="1089025" cy="542925"/>
          </a:xfrm>
          <a:prstGeom prst="rect">
            <a:avLst/>
          </a:prstGeom>
          <a:solidFill>
            <a:schemeClr val="bg1">
              <a:lumMod val="90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85" name="Rectangle 34"/>
          <p:cNvSpPr>
            <a:spLocks noChangeArrowheads="1"/>
          </p:cNvSpPr>
          <p:nvPr/>
        </p:nvSpPr>
        <p:spPr bwMode="auto">
          <a:xfrm>
            <a:off x="4881564" y="5037031"/>
            <a:ext cx="1089025" cy="542925"/>
          </a:xfrm>
          <a:prstGeom prst="rect">
            <a:avLst/>
          </a:prstGeom>
          <a:noFill/>
          <a:ln w="9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86" name="Rectangle 35"/>
          <p:cNvSpPr>
            <a:spLocks noChangeArrowheads="1"/>
          </p:cNvSpPr>
          <p:nvPr/>
        </p:nvSpPr>
        <p:spPr bwMode="auto">
          <a:xfrm>
            <a:off x="4963657" y="5073891"/>
            <a:ext cx="967701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Троянские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кони</a:t>
            </a:r>
            <a:endParaRPr lang="ru-RU" alt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87" name="Rectangle 37"/>
          <p:cNvSpPr>
            <a:spLocks noChangeArrowheads="1"/>
          </p:cNvSpPr>
          <p:nvPr/>
        </p:nvSpPr>
        <p:spPr bwMode="auto">
          <a:xfrm>
            <a:off x="6134100" y="5037030"/>
            <a:ext cx="819150" cy="330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Rectangle 38"/>
          <p:cNvSpPr>
            <a:spLocks noChangeArrowheads="1"/>
          </p:cNvSpPr>
          <p:nvPr/>
        </p:nvSpPr>
        <p:spPr bwMode="auto">
          <a:xfrm>
            <a:off x="6134101" y="5037030"/>
            <a:ext cx="962025" cy="471488"/>
          </a:xfrm>
          <a:prstGeom prst="rect">
            <a:avLst/>
          </a:prstGeom>
          <a:solidFill>
            <a:schemeClr val="bg1">
              <a:lumMod val="90000"/>
            </a:schemeClr>
          </a:solidFill>
          <a:ln w="9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89" name="Rectangle 39"/>
          <p:cNvSpPr>
            <a:spLocks noChangeArrowheads="1"/>
          </p:cNvSpPr>
          <p:nvPr/>
        </p:nvSpPr>
        <p:spPr bwMode="auto">
          <a:xfrm>
            <a:off x="6316664" y="5124343"/>
            <a:ext cx="67858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Вирусы</a:t>
            </a:r>
            <a:endParaRPr lang="ru-RU" alt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90" name="Rectangle 40"/>
          <p:cNvSpPr>
            <a:spLocks noChangeArrowheads="1"/>
          </p:cNvSpPr>
          <p:nvPr/>
        </p:nvSpPr>
        <p:spPr bwMode="auto">
          <a:xfrm>
            <a:off x="7491413" y="5037030"/>
            <a:ext cx="819150" cy="330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Rectangle 41"/>
          <p:cNvSpPr>
            <a:spLocks noChangeArrowheads="1"/>
          </p:cNvSpPr>
          <p:nvPr/>
        </p:nvSpPr>
        <p:spPr bwMode="auto">
          <a:xfrm>
            <a:off x="7419976" y="5037030"/>
            <a:ext cx="1033463" cy="400050"/>
          </a:xfrm>
          <a:prstGeom prst="rect">
            <a:avLst/>
          </a:prstGeom>
          <a:solidFill>
            <a:schemeClr val="bg1">
              <a:lumMod val="90000"/>
            </a:schemeClr>
          </a:solidFill>
          <a:ln w="9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92" name="Rectangle 42"/>
          <p:cNvSpPr>
            <a:spLocks noChangeArrowheads="1"/>
          </p:cNvSpPr>
          <p:nvPr/>
        </p:nvSpPr>
        <p:spPr bwMode="auto">
          <a:xfrm>
            <a:off x="7513639" y="5124343"/>
            <a:ext cx="81163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Бактерии</a:t>
            </a:r>
            <a:endParaRPr lang="ru-RU" altLang="ru-RU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Rectangle 43"/>
          <p:cNvSpPr>
            <a:spLocks noChangeArrowheads="1"/>
          </p:cNvSpPr>
          <p:nvPr/>
        </p:nvSpPr>
        <p:spPr bwMode="auto">
          <a:xfrm>
            <a:off x="8667750" y="5037030"/>
            <a:ext cx="819150" cy="330200"/>
          </a:xfrm>
          <a:prstGeom prst="rect">
            <a:avLst/>
          </a:prstGeom>
          <a:solidFill>
            <a:schemeClr val="bg1">
              <a:lumMod val="90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94" name="Rectangle 44"/>
          <p:cNvSpPr>
            <a:spLocks noChangeArrowheads="1"/>
          </p:cNvSpPr>
          <p:nvPr/>
        </p:nvSpPr>
        <p:spPr bwMode="auto">
          <a:xfrm>
            <a:off x="8667750" y="5037030"/>
            <a:ext cx="819150" cy="330200"/>
          </a:xfrm>
          <a:prstGeom prst="rect">
            <a:avLst/>
          </a:prstGeom>
          <a:noFill/>
          <a:ln w="9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95" name="Rectangle 45"/>
          <p:cNvSpPr>
            <a:spLocks noChangeArrowheads="1"/>
          </p:cNvSpPr>
          <p:nvPr/>
        </p:nvSpPr>
        <p:spPr bwMode="auto">
          <a:xfrm>
            <a:off x="8829676" y="5073891"/>
            <a:ext cx="53380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Черви</a:t>
            </a:r>
            <a:endParaRPr lang="ru-RU" alt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96" name="Line 46"/>
          <p:cNvSpPr>
            <a:spLocks noChangeShapeType="1"/>
          </p:cNvSpPr>
          <p:nvPr/>
        </p:nvSpPr>
        <p:spPr bwMode="auto">
          <a:xfrm flipH="1">
            <a:off x="4359058" y="3881330"/>
            <a:ext cx="1120992" cy="223557"/>
          </a:xfrm>
          <a:prstGeom prst="line">
            <a:avLst/>
          </a:prstGeom>
          <a:noFill/>
          <a:ln w="9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97" name="Line 47"/>
          <p:cNvSpPr>
            <a:spLocks noChangeShapeType="1"/>
          </p:cNvSpPr>
          <p:nvPr/>
        </p:nvSpPr>
        <p:spPr bwMode="auto">
          <a:xfrm flipH="1" flipV="1">
            <a:off x="6134099" y="3881330"/>
            <a:ext cx="1033464" cy="212528"/>
          </a:xfrm>
          <a:prstGeom prst="line">
            <a:avLst/>
          </a:prstGeom>
          <a:noFill/>
          <a:ln w="9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98" name="Line 48"/>
          <p:cNvSpPr>
            <a:spLocks noChangeShapeType="1"/>
          </p:cNvSpPr>
          <p:nvPr/>
        </p:nvSpPr>
        <p:spPr bwMode="auto">
          <a:xfrm flipH="1" flipV="1">
            <a:off x="7729539" y="4706830"/>
            <a:ext cx="1081087" cy="330200"/>
          </a:xfrm>
          <a:prstGeom prst="line">
            <a:avLst/>
          </a:prstGeom>
          <a:noFill/>
          <a:ln w="9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99" name="Line 49"/>
          <p:cNvSpPr>
            <a:spLocks noChangeShapeType="1"/>
          </p:cNvSpPr>
          <p:nvPr/>
        </p:nvSpPr>
        <p:spPr bwMode="auto">
          <a:xfrm flipH="1" flipV="1">
            <a:off x="7116764" y="4706830"/>
            <a:ext cx="409575" cy="330200"/>
          </a:xfrm>
          <a:prstGeom prst="line">
            <a:avLst/>
          </a:prstGeom>
          <a:noFill/>
          <a:ln w="9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400" name="Line 50"/>
          <p:cNvSpPr>
            <a:spLocks noChangeShapeType="1"/>
          </p:cNvSpPr>
          <p:nvPr/>
        </p:nvSpPr>
        <p:spPr bwMode="auto">
          <a:xfrm flipH="1" flipV="1">
            <a:off x="4824413" y="4706830"/>
            <a:ext cx="1719262" cy="330200"/>
          </a:xfrm>
          <a:prstGeom prst="line">
            <a:avLst/>
          </a:prstGeom>
          <a:noFill/>
          <a:ln w="9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401" name="Line 51"/>
          <p:cNvSpPr>
            <a:spLocks noChangeShapeType="1"/>
          </p:cNvSpPr>
          <p:nvPr/>
        </p:nvSpPr>
        <p:spPr bwMode="auto">
          <a:xfrm flipH="1" flipV="1">
            <a:off x="4497389" y="4706831"/>
            <a:ext cx="884237" cy="301625"/>
          </a:xfrm>
          <a:prstGeom prst="line">
            <a:avLst/>
          </a:prstGeom>
          <a:noFill/>
          <a:ln w="9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402" name="Line 52"/>
          <p:cNvSpPr>
            <a:spLocks noChangeShapeType="1"/>
          </p:cNvSpPr>
          <p:nvPr/>
        </p:nvSpPr>
        <p:spPr bwMode="auto">
          <a:xfrm flipH="1" flipV="1">
            <a:off x="4170363" y="4706831"/>
            <a:ext cx="68262" cy="301625"/>
          </a:xfrm>
          <a:prstGeom prst="line">
            <a:avLst/>
          </a:prstGeom>
          <a:noFill/>
          <a:ln w="9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403" name="Line 53"/>
          <p:cNvSpPr>
            <a:spLocks noChangeShapeType="1"/>
          </p:cNvSpPr>
          <p:nvPr/>
        </p:nvSpPr>
        <p:spPr bwMode="auto">
          <a:xfrm flipV="1">
            <a:off x="3035301" y="4706830"/>
            <a:ext cx="244475" cy="330200"/>
          </a:xfrm>
          <a:prstGeom prst="line">
            <a:avLst/>
          </a:prstGeom>
          <a:noFill/>
          <a:ln w="9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404" name="Rectangle 25"/>
          <p:cNvSpPr>
            <a:spLocks noChangeArrowheads="1"/>
          </p:cNvSpPr>
          <p:nvPr/>
        </p:nvSpPr>
        <p:spPr bwMode="auto">
          <a:xfrm>
            <a:off x="2749207" y="2652803"/>
            <a:ext cx="647927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Классификация вредоносных программ (классическая)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Заголовок 4"/>
          <p:cNvSpPr txBox="1">
            <a:spLocks/>
          </p:cNvSpPr>
          <p:nvPr/>
        </p:nvSpPr>
        <p:spPr>
          <a:xfrm>
            <a:off x="838200" y="184819"/>
            <a:ext cx="10515600" cy="523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Подходы к классификация вирусного ПО </a:t>
            </a:r>
          </a:p>
        </p:txBody>
      </p:sp>
      <p:sp>
        <p:nvSpPr>
          <p:cNvPr id="47" name="AutoShape 6"/>
          <p:cNvSpPr>
            <a:spLocks noChangeArrowheads="1"/>
          </p:cNvSpPr>
          <p:nvPr/>
        </p:nvSpPr>
        <p:spPr bwMode="auto">
          <a:xfrm>
            <a:off x="11353800" y="90151"/>
            <a:ext cx="525820" cy="489153"/>
          </a:xfrm>
          <a:custGeom>
            <a:avLst/>
            <a:gdLst>
              <a:gd name="G0" fmla="+- 2462 0 0"/>
              <a:gd name="G1" fmla="+- 21600 0 2462"/>
              <a:gd name="G2" fmla="+- 21600 0 2462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2462" y="10800"/>
                </a:moveTo>
                <a:cubicBezTo>
                  <a:pt x="2462" y="15405"/>
                  <a:pt x="6195" y="19138"/>
                  <a:pt x="10800" y="19138"/>
                </a:cubicBezTo>
                <a:cubicBezTo>
                  <a:pt x="15405" y="19138"/>
                  <a:pt x="19138" y="15405"/>
                  <a:pt x="19138" y="10800"/>
                </a:cubicBezTo>
                <a:cubicBezTo>
                  <a:pt x="19138" y="6195"/>
                  <a:pt x="15405" y="2462"/>
                  <a:pt x="10800" y="2462"/>
                </a:cubicBezTo>
                <a:cubicBezTo>
                  <a:pt x="6195" y="2462"/>
                  <a:pt x="2462" y="6195"/>
                  <a:pt x="2462" y="10800"/>
                </a:cubicBez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50000">
                <a:schemeClr val="hlink">
                  <a:gamma/>
                  <a:shade val="46275"/>
                  <a:invGamma/>
                </a:schemeClr>
              </a:gs>
              <a:gs pos="100000">
                <a:schemeClr val="hlink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Arial" charset="0"/>
              <a:cs typeface="+mn-cs"/>
            </a:endParaRPr>
          </a:p>
        </p:txBody>
      </p:sp>
      <p:sp>
        <p:nvSpPr>
          <p:cNvPr id="48" name="Text Box 7"/>
          <p:cNvSpPr txBox="1">
            <a:spLocks noChangeArrowheads="1"/>
          </p:cNvSpPr>
          <p:nvPr/>
        </p:nvSpPr>
        <p:spPr bwMode="auto">
          <a:xfrm>
            <a:off x="11488736" y="180990"/>
            <a:ext cx="29510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1400" b="1" dirty="0">
                <a:solidFill>
                  <a:schemeClr val="hlink"/>
                </a:solidFill>
              </a:rPr>
              <a:t> </a:t>
            </a:r>
            <a:r>
              <a:rPr lang="ru-RU" altLang="ru-RU" sz="2000" b="1" dirty="0" smtClean="0">
                <a:solidFill>
                  <a:schemeClr val="hlink"/>
                </a:solidFill>
              </a:rPr>
              <a:t>8</a:t>
            </a:r>
            <a:endParaRPr lang="ru-RU" altLang="ru-RU" sz="2000" b="1" dirty="0">
              <a:solidFill>
                <a:schemeClr val="hlin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48475" y="5932401"/>
            <a:ext cx="10124325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Программные закладки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включают в себя элементы </a:t>
            </a:r>
            <a:r>
              <a:rPr lang="ru-RU" dirty="0" smtClean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присущие </a:t>
            </a:r>
            <a:r>
              <a:rPr lang="ru-RU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всем классам перечисленного вредоносного ПО.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0786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354842" y="609343"/>
            <a:ext cx="11429001" cy="6109365"/>
          </a:xfrm>
          <a:prstGeom prst="rect">
            <a:avLst/>
          </a:prstGeom>
          <a:gradFill rotWithShape="1">
            <a:gsLst>
              <a:gs pos="0">
                <a:srgbClr val="969696"/>
              </a:gs>
              <a:gs pos="50000">
                <a:srgbClr val="FAFAFA"/>
              </a:gs>
              <a:gs pos="100000">
                <a:srgbClr val="969696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ru-RU" altLang="ru-RU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Люк, или лазейка 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секретная точка входа в программу, позволяющая получить доступ в обход стандартных процедур защиты. Пред­ставляет собой программный код, реагирующий на специальную последователь­ность введенных с клавиатуры символов, либо активизирующийся в ответ на ввод определенного идентификатора пользователя или последовательность ка­ких-то маловероятных событий</a:t>
            </a:r>
            <a:r>
              <a:rPr lang="ru-RU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altLang="ru-RU" sz="20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buNone/>
            </a:pPr>
            <a:r>
              <a:rPr lang="ru-RU" altLang="ru-RU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Логические бомбы 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пред­ставляет собой программный код, внедренный в какую-то полезную программу, который должен «взорваться» при выполнении определенных условий. </a:t>
            </a:r>
            <a:r>
              <a:rPr lang="ru-RU" alt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Примерами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условий, которые запускают логическую бомбу, могут быть присутствие или от­сутствие каких-то файлов, наступление определенного дня недели или определен­ной даты, имя конкретного пользователя, инициировавшего запуск </a:t>
            </a:r>
            <a:r>
              <a:rPr lang="ru-RU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приложения</a:t>
            </a:r>
          </a:p>
          <a:p>
            <a:pPr>
              <a:spcBef>
                <a:spcPts val="600"/>
              </a:spcBef>
              <a:buNone/>
            </a:pPr>
            <a:r>
              <a:rPr lang="ru-RU" altLang="ru-RU" sz="2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altLang="ru-RU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Троянские кони»</a:t>
            </a:r>
            <a:r>
              <a:rPr lang="ru-RU" alt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представляет собой </a:t>
            </a:r>
            <a:r>
              <a:rPr lang="ru-RU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программу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содержащую скрытый код, который после запуска программы-носителя выполняет нежелательные или разрушительные </a:t>
            </a:r>
            <a:r>
              <a:rPr lang="ru-RU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функции. После 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того как другой пользователь запустит такую программу, автор программы может получить доступ к информации, содержащейся </a:t>
            </a:r>
            <a:r>
              <a:rPr lang="ru-RU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ПК этого пользователя. </a:t>
            </a:r>
          </a:p>
          <a:p>
            <a:pPr indent="450850" eaLnBrk="1" hangingPunct="1">
              <a:spcBef>
                <a:spcPct val="0"/>
              </a:spcBef>
              <a:buFontTx/>
              <a:buNone/>
            </a:pPr>
            <a:r>
              <a:rPr lang="ru-RU" alt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Жизненный </a:t>
            </a:r>
            <a:r>
              <a:rPr lang="ru-RU" alt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цикл троянов 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состоит всего из </a:t>
            </a:r>
            <a:r>
              <a:rPr lang="ru-RU" alt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3-х стадий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627063" indent="-176213">
              <a:spcBef>
                <a:spcPct val="0"/>
              </a:spcBef>
              <a:buNone/>
            </a:pP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	Проникновение в систему</a:t>
            </a:r>
          </a:p>
          <a:p>
            <a:pPr marL="627063" indent="-176213">
              <a:spcBef>
                <a:spcPct val="0"/>
              </a:spcBef>
              <a:buNone/>
            </a:pP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	Активация</a:t>
            </a:r>
          </a:p>
          <a:p>
            <a:pPr marL="627063" indent="-176213">
              <a:spcBef>
                <a:spcPct val="0"/>
              </a:spcBef>
              <a:buNone/>
            </a:pP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	Выполнение вредоносных действий</a:t>
            </a:r>
          </a:p>
          <a:p>
            <a:pPr marL="355600">
              <a:spcBef>
                <a:spcPct val="0"/>
              </a:spcBef>
              <a:buNone/>
            </a:pPr>
            <a:r>
              <a:rPr lang="ru-RU" altLang="ru-RU" sz="1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Троянские   утилиты   удаленного   </a:t>
            </a:r>
            <a:r>
              <a:rPr lang="ru-RU" altLang="ru-RU" sz="1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администрирования </a:t>
            </a:r>
            <a:r>
              <a:rPr lang="ru-RU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позволяют принимать или отсылать файлы, запускать и уничтожать их, выводить сообщения, стирать информацию, перезагружать компьютер и т. д</a:t>
            </a:r>
            <a:r>
              <a:rPr lang="ru-RU" alt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55600">
              <a:spcBef>
                <a:spcPct val="0"/>
              </a:spcBef>
              <a:buNone/>
            </a:pPr>
            <a:r>
              <a:rPr lang="ru-RU" altLang="ru-RU" sz="1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Троянские программы — шпионы </a:t>
            </a:r>
            <a:r>
              <a:rPr lang="ru-RU" alt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осуществляют </a:t>
            </a:r>
            <a:r>
              <a:rPr lang="ru-RU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электронный шпионаж за пользователем зараженного компьютера:  вводимая с клавиатуры информация, снимки экрана, список активных приложений и действия пользователя с ними сохраняются в каком-либо файле на диске и периодически отправляются злоумышленнику. </a:t>
            </a:r>
          </a:p>
        </p:txBody>
      </p:sp>
      <p:sp>
        <p:nvSpPr>
          <p:cNvPr id="7" name="Заголовок 4"/>
          <p:cNvSpPr txBox="1">
            <a:spLocks/>
          </p:cNvSpPr>
          <p:nvPr/>
        </p:nvSpPr>
        <p:spPr>
          <a:xfrm>
            <a:off x="838200" y="75635"/>
            <a:ext cx="10515600" cy="523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Классификация вредоносных программ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AutoShape 6"/>
          <p:cNvSpPr>
            <a:spLocks noChangeArrowheads="1"/>
          </p:cNvSpPr>
          <p:nvPr/>
        </p:nvSpPr>
        <p:spPr bwMode="auto">
          <a:xfrm>
            <a:off x="11353800" y="90151"/>
            <a:ext cx="525820" cy="489153"/>
          </a:xfrm>
          <a:custGeom>
            <a:avLst/>
            <a:gdLst>
              <a:gd name="G0" fmla="+- 2462 0 0"/>
              <a:gd name="G1" fmla="+- 21600 0 2462"/>
              <a:gd name="G2" fmla="+- 21600 0 2462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2462" y="10800"/>
                </a:moveTo>
                <a:cubicBezTo>
                  <a:pt x="2462" y="15405"/>
                  <a:pt x="6195" y="19138"/>
                  <a:pt x="10800" y="19138"/>
                </a:cubicBezTo>
                <a:cubicBezTo>
                  <a:pt x="15405" y="19138"/>
                  <a:pt x="19138" y="15405"/>
                  <a:pt x="19138" y="10800"/>
                </a:cubicBezTo>
                <a:cubicBezTo>
                  <a:pt x="19138" y="6195"/>
                  <a:pt x="15405" y="2462"/>
                  <a:pt x="10800" y="2462"/>
                </a:cubicBezTo>
                <a:cubicBezTo>
                  <a:pt x="6195" y="2462"/>
                  <a:pt x="2462" y="6195"/>
                  <a:pt x="2462" y="10800"/>
                </a:cubicBez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50000">
                <a:schemeClr val="hlink">
                  <a:gamma/>
                  <a:shade val="46275"/>
                  <a:invGamma/>
                </a:schemeClr>
              </a:gs>
              <a:gs pos="100000">
                <a:schemeClr val="hlink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Arial" charset="0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11488736" y="180990"/>
            <a:ext cx="29510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1400" b="1" dirty="0">
                <a:solidFill>
                  <a:schemeClr val="hlink"/>
                </a:solidFill>
              </a:rPr>
              <a:t> </a:t>
            </a:r>
            <a:r>
              <a:rPr lang="ru-RU" altLang="ru-RU" sz="2000" b="1" dirty="0" smtClean="0">
                <a:solidFill>
                  <a:schemeClr val="hlink"/>
                </a:solidFill>
              </a:rPr>
              <a:t>9</a:t>
            </a:r>
            <a:endParaRPr lang="ru-RU" altLang="ru-RU" sz="2000" b="1" dirty="0">
              <a:solidFill>
                <a:schemeClr val="hlink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1779" y="4022233"/>
            <a:ext cx="1481460" cy="11106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384710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1488</TotalTime>
  <Words>1759</Words>
  <Application>Microsoft Office PowerPoint</Application>
  <PresentationFormat>Широкоэкранный</PresentationFormat>
  <Paragraphs>172</Paragraphs>
  <Slides>15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3" baseType="lpstr">
      <vt:lpstr>MS Mincho</vt:lpstr>
      <vt:lpstr>Arial</vt:lpstr>
      <vt:lpstr>Calibri</vt:lpstr>
      <vt:lpstr>Calibri Light</vt:lpstr>
      <vt:lpstr>Times New Roman</vt:lpstr>
      <vt:lpstr>Wingdings</vt:lpstr>
      <vt:lpstr>Wingdings 2</vt:lpstr>
      <vt:lpstr>Тема Office</vt:lpstr>
      <vt:lpstr>« Вирусы. Вредоносное ПО. Программно-математическое воздействия»  </vt:lpstr>
      <vt:lpstr>Изучаемые вопросы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Вопросы?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Елена</cp:lastModifiedBy>
  <cp:revision>159</cp:revision>
  <dcterms:created xsi:type="dcterms:W3CDTF">2017-08-30T09:47:16Z</dcterms:created>
  <dcterms:modified xsi:type="dcterms:W3CDTF">2018-10-06T09:00:37Z</dcterms:modified>
</cp:coreProperties>
</file>