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8" r:id="rId2"/>
    <p:sldId id="270" r:id="rId3"/>
    <p:sldId id="271" r:id="rId4"/>
    <p:sldId id="273" r:id="rId5"/>
    <p:sldId id="274" r:id="rId6"/>
    <p:sldId id="275" r:id="rId7"/>
    <p:sldId id="276" r:id="rId8"/>
    <p:sldId id="283" r:id="rId9"/>
    <p:sldId id="279" r:id="rId10"/>
    <p:sldId id="281" r:id="rId11"/>
    <p:sldId id="282" r:id="rId12"/>
    <p:sldId id="277" r:id="rId13"/>
    <p:sldId id="284" r:id="rId14"/>
    <p:sldId id="278" r:id="rId15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лександра" initials="А" lastIdx="1" clrIdx="0">
    <p:extLst>
      <p:ext uri="{19B8F6BF-5375-455C-9EA6-DF929625EA0E}">
        <p15:presenceInfo xmlns:p15="http://schemas.microsoft.com/office/powerpoint/2012/main" userId="Александр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96" autoAdjust="0"/>
  </p:normalViewPr>
  <p:slideViewPr>
    <p:cSldViewPr snapToGrid="0">
      <p:cViewPr varScale="1">
        <p:scale>
          <a:sx n="81" d="100"/>
          <a:sy n="81" d="100"/>
        </p:scale>
        <p:origin x="9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BDE4D-2255-43DF-AA2B-042D3BDB08EC}" type="datetimeFigureOut">
              <a:rPr lang="ru-RU" smtClean="0"/>
              <a:t>24.04.2024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3F93A-579E-4D31-8DE8-74F3ABF105C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720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0D31-E3C9-4364-A3E0-F63482563967}" type="datetimeFigureOut">
              <a:rPr lang="ru-RU" smtClean="0"/>
              <a:t>24.04.2024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E51C-F660-42E6-A61B-AB4E7A8837E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5134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0D31-E3C9-4364-A3E0-F63482563967}" type="datetimeFigureOut">
              <a:rPr lang="ru-RU" smtClean="0"/>
              <a:t>24.04.2024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E51C-F660-42E6-A61B-AB4E7A8837E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319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0D31-E3C9-4364-A3E0-F63482563967}" type="datetimeFigureOut">
              <a:rPr lang="ru-RU" smtClean="0"/>
              <a:t>24.04.2024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E51C-F660-42E6-A61B-AB4E7A8837E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369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0D31-E3C9-4364-A3E0-F63482563967}" type="datetimeFigureOut">
              <a:rPr lang="ru-RU" smtClean="0"/>
              <a:t>24.04.2024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E51C-F660-42E6-A61B-AB4E7A8837E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6317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0D31-E3C9-4364-A3E0-F63482563967}" type="datetimeFigureOut">
              <a:rPr lang="ru-RU" smtClean="0"/>
              <a:t>24.04.2024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E51C-F660-42E6-A61B-AB4E7A8837E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6008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0D31-E3C9-4364-A3E0-F63482563967}" type="datetimeFigureOut">
              <a:rPr lang="ru-RU" smtClean="0"/>
              <a:t>24.04.2024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E51C-F660-42E6-A61B-AB4E7A8837E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3437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0D31-E3C9-4364-A3E0-F63482563967}" type="datetimeFigureOut">
              <a:rPr lang="ru-RU" smtClean="0"/>
              <a:t>24.04.2024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E51C-F660-42E6-A61B-AB4E7A8837E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901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0D31-E3C9-4364-A3E0-F63482563967}" type="datetimeFigureOut">
              <a:rPr lang="ru-RU" smtClean="0"/>
              <a:t>24.04.2024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E51C-F660-42E6-A61B-AB4E7A8837E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507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0D31-E3C9-4364-A3E0-F63482563967}" type="datetimeFigureOut">
              <a:rPr lang="ru-RU" smtClean="0"/>
              <a:t>24.04.2024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E51C-F660-42E6-A61B-AB4E7A8837E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2482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0D31-E3C9-4364-A3E0-F63482563967}" type="datetimeFigureOut">
              <a:rPr lang="ru-RU" smtClean="0"/>
              <a:t>24.04.2024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E51C-F660-42E6-A61B-AB4E7A8837E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579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0D31-E3C9-4364-A3E0-F63482563967}" type="datetimeFigureOut">
              <a:rPr lang="ru-RU" smtClean="0"/>
              <a:t>24.04.2024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E51C-F660-42E6-A61B-AB4E7A8837E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9140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00D31-E3C9-4364-A3E0-F63482563967}" type="datetimeFigureOut">
              <a:rPr lang="ru-RU" smtClean="0"/>
              <a:t>24.04.2024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4E51C-F660-42E6-A61B-AB4E7A8837E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6607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3665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Этнонациональные конфликты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55668"/>
            <a:ext cx="10515600" cy="4621295"/>
          </a:xfrm>
        </p:spPr>
        <p:txBody>
          <a:bodyPr>
            <a:normAutofit/>
          </a:bodyPr>
          <a:lstStyle/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Биологический редукционизм: социал-дарвинизм и расово-антропологические «теории»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Нация и национализм(ы)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Этнонациональные конфликты и стратегии их регулирования</a:t>
            </a:r>
          </a:p>
          <a:p>
            <a:pPr marL="0" indent="0">
              <a:buNone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423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D59977-2F98-3E1D-07F4-1CBD1D760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1650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Нация </a:t>
            </a:r>
            <a:r>
              <a:rPr lang="ru-RU" sz="2800" dirty="0"/>
              <a:t>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национализм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B68457-6E3A-70D7-71A7-6905A3D8B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875" y="752475"/>
            <a:ext cx="10515600" cy="5138738"/>
          </a:xfrm>
        </p:spPr>
        <p:txBody>
          <a:bodyPr>
            <a:normAutofit lnSpcReduction="10000"/>
          </a:bodyPr>
          <a:lstStyle/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начинает формироваться в конце 18 в. и распространяется в 19 в. (до этого лат.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Natio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имело узкий смысл: землячество в средневековых университетах или на церковных соборах)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Нации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сформировано европейской интеллектуальной и политической элитой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образования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наций-государств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сопровождался активным созданием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национально-государственной символики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(гимнов, флагов, монументов, «мест памяти», праздников, церемоний, ритуалов). Изобретение традиций: использование этнических компонентов (элементов фольклора, музыки, обрядов, одежды), активизация маргинальных или забытых этно-культурных символов, их придумывание.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национализм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Массовая коллективная идентичность и идеология: в главном национализм конструируется сверху, но опирается на убеждения и предрассудки, надежды и интересы простого человека, которые не обязательно являются национальными, а тем более – националистическими. 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Классификации национализмов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Хронологическая типология Л. Снайдера: 1815-1871 – «объединительный национализм»; 1871- 1900 – «подрывной национализм»; 1900 – 1945 – «агрессивный национализм», с 1945 – «всемирный национализм»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Географическая типология (Запад и мир): европейский национализм раскола, расовый черный национализм, мессианский национализм в России, национализм «плавильного котла» в США, национализм «советского народа», антиколониальный национализм Азии, популистский – в Латинской Америке.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Европейский этнический национализм, паннационализм и диаспора, неразвитые формы национализма постколониального мира.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2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177013-C72F-4885-72C3-F3DABFA8E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87350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Культурные и государственные нации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EAB11C-40C5-9DD2-65D8-DC6502834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6775"/>
            <a:ext cx="10515600" cy="5310188"/>
          </a:xfrm>
        </p:spPr>
        <p:txBody>
          <a:bodyPr>
            <a:normAutofit lnSpcReduction="10000"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«Культурные нации»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основаны на культурном наследии, появившемся в результате совместной жизни. Восходит к «Истории» Геродота: афиняне считали, что у них есть кровное и языковое родство с другими эллинами, общие святилища богов, жертвоприношения на празднествах и одинаковый образ жизни. В эпоху Просвещения в 18 в. Ш. Монтескье, Вольтер, И. Гердер, М.В. Ломоносов выделяют «национальные» аспекты в истории: характер, культура, дух. Нация – квазиперсональная коллективная сущность – «единый народ» с присущим ему «национальным характером». 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«Политические нации»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государственно-политическая общность. Уже в Древнем Риме возникает понятие «римлян», т.е. жителей Римской империи. Жители Византии – «ромеи».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 –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обозначения небольших групп чужаков из отдаленных мест: «странные люди». 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НАЦИЯ-ГОСУДАРСТВО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Французская революция: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nation. La patrie. Le citoyen. La bell langue.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Национальное Собрание, национальный флаг, национальный язык. Внутренняя и внешняя политика положили начало созданию современной геополитической системы: Нация=Государство=Народ. Когда создается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национальное государство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 изобретается историческая преемственность, «древнее прошлое» (полувымысел, подделка и т.п.).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типа национальной идеологии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государственная направлена на ассимиляцию, культурная – на дифференциацию. Где не было государства – националисты конструируют будущее идеальное отечество. Где было государство – мифологизированное «национальное бытие» наполняется актуальными политическими символами и ценностями  (свободы, демократия, индустриализм, парламентаризм)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Культурно-национальное понятие нации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на примере Германии и Италии. До сер. 19 в. не было территориального государства, чувство общности опиралось на язык и культуру (народа, этноса). Если своего государства нет, то оно основывается в ходе «национального строительства». Лексика: «национальный дух», «национальное предназначение», «национальный характер».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Государственно-национальная версия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 примере США и Франции: нация – это сообщество граждан, которые равны перед законом независимо от социального положения, происхождения, языка, религии. Преимущественно политическое содержание нации, а культура, происхождение и язык вторичны. Лексика: «страна», «родина», «отчизна», «патриотизм».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между кровью и почвой, землей и народом, историей и территорией движут национальной мобилизацией и притязаниями на политический статус. Националисты создают прошлое, которое легитимизирует их притязания, зависящие от политического момента или идеала будущего, на государство и территорию (свою или чужую), на политическое доминирование и обладание культурным капиталом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5682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5137" y="112877"/>
            <a:ext cx="10723179" cy="496723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ЭТНО- НАЦИОНАЛЬНЫЕ КОНФЛИКТЫ: ПРЕДУБЕЖДЕНИЯ И ДИСКРИМИНАЦИЯ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5214" y="483477"/>
            <a:ext cx="10565524" cy="6201102"/>
          </a:xfrm>
        </p:spPr>
        <p:txBody>
          <a:bodyPr>
            <a:normAutofit lnSpcReduction="10000"/>
          </a:bodyPr>
          <a:lstStyle/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Доминирующая культура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меньшинства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– одна из схем интерпретации в социологии, адекватная современным нациям-государствам (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полиэтничным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обществам) 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Меньшинство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группа населения с расовым, этническим культурным самосознанием, с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наследственным принципом членства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высоким процентом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внутригрупповых браков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идеальные типы, с помощью которых мы анализируем «предубеждения», т.е. неприязненное, враждебное отношение к членам к-л. группы только потому, что они принадлежат к этой группе и заранее наделяются негативными свойствами, приписываемыми всей группе: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«Убежденный либерал» - человек без предубеждений, никогда не участвующий в дискриминации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«Колеблющийся либерал» - человек без предубеждений, участвующий в дискриминации под общественным давлением, или когда ему это выгодно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«Расист в душе» - человек с предубеждениями, но под общественным давлением откажется от участия в дискриминации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«Убежденный расист» - человек с предубеждениями, который без колебаний действует в соответствии со своими взглядами.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дискриминации и этнических конфликтах вызывается не столько предубеждениями, сколько государственной политикой и идеологией. Предубеждения (полагаю, у большинства людей) есть всегда, но во враждебные действия они превращаются только в определенных социальных условиях.</a:t>
            </a:r>
          </a:p>
        </p:txBody>
      </p:sp>
    </p:spTree>
    <p:extLst>
      <p:ext uri="{BB962C8B-B14F-4D97-AF65-F5344CB8AC3E}">
        <p14:creationId xmlns:p14="http://schemas.microsoft.com/office/powerpoint/2010/main" val="2129635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F3071B-A336-DDBB-DCF6-17C62AB4B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187" y="273132"/>
            <a:ext cx="10515600" cy="87877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b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1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Этнонациональные конфликты</a:t>
            </a:r>
            <a:br>
              <a:rPr lang="ru-RU" sz="31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49AFA2-13FB-10B9-3D7A-555BF72EB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Отражение в </a:t>
            </a:r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социальной стратификации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этнической структуры. Узурпация привилегированных социальных позиций одной группой в ущерб другой и социальная дискриминация по этническому или расовому признаку. Монополизация к.-л. сферы социальной жизни (торговля, экономическое посредничество) этнической группой. Этнические диспропорции по линии «город-деревня»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Стремление </a:t>
            </a:r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политических элит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 обладанию властью, контролю над ресурсами, привилегиям мобилизует этнические чувства, межэтническую напряженность. 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СССР 20-80 гг. Система преференций в сфере подготовки «национальных кадров» из республик во всех областях деятельности. В республиках и автономиях сложились многочисленные и образованные элиты, которые в ситуации ослабления контроля со стороны центра вступили в борьбу за власть.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Социально-психологические факторы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чувство угрозы, утраты достоинства, пережитые «исторические несправедливости». Поиск этнонациональной идентичности и ее легитимных условий - </a:t>
            </a:r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территории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государства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требования изменения границ, перехода под новую государственную юрисдикцию, создания (воссоздания) автономий, репатриации и возвращения на историческую родину перемещенных народов, реституции, компенсаций.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Типы: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Статусные институциональные конфликты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(борьба за «государство», конфедерацию, «ассоциированное членство») 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ru-RU" sz="1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Этнотерриториальные</a:t>
            </a:r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конфликты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(борьба за право этнической группы жить, владеть, управлять территорией)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ru-RU" sz="1800" b="1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Межэтнические</a:t>
            </a:r>
            <a:r>
              <a:rPr lang="ru-RU" sz="180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(межгрупповые) конфликты </a:t>
            </a:r>
            <a:endParaRPr lang="ru-RU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976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СТРАТЕГИИ РЕГУЛИРОВАНИЯ ЭТН0-НАЦИОНАЛЬНЫХ КОНФЛИКТОВ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Ассимиляция: добровольная и принудительная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Плюрализм («мультикультурализм»)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Правовая защита меньшинств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Перемещение населения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Постоянная эксплуатация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Уничтожение (геноцид)</a:t>
            </a:r>
          </a:p>
        </p:txBody>
      </p:sp>
    </p:spTree>
    <p:extLst>
      <p:ext uri="{BB962C8B-B14F-4D97-AF65-F5344CB8AC3E}">
        <p14:creationId xmlns:p14="http://schemas.microsoft.com/office/powerpoint/2010/main" val="236667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0537"/>
          </a:xfrm>
        </p:spPr>
        <p:txBody>
          <a:bodyPr>
            <a:noAutofit/>
          </a:bodyPr>
          <a:lstStyle/>
          <a:p>
            <a:pPr marL="228600" lvl="0" indent="-228600" algn="ctr">
              <a:spcBef>
                <a:spcPts val="100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Биологический редукционизм</a:t>
            </a:r>
            <a:b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65662"/>
            <a:ext cx="10515600" cy="48113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Социал-дарвинизм: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жизнь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непрерывная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борьба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конфликты, столкновения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сообществ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групп и индивидов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Истоки: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 Мальтус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«Опыт о законе народонаселения» (1798 г.): «борьба за существование», «выживание сильнейшего» как следствия действия естественного закона «убывающего плодородия почв» и роста народонаселения.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биологической эволюции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Ч. Дарвин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«Происхождение видов путем естественного отбора, или сохранение благоприятствуемых пород в борьбе за жизнь» (1859 г.);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Спенсер, А. Уоллес, Т. Хаксли</a:t>
            </a:r>
          </a:p>
        </p:txBody>
      </p:sp>
    </p:spTree>
    <p:extLst>
      <p:ext uri="{BB962C8B-B14F-4D97-AF65-F5344CB8AC3E}">
        <p14:creationId xmlns:p14="http://schemas.microsoft.com/office/powerpoint/2010/main" val="4230895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3565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СОЦИАЛ-ДАРВИНИЗМ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2152" y="1397876"/>
            <a:ext cx="10544503" cy="519211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 представители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Герберт Спенсер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(1820-1903)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эволюция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Социальная структура. Социальная функция. Социальный институт. Социальная дифференциация и интеграция.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Типология обществ: военное и индустриальное. Исторические формы социального конфликта.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Военный конфликт: истребление и порабощение победителем побежденного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Промышленная конкуренция: выживание сильнейшего в области материальных и моральных качеств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Уолтер Бэджгот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(1826-1877)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Межгрупповые конфликты. Их связь с внутригрупповой сплоченностью.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Людвиг Гумплович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(1838-1909)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социальный закон: стремление каждой социальной группы подчинить себе каждую другую социальную группу, стремление к порабощению и господству.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Густав Ратценхофер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(1842- 1904)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Социальная группа- межиндивидуальное взаимодействие, организация индивидов для борьбы за существование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Альбион Смолл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(1854-1926)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Интерес – неудовлетворенная способность, соответствующая нереализованному условию и направленная на такое действие, которое реализует указанное условие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Уильям Самнер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(1840-1910)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«Народные обычаи» (1906 г.). Обычаи – стандартизированные групповые формы поведения, определяющие индивидуальные привычки</a:t>
            </a:r>
          </a:p>
          <a:p>
            <a:pPr marL="0" indent="0">
              <a:lnSpc>
                <a:spcPct val="120000"/>
              </a:lnSpc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1740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2574"/>
            <a:ext cx="10515600" cy="875096"/>
          </a:xfrm>
        </p:spPr>
        <p:txBody>
          <a:bodyPr/>
          <a:lstStyle/>
          <a:p>
            <a:pPr algn="ctr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СОЦИАЛ-ДАРВИНИЗМ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8711" y="1247556"/>
            <a:ext cx="10515600" cy="4351338"/>
          </a:xfrm>
        </p:spPr>
        <p:txBody>
          <a:bodyPr/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на различные течения социальной мысли и социальные движения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психологизм в социологии, этнический детерминизм, расизм, экономический детерминизм, географическая школа, геополитика, инвайронментализм, технологический эволюционизм, реформизм, социализм и антисоциализм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Парадигмальные понятия: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«мы-группа», «внутренняя группа»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we-group, in-group)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«они-группа», «внешняя группа»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they-group, out-group)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Каузальная атрибуция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Этноцентризм и культурный релятивизм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Критика социал-дарвинизма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 А. Кропоткин «Взаимная помощь как фактор эволюции» (1902 г.)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3708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4288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Расово-антропологические «теории»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89414"/>
            <a:ext cx="10515600" cy="4787549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утверждения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Общества, социальные группы (народы, этнические группы, классы, сословия, профессиональные группы) – в основе своей расово-антропологические образования: их разновидность, надстройка над ними или их превращенная форма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эволюция – борьба расово-антропологических групп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Расы и антропологические группы не равноценны: «превосходство». «неполноценность», «ущербность», «благотворность», «опасность» социальных институтов и культурных творений.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Смешение рас и антропологических групп вредно с точки зрения биологического, социального и культурного развития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441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8972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Расово-антропологические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«теории»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87366"/>
            <a:ext cx="10515600" cy="47895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Жозеф-Артур де Гобино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(1816-1882). «Опыт о неравенстве человеческих рас» (1853 г.). Иерархия рас и бессилие социальных институтов. Превосходство «белой расы». Смешение рас и вырождение цивилизаций.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Хаустон Чемберлен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(1855- 1927). «Основы девятнадцатого столетия» (1899 г.). «Арийская раса», «тевтонская раса»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Жорж Ваше де Ляпуж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(1854- 1936). «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Антропосоциология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»: истолкование антропометрических данных, - «головного указателя». Исторический пессимизм: исчезновение «белокурых долихокефалов» и рост числа «кефалов»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Френсис Гальтон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(1822-1911) «Наследственный гений» (1869 г.)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Евгеника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(от греч. «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evgenes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благородный, хорошего рода) – на основе научных исследований изыскивать и пропагандировать пути улучшения человеческого потомства. Ч. Пирсон (1857-1936). Евгеническая лаборатория в Лондоне. Биометрические методы исследования.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Чезаре Ломброзо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(1836 – 1909). Биологически-наследственная обусловленность преступного поведения. Революция – результат устремлений психически ненормальных гениальных людей.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6730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3772" y="333228"/>
            <a:ext cx="10515600" cy="51449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Этнос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нация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разные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исторические формы общности людей.</a:t>
            </a:r>
            <a:b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2151" y="1070517"/>
            <a:ext cx="10515600" cy="5454255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ВЕЛИЧАЙШЕЕ ЗАБЛУЖДЕНИЕ ХХ ВЕКА: ОТОЖДЕСТВЛЕНИЕ НАЦИЙ И ЭТНОСОВ</a:t>
            </a:r>
          </a:p>
          <a:p>
            <a:pPr lvl="0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Нация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(около 200) и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этнос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(около 4 тыс.) – явления, не совпадающие ни хронологически, ни территориально</a:t>
            </a:r>
          </a:p>
          <a:p>
            <a:pPr lvl="0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Нации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возникают на этапе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товарного производства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Этносы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присваивающего хозяйства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Корни этнических различий восходят к родоплеменным общностям или определяются спецификой исторических судеб разных частей ранее единого этноса. Разделение, смешение этносов (межэтнические браки) – постоянно действующая тенденция. Общее правило: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народы полиэтничны. </a:t>
            </a:r>
          </a:p>
          <a:p>
            <a:pPr lvl="0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многонациональных государств. Есть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полиэтнические государства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нация – совокупность граждан одной страны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«Право наций на самоопределение»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его реализация связана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укреплением государства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(«общее дело», развитие материальной и духовной культуры), а не с ее разрушением через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межэтнические конфликты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инспирируемые международной финансовой олигархией</a:t>
            </a:r>
          </a:p>
          <a:p>
            <a:pPr marL="0" lvl="0" indent="0">
              <a:buNone/>
            </a:pP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1367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F4AF34-F3DE-F4CE-705E-AFA7EA3AE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9750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Национализм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D1C420-41D6-84E8-F49B-F3363641C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475"/>
            <a:ext cx="10515600" cy="4791076"/>
          </a:xfrm>
        </p:spPr>
        <p:txBody>
          <a:bodyPr>
            <a:noAutofit/>
          </a:bodyPr>
          <a:lstStyle/>
          <a:p>
            <a:pPr marL="180000">
              <a:lnSpc>
                <a:spcPct val="107000"/>
              </a:lnSpc>
              <a:spcBef>
                <a:spcPts val="0"/>
              </a:spcBef>
            </a:pPr>
            <a:r>
              <a:rPr lang="ru-RU" sz="16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НАЦИОНАЛИЗМ</a:t>
            </a:r>
            <a:r>
              <a:rPr lang="ru-RU" sz="1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6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идеологическая доктрина современности</a:t>
            </a:r>
            <a:r>
              <a:rPr lang="ru-RU" sz="1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продолжающая играть ключевую роль в политической мобилизации масс. Она дает национальным движениям «особые символы, образы и понятия» («народ», «родина», «подлинность», «судьба», «независимость»).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16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80000">
              <a:lnSpc>
                <a:spcPct val="107000"/>
              </a:lnSpc>
              <a:spcBef>
                <a:spcPts val="0"/>
              </a:spcBef>
            </a:pPr>
            <a:r>
              <a:rPr lang="ru-RU" sz="1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Национализм </a:t>
            </a:r>
            <a: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генерирует</a:t>
            </a:r>
            <a:r>
              <a:rPr lang="ru-RU" sz="1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социальные </a:t>
            </a:r>
            <a: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(национальные, националистические, расовые, этнические) </a:t>
            </a:r>
            <a:r>
              <a:rPr lang="ru-RU" sz="1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движения</a:t>
            </a:r>
            <a: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легитимизирует созданные на базе этих движений институты, вплоть до </a:t>
            </a:r>
            <a:r>
              <a:rPr lang="ru-RU" sz="1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национального государства</a:t>
            </a:r>
            <a: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80000">
              <a:lnSpc>
                <a:spcPct val="107000"/>
              </a:lnSpc>
              <a:spcBef>
                <a:spcPts val="0"/>
              </a:spcBef>
            </a:pPr>
            <a:endParaRPr lang="ru-RU" sz="1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000">
              <a:lnSpc>
                <a:spcPct val="107000"/>
              </a:lnSpc>
              <a:spcBef>
                <a:spcPts val="0"/>
              </a:spcBef>
            </a:pPr>
            <a: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Национализм </a:t>
            </a:r>
            <a:r>
              <a:rPr lang="ru-RU" sz="1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партикулярен: </a:t>
            </a:r>
            <a: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каждой нации – свой национализм; В пределах нации ее представители могут исповедовать разные национализмы или вообще не быть одержимыми «национальной идеей».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«Мы не в праве считать, будто для большинства людей национальная идентификация исключает или всякий раз     (или вообще когда-либо) превосходит по своей значимости все прочие способы самоидентификации» (Э. Хобсбаум).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ru-RU" sz="1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000">
              <a:lnSpc>
                <a:spcPct val="107000"/>
              </a:lnSpc>
              <a:spcBef>
                <a:spcPts val="0"/>
              </a:spcBef>
            </a:pPr>
            <a:r>
              <a:rPr lang="ru-RU" sz="1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Национализм</a:t>
            </a:r>
            <a: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</a:t>
            </a:r>
            <a:r>
              <a:rPr lang="ru-RU" sz="1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идеология</a:t>
            </a:r>
            <a: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1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движение</a:t>
            </a:r>
            <a: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Смесь реального и идеального, рационального и мистического.</a:t>
            </a:r>
          </a:p>
          <a:p>
            <a:pPr marL="180000">
              <a:lnSpc>
                <a:spcPct val="107000"/>
              </a:lnSpc>
              <a:spcBef>
                <a:spcPts val="0"/>
              </a:spcBef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Национализм – способ легитимировать притязания на государство и территорию (свою или чужую), на политическое доминирование и обладание культурным капиталом</a:t>
            </a:r>
          </a:p>
          <a:p>
            <a:pPr marL="180000">
              <a:lnSpc>
                <a:spcPct val="107000"/>
              </a:lnSpc>
              <a:spcBef>
                <a:spcPts val="0"/>
              </a:spcBef>
            </a:pPr>
            <a:r>
              <a:rPr lang="ru-RU" sz="16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Национализм либеральный, консервативный, агрессивный. Умеренный приветствуется, а агрессивный (идея превосходства над другими) осуждается.</a:t>
            </a:r>
          </a:p>
          <a:p>
            <a:pPr marL="180000">
              <a:lnSpc>
                <a:spcPct val="107000"/>
              </a:lnSpc>
              <a:spcBef>
                <a:spcPts val="0"/>
              </a:spcBef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80000">
              <a:lnSpc>
                <a:spcPct val="107000"/>
              </a:lnSpc>
              <a:spcAft>
                <a:spcPts val="800"/>
              </a:spcAft>
            </a:pPr>
            <a:endParaRPr lang="ru-RU" sz="1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000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21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9F4A91-44AF-32A8-B084-71F8F9C39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299"/>
            <a:ext cx="10515600" cy="1066801"/>
          </a:xfrm>
        </p:spPr>
        <p:txBody>
          <a:bodyPr>
            <a:normAutofit/>
          </a:bodyPr>
          <a:lstStyle/>
          <a:p>
            <a:pPr algn="ctr"/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Нация – «объективная реальность» или «конструкт»?</a:t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B3629E-AD42-2150-6C67-5BEA45B92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781050"/>
            <a:ext cx="10515600" cy="4895849"/>
          </a:xfrm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1983 г. Б. Андерсон. «Воображаемые сообщества: размышление об истоках и распространении национализма». Э. Геллнер «Нации и национализм». Нации – это культурные артефакты (а не что-то «естественное»)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Нация – 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продукт коллективного воображения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Идентификация на основе этнического сообщества: культуры, языка, исторической территории, прошлого, - этих основ национального сознания, которое националистически ориентированные интеллектуалы (в Германии – философы, во Франции – историки, в Центральной и Восточной Европе- исследователи фольклора) вычленяют и оформляют. Эти основы «реальны», они служат легитимным основанием для консолидации сообщества. Характерный для современного общества способ связать воедино пространство, время и человеческую солидарность. Национализм здесь – в одном ряду с «родством» и религией.</a:t>
            </a:r>
          </a:p>
          <a:p>
            <a:pPr marL="457200" lvl="0" indent="-457200">
              <a:buFont typeface="+mj-lt"/>
              <a:buAutoNum type="arabicPeriod"/>
              <a:defRPr/>
            </a:pP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Нация 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 национализма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превращающего предшествующие культуры в нации. Нации изобретаются политическими элитами. Национализм - доктрина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которую транслируют интеллектуалы в массовые движения, а нация и ее прошлое – это идеологическая или историческая конструкция.</a:t>
            </a:r>
          </a:p>
          <a:p>
            <a:pPr marL="0" lvl="0" indent="0">
              <a:buNone/>
              <a:defRPr/>
            </a:pP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«Нации как естественные, Богом установленные способы классификации людей, как некая исконная политическая судьба – это миф. А реальность – это национализм, который превращает предшествующие культуры в нации, иногда сам изобретает такие культуры, а порой  полностью стирает следы прежних 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культур». (Э. Геллнер) 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«Культурное»: национальный дух, характер, предназначение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«Государственное»: страна, родина, отчизна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54536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5491</TotalTime>
  <Words>2338</Words>
  <Application>Microsoft Office PowerPoint</Application>
  <PresentationFormat>Широкоэкранный</PresentationFormat>
  <Paragraphs>120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Этнонациональные конфликты</vt:lpstr>
      <vt:lpstr>Биологический редукционизм </vt:lpstr>
      <vt:lpstr>СОЦИАЛ-ДАРВИНИЗМ</vt:lpstr>
      <vt:lpstr>СОЦИАЛ-ДАРВИНИЗМ</vt:lpstr>
      <vt:lpstr>Расово-антропологические «теории»</vt:lpstr>
      <vt:lpstr>Расово-антропологические «теории»</vt:lpstr>
      <vt:lpstr>Этнос и нация –  разные исторические формы общности людей. </vt:lpstr>
      <vt:lpstr>Национализм</vt:lpstr>
      <vt:lpstr>Нация – «объективная реальность» или «конструкт»? </vt:lpstr>
      <vt:lpstr>Нация и национализм</vt:lpstr>
      <vt:lpstr>Культурные и государственные нации</vt:lpstr>
      <vt:lpstr>ЭТНО- НАЦИОНАЛЬНЫЕ КОНФЛИКТЫ: ПРЕДУБЕЖДЕНИЯ И ДИСКРИМИНАЦИЯ</vt:lpstr>
      <vt:lpstr> Этнонациональные конфликты </vt:lpstr>
      <vt:lpstr>СТРАТЕГИИ РЕГУЛИРОВАНИЯ ЭТН0-НАЦИОНАЛЬНЫХ КОНФЛИКТОВ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Александра</dc:creator>
  <cp:lastModifiedBy>Александра</cp:lastModifiedBy>
  <cp:revision>45</cp:revision>
  <cp:lastPrinted>2024-04-16T21:37:13Z</cp:lastPrinted>
  <dcterms:created xsi:type="dcterms:W3CDTF">2020-03-25T16:01:55Z</dcterms:created>
  <dcterms:modified xsi:type="dcterms:W3CDTF">2024-04-24T10:46:06Z</dcterms:modified>
</cp:coreProperties>
</file>