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310" r:id="rId2"/>
    <p:sldId id="258" r:id="rId3"/>
    <p:sldId id="288" r:id="rId4"/>
    <p:sldId id="293" r:id="rId5"/>
    <p:sldId id="294" r:id="rId6"/>
    <p:sldId id="289" r:id="rId7"/>
    <p:sldId id="290" r:id="rId8"/>
    <p:sldId id="291" r:id="rId9"/>
    <p:sldId id="292" r:id="rId10"/>
    <p:sldId id="295" r:id="rId11"/>
    <p:sldId id="296" r:id="rId12"/>
    <p:sldId id="299" r:id="rId13"/>
    <p:sldId id="300" r:id="rId14"/>
    <p:sldId id="298" r:id="rId15"/>
    <p:sldId id="301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9860-BE89-40BC-87FD-E1E95D6A804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8D14-BEDD-467F-B190-4E55B280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298EE-00CC-D958-CDEB-9A8AFEA2F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8EDFA1-2D99-55A7-EE58-071E8E517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D5C2B-BEEB-6151-99F7-BD144CFA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6A436-54B5-1E88-99D7-D17AE922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763DD-B77E-A841-1739-FD3A9128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A44B3-ACFC-4F6D-8E8C-486F4F09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3BAF0C-298F-BF2A-C652-9DE637C0A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F7CED-F3AB-C56C-2727-48E7D6B7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E7838-6893-9DCF-4D49-36656F89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8EEC5E-7BCF-1E7B-1B92-D0B4D7F8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EEC03B-ACD9-9505-2044-3E3CB5243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D26ED-D324-0E33-A503-70150B5EC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04229-FAC5-EBF3-1095-FF943902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600B1-6EDD-55CB-AF34-E40CAF22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98FD2-C00B-3B60-E177-E4DDDA86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3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EA4E-3181-45CF-8469-D591973114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27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F931A-97AA-56AE-488B-5D3F723F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2DDF3-B204-C739-AA6B-CF5DA624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CA18F-E75D-9F25-B03B-1522AB02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237CA-7D4E-F6E3-584C-2623EC15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3CFB88-A571-A91E-E385-BD358606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8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80FEE-A2E9-C0A7-1CE6-2BF2FC34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09C84-B036-FA7A-035F-9296DFEA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E1BB6-B9A8-141A-8755-4B21D2C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81F06-4DFA-A0E2-B1B1-C07A16D1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C3A6B-62E8-D197-8B86-FD13A052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1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84011-FD3B-E899-B84E-DD9EA106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CD064-1BDF-47D0-7C9B-44D601813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26596-87D8-1D8C-5EB9-DB6983784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D32470-802A-9AA1-9F3F-76E408E4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D74C00-E031-04F4-0248-9D614EAF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47FAFD-2625-ABE0-F679-4342F755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EBA35-1B46-A8B6-CC72-AF46EF1E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0A4A4-7435-FA4B-228E-4274488E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6447FF-D7AB-927E-23FC-AB3F035F1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F8F37E-9385-B22E-D95F-A8267CE9B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8E9162-610C-F46B-0A4D-988983E24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20AE57-8D0F-B142-2E8C-86534993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DC19C-E59A-A96A-28B8-AA17489C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A9D3BE-E61C-A6AE-1829-875165C0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0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C3EDC-1901-0376-40D9-D3156CAD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6EE5D1-C102-7BAA-ED38-D3BE9B8D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D7FC00-5D0C-8B38-2C29-104B23AD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327251-9094-4371-1479-9BE8E174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5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35A019-9F13-CA83-F7B4-DF57F69E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D1B842-C3E3-8316-CCF6-1FEC04A7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F71FD-F57B-03A9-BBFA-EC36DFCB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8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AF470-6E3B-3F0A-165F-52908725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933D54-6B40-CB35-6705-75503D9E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987FDC-7E97-B94E-7F7E-E9E398AC7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066EE-0E53-6347-D6C3-2CD2AD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73DA9D-D70B-24A3-24E8-1F1EE3AE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984D36-E28F-5DE0-13D5-6867DD8B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9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D90B6-E596-B99F-FAF2-090C80E9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FCA87A-510F-E712-D8E6-1B991BEE9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803522-A467-B5DD-5C14-DDE87870E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2382CC-3A51-6107-F9FA-DC15A2FD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AD544B-D7E6-4BFF-87D8-E952528A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3296D-6EC1-3969-06E5-7450E9B8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5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95428-CA2A-32FA-FC45-BA85BFF5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B318F-3D9F-3E5F-765C-57358D910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1E36C-1329-2B84-60EB-76814DC59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D66B2-9149-9526-9C92-8D7F956F4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3006A-2EB5-4FD9-921A-05849926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4651" y="1468827"/>
            <a:ext cx="9072854" cy="23082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sz="3000" dirty="0">
                <a:latin typeface="Georgia" pitchFamily="18" charset="0"/>
              </a:rPr>
            </a:br>
            <a:br>
              <a:rPr lang="ru-RU" sz="3000" dirty="0">
                <a:latin typeface="Georgia" pitchFamily="18" charset="0"/>
              </a:rPr>
            </a:br>
            <a:r>
              <a:rPr lang="ru-RU" sz="4000" b="1" dirty="0"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+mn-lt"/>
              </a:rPr>
              <a:t>АППАРАТНО­ПРОГРАММНЫЕ СРЕДСТВА ЗАЩИТЫ ИНФОРМАЦИИ В КОМПЬЮТЕРНЫХ СИСТЕМАХ</a:t>
            </a:r>
            <a:r>
              <a:rPr lang="ru-RU" sz="4000" b="1" dirty="0">
                <a:latin typeface="+mn-lt"/>
                <a:cs typeface="Times New Roman" panose="02020603050405020304" pitchFamily="18" charset="0"/>
              </a:rPr>
              <a:t>» </a:t>
            </a:r>
            <a:br>
              <a:rPr lang="ru-RU" b="1" dirty="0"/>
            </a:br>
            <a:endParaRPr lang="ru-RU" sz="40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7067" y="3805234"/>
            <a:ext cx="9144000" cy="783695"/>
          </a:xfrm>
        </p:spPr>
        <p:txBody>
          <a:bodyPr>
            <a:noAutofit/>
          </a:bodyPr>
          <a:lstStyle/>
          <a:p>
            <a:r>
              <a:rPr lang="ru-RU" sz="2200" b="1" dirty="0">
                <a:cs typeface="Times New Roman" panose="02020603050405020304" pitchFamily="18" charset="0"/>
              </a:rPr>
              <a:t>Лекция: «Защита от несанкционированного доступа (НСД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1" dirty="0">
                <a:cs typeface="Times New Roman" panose="02020603050405020304" pitchFamily="18" charset="0"/>
              </a:rPr>
              <a:t>» </a:t>
            </a:r>
            <a:br>
              <a:rPr lang="ru-RU" sz="2200" b="1" dirty="0"/>
            </a:br>
            <a:endParaRPr lang="ru-RU" sz="2200" b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9502EE-0CF8-0581-5894-57663BA4810B}"/>
              </a:ext>
            </a:extLst>
          </p:cNvPr>
          <p:cNvSpPr/>
          <p:nvPr/>
        </p:nvSpPr>
        <p:spPr>
          <a:xfrm>
            <a:off x="1164651" y="214905"/>
            <a:ext cx="880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Санкт-Петербургский государственный электротехнический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университет «ЛЭТИ» им. В.И. Ульянова (Ленина)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DCE2150-8FA5-6BD1-6856-F31C596B6F01}"/>
              </a:ext>
            </a:extLst>
          </p:cNvPr>
          <p:cNvSpPr/>
          <p:nvPr/>
        </p:nvSpPr>
        <p:spPr>
          <a:xfrm>
            <a:off x="870315" y="3539384"/>
            <a:ext cx="957072" cy="95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19382-42D0-AE03-4316-2B116D47A43A}"/>
              </a:ext>
            </a:extLst>
          </p:cNvPr>
          <p:cNvSpPr txBox="1"/>
          <p:nvPr/>
        </p:nvSpPr>
        <p:spPr>
          <a:xfrm>
            <a:off x="2957409" y="5722411"/>
            <a:ext cx="87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Лектор Краснов Сергей Александрович,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к.т.н. доцент каф. ИБ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1B794D7-CAA2-A892-9332-4EAD88D7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505" y="166092"/>
            <a:ext cx="1594997" cy="19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366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4149" y="428625"/>
            <a:ext cx="11109278" cy="6286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доступом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24064" y="835026"/>
            <a:ext cx="77866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и аутентификация пользователей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04644"/>
              </p:ext>
            </p:extLst>
          </p:nvPr>
        </p:nvGraphicFramePr>
        <p:xfrm>
          <a:off x="1173707" y="2833951"/>
          <a:ext cx="6192838" cy="364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917677" imgH="3886810" progId="Visio.Drawing.11">
                  <p:embed/>
                </p:oleObj>
              </mc:Choice>
              <mc:Fallback>
                <p:oleObj name="Visio" r:id="rId2" imgW="6917677" imgH="3886810" progId="Visio.Drawing.11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707" y="2833951"/>
                        <a:ext cx="6192838" cy="364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1173707" y="1275826"/>
            <a:ext cx="103150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уникальный признак субъекта или объекта доступа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8763" indent="-1528763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присвоение субъектам и объектам доступа идентификатора и (или) сравнение предъявляемого идентификатора с перечнем присвоенных идентификаторов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8763" indent="-1528763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проверка принадлежности субъекту доступа предъявленного им идентификатора, подтверждение подлинности 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99" y="2987930"/>
            <a:ext cx="1404014" cy="12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366545" y="2421228"/>
            <a:ext cx="177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ввода на базе </a:t>
            </a:r>
            <a:r>
              <a:rPr lang="ru-RU" sz="1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iButton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9633048" y="2323251"/>
            <a:ext cx="149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ввода на базе USB-ключей</a:t>
            </a:r>
          </a:p>
        </p:txBody>
      </p:sp>
      <p:pic>
        <p:nvPicPr>
          <p:cNvPr id="1946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82" y="3087792"/>
            <a:ext cx="1892318" cy="13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1434144" y="126398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379" t="49513" r="71773" b="12404"/>
          <a:stretch/>
        </p:blipFill>
        <p:spPr>
          <a:xfrm>
            <a:off x="9733529" y="5377457"/>
            <a:ext cx="1498574" cy="1239459"/>
          </a:xfrm>
          <a:prstGeom prst="rect">
            <a:avLst/>
          </a:prstGeom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046570" y="4574446"/>
            <a:ext cx="24421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 ввода на базе контроля доступа по отпечатку пальца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83235" t="50553"/>
          <a:stretch/>
        </p:blipFill>
        <p:spPr>
          <a:xfrm>
            <a:off x="7882471" y="4902104"/>
            <a:ext cx="1063085" cy="17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9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0608" y="428625"/>
            <a:ext cx="11519012" cy="6286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доступом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FFFF00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23900" y="785814"/>
            <a:ext cx="10871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7675"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доступом пользователей к компьютерным ресурсам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92500" y="1410862"/>
            <a:ext cx="6502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контроля доступа пользователя к компьютерным ресурсам </a:t>
            </a:r>
          </a:p>
        </p:txBody>
      </p:sp>
      <p:graphicFrame>
        <p:nvGraphicFramePr>
          <p:cNvPr id="204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38964"/>
              </p:ext>
            </p:extLst>
          </p:nvPr>
        </p:nvGraphicFramePr>
        <p:xfrm>
          <a:off x="7090150" y="3769153"/>
          <a:ext cx="5103911" cy="197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848400" imgH="2486088" progId="Visio.Drawing.11">
                  <p:embed/>
                </p:oleObj>
              </mc:Choice>
              <mc:Fallback>
                <p:oleObj name="Visio" r:id="rId2" imgW="6848400" imgH="2486088" progId="Visio.Drawing.11">
                  <p:embed/>
                  <p:pic>
                    <p:nvPicPr>
                      <p:cNvPr id="204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150" y="3769153"/>
                        <a:ext cx="5103911" cy="1976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2146782"/>
            <a:ext cx="6830564" cy="3706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7654" y="4415086"/>
            <a:ext cx="1223494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управления доступом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2965" y="1747240"/>
            <a:ext cx="4189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принятии решения о предоставлении доступа анализируется :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  <a:tab pos="6858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идентификатор субъекта - основа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произвольного управления доступом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  <a:tab pos="6858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атрибуты субъекта – основа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принудительного управления доступом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7100" y="5351845"/>
            <a:ext cx="749300" cy="32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0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0608" y="428625"/>
            <a:ext cx="11519012" cy="6286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доступом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FFFF00"/>
              </a:solidFill>
            </a:endParaRP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723900" y="5371271"/>
            <a:ext cx="1087144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266700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замкнутой рабочей среды для пользователей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91" name="Rectangle 3"/>
          <p:cNvSpPr>
            <a:spLocks noChangeArrowheads="1"/>
          </p:cNvSpPr>
          <p:nvPr/>
        </p:nvSpPr>
        <p:spPr bwMode="auto">
          <a:xfrm>
            <a:off x="838200" y="5777291"/>
            <a:ext cx="106095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Замкнутая рабочая среда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интерфейсное окружение, при котором пользователь имеет возможность доступа только к тем программам и элементам интерфейса, которые разрешены администратором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38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8265" y="1048740"/>
            <a:ext cx="418999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Discretionary Access Control – DAC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 следующим набором свойств: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субъекты и объекты системы должны быть однозначно идентифицированы;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любого объекта системы определен владелец;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объекта обладает правом определения прав доступа к объекту со стороны любых объектов системы;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существует привилегированный пользователь, обладающий правом полного доступа к любому объекту.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51550" y="883036"/>
            <a:ext cx="65437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Mandatory Access Control – MAC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 следующим набором свойств: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субъекты и объекты системы должны быть однозначно идентифицированы;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меется линейно упорядоченный набор меток конфиденциальности и соответствующих им уровней допуска;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объекту системы присвоена метка конфиденциальности;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субъекту системы присваивается уровень допуска;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существует привилегированный пользователь, имеющий полномочия на удаление любого объекта системы;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понизить метку конфиденциальности объекта может только субъект, имеющий доступ к нему и обладающий специальной привилегией;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чтение информации из объекта получает только тот субъект, чей уровень допуска не меньше метки конфиденциальности данного объекта;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запись информации из объекта получает только тот субъект, чей уровень допуска не больше метки конфиденциальности данного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353088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428625"/>
            <a:ext cx="11264900" cy="62865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регистрации и учета (аудита)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735569" y="785814"/>
            <a:ext cx="10701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учет действий пользователей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735569" y="3286126"/>
            <a:ext cx="10701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Гарантированное уничтожение остаточных данных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735569" y="4549776"/>
            <a:ext cx="10701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54292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Учет машинных носителей информации</a:t>
            </a:r>
          </a:p>
        </p:txBody>
      </p:sp>
      <p:graphicFrame>
        <p:nvGraphicFramePr>
          <p:cNvPr id="21513" name="Object 4"/>
          <p:cNvGraphicFramePr>
            <a:graphicFrameLocks noChangeAspect="1"/>
          </p:cNvGraphicFramePr>
          <p:nvPr/>
        </p:nvGraphicFramePr>
        <p:xfrm>
          <a:off x="6496050" y="1293089"/>
          <a:ext cx="485775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15762" imgH="2112061" progId="Visio.Drawing.11">
                  <p:embed/>
                </p:oleObj>
              </mc:Choice>
              <mc:Fallback>
                <p:oleObj name="Visio" r:id="rId2" imgW="5715762" imgH="2112061" progId="Visio.Drawing.11">
                  <p:embed/>
                  <p:pic>
                    <p:nvPicPr>
                      <p:cNvPr id="215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1293089"/>
                        <a:ext cx="485775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3"/>
          <p:cNvSpPr>
            <a:spLocks noChangeArrowheads="1"/>
          </p:cNvSpPr>
          <p:nvPr/>
        </p:nvSpPr>
        <p:spPr bwMode="auto">
          <a:xfrm>
            <a:off x="746244" y="3622180"/>
            <a:ext cx="10607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специальные программы, которые стирают данные с магнитных носителей без возможности их восстановления. Очистка осуществляется двукратной произвольной записью в любую освобождаемую область памяти, в которой содержалась защищаемая информация.</a:t>
            </a: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735569" y="4923562"/>
            <a:ext cx="107016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следующих действий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должен проводиться учет всех защищаемых носителей информации с помощью их маркировки и с занесением учетных данных в журнал (учетную карточку);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учет защищаемых носителей должен проводиться в журнале (картотеке) с регистрацией их выдачи (приема);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должно проводиться несколько видов учета (дублирующих) защищаемых носителей информации.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431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1306462"/>
            <a:ext cx="550033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32385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и учет действий пользователей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совокупность средств, используемых для регулярного сбора, фиксации и выдачи по запросам сведений обо всех обращениях пользователей к защищаемым ресурсам, а также доступе в компьютерную систему и выходе из нее.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3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08000" y="571500"/>
            <a:ext cx="11239500" cy="4330700"/>
          </a:xfrm>
          <a:prstGeom prst="rect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обеспечения целостности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715964" y="1000126"/>
            <a:ext cx="106775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программного и информационного окружения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858839" y="2178051"/>
            <a:ext cx="106775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и восстановление информации</a:t>
            </a: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869685" y="2658609"/>
            <a:ext cx="105838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при условии защищенности от НСД резервных информационных носителей обеспечивает восстановление любых потерянных данных после реализации как случайных, так и преднамеренных угроз искажения или уничтожения информации.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резервного копирования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резервных копий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Резервируемая информация</a:t>
            </a:r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715964" y="1397686"/>
            <a:ext cx="10677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программного и информационного окружения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проверка соответствия текущих характеристик информационных объектов эталонным характеристикам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8000" y="5154612"/>
            <a:ext cx="11239500" cy="1449387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Криптографическая подсистема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694267" y="5769661"/>
            <a:ext cx="10864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Шифрование представляет собой сокрытие информации от неавторизованных лиц (нарушителей) с предоставлением в это же время авторизованным пользователям доступа к ней 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431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337879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0200" y="504823"/>
            <a:ext cx="11549420" cy="6216903"/>
          </a:xfrm>
          <a:prstGeom prst="rect">
            <a:avLst/>
          </a:prstGeom>
          <a:solidFill>
            <a:srgbClr val="FF7C8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антивирусной защиты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431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3" y="1052516"/>
            <a:ext cx="5389236" cy="293185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3178" y="2365500"/>
            <a:ext cx="2308922" cy="41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подсистемы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412" y="4434931"/>
            <a:ext cx="6381388" cy="2233364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066800" y="4415357"/>
            <a:ext cx="2605978" cy="17568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администратора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информации в ИС вопросы антивирусной зашиты: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736278" y="5029200"/>
            <a:ext cx="1153222" cy="6477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1369392"/>
            <a:ext cx="5467514" cy="3008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75692" y="985206"/>
            <a:ext cx="32610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выбору АВС:</a:t>
            </a:r>
          </a:p>
        </p:txBody>
      </p:sp>
    </p:spTree>
    <p:extLst>
      <p:ext uri="{BB962C8B-B14F-4D97-AF65-F5344CB8AC3E}">
        <p14:creationId xmlns:p14="http://schemas.microsoft.com/office/powerpoint/2010/main" val="150501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121" y="180990"/>
            <a:ext cx="7646988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вопросы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9411" y="1683913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функции и методы защиты информации в АС от НСД.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средства защиты информации от НСД. Основные функции средств защиты информации от НСД.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944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1012399" y="1015556"/>
            <a:ext cx="10604311" cy="37433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b="1" dirty="0">
                <a:latin typeface="Times New Roman" panose="02020603050405020304" pitchFamily="18" charset="0"/>
              </a:rPr>
              <a:t>Непосредственное обращение к объектам доступа; </a:t>
            </a:r>
          </a:p>
          <a:p>
            <a:pPr algn="just"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b="1" dirty="0">
                <a:latin typeface="Times New Roman" panose="02020603050405020304" pitchFamily="18" charset="0"/>
              </a:rPr>
              <a:t>Создание программных и технических средств, выполняющих обращение к объектам доступа в обход средств защиты; </a:t>
            </a:r>
          </a:p>
          <a:p>
            <a:pPr algn="just"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b="1" dirty="0">
                <a:latin typeface="Times New Roman" panose="02020603050405020304" pitchFamily="18" charset="0"/>
              </a:rPr>
              <a:t>Модификация средств защиты, позволяющая осуществить НСД; </a:t>
            </a:r>
          </a:p>
          <a:p>
            <a:pPr algn="just"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b="1" dirty="0">
                <a:latin typeface="Times New Roman" panose="02020603050405020304" pitchFamily="18" charset="0"/>
              </a:rPr>
              <a:t>Внедрение в технические средства СВТ или АС программных или технических механизмов, нарушающих предполагаемую структуру и функции СВТ или АС и позволяющих осуществить НСД.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2992436" y="3856542"/>
            <a:ext cx="84963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РД «</a:t>
            </a:r>
            <a:r>
              <a:rPr lang="ru-RU" alt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Концепция защиты средств вычислительной техники и автоматизированных систем от несанкционированного доступа к информации». 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Москва 1992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НСД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3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655093" y="708338"/>
            <a:ext cx="10931856" cy="588353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</a:t>
            </a:r>
            <a:r>
              <a:rPr lang="ru-RU" altLang="ru-RU" sz="2000" i="1" dirty="0">
                <a:latin typeface="Times New Roman" panose="02020603050405020304" pitchFamily="18" charset="0"/>
              </a:rPr>
              <a:t>основывается</a:t>
            </a:r>
            <a:r>
              <a:rPr lang="ru-RU" altLang="ru-RU" sz="2000" dirty="0">
                <a:latin typeface="Times New Roman" panose="02020603050405020304" pitchFamily="18" charset="0"/>
              </a:rPr>
              <a:t> на положениях и требованиях существующих законов, стандартов и нормативно-методических документов по защите от НСД к информации. 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СВТ </a:t>
            </a:r>
            <a:r>
              <a:rPr lang="ru-RU" altLang="ru-RU" sz="2000" i="1" dirty="0">
                <a:latin typeface="Times New Roman" panose="02020603050405020304" pitchFamily="18" charset="0"/>
              </a:rPr>
              <a:t>обеспечивается</a:t>
            </a:r>
            <a:r>
              <a:rPr lang="ru-RU" altLang="ru-RU" sz="2000" dirty="0">
                <a:latin typeface="Times New Roman" panose="02020603050405020304" pitchFamily="18" charset="0"/>
              </a:rPr>
              <a:t> комплексом программно-технических средств. 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АС </a:t>
            </a:r>
            <a:r>
              <a:rPr lang="ru-RU" altLang="ru-RU" sz="2000" i="1" dirty="0">
                <a:latin typeface="Times New Roman" panose="02020603050405020304" pitchFamily="18" charset="0"/>
              </a:rPr>
              <a:t>обеспечивается </a:t>
            </a:r>
            <a:r>
              <a:rPr lang="ru-RU" altLang="ru-RU" sz="2000" dirty="0">
                <a:latin typeface="Times New Roman" panose="02020603050405020304" pitchFamily="18" charset="0"/>
              </a:rPr>
              <a:t>комплексом программно-технических средств и поддерживающих их организационных мер. 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АС </a:t>
            </a:r>
            <a:r>
              <a:rPr lang="ru-RU" altLang="ru-RU" sz="2000" i="1" dirty="0">
                <a:latin typeface="Times New Roman" panose="02020603050405020304" pitchFamily="18" charset="0"/>
              </a:rPr>
              <a:t>должна обеспечиваться </a:t>
            </a:r>
            <a:r>
              <a:rPr lang="ru-RU" altLang="ru-RU" sz="2000" dirty="0">
                <a:latin typeface="Times New Roman" panose="02020603050405020304" pitchFamily="18" charset="0"/>
              </a:rPr>
              <a:t>на всех технологических этапах обработки информации и во всех режимах функционирования, в том числе при проведении ремонтных и регламентных работ.</a:t>
            </a:r>
          </a:p>
          <a:p>
            <a:pPr marL="457200" indent="-457200" algn="just">
              <a:lnSpc>
                <a:spcPct val="80000"/>
              </a:lnSpc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Программно-технические средства защиты </a:t>
            </a:r>
            <a:r>
              <a:rPr lang="ru-RU" altLang="ru-RU" sz="2000" i="1" dirty="0">
                <a:latin typeface="Times New Roman" panose="02020603050405020304" pitchFamily="18" charset="0"/>
              </a:rPr>
              <a:t>не должны</a:t>
            </a:r>
            <a:r>
              <a:rPr lang="ru-RU" altLang="ru-RU" sz="2000" dirty="0">
                <a:latin typeface="Times New Roman" panose="02020603050405020304" pitchFamily="18" charset="0"/>
              </a:rPr>
              <a:t> существенно ухудшать основные функциональные характеристики АС (надежность, быстродействие, возможность изменения конфигурации АС). </a:t>
            </a:r>
          </a:p>
          <a:p>
            <a:pPr marL="457200" indent="-457200" algn="just">
              <a:lnSpc>
                <a:spcPct val="80000"/>
              </a:lnSpc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Неотъемлемой частью работ по защите является </a:t>
            </a:r>
            <a:r>
              <a:rPr lang="ru-RU" altLang="ru-RU" sz="2000" i="1" dirty="0">
                <a:latin typeface="Times New Roman" panose="02020603050405020304" pitchFamily="18" charset="0"/>
              </a:rPr>
              <a:t>оценка эффективности </a:t>
            </a:r>
            <a:r>
              <a:rPr lang="ru-RU" altLang="ru-RU" sz="2000" dirty="0">
                <a:latin typeface="Times New Roman" panose="02020603050405020304" pitchFamily="18" charset="0"/>
              </a:rPr>
              <a:t>средств защиты, осуществляемая по методике, учитывающей всю совокупность технических характеристик оцениваемого объекта, включая технические решения и практическую реализацию средств защиты. </a:t>
            </a:r>
          </a:p>
          <a:p>
            <a:pPr marL="457200" indent="-457200" algn="just">
              <a:lnSpc>
                <a:spcPct val="80000"/>
              </a:lnSpc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АС </a:t>
            </a:r>
            <a:r>
              <a:rPr lang="ru-RU" altLang="ru-RU" sz="2000" i="1" dirty="0">
                <a:latin typeface="Times New Roman" panose="02020603050405020304" pitchFamily="18" charset="0"/>
              </a:rPr>
              <a:t>должна предусматривать </a:t>
            </a:r>
            <a:r>
              <a:rPr lang="ru-RU" altLang="ru-RU" sz="2000" dirty="0">
                <a:latin typeface="Times New Roman" panose="02020603050405020304" pitchFamily="18" charset="0"/>
              </a:rPr>
              <a:t>контроль эффективности средств защиты от НСД. Этот контроль может быть либо периодическим, либо инициироваться по мере необходимости пользователем АС или контролирующими органами.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Основные принципы защиты информации от НСД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540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555845" y="4590604"/>
            <a:ext cx="1444531" cy="1077218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Защита программ от сбоев и отказов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3432175" y="5016501"/>
            <a:ext cx="3168650" cy="739775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Внесение информационной и функциональной  избыточности ресурсов АС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6599237" y="5016501"/>
            <a:ext cx="5184605" cy="733425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 indent="-184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Резервирование информации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Тестирование и самотестирование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Восстановление и самовосстановление 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Дублирование компонентов АС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3432176" y="5808664"/>
            <a:ext cx="2447925" cy="739775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Разработка качественных программно-аппаратных средств АС</a:t>
            </a:r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5880100" y="5890552"/>
            <a:ext cx="5903742" cy="573087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 indent="-184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Системный анализ концепции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Безошибочное проектирование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Эффективная отладка</a:t>
            </a:r>
          </a:p>
        </p:txBody>
      </p:sp>
      <p:sp>
        <p:nvSpPr>
          <p:cNvPr id="284680" name="Line 8"/>
          <p:cNvSpPr>
            <a:spLocks noChangeShapeType="1"/>
          </p:cNvSpPr>
          <p:nvPr/>
        </p:nvSpPr>
        <p:spPr bwMode="auto">
          <a:xfrm>
            <a:off x="3000375" y="3433763"/>
            <a:ext cx="4318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81" name="Line 9"/>
          <p:cNvSpPr>
            <a:spLocks noChangeShapeType="1"/>
          </p:cNvSpPr>
          <p:nvPr/>
        </p:nvSpPr>
        <p:spPr bwMode="auto">
          <a:xfrm>
            <a:off x="3000375" y="3433764"/>
            <a:ext cx="431800" cy="280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3432176" y="4223078"/>
            <a:ext cx="2305049" cy="523220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Защита от некорректного использования ресурсов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5754217" y="4118769"/>
            <a:ext cx="6049962" cy="573087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Изолирование участков оперативной памяти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Защита системных областей внешней памяти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Поддержание целостности и непротиворечивости данных</a:t>
            </a:r>
          </a:p>
        </p:txBody>
      </p:sp>
      <p:sp>
        <p:nvSpPr>
          <p:cNvPr id="284684" name="Text Box 12"/>
          <p:cNvSpPr txBox="1">
            <a:spLocks noChangeArrowheads="1"/>
          </p:cNvSpPr>
          <p:nvPr/>
        </p:nvSpPr>
        <p:spPr bwMode="auto">
          <a:xfrm>
            <a:off x="1555845" y="1870502"/>
            <a:ext cx="1435005" cy="830997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Защита информации от хищения</a:t>
            </a:r>
          </a:p>
        </p:txBody>
      </p:sp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1555845" y="3094465"/>
            <a:ext cx="1442943" cy="830997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Защита информации от потери</a:t>
            </a: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1555845" y="1128714"/>
            <a:ext cx="1350583" cy="376237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Цели</a:t>
            </a:r>
          </a:p>
        </p:txBody>
      </p:sp>
      <p:sp>
        <p:nvSpPr>
          <p:cNvPr id="284687" name="Text Box 15"/>
          <p:cNvSpPr txBox="1">
            <a:spLocks noChangeArrowheads="1"/>
          </p:cNvSpPr>
          <p:nvPr/>
        </p:nvSpPr>
        <p:spPr bwMode="auto">
          <a:xfrm>
            <a:off x="3792539" y="1090613"/>
            <a:ext cx="4505300" cy="469900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Функции и методы</a:t>
            </a:r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>
            <a:off x="3432176" y="1981756"/>
            <a:ext cx="2312987" cy="738664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Защита от несанкционированного доступа к ресурсам АС</a:t>
            </a: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3419476" y="3107293"/>
            <a:ext cx="2317749" cy="738664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Защита от несанкционированного использования ресурсов</a:t>
            </a: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5754220" y="1844707"/>
            <a:ext cx="6049962" cy="1063561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Идентификация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Аутентификация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Разграничение доступа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Завершение сеанса работы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Защита от компьютерных вирусов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Регистрация и сигнализация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5754217" y="3078718"/>
            <a:ext cx="6049962" cy="738664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Защита программ от копирования, исследования и модификации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Шифрование и контрольное суммирование информации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Уничтожение остаточных данных и аварийное уничтожение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Регистрация и сигнализация</a:t>
            </a:r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3000375" y="2136775"/>
            <a:ext cx="431800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>
            <a:off x="3000375" y="2208214"/>
            <a:ext cx="431800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 flipV="1">
            <a:off x="3000375" y="2136775"/>
            <a:ext cx="4318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5" name="Line 23"/>
          <p:cNvSpPr>
            <a:spLocks noChangeShapeType="1"/>
          </p:cNvSpPr>
          <p:nvPr/>
        </p:nvSpPr>
        <p:spPr bwMode="auto">
          <a:xfrm flipV="1">
            <a:off x="3000375" y="3289301"/>
            <a:ext cx="43180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6" name="Line 24"/>
          <p:cNvSpPr>
            <a:spLocks noChangeShapeType="1"/>
          </p:cNvSpPr>
          <p:nvPr/>
        </p:nvSpPr>
        <p:spPr bwMode="auto">
          <a:xfrm>
            <a:off x="3000375" y="3433764"/>
            <a:ext cx="431800" cy="935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3000375" y="4368800"/>
            <a:ext cx="431800" cy="793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8" name="Line 26"/>
          <p:cNvSpPr>
            <a:spLocks noChangeShapeType="1"/>
          </p:cNvSpPr>
          <p:nvPr/>
        </p:nvSpPr>
        <p:spPr bwMode="auto">
          <a:xfrm>
            <a:off x="3000375" y="5192713"/>
            <a:ext cx="43180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9" name="Line 27"/>
          <p:cNvSpPr>
            <a:spLocks noChangeShapeType="1"/>
          </p:cNvSpPr>
          <p:nvPr/>
        </p:nvSpPr>
        <p:spPr bwMode="auto">
          <a:xfrm>
            <a:off x="3000375" y="5160964"/>
            <a:ext cx="431800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700" name="AutoShape 28"/>
          <p:cNvSpPr>
            <a:spLocks noChangeArrowheads="1"/>
          </p:cNvSpPr>
          <p:nvPr/>
        </p:nvSpPr>
        <p:spPr bwMode="auto">
          <a:xfrm>
            <a:off x="2156819" y="1560514"/>
            <a:ext cx="144463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0" scaled="1"/>
          </a:gradFill>
          <a:ln w="9525">
            <a:solidFill>
              <a:srgbClr val="BAA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4701" name="AutoShape 29"/>
          <p:cNvSpPr>
            <a:spLocks noChangeArrowheads="1"/>
          </p:cNvSpPr>
          <p:nvPr/>
        </p:nvSpPr>
        <p:spPr bwMode="auto">
          <a:xfrm>
            <a:off x="4367284" y="1560514"/>
            <a:ext cx="99111" cy="421242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0" scaled="1"/>
          </a:gradFill>
          <a:ln w="9525">
            <a:solidFill>
              <a:srgbClr val="BAA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altLang="ru-RU" sz="2800" b="1" dirty="0">
                <a:latin typeface="Times New Roman" panose="02020603050405020304" pitchFamily="18" charset="0"/>
              </a:rPr>
              <a:t>Цели, функции и методы защиты информации в АС от НСД </a:t>
            </a:r>
            <a:endParaRPr lang="en-GB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6617036" y="1549138"/>
            <a:ext cx="144463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0" scaled="1"/>
          </a:gradFill>
          <a:ln w="9525">
            <a:solidFill>
              <a:srgbClr val="BAA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4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2309813" y="691136"/>
            <a:ext cx="7715250" cy="338137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indent="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Программно-аппаратные СЗИ</a:t>
            </a:r>
            <a:r>
              <a:rPr lang="ru-RU" altLang="ru-RU" sz="1600" dirty="0"/>
              <a:t> </a:t>
            </a:r>
            <a:r>
              <a:rPr lang="ru-RU" altLang="ru-RU" sz="1600" b="1" dirty="0"/>
              <a:t>от НСД</a:t>
            </a:r>
          </a:p>
        </p:txBody>
      </p:sp>
      <p:graphicFrame>
        <p:nvGraphicFramePr>
          <p:cNvPr id="153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05"/>
              </p:ext>
            </p:extLst>
          </p:nvPr>
        </p:nvGraphicFramePr>
        <p:xfrm>
          <a:off x="2881314" y="1126155"/>
          <a:ext cx="6357937" cy="545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954573" imgH="5964652" progId="Visio.Drawing.11">
                  <p:embed/>
                </p:oleObj>
              </mc:Choice>
              <mc:Fallback>
                <p:oleObj name="Visio" r:id="rId2" imgW="6954573" imgH="5964652" progId="Visio.Drawing.11">
                  <p:embed/>
                  <p:pic>
                    <p:nvPicPr>
                      <p:cNvPr id="153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4" y="1126155"/>
                        <a:ext cx="6357937" cy="545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4"/>
          <p:cNvSpPr txBox="1">
            <a:spLocks/>
          </p:cNvSpPr>
          <p:nvPr/>
        </p:nvSpPr>
        <p:spPr>
          <a:xfrm>
            <a:off x="838200" y="14387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Современные методы и средства защиты информации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8769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2"/>
          <p:cNvSpPr>
            <a:spLocks noChangeShapeType="1"/>
          </p:cNvSpPr>
          <p:nvPr/>
        </p:nvSpPr>
        <p:spPr bwMode="auto">
          <a:xfrm>
            <a:off x="6743701" y="4441896"/>
            <a:ext cx="1439863" cy="79375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3"/>
          <p:cNvSpPr>
            <a:spLocks noChangeShapeType="1"/>
          </p:cNvSpPr>
          <p:nvPr/>
        </p:nvSpPr>
        <p:spPr bwMode="auto">
          <a:xfrm flipH="1">
            <a:off x="7175501" y="2427358"/>
            <a:ext cx="1800225" cy="10795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00826" y="5162621"/>
            <a:ext cx="3097213" cy="8318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Криптографическая подсистема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3935413" y="4441897"/>
            <a:ext cx="2089150" cy="50482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503613" y="2713108"/>
            <a:ext cx="1655762" cy="64928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5951539" y="2570234"/>
            <a:ext cx="288925" cy="7921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847851" y="1562172"/>
            <a:ext cx="2447925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Подсистема управления доступом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727576" y="1562172"/>
            <a:ext cx="2735263" cy="11969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Подсистема регистрации  и учета</a:t>
            </a:r>
            <a:r>
              <a:rPr lang="en-US" altLang="ru-RU" sz="2400" b="1">
                <a:latin typeface="Times New Roman" panose="02020603050405020304" pitchFamily="18" charset="0"/>
              </a:rPr>
              <a:t> (</a:t>
            </a:r>
            <a:r>
              <a:rPr lang="ru-RU" altLang="ru-RU" sz="2400" b="1">
                <a:latin typeface="Times New Roman" panose="02020603050405020304" pitchFamily="18" charset="0"/>
              </a:rPr>
              <a:t>аудита)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208213" y="4946722"/>
            <a:ext cx="3097212" cy="1196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ru-RU" altLang="ru-RU" sz="2400" b="1">
                <a:latin typeface="Times New Roman" panose="02020603050405020304" pitchFamily="18" charset="0"/>
              </a:rPr>
              <a:t>Подсистема обеспечения целостности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112126" y="1995559"/>
            <a:ext cx="2411413" cy="119697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Подсистема антивирусной защиты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079875" y="3290959"/>
            <a:ext cx="3602038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Подсистема управления системой защиты от НСД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838200" y="14387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Современные методы и средства защиты информации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06323" y="783756"/>
            <a:ext cx="545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системы защиты</a:t>
            </a:r>
          </a:p>
        </p:txBody>
      </p:sp>
    </p:spTree>
    <p:extLst>
      <p:ext uri="{BB962C8B-B14F-4D97-AF65-F5344CB8AC3E}">
        <p14:creationId xmlns:p14="http://schemas.microsoft.com/office/powerpoint/2010/main" val="231791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5" y="824248"/>
            <a:ext cx="5245013" cy="582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00" y="579304"/>
            <a:ext cx="4792136" cy="62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695459" y="-122266"/>
            <a:ext cx="11011882" cy="8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«РД. Автоматизированные системы. Защита от НСД к информации. Классификация АС.  Требования по защите информации»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9358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3" y="1125175"/>
            <a:ext cx="4887538" cy="56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29" y="1385153"/>
            <a:ext cx="5240151" cy="53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412124" y="222064"/>
            <a:ext cx="5715912" cy="7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РД. «Автоматизированные системы. Защита от НСД к информации. Классификация АС.  Требования ЗИ»</a:t>
            </a: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6262972" y="249689"/>
            <a:ext cx="5225764" cy="10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РД. «СВТ. Защита от НСД к информации показатели защищенности от НСД к информации»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29500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1190</Words>
  <Application>Microsoft Office PowerPoint</Application>
  <PresentationFormat>Широкоэкранный</PresentationFormat>
  <Paragraphs>181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Тема Office</vt:lpstr>
      <vt:lpstr>Visio</vt:lpstr>
      <vt:lpstr>  «АППАРАТНО­ПРОГРАММНЫЕ СРЕДСТВА ЗАЩИТЫ ИНФОРМАЦИИ В КОМПЬЮТЕРНЫХ СИСТЕМАХ»  </vt:lpstr>
      <vt:lpstr>Изучаемые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 Крас</cp:lastModifiedBy>
  <cp:revision>109</cp:revision>
  <dcterms:created xsi:type="dcterms:W3CDTF">2017-08-30T09:47:16Z</dcterms:created>
  <dcterms:modified xsi:type="dcterms:W3CDTF">2022-12-24T15:02:51Z</dcterms:modified>
</cp:coreProperties>
</file>