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7" r:id="rId2"/>
    <p:sldId id="295" r:id="rId3"/>
    <p:sldId id="273" r:id="rId4"/>
    <p:sldId id="290" r:id="rId5"/>
    <p:sldId id="291" r:id="rId6"/>
    <p:sldId id="274" r:id="rId7"/>
    <p:sldId id="260" r:id="rId8"/>
    <p:sldId id="261" r:id="rId9"/>
    <p:sldId id="262" r:id="rId10"/>
    <p:sldId id="263" r:id="rId11"/>
    <p:sldId id="264" r:id="rId12"/>
    <p:sldId id="265" r:id="rId13"/>
    <p:sldId id="276" r:id="rId14"/>
    <p:sldId id="275" r:id="rId15"/>
    <p:sldId id="277" r:id="rId16"/>
    <p:sldId id="278" r:id="rId17"/>
    <p:sldId id="279" r:id="rId18"/>
    <p:sldId id="280" r:id="rId19"/>
    <p:sldId id="270" r:id="rId20"/>
    <p:sldId id="271" r:id="rId21"/>
    <p:sldId id="281" r:id="rId22"/>
    <p:sldId id="282" r:id="rId23"/>
    <p:sldId id="294" r:id="rId24"/>
    <p:sldId id="283" r:id="rId25"/>
    <p:sldId id="284" r:id="rId26"/>
    <p:sldId id="285" r:id="rId27"/>
    <p:sldId id="266" r:id="rId28"/>
    <p:sldId id="272" r:id="rId29"/>
    <p:sldId id="268" r:id="rId30"/>
    <p:sldId id="267" r:id="rId31"/>
    <p:sldId id="287" r:id="rId32"/>
    <p:sldId id="289" r:id="rId33"/>
    <p:sldId id="292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9" autoAdjust="0"/>
    <p:restoredTop sz="94660"/>
  </p:normalViewPr>
  <p:slideViewPr>
    <p:cSldViewPr snapToGrid="0">
      <p:cViewPr varScale="1">
        <p:scale>
          <a:sx n="46" d="100"/>
          <a:sy n="46" d="100"/>
        </p:scale>
        <p:origin x="53" y="8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09860-BE89-40BC-87FD-E1E95D6A8046}" type="datetimeFigureOut">
              <a:rPr lang="ru-RU" smtClean="0"/>
              <a:t>24.12.2022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F8D14-BEDD-467F-B190-4E55B2802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2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05F059-07DD-03EE-27D9-51ED92925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3658A3-3323-4639-486A-CDD9419DC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93D40C-4101-A734-EFE2-9333E2D0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24.12.2022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09A28E-2012-0585-806E-350B4EF59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737F67-B89D-1CB3-DCFA-75C66C7F9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67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4F0332-E52E-659A-9668-EDEDB14D2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D76882-6D27-ECA9-0F69-EF999A965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71E80D-6FFA-DD82-E98C-9B98E1922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24.12.2022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0D2F83-86CD-8C88-A420-A691D8B5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AD1681-26DD-62CF-A7F6-C44D9EC4F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97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CD1154A-02D1-94A8-38F4-C4B4CF9B2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D22143-C126-DF8C-FFF8-F9856CBAF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492285-EAAD-6B89-8DBA-0EF22B9C4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24.12.2022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7FD787-4D6F-F04B-5510-2FFE15039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D9E3AC-1645-57DE-1157-4395E1F1C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46B08-10D3-F862-9191-D185CBDF7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16C24C-2A77-3FB3-F6DA-C995F4B50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721EC3-2160-A08C-4F90-207657B8E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24.12.2022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BC0159-54BF-5C2E-DD83-60EFEEB74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1E3314-3604-34A6-5593-985E48907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6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68DD26-C409-A24B-56C3-12F3E2120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3F96EA-2AB6-D3A9-6414-7BF949AD2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55D3F4-DAFE-51EB-5687-9193FC834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24.12.2022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CD76E6-1095-80A3-8EA1-8981F5E54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63A2DE-C920-7F1D-8E2E-E73FDE2FA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10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B407C7-D7FE-B65D-183E-24B30E29E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2257AF-8A1B-16CD-244B-A7D92FA2C7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30E382-2020-86E7-13C8-AF35CCC6E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3D68CF-C078-7096-5CF9-7D00C3EA0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24.12.2022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D060EA-77B7-040F-B315-329ECF9C5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A9A50D-B0EA-FD8F-38CB-E0778CA98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15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1F2CB2-4016-4FE8-BCD9-CE95E5D5D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C8A59B-92D7-D324-1838-242725B2B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9A391CB-1D53-619F-1F07-90AECCEE4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7758FDA-946F-A07B-98B7-97D517A4EA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6781E9F-77B9-9B13-76BC-B629E41287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075F5B-A0DD-2344-5C10-4F8548C24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24.12.2022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4196E5A-5809-926C-D41A-C2DECDF58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383CFA7-69DA-42F7-DE70-20EC7991F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28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017658-4E8A-0C5B-91ED-AC5770F1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66C702A-C05D-20B3-8A8B-39AF21FC8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24.12.2022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6C71584-2322-8FA6-CDE5-5F83EAD5D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E6885ED-FBF4-FDD2-9ECB-F7E202D3F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4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C7CCC2C-600C-88E0-817F-7DB6F8175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24.12.2022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56BCDF3-E5DF-5C4C-184C-DE99FA65C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AE0F6EA-B2F9-F8DA-1A6C-E0696C4A2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26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284E1-3F61-D688-7E0D-6FB341A26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59ADD1-7DC4-1E7E-8A31-2F84CA5BC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C63D80-9D04-3F03-38F7-D8CB4CAFF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435C4B-59DF-E892-CD2E-C1F6FD820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24.12.2022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A002D0-2FA8-0614-B9E1-3017CD9CF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4FFF2A-84C2-89EF-04B5-71944CBC8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28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B34347-8252-A8D7-4F24-1E07DAD59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DB084CB-844A-8046-DC8E-FF8D4341D8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0F1C662-EFAA-1659-EE3A-2E22175DD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2BD7D4-81B2-0FD6-8A66-69F5B3EFA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24.12.2022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82B2B5-BC3E-0BA7-747E-2EDFD50A3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3E4920-0167-6264-C51D-16AD46C67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63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514B90-F13C-802A-B8ED-8743B0F9E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E51A6F-23E0-62D9-EC74-2EF695591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7EEACE-A749-5729-9FC6-9F519D16F8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656A2-247A-4636-BDD3-1B16E0D69022}" type="datetimeFigureOut">
              <a:rPr lang="ru-RU" smtClean="0"/>
              <a:t>24.12.2022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B0CF3A-E978-CF8D-18C5-4CB7950BB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C6B6EE-DEA8-61C5-6CD4-24A5C374BD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21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0%D0%B8%D1%81%D0%BA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64651" y="1468827"/>
            <a:ext cx="9072854" cy="2308225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ru-RU" sz="3000" dirty="0">
                <a:latin typeface="Georgia" pitchFamily="18" charset="0"/>
              </a:rPr>
            </a:br>
            <a:br>
              <a:rPr lang="ru-RU" sz="3000" dirty="0">
                <a:latin typeface="Georgia" pitchFamily="18" charset="0"/>
              </a:rPr>
            </a:br>
            <a:r>
              <a:rPr lang="ru-RU" sz="4000" b="1" dirty="0">
                <a:latin typeface="+mn-lt"/>
                <a:cs typeface="Times New Roman" panose="02020603050405020304" pitchFamily="18" charset="0"/>
              </a:rPr>
              <a:t>«</a:t>
            </a:r>
            <a:r>
              <a:rPr lang="ru-RU" sz="4000" b="1" dirty="0">
                <a:latin typeface="+mn-lt"/>
              </a:rPr>
              <a:t>АППАРАТНО­ПРОГРАММНЫЕ СРЕДСТВА ЗАЩИТЫ ИНФОРМАЦИИ В КОМПЬЮТЕРНЫХ СИСТЕМАХ</a:t>
            </a:r>
            <a:r>
              <a:rPr lang="ru-RU" sz="4000" b="1" dirty="0">
                <a:latin typeface="+mn-lt"/>
                <a:cs typeface="Times New Roman" panose="02020603050405020304" pitchFamily="18" charset="0"/>
              </a:rPr>
              <a:t>» </a:t>
            </a:r>
            <a:br>
              <a:rPr lang="ru-RU" b="1" dirty="0"/>
            </a:br>
            <a:endParaRPr lang="ru-RU" sz="4000" b="1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7067" y="3805234"/>
            <a:ext cx="9144000" cy="783695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Вводная лекция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09502EE-0CF8-0581-5894-57663BA4810B}"/>
              </a:ext>
            </a:extLst>
          </p:cNvPr>
          <p:cNvSpPr/>
          <p:nvPr/>
        </p:nvSpPr>
        <p:spPr>
          <a:xfrm>
            <a:off x="1164651" y="214905"/>
            <a:ext cx="88018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Санкт-Петербургский государственный электротехнический</a:t>
            </a:r>
          </a:p>
          <a:p>
            <a:pPr algn="ctr"/>
            <a:r>
              <a:rPr lang="ru-RU" sz="2400" dirty="0"/>
              <a:t>университет «ЛЭТИ» им. В.И. Ульянова (Ленина)</a:t>
            </a:r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id="{7DCE2150-8FA5-6BD1-6856-F31C596B6F01}"/>
              </a:ext>
            </a:extLst>
          </p:cNvPr>
          <p:cNvSpPr/>
          <p:nvPr/>
        </p:nvSpPr>
        <p:spPr>
          <a:xfrm>
            <a:off x="870315" y="3539384"/>
            <a:ext cx="957072" cy="9570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719382-42D0-AE03-4316-2B116D47A43A}"/>
              </a:ext>
            </a:extLst>
          </p:cNvPr>
          <p:cNvSpPr txBox="1"/>
          <p:nvPr/>
        </p:nvSpPr>
        <p:spPr>
          <a:xfrm>
            <a:off x="2957409" y="5722411"/>
            <a:ext cx="877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1200"/>
              </a:spcAft>
            </a:pPr>
            <a:r>
              <a:rPr lang="ru-RU" b="1" dirty="0"/>
              <a:t>Лектор Краснов Сергей Александрович, </a:t>
            </a:r>
            <a:br>
              <a:rPr lang="ru-RU" b="1" dirty="0"/>
            </a:br>
            <a:r>
              <a:rPr lang="ru-RU" b="1" dirty="0"/>
              <a:t>к.т.н. доцент каф. ИБ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F1B794D7-CAA2-A892-9332-4EAD88D7DD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7505" y="166092"/>
            <a:ext cx="1594997" cy="1938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37792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646988" cy="1143000"/>
          </a:xfrm>
        </p:spPr>
        <p:txBody>
          <a:bodyPr/>
          <a:lstStyle/>
          <a:p>
            <a:r>
              <a:rPr lang="ru-RU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 этапов в процессе действия опасности </a:t>
            </a:r>
            <a:endParaRPr lang="ru-RU" sz="2600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/>
            <a:r>
              <a:rPr lang="ru-RU" sz="3000" dirty="0"/>
              <a:t>источник (субъект) опасности;</a:t>
            </a:r>
          </a:p>
          <a:p>
            <a:pPr marL="381000" indent="-381000"/>
            <a:r>
              <a:rPr lang="ru-RU" sz="3000" dirty="0"/>
              <a:t>объект, подвергающийся опасности;</a:t>
            </a:r>
          </a:p>
          <a:p>
            <a:pPr marL="381000" indent="-381000"/>
            <a:r>
              <a:rPr lang="ru-RU" sz="3000" dirty="0">
                <a:solidFill>
                  <a:srgbClr val="C00000"/>
                </a:solidFill>
              </a:rPr>
              <a:t>средства</a:t>
            </a:r>
            <a:r>
              <a:rPr lang="ru-RU" sz="3000" dirty="0"/>
              <a:t>, которыми источник опасности воздействует на объект опасности;</a:t>
            </a:r>
          </a:p>
          <a:p>
            <a:pPr marL="381000" indent="-381000"/>
            <a:r>
              <a:rPr lang="ru-RU" sz="3000" dirty="0"/>
              <a:t>цель, которую ставит источник опасности по отношению к объекту;</a:t>
            </a:r>
          </a:p>
          <a:p>
            <a:pPr marL="381000" indent="-381000"/>
            <a:r>
              <a:rPr lang="ru-RU" sz="3000" dirty="0"/>
              <a:t>процесс воздействия источника опасности на объект;</a:t>
            </a:r>
          </a:p>
          <a:p>
            <a:pPr marL="381000" indent="-381000"/>
            <a:r>
              <a:rPr lang="ru-RU" sz="3000" dirty="0"/>
              <a:t>результат воздействия.</a:t>
            </a:r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2444750" y="3635376"/>
            <a:ext cx="7564438" cy="1152525"/>
          </a:xfrm>
          <a:prstGeom prst="wedgeRectCallout">
            <a:avLst>
              <a:gd name="adj1" fmla="val -38407"/>
              <a:gd name="adj2" fmla="val -99449"/>
            </a:avLst>
          </a:prstGeom>
          <a:solidFill>
            <a:srgbClr val="D2E8FF">
              <a:alpha val="94901"/>
            </a:srgb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457200" indent="-457200" algn="just" eaLnBrk="0" hangingPunct="0"/>
            <a:r>
              <a:rPr lang="ru-RU" sz="2000" dirty="0"/>
              <a:t>В качестве средств воздействия источника опасности выступают те или иные формы насилия, аварии, а также катастрофические природные явления.</a:t>
            </a:r>
          </a:p>
        </p:txBody>
      </p:sp>
    </p:spTree>
    <p:extLst>
      <p:ext uri="{BB962C8B-B14F-4D97-AF65-F5344CB8AC3E}">
        <p14:creationId xmlns:p14="http://schemas.microsoft.com/office/powerpoint/2010/main" val="244535716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646988" cy="1143000"/>
          </a:xfrm>
        </p:spPr>
        <p:txBody>
          <a:bodyPr/>
          <a:lstStyle/>
          <a:p>
            <a:r>
              <a:rPr lang="ru-RU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 этапов в процессе действия опасности </a:t>
            </a:r>
            <a:endParaRPr lang="ru-RU" sz="26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/>
            <a:r>
              <a:rPr lang="ru-RU" sz="3000" dirty="0"/>
              <a:t>источник (субъект) опасности;</a:t>
            </a:r>
          </a:p>
          <a:p>
            <a:pPr marL="381000" indent="-381000"/>
            <a:r>
              <a:rPr lang="ru-RU" sz="3000" dirty="0"/>
              <a:t>объект, подвергающийся опасности;</a:t>
            </a:r>
          </a:p>
          <a:p>
            <a:pPr marL="381000" indent="-381000"/>
            <a:r>
              <a:rPr lang="ru-RU" sz="3000" dirty="0"/>
              <a:t>средства, которыми источник опасности воздействует на объект опасности;</a:t>
            </a:r>
          </a:p>
          <a:p>
            <a:pPr marL="381000" indent="-381000"/>
            <a:r>
              <a:rPr lang="ru-RU" sz="3000" dirty="0">
                <a:solidFill>
                  <a:srgbClr val="C00000"/>
                </a:solidFill>
              </a:rPr>
              <a:t>цель</a:t>
            </a:r>
            <a:r>
              <a:rPr lang="ru-RU" sz="3000" dirty="0"/>
              <a:t>, которую ставит источник опасности по отношению к объекту;</a:t>
            </a:r>
          </a:p>
          <a:p>
            <a:pPr marL="381000" indent="-381000"/>
            <a:r>
              <a:rPr lang="ru-RU" sz="3000" dirty="0"/>
              <a:t>процесс воздействия источника опасности на объект;</a:t>
            </a:r>
          </a:p>
          <a:p>
            <a:pPr marL="381000" indent="-381000"/>
            <a:r>
              <a:rPr lang="ru-RU" sz="3000" dirty="0"/>
              <a:t>результат воздействия.</a:t>
            </a:r>
          </a:p>
        </p:txBody>
      </p:sp>
      <p:sp>
        <p:nvSpPr>
          <p:cNvPr id="74756" name="AutoShape 4"/>
          <p:cNvSpPr>
            <a:spLocks noChangeArrowheads="1"/>
          </p:cNvSpPr>
          <p:nvPr/>
        </p:nvSpPr>
        <p:spPr bwMode="auto">
          <a:xfrm>
            <a:off x="1890714" y="4438651"/>
            <a:ext cx="7564437" cy="1439863"/>
          </a:xfrm>
          <a:prstGeom prst="wedgeRectCallout">
            <a:avLst>
              <a:gd name="adj1" fmla="val -37588"/>
              <a:gd name="adj2" fmla="val -84398"/>
            </a:avLst>
          </a:prstGeom>
          <a:solidFill>
            <a:srgbClr val="D2E8FF">
              <a:alpha val="94901"/>
            </a:srgb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457200" indent="-457200" algn="just" eaLnBrk="0" hangingPunct="0"/>
            <a:r>
              <a:rPr lang="ru-RU" sz="2000" dirty="0"/>
              <a:t>Цель, которую преследует источник опасности по отношению к объекту, имеет место только если в качестве источника опасности выступает человек, группа людей или их сообщество.</a:t>
            </a:r>
          </a:p>
        </p:txBody>
      </p:sp>
    </p:spTree>
    <p:extLst>
      <p:ext uri="{BB962C8B-B14F-4D97-AF65-F5344CB8AC3E}">
        <p14:creationId xmlns:p14="http://schemas.microsoft.com/office/powerpoint/2010/main" val="162641258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6042"/>
            <a:ext cx="7646988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 этапов в процессе действия опасности </a:t>
            </a:r>
            <a:endParaRPr lang="ru-RU" sz="2400" b="1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/>
            <a:r>
              <a:rPr lang="ru-RU" sz="3000" dirty="0"/>
              <a:t>источник (субъект) опасности;</a:t>
            </a:r>
          </a:p>
          <a:p>
            <a:pPr marL="381000" indent="-381000"/>
            <a:r>
              <a:rPr lang="ru-RU" sz="3000" dirty="0"/>
              <a:t>объект, подвергающийся опасности;</a:t>
            </a:r>
          </a:p>
          <a:p>
            <a:pPr marL="381000" indent="-381000"/>
            <a:r>
              <a:rPr lang="ru-RU" sz="3000" dirty="0"/>
              <a:t>средства, которыми источник опасности воздействует на объект опасности;</a:t>
            </a:r>
          </a:p>
          <a:p>
            <a:pPr marL="381000" indent="-381000"/>
            <a:r>
              <a:rPr lang="ru-RU" sz="3000" dirty="0"/>
              <a:t>цель, которую ставит источник опасности по отношению к объекту;</a:t>
            </a:r>
          </a:p>
          <a:p>
            <a:pPr marL="381000" indent="-381000"/>
            <a:r>
              <a:rPr lang="ru-RU" sz="3000" dirty="0"/>
              <a:t>процесс воздействия источника опасности на объект;</a:t>
            </a:r>
          </a:p>
          <a:p>
            <a:pPr marL="381000" indent="-381000"/>
            <a:r>
              <a:rPr lang="ru-RU" sz="3000" dirty="0">
                <a:solidFill>
                  <a:srgbClr val="C00000"/>
                </a:solidFill>
              </a:rPr>
              <a:t>результат</a:t>
            </a:r>
            <a:r>
              <a:rPr lang="ru-RU" sz="3000" dirty="0"/>
              <a:t> воздействия.</a:t>
            </a: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2660651" y="1658938"/>
            <a:ext cx="7566025" cy="3168650"/>
          </a:xfrm>
          <a:prstGeom prst="wedgeRectCallout">
            <a:avLst>
              <a:gd name="adj1" fmla="val -38657"/>
              <a:gd name="adj2" fmla="val 69491"/>
            </a:avLst>
          </a:prstGeom>
          <a:solidFill>
            <a:srgbClr val="D2E8FF">
              <a:alpha val="94901"/>
            </a:srgb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6350" indent="-6350" eaLnBrk="0" hangingPunct="0"/>
            <a:r>
              <a:rPr lang="ru-RU" b="1" dirty="0"/>
              <a:t>Результат воздействия источника опасности на объект выражается в следующих формах:</a:t>
            </a:r>
          </a:p>
          <a:p>
            <a:pPr marL="360363" lvl="1" eaLnBrk="0" hangingPunct="0">
              <a:buFontTx/>
              <a:buChar char="•"/>
            </a:pPr>
            <a:r>
              <a:rPr lang="ru-RU" b="1" dirty="0"/>
              <a:t>в утрате объектом тех или иных своих элементов в определенном количестве;</a:t>
            </a:r>
          </a:p>
          <a:p>
            <a:pPr marL="360363" lvl="1" eaLnBrk="0" hangingPunct="0">
              <a:buFontTx/>
              <a:buChar char="•"/>
            </a:pPr>
            <a:r>
              <a:rPr lang="ru-RU" b="1" dirty="0"/>
              <a:t>в нарушении связей между элементами объекта;</a:t>
            </a:r>
          </a:p>
          <a:p>
            <a:pPr marL="360363" lvl="1" eaLnBrk="0" hangingPunct="0">
              <a:buFontTx/>
              <a:buChar char="•"/>
            </a:pPr>
            <a:r>
              <a:rPr lang="ru-RU" b="1" dirty="0"/>
              <a:t>в изменении структуры объекта (изменение формы деятельности);</a:t>
            </a:r>
          </a:p>
          <a:p>
            <a:pPr marL="360363" lvl="1" eaLnBrk="0" hangingPunct="0">
              <a:buFontTx/>
              <a:buChar char="•"/>
            </a:pPr>
            <a:r>
              <a:rPr lang="ru-RU" b="1" dirty="0"/>
              <a:t>в потере способности объекта к развитию;</a:t>
            </a:r>
          </a:p>
          <a:p>
            <a:pPr marL="360363" lvl="1" eaLnBrk="0" hangingPunct="0">
              <a:buFontTx/>
              <a:buChar char="•"/>
            </a:pPr>
            <a:r>
              <a:rPr lang="ru-RU" b="1" dirty="0"/>
              <a:t>в ослаблении функций объекта;</a:t>
            </a:r>
          </a:p>
          <a:p>
            <a:pPr marL="360363" lvl="1" eaLnBrk="0" hangingPunct="0">
              <a:buFontTx/>
              <a:buChar char="•"/>
            </a:pPr>
            <a:r>
              <a:rPr lang="ru-RU" b="1" dirty="0"/>
              <a:t>в полном разрушении объекта.</a:t>
            </a:r>
          </a:p>
        </p:txBody>
      </p:sp>
    </p:spTree>
    <p:extLst>
      <p:ext uri="{BB962C8B-B14F-4D97-AF65-F5344CB8AC3E}">
        <p14:creationId xmlns:p14="http://schemas.microsoft.com/office/powerpoint/2010/main" val="352279647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"/>
            <a:ext cx="10515600" cy="652243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Идентификация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опасностей</a:t>
            </a:r>
            <a:endParaRPr lang="ru-RU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652245"/>
            <a:ext cx="1156635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Под </a:t>
            </a:r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идентификацией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 (лат. </a:t>
            </a:r>
            <a:r>
              <a:rPr lang="ru-RU" sz="20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indentifico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) понимается процесс обнаружения и установления количественных, временных, пространственных и иных характеристик, необходимых и достаточных для разработки профилактических и оперативных мероприятий, направленных на обеспечение нормального функционирования технических систем и качества жизни. В процессе идентификации выявляются номенклатура опасностей, вероятность их проявления, пространственная локализация (координаты), возможный ущерб и др. параметры, необходимые для решения конкретной задачи.</a:t>
            </a:r>
          </a:p>
          <a:p>
            <a:pPr algn="just"/>
            <a:endParaRPr lang="ru-RU" sz="2000" dirty="0">
              <a:solidFill>
                <a:srgbClr val="222222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Методы обнаружения опасностей 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делятся на: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222222"/>
                </a:solidFill>
                <a:cs typeface="Times New Roman" panose="02020603050405020304" pitchFamily="18" charset="0"/>
              </a:rPr>
              <a:t>инженерный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. Определяют опасности, которые имеют вероятностную природу происхождения.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222222"/>
                </a:solidFill>
                <a:cs typeface="Times New Roman" panose="02020603050405020304" pitchFamily="18" charset="0"/>
              </a:rPr>
              <a:t>экспертный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. Он направлен на поиск отказов и их причин. При этом создается специальная экспертная группа, в состав которой входят разные специалисты, дающие заключение.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222222"/>
                </a:solidFill>
                <a:cs typeface="Times New Roman" panose="02020603050405020304" pitchFamily="18" charset="0"/>
              </a:rPr>
              <a:t>социологический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 метод. Применяется при определении опасностей путём исследования мнения населения (социальной группы). Формируется путём опросов.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222222"/>
                </a:solidFill>
                <a:cs typeface="Times New Roman" panose="02020603050405020304" pitchFamily="18" charset="0"/>
              </a:rPr>
              <a:t>регистрационный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. Заключается в использовании информации о подсчете конкретных событий, затрат каких-либо ресурсов, количестве жертв.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222222"/>
                </a:solidFill>
                <a:cs typeface="Times New Roman" panose="02020603050405020304" pitchFamily="18" charset="0"/>
              </a:rPr>
              <a:t>органолептический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. При органолептическом методе используют информацию, получаемую органами чувств человека (зрением, осязанием, обонянием, вкусом и др.). Примеры применения — внешний визуальный контроль техники, изделия, определение на слух (по монотонности звука) четкости работы двигателя и пр.</a:t>
            </a:r>
            <a:endParaRPr lang="ru-RU" sz="2000" b="0" i="0" dirty="0">
              <a:solidFill>
                <a:srgbClr val="222222"/>
              </a:solidFill>
              <a:effectLst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332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18147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+mn-lt"/>
              </a:rPr>
              <a:t>Квантификация опасностей</a:t>
            </a:r>
            <a:endParaRPr lang="ru-RU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3347" y="650558"/>
            <a:ext cx="1132572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Квантификация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 (лат. </a:t>
            </a:r>
            <a:r>
              <a:rPr lang="ru-RU" sz="20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quatum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 — сколько) — количественное выражение, измерение, вводимое для оценки сложных, качественно определяемых понятий.</a:t>
            </a:r>
          </a:p>
          <a:p>
            <a:endParaRPr lang="ru-RU" sz="2000" dirty="0">
              <a:solidFill>
                <a:srgbClr val="222222"/>
              </a:solidFill>
              <a:cs typeface="Times New Roman" panose="02020603050405020304" pitchFamily="18" charset="0"/>
            </a:endParaRPr>
          </a:p>
          <a:p>
            <a:r>
              <a:rPr lang="ru-RU" sz="2000" b="1" u="sng" dirty="0">
                <a:solidFill>
                  <a:srgbClr val="222222"/>
                </a:solidFill>
                <a:cs typeface="Times New Roman" panose="02020603050405020304" pitchFamily="18" charset="0"/>
              </a:rPr>
              <a:t>Опасности характеризуются 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потенциалом, качеством, временем существования или воздействия на человека, вероятностью появления, размерами зоны действия. </a:t>
            </a:r>
          </a:p>
          <a:p>
            <a:endParaRPr lang="ru-RU" sz="2000" dirty="0">
              <a:solidFill>
                <a:srgbClr val="222222"/>
              </a:solidFill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Потенциал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 проявляется с количественной стороны, например уровень шума, запыленность воздуха, напряжение электрического тока. </a:t>
            </a:r>
          </a:p>
          <a:p>
            <a:endParaRPr lang="ru-RU" sz="2000" dirty="0">
              <a:solidFill>
                <a:srgbClr val="222222"/>
              </a:solidFill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Качество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 отражает его специфические особенности, влияющие на организм человека, например частотный состав шума, дисперсность пыли, род электрического тока. </a:t>
            </a:r>
          </a:p>
          <a:p>
            <a:endParaRPr lang="ru-RU" sz="2000" dirty="0">
              <a:solidFill>
                <a:srgbClr val="222222"/>
              </a:solidFill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Применяются численные, балльные и другие приемы квантификации. </a:t>
            </a:r>
          </a:p>
          <a:p>
            <a:endParaRPr lang="ru-RU" sz="2000" dirty="0">
              <a:solidFill>
                <a:srgbClr val="222222"/>
              </a:solidFill>
              <a:cs typeface="Times New Roman" panose="02020603050405020304" pitchFamily="18" charset="0"/>
            </a:endParaRPr>
          </a:p>
          <a:p>
            <a:r>
              <a:rPr lang="ru-RU" sz="2000" u="sng" dirty="0">
                <a:solidFill>
                  <a:srgbClr val="222222"/>
                </a:solidFill>
                <a:cs typeface="Times New Roman" panose="02020603050405020304" pitchFamily="18" charset="0"/>
              </a:rPr>
              <a:t>Мерой опасности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 может выступать и число пострадавших. </a:t>
            </a:r>
          </a:p>
          <a:p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Другой </a:t>
            </a:r>
            <a:r>
              <a:rPr lang="ru-RU" sz="2000" u="sng" dirty="0">
                <a:solidFill>
                  <a:srgbClr val="222222"/>
                </a:solidFill>
                <a:cs typeface="Times New Roman" panose="02020603050405020304" pitchFamily="18" charset="0"/>
              </a:rPr>
              <a:t>мерой опасности 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может быть и приносимый её реализацией ущерб для окружающей среды, который только частично может быть измерен экономически (в основном через затраты на ликвидацию последствий). </a:t>
            </a:r>
          </a:p>
          <a:p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Наиболее распространенной оценкой является </a:t>
            </a:r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  <a:hlinkClick r:id="rId2" tooltip="Риск"/>
              </a:rPr>
              <a:t>риск</a:t>
            </a:r>
            <a:r>
              <a:rPr lang="ru-RU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— вероятность потерь при действиях, сопряженных с опасностями.</a:t>
            </a:r>
            <a:endParaRPr lang="ru-RU" sz="2000" b="0" i="0" dirty="0">
              <a:solidFill>
                <a:srgbClr val="222222"/>
              </a:solidFill>
              <a:effectLst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431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+mn-lt"/>
                <a:cs typeface="Times New Roman" panose="02020603050405020304" pitchFamily="18" charset="0"/>
              </a:rPr>
              <a:t>Термин «угроза»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1684" y="1443841"/>
            <a:ext cx="107121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Угроза</a:t>
            </a:r>
            <a:r>
              <a:rPr lang="ru-RU" sz="24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[</a:t>
            </a:r>
            <a:r>
              <a:rPr lang="ru-RU" sz="2400" dirty="0" err="1">
                <a:solidFill>
                  <a:srgbClr val="2B2B2B"/>
                </a:solidFill>
                <a:cs typeface="Times New Roman" panose="02020603050405020304" pitchFamily="18" charset="0"/>
              </a:rPr>
              <a:t>threat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]</a:t>
            </a:r>
            <a:r>
              <a:rPr lang="ru-RU" sz="24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 —</a:t>
            </a:r>
          </a:p>
          <a:p>
            <a:endParaRPr lang="ru-RU" sz="2400" b="1" dirty="0">
              <a:solidFill>
                <a:srgbClr val="2B2B2B"/>
              </a:solidFill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1. Потенциальная возможность нарушения защиты [ </a:t>
            </a:r>
            <a:r>
              <a:rPr lang="ru-RU" sz="2400" dirty="0">
                <a:solidFill>
                  <a:srgbClr val="1B4691"/>
                </a:solidFill>
                <a:cs typeface="Times New Roman" panose="02020603050405020304" pitchFamily="18" charset="0"/>
              </a:rPr>
              <a:t>ГОСТ Р ИСО 7498-2-99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  <a:b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2. Потенциальная причина инцидента, который может нанести ущерб системе или организации [ </a:t>
            </a:r>
            <a:r>
              <a:rPr lang="ru-RU" sz="2400" dirty="0">
                <a:solidFill>
                  <a:srgbClr val="1B4691"/>
                </a:solidFill>
                <a:cs typeface="Times New Roman" panose="02020603050405020304" pitchFamily="18" charset="0"/>
              </a:rPr>
              <a:t>ГОСТ Р ИСО/МЭК 13335-1-2006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  <a:b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3. Опасность, предполагающая возможность потерь (ущерба) [ </a:t>
            </a:r>
            <a:r>
              <a:rPr lang="ru-RU" sz="2400" dirty="0">
                <a:solidFill>
                  <a:srgbClr val="1B4691"/>
                </a:solidFill>
                <a:cs typeface="Times New Roman" panose="02020603050405020304" pitchFamily="18" charset="0"/>
              </a:rPr>
              <a:t>СТО БР ИББС-1.0-2010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  <a:b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4. Потенциальная опасность нарушения одного или нескольких свойств системы криптографической (протокола криптографического), например, конфиденциальности, целостности, аутентификации, невозможности отказа, неотслеживаемости [ </a:t>
            </a:r>
            <a:r>
              <a:rPr lang="ru-RU" sz="2400" dirty="0">
                <a:solidFill>
                  <a:srgbClr val="1B4691"/>
                </a:solidFill>
                <a:cs typeface="Times New Roman" panose="02020603050405020304" pitchFamily="18" charset="0"/>
              </a:rPr>
              <a:t>Словарь крипт. терминов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  <a:endParaRPr lang="ru-RU" sz="2400" b="0" i="0" dirty="0">
              <a:solidFill>
                <a:srgbClr val="2B2B2B"/>
              </a:solidFill>
              <a:effectLst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010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2B2B2B"/>
                </a:solidFill>
                <a:latin typeface="+mn-lt"/>
                <a:cs typeface="Times New Roman" panose="02020603050405020304" pitchFamily="18" charset="0"/>
              </a:rPr>
              <a:t>Угроза (безопасности информации)</a:t>
            </a:r>
            <a:endParaRPr lang="ru-RU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7600" y="1443841"/>
            <a:ext cx="10439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Угроза</a:t>
            </a:r>
            <a:r>
              <a:rPr lang="ru-RU" sz="24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 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[</a:t>
            </a:r>
            <a:r>
              <a:rPr lang="ru-RU" sz="2400" dirty="0" err="1">
                <a:solidFill>
                  <a:srgbClr val="2B2B2B"/>
                </a:solidFill>
                <a:cs typeface="Times New Roman" panose="02020603050405020304" pitchFamily="18" charset="0"/>
              </a:rPr>
              <a:t>threat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]</a:t>
            </a:r>
            <a:r>
              <a:rPr lang="ru-RU" sz="24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 —</a:t>
            </a:r>
          </a:p>
          <a:p>
            <a:pPr marL="457200" indent="-457200">
              <a:buAutoNum type="arabicPeriod"/>
            </a:pP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Совокупность условий и факторов, создающих потенциальную или реальную опасность, связанную с утечкой информации и/или воздействиями несанкционированными и/или непреднамеренными на нее [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ГОСТ Р 51624-2000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], [ </a:t>
            </a:r>
            <a:r>
              <a:rPr lang="ru-RU" sz="2400" dirty="0">
                <a:solidFill>
                  <a:srgbClr val="1B4691"/>
                </a:solidFill>
                <a:cs typeface="Times New Roman" panose="02020603050405020304" pitchFamily="18" charset="0"/>
              </a:rPr>
              <a:t>ГОСТ Р 53113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</a:p>
          <a:p>
            <a:b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2. Совокупность условий и факторов, создающих потенциальную или реально существующую опасность нарушения конфиденциальности, доступности и (или)целостности информации [ </a:t>
            </a:r>
            <a:r>
              <a:rPr lang="ru-RU" sz="2400" dirty="0">
                <a:solidFill>
                  <a:srgbClr val="1B4691"/>
                </a:solidFill>
                <a:cs typeface="Times New Roman" panose="02020603050405020304" pitchFamily="18" charset="0"/>
              </a:rPr>
              <a:t>Р 50.1.053-2005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</a:p>
          <a:p>
            <a:b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3. Совокупность условий и факторов, создающих потенциальную или реально существующую опасность нарушения безопасности информации [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Р 50.1.056-2005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], [ </a:t>
            </a:r>
            <a:r>
              <a:rPr lang="ru-RU" sz="2400" dirty="0">
                <a:solidFill>
                  <a:srgbClr val="1B4691"/>
                </a:solidFill>
                <a:cs typeface="Times New Roman" panose="02020603050405020304" pitchFamily="18" charset="0"/>
              </a:rPr>
              <a:t>ГОСТ Р 50922-2006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  <a:endParaRPr lang="ru-RU" sz="2400" b="0" i="0" dirty="0">
              <a:solidFill>
                <a:srgbClr val="2B2B2B"/>
              </a:solidFill>
              <a:effectLst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35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0644" y="530098"/>
            <a:ext cx="108182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Угроза активная 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[</a:t>
            </a:r>
            <a:r>
              <a:rPr lang="ru-RU" sz="2000" dirty="0" err="1">
                <a:solidFill>
                  <a:srgbClr val="2B2B2B"/>
                </a:solidFill>
                <a:cs typeface="Times New Roman" panose="02020603050405020304" pitchFamily="18" charset="0"/>
              </a:rPr>
              <a:t>active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B2B2B"/>
                </a:solidFill>
                <a:cs typeface="Times New Roman" panose="02020603050405020304" pitchFamily="18" charset="0"/>
              </a:rPr>
              <a:t>threat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]</a:t>
            </a:r>
            <a:r>
              <a:rPr lang="ru-RU" sz="20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 —</a:t>
            </a:r>
          </a:p>
          <a:p>
            <a:pPr marL="342900" indent="-342900">
              <a:buAutoNum type="arabicPeriod"/>
            </a:pP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Угроза преднамеренного несанкционированного изменения состояния системы. </a:t>
            </a:r>
          </a:p>
          <a:p>
            <a:pPr lvl="1" algn="just"/>
            <a:r>
              <a:rPr lang="ru-RU" sz="2000" b="1" dirty="0">
                <a:solidFill>
                  <a:srgbClr val="2B2B2B"/>
                </a:solidFill>
                <a:cs typeface="Times New Roman" panose="02020603050405020304" pitchFamily="18" charset="0"/>
              </a:rPr>
              <a:t>Примечания.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 1) Примерами активных угроз, относящихся к защите информации, могут служить модификация сообщений, дублирование сообщений, вставка ложных сообщений, маскирование какого-либо логического объекта под санкционированный логический объект и отклонение услуги. </a:t>
            </a:r>
          </a:p>
          <a:p>
            <a:pPr lvl="1" algn="just"/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2) Активные угрозы системе означают изменение информации, содержащейся в системе, либо изменения состояния или работы системы. Примером активной угрозы служит умышленное изменение таблиц маршрутизации системы неполномочным пользователем [ </a:t>
            </a:r>
            <a:r>
              <a:rPr lang="ru-RU" sz="2000" dirty="0">
                <a:solidFill>
                  <a:srgbClr val="1B4691"/>
                </a:solidFill>
                <a:cs typeface="Times New Roman" panose="02020603050405020304" pitchFamily="18" charset="0"/>
              </a:rPr>
              <a:t>ГОСТ Р ИСО 7498-2-99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</a:p>
          <a:p>
            <a:pPr algn="just"/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2. Угроза, которая может быть реализована путем намеренного несанкционированного вмешательства в работу криптосистемы (протокола криптографического) [ </a:t>
            </a:r>
            <a:r>
              <a:rPr lang="ru-RU" sz="2000" dirty="0">
                <a:solidFill>
                  <a:srgbClr val="1B4691"/>
                </a:solidFill>
                <a:cs typeface="Times New Roman" panose="02020603050405020304" pitchFamily="18" charset="0"/>
              </a:rPr>
              <a:t>Словарь крипт. терминов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  <a:endParaRPr lang="ru-RU" sz="2000" b="0" i="0" dirty="0">
              <a:solidFill>
                <a:srgbClr val="2B2B2B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6950" y="4481385"/>
            <a:ext cx="109855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Угроза пассивная</a:t>
            </a:r>
            <a:r>
              <a:rPr lang="ru-RU" sz="20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[</a:t>
            </a:r>
            <a:r>
              <a:rPr lang="ru-RU" sz="2000" dirty="0" err="1">
                <a:solidFill>
                  <a:srgbClr val="2B2B2B"/>
                </a:solidFill>
                <a:cs typeface="Times New Roman" panose="02020603050405020304" pitchFamily="18" charset="0"/>
              </a:rPr>
              <a:t>passive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B2B2B"/>
                </a:solidFill>
                <a:cs typeface="Times New Roman" panose="02020603050405020304" pitchFamily="18" charset="0"/>
              </a:rPr>
              <a:t>threat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]</a:t>
            </a:r>
            <a:r>
              <a:rPr lang="ru-RU" sz="20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 —</a:t>
            </a:r>
          </a:p>
          <a:p>
            <a:pPr algn="just"/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Угроза несанкционированного раскрытия информации без изменения состояния системы. </a:t>
            </a:r>
            <a:b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Примечание. К пассивным угрозам относятся те, которые при их реализации не приводят к какой-либо модификации любой информации, содержащейся в системе (системах), и где работа и состояние системы не изменяются. Одной из реализаций пассивной угрозы является использование перехвата для анализа информации, передаваемой по каналам связи [ </a:t>
            </a:r>
            <a:r>
              <a:rPr lang="ru-RU" sz="2000" dirty="0">
                <a:solidFill>
                  <a:srgbClr val="1B4691"/>
                </a:solidFill>
                <a:cs typeface="Times New Roman" panose="02020603050405020304" pitchFamily="18" charset="0"/>
              </a:rPr>
              <a:t>ГОСТ Р ИСО 7498-2-99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  <a:endParaRPr lang="ru-RU" sz="2000" b="0" i="0" dirty="0">
              <a:solidFill>
                <a:srgbClr val="2B2B2B"/>
              </a:solidFill>
              <a:effectLst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79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7700" y="372239"/>
            <a:ext cx="10515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Угроза безопасности информационной</a:t>
            </a:r>
            <a:r>
              <a:rPr lang="ru-RU" sz="20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[</a:t>
            </a:r>
            <a:r>
              <a:rPr lang="ru-RU" sz="2000" dirty="0" err="1">
                <a:solidFill>
                  <a:srgbClr val="2B2B2B"/>
                </a:solidFill>
                <a:cs typeface="Times New Roman" panose="02020603050405020304" pitchFamily="18" charset="0"/>
              </a:rPr>
              <a:t>information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B2B2B"/>
                </a:solidFill>
                <a:cs typeface="Times New Roman" panose="02020603050405020304" pitchFamily="18" charset="0"/>
              </a:rPr>
              <a:t>security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B2B2B"/>
                </a:solidFill>
                <a:cs typeface="Times New Roman" panose="02020603050405020304" pitchFamily="18" charset="0"/>
              </a:rPr>
              <a:t>threat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]</a:t>
            </a:r>
            <a:r>
              <a:rPr lang="ru-RU" sz="20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 —</a:t>
            </a:r>
          </a:p>
          <a:p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1. Фактор или совокупность факторов, создающих опасность функционированию и развитию информационной сферы [ </a:t>
            </a:r>
            <a:r>
              <a:rPr lang="ru-RU" sz="2000" dirty="0">
                <a:solidFill>
                  <a:srgbClr val="1B4691"/>
                </a:solidFill>
                <a:cs typeface="Times New Roman" panose="02020603050405020304" pitchFamily="18" charset="0"/>
              </a:rPr>
              <a:t>Концепция ИБ ВС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  <a:b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2. Угроза нарушения свойств безопасности информационной — доступности, целостности или конфиденциальности активов информационных организации банковской системы Российской Федерации [ </a:t>
            </a:r>
            <a:r>
              <a:rPr lang="ru-RU" sz="2000" dirty="0">
                <a:solidFill>
                  <a:srgbClr val="1B4691"/>
                </a:solidFill>
                <a:cs typeface="Times New Roman" panose="02020603050405020304" pitchFamily="18" charset="0"/>
              </a:rPr>
              <a:t>СТО БР ИББС-1.0-2010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  <a:endParaRPr lang="ru-RU" sz="2000" b="0" i="0" dirty="0">
              <a:solidFill>
                <a:srgbClr val="2B2B2B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7700" y="2545665"/>
            <a:ext cx="10515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Угроза безопасности информационной организации</a:t>
            </a:r>
            <a:r>
              <a:rPr lang="ru-RU" sz="20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 —</a:t>
            </a:r>
          </a:p>
          <a:p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Совокупность факторов и условий, создающих опасность нарушения безопасности информационной организации, вызывающую или способную вызвать негативные последствия (ущерб/вред) для организации. </a:t>
            </a:r>
            <a:b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Примечание 1. Формой реализации (проявления) угрозы безопасности информационной является наступление одного или нескольких взаимосвязанных событий безопасности информационной и инцидентов безопасности информационной, приводящего(их) к нарушению свойств безопасности информационной объекта(</a:t>
            </a:r>
            <a:r>
              <a:rPr lang="ru-RU" sz="2000" dirty="0" err="1">
                <a:solidFill>
                  <a:srgbClr val="2B2B2B"/>
                </a:solidFill>
                <a:cs typeface="Times New Roman" panose="02020603050405020304" pitchFamily="18" charset="0"/>
              </a:rPr>
              <a:t>ов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) защиты организации. </a:t>
            </a:r>
            <a:b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Примечание 2. Угроза характеризуется наличием объекта угрозы, источника угрозы и проявления угрозы [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ГОСТ Р 53114-2008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].</a:t>
            </a:r>
            <a:endParaRPr lang="ru-RU" sz="2000" b="0" i="0" dirty="0">
              <a:solidFill>
                <a:srgbClr val="2B2B2B"/>
              </a:solidFill>
              <a:effectLst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211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4378"/>
            <a:ext cx="7646988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+mn-lt"/>
                <a:cs typeface="Times New Roman" panose="02020603050405020304" pitchFamily="18" charset="0"/>
              </a:rPr>
              <a:t>Источники и последствия угрозы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 algn="just"/>
            <a:r>
              <a:rPr lang="ru-RU" sz="3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Источник угрозы</a:t>
            </a:r>
            <a:r>
              <a:rPr lang="ru-RU" sz="3000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sz="3000" dirty="0">
                <a:cs typeface="Times New Roman" panose="02020603050405020304" pitchFamily="18" charset="0"/>
              </a:rPr>
              <a:t>- событие, явление или процесс, который (отдельно или в совокупности с другими источниками) порождает угрозу безопасности.</a:t>
            </a:r>
            <a:endParaRPr lang="ru-RU" sz="3000" b="1" dirty="0">
              <a:cs typeface="Times New Roman" panose="02020603050405020304" pitchFamily="18" charset="0"/>
            </a:endParaRPr>
          </a:p>
          <a:p>
            <a:pPr marL="381000" indent="-381000" algn="just"/>
            <a:r>
              <a:rPr lang="ru-RU" sz="3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Последствие угрозы безопасности </a:t>
            </a:r>
            <a:r>
              <a:rPr lang="ru-RU" sz="3000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sz="3000" dirty="0">
                <a:cs typeface="Times New Roman" panose="02020603050405020304" pitchFamily="18" charset="0"/>
              </a:rPr>
              <a:t>- событие, явление или процесс, характеризующий в совокупности с другими событиями, явлениями или процессами состояние и тенденции развития ситуации, возникающий после возможной реализации угрозы.</a:t>
            </a:r>
          </a:p>
        </p:txBody>
      </p:sp>
    </p:spTree>
    <p:extLst>
      <p:ext uri="{BB962C8B-B14F-4D97-AF65-F5344CB8AC3E}">
        <p14:creationId xmlns:p14="http://schemas.microsoft.com/office/powerpoint/2010/main" val="78265691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646988" cy="11430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Изучаемые вопросы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задачи. Термины и определения.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Многообразие понятий «информация» и «информационная безопасность» (ИБ) в контексте современных технических и социотехнических систем, ретроспектива вопроса. Соотношение с англоязычной терминологией.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77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30418"/>
            <a:ext cx="7646988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+mn-lt"/>
                <a:cs typeface="Times New Roman" panose="02020603050405020304" pitchFamily="18" charset="0"/>
              </a:rPr>
              <a:t>Виды взаимосвязей между угрозами, их источниками и последствиями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/>
            <a:r>
              <a:rPr lang="ru-RU" sz="2600" dirty="0">
                <a:cs typeface="Times New Roman" panose="02020603050405020304" pitchFamily="18" charset="0"/>
              </a:rPr>
              <a:t>Некоторое событие, явление или процесс </a:t>
            </a:r>
            <a:r>
              <a:rPr lang="ru-RU" sz="2600" b="1" dirty="0">
                <a:cs typeface="Times New Roman" panose="02020603050405020304" pitchFamily="18" charset="0"/>
              </a:rPr>
              <a:t>является</a:t>
            </a:r>
            <a:r>
              <a:rPr lang="ru-RU" sz="2600" dirty="0">
                <a:cs typeface="Times New Roman" panose="02020603050405020304" pitchFamily="18" charset="0"/>
              </a:rPr>
              <a:t> источником не одной, а совокупности угроз безопасности.</a:t>
            </a:r>
          </a:p>
          <a:p>
            <a:pPr marL="381000" indent="-381000"/>
            <a:r>
              <a:rPr lang="ru-RU" sz="2600" dirty="0">
                <a:cs typeface="Times New Roman" panose="02020603050405020304" pitchFamily="18" charset="0"/>
              </a:rPr>
              <a:t>Некоторое событие, явление или процесс </a:t>
            </a:r>
            <a:r>
              <a:rPr lang="ru-RU" sz="2600" b="1" dirty="0">
                <a:cs typeface="Times New Roman" panose="02020603050405020304" pitchFamily="18" charset="0"/>
              </a:rPr>
              <a:t>может быть последствием</a:t>
            </a:r>
            <a:r>
              <a:rPr lang="ru-RU" sz="2600" dirty="0">
                <a:cs typeface="Times New Roman" panose="02020603050405020304" pitchFamily="18" charset="0"/>
              </a:rPr>
              <a:t> реализации не одной, а совокупности угроз безопасности.</a:t>
            </a:r>
          </a:p>
          <a:p>
            <a:pPr marL="381000" indent="-381000"/>
            <a:r>
              <a:rPr lang="ru-RU" sz="2600" dirty="0">
                <a:cs typeface="Times New Roman" panose="02020603050405020304" pitchFamily="18" charset="0"/>
              </a:rPr>
              <a:t>Источниками угроз безопасности могут быть </a:t>
            </a:r>
            <a:r>
              <a:rPr lang="ru-RU" sz="2600" b="1" dirty="0">
                <a:cs typeface="Times New Roman" panose="02020603050405020304" pitchFamily="18" charset="0"/>
              </a:rPr>
              <a:t>другие угрозы</a:t>
            </a:r>
            <a:r>
              <a:rPr lang="ru-RU" sz="2600" dirty="0">
                <a:cs typeface="Times New Roman" panose="02020603050405020304" pitchFamily="18" charset="0"/>
              </a:rPr>
              <a:t> безопасности или последствия других угроз безопасности.</a:t>
            </a:r>
          </a:p>
          <a:p>
            <a:pPr marL="381000" indent="-381000"/>
            <a:r>
              <a:rPr lang="ru-RU" sz="2600" b="1" dirty="0">
                <a:cs typeface="Times New Roman" panose="02020603050405020304" pitchFamily="18" charset="0"/>
              </a:rPr>
              <a:t>Последствия угроз</a:t>
            </a:r>
            <a:r>
              <a:rPr lang="ru-RU" sz="2600" dirty="0">
                <a:cs typeface="Times New Roman" panose="02020603050405020304" pitchFamily="18" charset="0"/>
              </a:rPr>
              <a:t> безопасности сами могут представлять собой угрозы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281789249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03761"/>
            <a:ext cx="10515600" cy="2341027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2B2B2B"/>
                </a:solidFill>
                <a:latin typeface="+mn-lt"/>
                <a:cs typeface="Times New Roman" panose="02020603050405020304" pitchFamily="18" charset="0"/>
              </a:rPr>
              <a:t>Угроза безопасности информационной взаимоувязанной сети связи Российской Федерации  —</a:t>
            </a:r>
            <a:endParaRPr lang="ru-RU" sz="4000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3900" y="2722559"/>
            <a:ext cx="106299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Последствия воздействия нарушителя безопасности информационной Взаимоувязанной сети связи Российской Федерации, не предотвращение, либо не обнаружение и не ликвидация которого средствами Взаимоувязанной сети связи Российской Федерации может привести к ухудшению заданного Руководящими и нормативными документами уровня качества службы или к ухудшению заданных качественных характеристик функционирования Взаимоувязанной сети связи Российской Федерации и, как следствие, нанесению ущерба пользователю или оператору связи Взаимоувязанной сети связи Российской Федерации [ </a:t>
            </a:r>
            <a:r>
              <a:rPr lang="ru-RU" sz="2400" dirty="0">
                <a:solidFill>
                  <a:srgbClr val="1B4691"/>
                </a:solidFill>
                <a:cs typeface="Times New Roman" panose="02020603050405020304" pitchFamily="18" charset="0"/>
              </a:rPr>
              <a:t>ОСТ 45.127-99</a:t>
            </a:r>
            <a:r>
              <a:rPr lang="ru-RU" sz="24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  <a:endParaRPr lang="ru-RU" sz="2400" b="0" i="0" dirty="0">
              <a:solidFill>
                <a:srgbClr val="2B2B2B"/>
              </a:solidFill>
              <a:effectLst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39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200" y="16043"/>
            <a:ext cx="10515600" cy="641684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+mn-lt"/>
                <a:cs typeface="Times New Roman" panose="02020603050405020304" pitchFamily="18" charset="0"/>
              </a:rPr>
              <a:t>Термин «</a:t>
            </a:r>
            <a:r>
              <a:rPr lang="ru-RU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риск</a:t>
            </a:r>
            <a:r>
              <a:rPr lang="ru-RU" dirty="0">
                <a:latin typeface="+mn-lt"/>
                <a:cs typeface="Times New Roman" panose="02020603050405020304" pitchFamily="18" charset="0"/>
              </a:rPr>
              <a:t>» </a:t>
            </a:r>
            <a:r>
              <a:rPr lang="ru-RU" sz="1600" dirty="0">
                <a:solidFill>
                  <a:srgbClr val="2B2B2B"/>
                </a:solidFill>
                <a:latin typeface="+mn-lt"/>
                <a:ea typeface="+mn-ea"/>
                <a:cs typeface="+mn-cs"/>
              </a:rPr>
              <a:t>[</a:t>
            </a:r>
            <a:r>
              <a:rPr lang="ru-RU" sz="1600" dirty="0" err="1">
                <a:solidFill>
                  <a:srgbClr val="2B2B2B"/>
                </a:solidFill>
                <a:latin typeface="+mn-lt"/>
                <a:ea typeface="+mn-ea"/>
                <a:cs typeface="+mn-cs"/>
              </a:rPr>
              <a:t>risk</a:t>
            </a:r>
            <a:r>
              <a:rPr lang="ru-RU" sz="1600" dirty="0">
                <a:solidFill>
                  <a:srgbClr val="2B2B2B"/>
                </a:solidFill>
                <a:latin typeface="+mn-lt"/>
                <a:ea typeface="+mn-ea"/>
                <a:cs typeface="+mn-cs"/>
              </a:rPr>
              <a:t>]</a:t>
            </a:r>
            <a:r>
              <a:rPr lang="ru-RU" sz="1600" b="1" dirty="0">
                <a:solidFill>
                  <a:srgbClr val="2B2B2B"/>
                </a:solidFill>
                <a:latin typeface="+mn-lt"/>
                <a:ea typeface="+mn-ea"/>
                <a:cs typeface="+mn-cs"/>
              </a:rPr>
              <a:t>  —</a:t>
            </a:r>
            <a:endParaRPr lang="ru-RU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4153" y="1040792"/>
            <a:ext cx="116713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B2B2B"/>
                </a:solidFill>
              </a:rPr>
              <a:t> </a:t>
            </a:r>
            <a:r>
              <a:rPr lang="ru-RU" sz="2000" b="1" dirty="0">
                <a:solidFill>
                  <a:srgbClr val="2B2B2B"/>
                </a:solidFill>
              </a:rPr>
              <a:t>Мера, учитывающая вероятность реализации угрозы и величину потерь (ущерба) от реализации этой угрозы</a:t>
            </a:r>
            <a:r>
              <a:rPr lang="ru-RU" sz="2000" dirty="0">
                <a:solidFill>
                  <a:srgbClr val="2B2B2B"/>
                </a:solidFill>
              </a:rPr>
              <a:t> [ </a:t>
            </a:r>
            <a:r>
              <a:rPr lang="ru-RU" sz="2000" dirty="0">
                <a:solidFill>
                  <a:srgbClr val="1B4691"/>
                </a:solidFill>
              </a:rPr>
              <a:t>СТО БР ИББС-1.0-2010</a:t>
            </a:r>
            <a:r>
              <a:rPr lang="ru-RU" sz="2000" dirty="0">
                <a:solidFill>
                  <a:srgbClr val="2B2B2B"/>
                </a:solidFill>
              </a:rPr>
              <a:t> ].</a:t>
            </a:r>
          </a:p>
          <a:p>
            <a:pPr marL="342900" indent="-342900">
              <a:buAutoNum type="arabicPeriod"/>
            </a:pPr>
            <a:r>
              <a:rPr lang="ru-RU" sz="2000" b="1" dirty="0">
                <a:solidFill>
                  <a:srgbClr val="2B2B2B"/>
                </a:solidFill>
              </a:rPr>
              <a:t>Влияние неопределенности на цели.</a:t>
            </a:r>
            <a:br>
              <a:rPr lang="ru-RU" sz="2000" b="1" dirty="0">
                <a:solidFill>
                  <a:srgbClr val="2B2B2B"/>
                </a:solidFill>
              </a:rPr>
            </a:br>
            <a:r>
              <a:rPr lang="ru-RU" dirty="0">
                <a:solidFill>
                  <a:srgbClr val="2B2B2B"/>
                </a:solidFill>
              </a:rPr>
              <a:t>Примечание 1. Влияние — это отклонение от того, что ожидается (положительное и/или отрицательное). </a:t>
            </a:r>
            <a:br>
              <a:rPr lang="ru-RU" dirty="0">
                <a:solidFill>
                  <a:srgbClr val="2B2B2B"/>
                </a:solidFill>
              </a:rPr>
            </a:br>
            <a:r>
              <a:rPr lang="ru-RU" dirty="0">
                <a:solidFill>
                  <a:srgbClr val="2B2B2B"/>
                </a:solidFill>
              </a:rPr>
              <a:t>Примечание 2. Цели могут иметь различные аспекты (например, финансовые и экологические цели и цели в отношении здоровья и безопасности) и могут применяться на различных уровнях (стратегических, в масштабах организации, проекта, продукта или процесса). </a:t>
            </a:r>
            <a:br>
              <a:rPr lang="ru-RU" dirty="0">
                <a:solidFill>
                  <a:srgbClr val="2B2B2B"/>
                </a:solidFill>
              </a:rPr>
            </a:br>
            <a:r>
              <a:rPr lang="ru-RU" dirty="0">
                <a:solidFill>
                  <a:srgbClr val="2B2B2B"/>
                </a:solidFill>
              </a:rPr>
              <a:t>Примечание 3. Риск часто характеризуется ссылкой на потенциально возможные события и последствия или их комбинации. </a:t>
            </a:r>
            <a:br>
              <a:rPr lang="ru-RU" dirty="0">
                <a:solidFill>
                  <a:srgbClr val="2B2B2B"/>
                </a:solidFill>
              </a:rPr>
            </a:br>
            <a:r>
              <a:rPr lang="ru-RU" dirty="0">
                <a:solidFill>
                  <a:srgbClr val="2B2B2B"/>
                </a:solidFill>
              </a:rPr>
              <a:t>Примечание 4. Риск часто выражают в виде комбинации последствий событий (включая изменения в обстоятельствах) и их возможности. </a:t>
            </a:r>
            <a:br>
              <a:rPr lang="ru-RU" dirty="0">
                <a:solidFill>
                  <a:srgbClr val="2B2B2B"/>
                </a:solidFill>
              </a:rPr>
            </a:br>
            <a:r>
              <a:rPr lang="ru-RU" dirty="0">
                <a:solidFill>
                  <a:srgbClr val="2B2B2B"/>
                </a:solidFill>
              </a:rPr>
              <a:t>Примечание 5. Неопределенность — это состояние, заключающееся в недостаточности, даже частичной, информации, понимания или знания относительно события, его последствий или его возможности [ </a:t>
            </a:r>
            <a:r>
              <a:rPr lang="ru-RU" dirty="0">
                <a:solidFill>
                  <a:srgbClr val="1B4691"/>
                </a:solidFill>
              </a:rPr>
              <a:t>ISO GUIDE 73-2009</a:t>
            </a:r>
            <a:r>
              <a:rPr lang="ru-RU" dirty="0">
                <a:solidFill>
                  <a:srgbClr val="2B2B2B"/>
                </a:solidFill>
              </a:rPr>
              <a:t> ].</a:t>
            </a:r>
          </a:p>
          <a:p>
            <a:endParaRPr lang="ru-RU" sz="1600" dirty="0">
              <a:solidFill>
                <a:srgbClr val="2B2B2B"/>
              </a:solidFill>
            </a:endParaRPr>
          </a:p>
          <a:p>
            <a:r>
              <a:rPr lang="ru-RU" sz="2000" b="1" dirty="0">
                <a:solidFill>
                  <a:srgbClr val="2B2B2B"/>
                </a:solidFill>
              </a:rPr>
              <a:t>2. Потенциальная опасность нанесения ущерба организации в результате реализации некоторой угрозы с использованием уязвимостей актива или группы активов. </a:t>
            </a:r>
            <a:br>
              <a:rPr lang="ru-RU" sz="1600" b="1" dirty="0">
                <a:solidFill>
                  <a:srgbClr val="2B2B2B"/>
                </a:solidFill>
              </a:rPr>
            </a:br>
            <a:r>
              <a:rPr lang="ru-RU" dirty="0">
                <a:solidFill>
                  <a:srgbClr val="2B2B2B"/>
                </a:solidFill>
              </a:rPr>
              <a:t>Примечание. Определяется как сочетание вероятности события и его последствий [ </a:t>
            </a:r>
            <a:r>
              <a:rPr lang="ru-RU" dirty="0">
                <a:solidFill>
                  <a:srgbClr val="1B4691"/>
                </a:solidFill>
              </a:rPr>
              <a:t>ГОСТ Р ИСО/МЭК 13335-1-2006</a:t>
            </a:r>
            <a:r>
              <a:rPr lang="ru-RU" dirty="0">
                <a:solidFill>
                  <a:srgbClr val="2B2B2B"/>
                </a:solidFill>
              </a:rPr>
              <a:t> ].</a:t>
            </a:r>
            <a:endParaRPr lang="ru-RU" sz="1600" dirty="0">
              <a:solidFill>
                <a:srgbClr val="2B2B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4271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200" y="16043"/>
            <a:ext cx="10515600" cy="641684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+mn-lt"/>
                <a:cs typeface="Times New Roman" panose="02020603050405020304" pitchFamily="18" charset="0"/>
              </a:rPr>
              <a:t>Термин «</a:t>
            </a:r>
            <a:r>
              <a:rPr lang="ru-RU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риск</a:t>
            </a:r>
            <a:r>
              <a:rPr lang="ru-RU" dirty="0">
                <a:latin typeface="+mn-lt"/>
                <a:cs typeface="Times New Roman" panose="02020603050405020304" pitchFamily="18" charset="0"/>
              </a:rPr>
              <a:t>» </a:t>
            </a:r>
            <a:r>
              <a:rPr lang="ru-RU" sz="1600" dirty="0">
                <a:solidFill>
                  <a:srgbClr val="2B2B2B"/>
                </a:solidFill>
                <a:latin typeface="+mn-lt"/>
                <a:ea typeface="+mn-ea"/>
                <a:cs typeface="+mn-cs"/>
              </a:rPr>
              <a:t>[</a:t>
            </a:r>
            <a:r>
              <a:rPr lang="ru-RU" sz="1600" dirty="0" err="1">
                <a:solidFill>
                  <a:srgbClr val="2B2B2B"/>
                </a:solidFill>
                <a:latin typeface="+mn-lt"/>
                <a:ea typeface="+mn-ea"/>
                <a:cs typeface="+mn-cs"/>
              </a:rPr>
              <a:t>risk</a:t>
            </a:r>
            <a:r>
              <a:rPr lang="ru-RU" sz="1600" dirty="0">
                <a:solidFill>
                  <a:srgbClr val="2B2B2B"/>
                </a:solidFill>
                <a:latin typeface="+mn-lt"/>
                <a:ea typeface="+mn-ea"/>
                <a:cs typeface="+mn-cs"/>
              </a:rPr>
              <a:t>]</a:t>
            </a:r>
            <a:r>
              <a:rPr lang="ru-RU" sz="1600" b="1" dirty="0">
                <a:solidFill>
                  <a:srgbClr val="2B2B2B"/>
                </a:solidFill>
                <a:latin typeface="+mn-lt"/>
                <a:ea typeface="+mn-ea"/>
                <a:cs typeface="+mn-cs"/>
              </a:rPr>
              <a:t>  —</a:t>
            </a:r>
            <a:endParaRPr lang="ru-RU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2145" y="788865"/>
            <a:ext cx="116713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B2B2B"/>
                </a:solidFill>
              </a:rPr>
              <a:t> </a:t>
            </a:r>
            <a:r>
              <a:rPr lang="ru-RU" sz="2000" b="1" dirty="0">
                <a:solidFill>
                  <a:srgbClr val="2B2B2B"/>
                </a:solidFill>
              </a:rPr>
              <a:t>Мера, учитывающая вероятность реализации угрозы и величину потерь (ущерба) от реализации этой угрозы</a:t>
            </a:r>
            <a:r>
              <a:rPr lang="ru-RU" sz="2000" dirty="0">
                <a:solidFill>
                  <a:srgbClr val="2B2B2B"/>
                </a:solidFill>
              </a:rPr>
              <a:t> [ </a:t>
            </a:r>
            <a:r>
              <a:rPr lang="ru-RU" sz="2000" dirty="0">
                <a:solidFill>
                  <a:srgbClr val="1B4691"/>
                </a:solidFill>
              </a:rPr>
              <a:t>СТО БР ИББС-1.0-2010</a:t>
            </a:r>
            <a:r>
              <a:rPr lang="ru-RU" sz="2000" dirty="0">
                <a:solidFill>
                  <a:srgbClr val="2B2B2B"/>
                </a:solidFill>
              </a:rPr>
              <a:t> ].</a:t>
            </a:r>
          </a:p>
          <a:p>
            <a:endParaRPr lang="ru-RU" sz="2000" dirty="0">
              <a:solidFill>
                <a:srgbClr val="2B2B2B"/>
              </a:solidFill>
            </a:endParaRPr>
          </a:p>
          <a:p>
            <a:r>
              <a:rPr lang="ru-RU" b="1" dirty="0">
                <a:solidFill>
                  <a:srgbClr val="2B2B2B"/>
                </a:solidFill>
              </a:rPr>
              <a:t>3. Влияние неопределенностей на процесс достижения поставленных целей.</a:t>
            </a:r>
            <a:r>
              <a:rPr lang="ru-RU" dirty="0">
                <a:solidFill>
                  <a:srgbClr val="2B2B2B"/>
                </a:solidFill>
              </a:rPr>
              <a:t> </a:t>
            </a:r>
            <a:br>
              <a:rPr lang="ru-RU" dirty="0">
                <a:solidFill>
                  <a:srgbClr val="2B2B2B"/>
                </a:solidFill>
              </a:rPr>
            </a:br>
            <a:r>
              <a:rPr lang="ru-RU" sz="1600" dirty="0">
                <a:solidFill>
                  <a:srgbClr val="2B2B2B"/>
                </a:solidFill>
              </a:rPr>
              <a:t>Примечание 1. Цели могут иметь различные аспекты: финансовые, аспекты, связанные со здоровьем, безопасностью и внешней средой, и могут устанавливаться на разных уровнях: на стратегическом уровне, в масштабах организации, на уровне проекта, продукта и процесса. </a:t>
            </a:r>
            <a:br>
              <a:rPr lang="ru-RU" sz="1600" dirty="0">
                <a:solidFill>
                  <a:srgbClr val="2B2B2B"/>
                </a:solidFill>
              </a:rPr>
            </a:br>
            <a:r>
              <a:rPr lang="ru-RU" sz="1600" dirty="0">
                <a:solidFill>
                  <a:srgbClr val="2B2B2B"/>
                </a:solidFill>
              </a:rPr>
              <a:t>Примечание 2. Риск часто характеризуется ссылкой на потенциальные события, последствия или их комбинацию, а также на то, как они могут влиять на достижение целей. </a:t>
            </a:r>
            <a:br>
              <a:rPr lang="ru-RU" sz="1600" dirty="0">
                <a:solidFill>
                  <a:srgbClr val="2B2B2B"/>
                </a:solidFill>
              </a:rPr>
            </a:br>
            <a:r>
              <a:rPr lang="ru-RU" sz="1600" dirty="0">
                <a:solidFill>
                  <a:srgbClr val="2B2B2B"/>
                </a:solidFill>
              </a:rPr>
              <a:t>Примечание 3. Риск часто выражается в терминах комбинации последствий события или изменения обстоятельств и их вероятности [ГОСТ Р 53114-2008].</a:t>
            </a:r>
          </a:p>
          <a:p>
            <a:endParaRPr lang="ru-RU" sz="1600" dirty="0">
              <a:solidFill>
                <a:srgbClr val="2B2B2B"/>
              </a:solidFill>
            </a:endParaRPr>
          </a:p>
          <a:p>
            <a:r>
              <a:rPr lang="ru-RU" b="1" dirty="0">
                <a:solidFill>
                  <a:srgbClr val="2B2B2B"/>
                </a:solidFill>
              </a:rPr>
              <a:t>4. Влияние неопределенности на цели организации. </a:t>
            </a:r>
            <a:br>
              <a:rPr lang="ru-RU" b="1" dirty="0">
                <a:solidFill>
                  <a:srgbClr val="2B2B2B"/>
                </a:solidFill>
              </a:rPr>
            </a:br>
            <a:r>
              <a:rPr lang="ru-RU" sz="1600" dirty="0">
                <a:solidFill>
                  <a:srgbClr val="2B2B2B"/>
                </a:solidFill>
              </a:rPr>
              <a:t>Примечание 1. Влияние неопределенности подразумевает отклонение от ожидаемого результата. </a:t>
            </a:r>
            <a:br>
              <a:rPr lang="ru-RU" sz="1600" dirty="0">
                <a:solidFill>
                  <a:srgbClr val="2B2B2B"/>
                </a:solidFill>
              </a:rPr>
            </a:br>
            <a:r>
              <a:rPr lang="ru-RU" sz="1600" dirty="0">
                <a:solidFill>
                  <a:srgbClr val="2B2B2B"/>
                </a:solidFill>
              </a:rPr>
              <a:t>Примечание 2. Цели организации могут иметь различные аспекты (финансовые </a:t>
            </a:r>
            <a:r>
              <a:rPr lang="ru-RU" sz="1600" dirty="0" err="1">
                <a:solidFill>
                  <a:srgbClr val="2B2B2B"/>
                </a:solidFill>
              </a:rPr>
              <a:t>аспекты,аспекты</a:t>
            </a:r>
            <a:r>
              <a:rPr lang="ru-RU" sz="1600" dirty="0">
                <a:solidFill>
                  <a:srgbClr val="2B2B2B"/>
                </a:solidFill>
              </a:rPr>
              <a:t>, связанные с охраной здоровья, безопасностью и внешней средой) и могут применяться на разных уровнях: на стратегическом уровне, в масштабах организации, на уровне проекта, продукта или процесса. </a:t>
            </a:r>
            <a:br>
              <a:rPr lang="ru-RU" sz="1600" dirty="0">
                <a:solidFill>
                  <a:srgbClr val="2B2B2B"/>
                </a:solidFill>
              </a:rPr>
            </a:br>
            <a:r>
              <a:rPr lang="ru-RU" sz="1600" dirty="0">
                <a:solidFill>
                  <a:srgbClr val="2B2B2B"/>
                </a:solidFill>
              </a:rPr>
              <a:t>Примечание 3. Риск часто характеризуют ссылкой на потенциальные события, их последствия или их комбинацию, а также на то, как они могут влиять на достижение целей организации. </a:t>
            </a:r>
            <a:br>
              <a:rPr lang="ru-RU" sz="1600" dirty="0">
                <a:solidFill>
                  <a:srgbClr val="2B2B2B"/>
                </a:solidFill>
              </a:rPr>
            </a:br>
            <a:r>
              <a:rPr lang="ru-RU" sz="1600" dirty="0">
                <a:solidFill>
                  <a:srgbClr val="2B2B2B"/>
                </a:solidFill>
              </a:rPr>
              <a:t>Примечание 4. Риск часто выражается в терминах комбинации последствий события или изменения обстоятельств и связанной с ними вероятностью их возникновения [</a:t>
            </a:r>
            <a:r>
              <a:rPr lang="ru-RU" sz="1600" dirty="0">
                <a:solidFill>
                  <a:schemeClr val="accent5"/>
                </a:solidFill>
              </a:rPr>
              <a:t>ГОСТ Р 53131-2008</a:t>
            </a:r>
            <a:r>
              <a:rPr lang="ru-RU" sz="1600" dirty="0">
                <a:solidFill>
                  <a:srgbClr val="2B2B2B"/>
                </a:solidFill>
              </a:rPr>
              <a:t>].</a:t>
            </a:r>
            <a:endParaRPr lang="ru-RU" sz="1600" b="0" i="0" dirty="0">
              <a:solidFill>
                <a:srgbClr val="2B2B2B"/>
              </a:solidFill>
              <a:effectLst/>
            </a:endParaRPr>
          </a:p>
          <a:p>
            <a:endParaRPr lang="ru-RU" sz="2000" dirty="0">
              <a:solidFill>
                <a:srgbClr val="2B2B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4094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90550" y="403136"/>
            <a:ext cx="10934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Open Sans"/>
              </a:rPr>
              <a:t>Риск нарушения безопасности информационной</a:t>
            </a:r>
            <a:r>
              <a:rPr lang="ru-RU" b="1" dirty="0">
                <a:solidFill>
                  <a:srgbClr val="2B2B2B"/>
                </a:solidFill>
                <a:latin typeface="Open Sans"/>
              </a:rPr>
              <a:t>  —</a:t>
            </a:r>
          </a:p>
          <a:p>
            <a:r>
              <a:rPr lang="ru-RU" dirty="0">
                <a:solidFill>
                  <a:srgbClr val="2B2B2B"/>
                </a:solidFill>
                <a:latin typeface="Open Sans"/>
              </a:rPr>
              <a:t>Риск, связанный с угрозой безопасности информационной [ </a:t>
            </a:r>
            <a:r>
              <a:rPr lang="ru-RU" dirty="0">
                <a:solidFill>
                  <a:srgbClr val="1B4691"/>
                </a:solidFill>
                <a:latin typeface="Open Sans"/>
              </a:rPr>
              <a:t>СТО БР ИББС-1.0-2010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 ].</a:t>
            </a:r>
            <a:endParaRPr lang="ru-RU" b="0" i="0" dirty="0">
              <a:solidFill>
                <a:srgbClr val="2B2B2B"/>
              </a:solidFill>
              <a:effectLst/>
              <a:latin typeface="Open San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0550" y="1049467"/>
            <a:ext cx="1110615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Open Sans"/>
              </a:rPr>
              <a:t>Риск остаточный</a:t>
            </a:r>
            <a:r>
              <a:rPr lang="ru-RU" b="1" dirty="0">
                <a:solidFill>
                  <a:srgbClr val="2B2B2B"/>
                </a:solidFill>
                <a:latin typeface="Open Sans"/>
              </a:rPr>
              <a:t> 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[</a:t>
            </a:r>
            <a:r>
              <a:rPr lang="ru-RU" dirty="0" err="1">
                <a:solidFill>
                  <a:srgbClr val="2B2B2B"/>
                </a:solidFill>
                <a:latin typeface="Open Sans"/>
              </a:rPr>
              <a:t>residual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Open Sans"/>
              </a:rPr>
              <a:t>risk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]</a:t>
            </a:r>
            <a:r>
              <a:rPr lang="ru-RU" b="1" dirty="0">
                <a:solidFill>
                  <a:srgbClr val="2B2B2B"/>
                </a:solidFill>
                <a:latin typeface="Open Sans"/>
              </a:rPr>
              <a:t>  —</a:t>
            </a:r>
          </a:p>
          <a:p>
            <a:r>
              <a:rPr lang="ru-RU" dirty="0">
                <a:solidFill>
                  <a:srgbClr val="2B2B2B"/>
                </a:solidFill>
                <a:latin typeface="Open Sans"/>
              </a:rPr>
              <a:t>1. Риск, остающийся после обработки риска [</a:t>
            </a:r>
            <a:r>
              <a:rPr lang="ru-RU" dirty="0">
                <a:solidFill>
                  <a:schemeClr val="accent5"/>
                </a:solidFill>
                <a:latin typeface="Open Sans"/>
              </a:rPr>
              <a:t>ГОСТ Р ИСО/МЭК 27001-2006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].</a:t>
            </a:r>
            <a:br>
              <a:rPr lang="ru-RU" dirty="0">
                <a:solidFill>
                  <a:srgbClr val="2B2B2B"/>
                </a:solidFill>
                <a:latin typeface="Open Sans"/>
              </a:rPr>
            </a:br>
            <a:r>
              <a:rPr lang="ru-RU" dirty="0">
                <a:solidFill>
                  <a:srgbClr val="2B2B2B"/>
                </a:solidFill>
                <a:latin typeface="Open Sans"/>
              </a:rPr>
              <a:t>2. Риск, сохраняющийся после воздействия на риск. </a:t>
            </a:r>
            <a:br>
              <a:rPr lang="ru-RU" dirty="0">
                <a:solidFill>
                  <a:srgbClr val="2B2B2B"/>
                </a:solidFill>
                <a:latin typeface="Open Sans"/>
              </a:rPr>
            </a:br>
            <a:r>
              <a:rPr lang="ru-RU" dirty="0">
                <a:solidFill>
                  <a:srgbClr val="2B2B2B"/>
                </a:solidFill>
                <a:latin typeface="Open Sans"/>
              </a:rPr>
              <a:t>Примечание 1. Риск остаточный может содержать в себе </a:t>
            </a:r>
            <a:r>
              <a:rPr lang="ru-RU" dirty="0" err="1">
                <a:solidFill>
                  <a:srgbClr val="2B2B2B"/>
                </a:solidFill>
                <a:latin typeface="Open Sans"/>
              </a:rPr>
              <a:t>неидентифицированный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 риск. </a:t>
            </a:r>
            <a:br>
              <a:rPr lang="ru-RU" dirty="0">
                <a:solidFill>
                  <a:srgbClr val="2B2B2B"/>
                </a:solidFill>
                <a:latin typeface="Open Sans"/>
              </a:rPr>
            </a:br>
            <a:r>
              <a:rPr lang="ru-RU" dirty="0">
                <a:solidFill>
                  <a:srgbClr val="2B2B2B"/>
                </a:solidFill>
                <a:latin typeface="Open Sans"/>
              </a:rPr>
              <a:t>Примечание 2. Риск остаточный может быть также известен как «удержанный риск» [ </a:t>
            </a:r>
            <a:r>
              <a:rPr lang="ru-RU" dirty="0">
                <a:solidFill>
                  <a:srgbClr val="1B4691"/>
                </a:solidFill>
                <a:latin typeface="Open Sans"/>
              </a:rPr>
              <a:t>ISO GUIDE 73-2009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 ].</a:t>
            </a:r>
            <a:br>
              <a:rPr lang="ru-RU" dirty="0">
                <a:solidFill>
                  <a:srgbClr val="2B2B2B"/>
                </a:solidFill>
                <a:latin typeface="Open Sans"/>
              </a:rPr>
            </a:br>
            <a:r>
              <a:rPr lang="ru-RU" dirty="0">
                <a:solidFill>
                  <a:srgbClr val="2B2B2B"/>
                </a:solidFill>
                <a:latin typeface="Open Sans"/>
              </a:rPr>
              <a:t>3. Риск, остающийся после его обработки [ </a:t>
            </a:r>
            <a:r>
              <a:rPr lang="ru-RU" dirty="0">
                <a:solidFill>
                  <a:srgbClr val="1B4691"/>
                </a:solidFill>
                <a:latin typeface="Open Sans"/>
              </a:rPr>
              <a:t>ГОСТ Р ИСО/МЭК 13335-1-2006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 ].</a:t>
            </a:r>
            <a:endParaRPr lang="ru-RU" b="0" i="0" dirty="0">
              <a:solidFill>
                <a:srgbClr val="2B2B2B"/>
              </a:solidFill>
              <a:effectLst/>
              <a:latin typeface="Open San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0550" y="3080792"/>
            <a:ext cx="111061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Open Sans"/>
              </a:rPr>
              <a:t>Менеджмент риска</a:t>
            </a:r>
            <a:r>
              <a:rPr lang="ru-RU" b="1" dirty="0">
                <a:solidFill>
                  <a:srgbClr val="2B2B2B"/>
                </a:solidFill>
                <a:latin typeface="Open Sans"/>
              </a:rPr>
              <a:t> 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[</a:t>
            </a:r>
            <a:r>
              <a:rPr lang="ru-RU" dirty="0" err="1">
                <a:solidFill>
                  <a:srgbClr val="2B2B2B"/>
                </a:solidFill>
                <a:latin typeface="Open Sans"/>
              </a:rPr>
              <a:t>risk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Open Sans"/>
              </a:rPr>
              <a:t>management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]</a:t>
            </a:r>
            <a:r>
              <a:rPr lang="ru-RU" b="1" dirty="0">
                <a:solidFill>
                  <a:srgbClr val="2B2B2B"/>
                </a:solidFill>
                <a:latin typeface="Open Sans"/>
              </a:rPr>
              <a:t>  —</a:t>
            </a:r>
          </a:p>
          <a:p>
            <a:r>
              <a:rPr lang="ru-RU" dirty="0">
                <a:solidFill>
                  <a:srgbClr val="2B2B2B"/>
                </a:solidFill>
                <a:latin typeface="Open Sans"/>
              </a:rPr>
              <a:t>Полный процесс идентификации, контроля, устранения или уменьшения последствий опасных событий, которые могут оказать влияние на ресурсы информационно-телекоммуникационных технологий [ </a:t>
            </a:r>
            <a:r>
              <a:rPr lang="ru-RU" dirty="0">
                <a:solidFill>
                  <a:srgbClr val="1B4691"/>
                </a:solidFill>
                <a:latin typeface="Open Sans"/>
              </a:rPr>
              <a:t>ГОСТ Р ИСО/МЭК 13335-1-2006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 ].</a:t>
            </a:r>
            <a:endParaRPr lang="ru-RU" b="0" i="0" dirty="0">
              <a:solidFill>
                <a:srgbClr val="2B2B2B"/>
              </a:solidFill>
              <a:effectLst/>
              <a:latin typeface="Open San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0550" y="4191338"/>
            <a:ext cx="112585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Open Sans"/>
              </a:rPr>
              <a:t>Менеджмент безопасности информационной организации</a:t>
            </a:r>
            <a:r>
              <a:rPr lang="ru-RU" b="1" dirty="0">
                <a:solidFill>
                  <a:srgbClr val="2B2B2B"/>
                </a:solidFill>
                <a:latin typeface="Open Sans"/>
              </a:rPr>
              <a:t> 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[</a:t>
            </a:r>
            <a:r>
              <a:rPr lang="ru-RU" dirty="0" err="1">
                <a:solidFill>
                  <a:srgbClr val="2B2B2B"/>
                </a:solidFill>
                <a:latin typeface="Open Sans"/>
              </a:rPr>
              <a:t>management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]</a:t>
            </a:r>
            <a:r>
              <a:rPr lang="ru-RU" b="1" dirty="0">
                <a:solidFill>
                  <a:srgbClr val="2B2B2B"/>
                </a:solidFill>
                <a:latin typeface="Open Sans"/>
              </a:rPr>
              <a:t>  —</a:t>
            </a:r>
          </a:p>
          <a:p>
            <a:r>
              <a:rPr lang="ru-RU" dirty="0">
                <a:solidFill>
                  <a:srgbClr val="2B2B2B"/>
                </a:solidFill>
                <a:latin typeface="Open Sans"/>
              </a:rPr>
              <a:t>Скоординированные действия по руководству и управлению организацией в части обеспечения ее информационной безопасности в соответствии с изменяющимися условиями внутренней и внешней среды организации [</a:t>
            </a:r>
            <a:r>
              <a:rPr lang="ru-RU" dirty="0">
                <a:solidFill>
                  <a:schemeClr val="accent5"/>
                </a:solidFill>
                <a:latin typeface="Open Sans"/>
              </a:rPr>
              <a:t>ГОСТ Р 53114-2008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].</a:t>
            </a:r>
            <a:endParaRPr lang="ru-RU" b="0" i="0" dirty="0">
              <a:solidFill>
                <a:srgbClr val="2B2B2B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415298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288499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/>
              <a:t>Термин «безопасность»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7521" y="593504"/>
            <a:ext cx="113335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Open Sans"/>
              </a:rPr>
              <a:t>Безопасность</a:t>
            </a:r>
            <a:r>
              <a:rPr lang="ru-RU" b="1" dirty="0">
                <a:solidFill>
                  <a:srgbClr val="2B2B2B"/>
                </a:solidFill>
                <a:latin typeface="Open Sans"/>
              </a:rPr>
              <a:t> 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[</a:t>
            </a:r>
            <a:r>
              <a:rPr lang="ru-RU" dirty="0" err="1">
                <a:solidFill>
                  <a:srgbClr val="2B2B2B"/>
                </a:solidFill>
                <a:latin typeface="Open Sans"/>
              </a:rPr>
              <a:t>security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]</a:t>
            </a:r>
            <a:r>
              <a:rPr lang="ru-RU" b="1" dirty="0">
                <a:solidFill>
                  <a:srgbClr val="2B2B2B"/>
                </a:solidFill>
                <a:latin typeface="Open Sans"/>
              </a:rPr>
              <a:t>  —  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1. Свойство системы противостоять внешним или внутренним дестабилизирующим факторам, следствием воздействия которых могут быть нежелательные ее состояния или поведение [ </a:t>
            </a:r>
            <a:r>
              <a:rPr lang="ru-RU" dirty="0">
                <a:solidFill>
                  <a:srgbClr val="1B4691"/>
                </a:solidFill>
                <a:latin typeface="Open Sans"/>
              </a:rPr>
              <a:t>Комов-09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 ].</a:t>
            </a:r>
            <a:br>
              <a:rPr lang="ru-RU" dirty="0">
                <a:solidFill>
                  <a:srgbClr val="2B2B2B"/>
                </a:solidFill>
                <a:latin typeface="Open Sans"/>
              </a:rPr>
            </a:br>
            <a:r>
              <a:rPr lang="ru-RU" dirty="0">
                <a:solidFill>
                  <a:srgbClr val="2B2B2B"/>
                </a:solidFill>
                <a:latin typeface="Open Sans"/>
              </a:rPr>
              <a:t>2. Состояние защищенности интересов (целей) организации банковской системы Российской Федерации в условиях угроз [ </a:t>
            </a:r>
            <a:r>
              <a:rPr lang="ru-RU" dirty="0">
                <a:solidFill>
                  <a:srgbClr val="1B4691"/>
                </a:solidFill>
                <a:latin typeface="Open Sans"/>
              </a:rPr>
              <a:t>СТО БР ИББС-1.0-2010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 ].</a:t>
            </a:r>
            <a:endParaRPr lang="ru-RU" b="0" i="0" dirty="0">
              <a:solidFill>
                <a:srgbClr val="2B2B2B"/>
              </a:solidFill>
              <a:effectLst/>
              <a:latin typeface="Open San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7521" y="2188901"/>
            <a:ext cx="1162594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Open Sans"/>
              </a:rPr>
              <a:t>Безопасность информации (данных)</a:t>
            </a:r>
            <a:r>
              <a:rPr lang="ru-RU" b="1" dirty="0">
                <a:solidFill>
                  <a:srgbClr val="2B2B2B"/>
                </a:solidFill>
                <a:latin typeface="Open Sans"/>
              </a:rPr>
              <a:t> 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[</a:t>
            </a:r>
            <a:r>
              <a:rPr lang="ru-RU" dirty="0" err="1">
                <a:solidFill>
                  <a:srgbClr val="2B2B2B"/>
                </a:solidFill>
                <a:latin typeface="Open Sans"/>
              </a:rPr>
              <a:t>data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Open Sans"/>
              </a:rPr>
              <a:t>security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]</a:t>
            </a:r>
            <a:r>
              <a:rPr lang="ru-RU" b="1" dirty="0">
                <a:solidFill>
                  <a:srgbClr val="2B2B2B"/>
                </a:solidFill>
                <a:latin typeface="Open Sans"/>
              </a:rPr>
              <a:t>  —</a:t>
            </a:r>
          </a:p>
          <a:p>
            <a:r>
              <a:rPr lang="ru-RU" dirty="0">
                <a:solidFill>
                  <a:srgbClr val="2B2B2B"/>
                </a:solidFill>
                <a:latin typeface="Open Sans"/>
              </a:rPr>
              <a:t>1. Состояние защищенности информации (данных), обрабатываемой средствами вычислительной техники или системы автоматизированной, от угроз внутренних или внешних [ </a:t>
            </a:r>
            <a:r>
              <a:rPr lang="ru-RU" dirty="0">
                <a:solidFill>
                  <a:srgbClr val="1B4691"/>
                </a:solidFill>
                <a:latin typeface="Open Sans"/>
              </a:rPr>
              <a:t>РД Защита от НСД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 ].</a:t>
            </a:r>
            <a:br>
              <a:rPr lang="ru-RU" dirty="0">
                <a:solidFill>
                  <a:srgbClr val="2B2B2B"/>
                </a:solidFill>
                <a:latin typeface="Open Sans"/>
              </a:rPr>
            </a:br>
            <a:r>
              <a:rPr lang="ru-RU" dirty="0">
                <a:solidFill>
                  <a:srgbClr val="2B2B2B"/>
                </a:solidFill>
                <a:latin typeface="Open Sans"/>
              </a:rPr>
              <a:t>2. Состояние защищенности информации (данных), при котором обеспечиваются ее (их) конфиденциальность, доступность и целостность [ </a:t>
            </a:r>
            <a:r>
              <a:rPr lang="ru-RU" dirty="0">
                <a:solidFill>
                  <a:srgbClr val="1B4691"/>
                </a:solidFill>
                <a:latin typeface="Open Sans"/>
              </a:rPr>
              <a:t>ГОСТ Р 50922-2006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 ].</a:t>
            </a:r>
            <a:br>
              <a:rPr lang="ru-RU" dirty="0">
                <a:solidFill>
                  <a:srgbClr val="2B2B2B"/>
                </a:solidFill>
                <a:latin typeface="Open Sans"/>
              </a:rPr>
            </a:br>
            <a:r>
              <a:rPr lang="ru-RU" dirty="0">
                <a:solidFill>
                  <a:srgbClr val="2B2B2B"/>
                </a:solidFill>
                <a:latin typeface="Open Sans"/>
              </a:rPr>
              <a:t>3. Состояние защищенности информации (данных), при котором обеспечиваются ее (их) конфиденциальность, доступность и целостность. </a:t>
            </a:r>
            <a:br>
              <a:rPr lang="ru-RU" dirty="0">
                <a:solidFill>
                  <a:srgbClr val="2B2B2B"/>
                </a:solidFill>
                <a:latin typeface="Open Sans"/>
              </a:rPr>
            </a:br>
            <a:r>
              <a:rPr lang="ru-RU" u="sng" dirty="0">
                <a:solidFill>
                  <a:srgbClr val="2B2B2B"/>
                </a:solidFill>
                <a:latin typeface="Open Sans"/>
              </a:rPr>
              <a:t>Примечание. 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Безопасность информации (данных) определяется отсутствием недопустимого риска, связанного с утечкой информации по техническим каналам, несанкционированными и непреднамеренными воздействиями на данные и (или) на другие ресурсы автоматизированной информационной системы, используемые при применении информационной технологии [ </a:t>
            </a:r>
            <a:r>
              <a:rPr lang="ru-RU" dirty="0">
                <a:solidFill>
                  <a:srgbClr val="1B4691"/>
                </a:solidFill>
                <a:latin typeface="Open Sans"/>
              </a:rPr>
              <a:t>Р 50.1.053-2005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 ].</a:t>
            </a:r>
            <a:endParaRPr lang="ru-RU" b="0" i="0" dirty="0">
              <a:solidFill>
                <a:srgbClr val="2B2B2B"/>
              </a:solidFill>
              <a:effectLst/>
              <a:latin typeface="Open San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7521" y="5605221"/>
            <a:ext cx="11558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Open Sans"/>
              </a:rPr>
              <a:t>Безопасность информационная международная</a:t>
            </a:r>
            <a:r>
              <a:rPr lang="ru-RU" b="1" dirty="0">
                <a:solidFill>
                  <a:srgbClr val="2B2B2B"/>
                </a:solidFill>
                <a:latin typeface="Open Sans"/>
              </a:rPr>
              <a:t>  —</a:t>
            </a:r>
          </a:p>
          <a:p>
            <a:r>
              <a:rPr lang="ru-RU" dirty="0">
                <a:solidFill>
                  <a:srgbClr val="2B2B2B"/>
                </a:solidFill>
                <a:latin typeface="Open Sans"/>
              </a:rPr>
              <a:t>Состояние международных отношений, исключающее нарушение мировой стабильности и создание угрозы безопасности государств и мирового сообщества в информационном пространстве [ </a:t>
            </a:r>
            <a:r>
              <a:rPr lang="ru-RU" dirty="0">
                <a:solidFill>
                  <a:srgbClr val="1B4691"/>
                </a:solidFill>
                <a:latin typeface="Open Sans"/>
              </a:rPr>
              <a:t>Доклад Ген. секретаря ООН от 10 июня 2000 г.</a:t>
            </a:r>
            <a:r>
              <a:rPr lang="ru-RU" dirty="0">
                <a:solidFill>
                  <a:srgbClr val="2B2B2B"/>
                </a:solidFill>
                <a:latin typeface="Open Sans"/>
              </a:rPr>
              <a:t> ].</a:t>
            </a:r>
            <a:endParaRPr lang="ru-RU" b="0" i="0" dirty="0">
              <a:solidFill>
                <a:srgbClr val="2B2B2B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2380584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5233" y="205939"/>
            <a:ext cx="116308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cs typeface="Times New Roman" panose="02020603050405020304" pitchFamily="18" charset="0"/>
              </a:rPr>
              <a:t>Безопасность информации (при применении информационных технологий) </a:t>
            </a:r>
            <a:r>
              <a:rPr lang="ru-RU" b="1" dirty="0">
                <a:solidFill>
                  <a:srgbClr val="2B2B2B"/>
                </a:solidFill>
                <a:cs typeface="Times New Roman" panose="02020603050405020304" pitchFamily="18" charset="0"/>
              </a:rPr>
              <a:t> —</a:t>
            </a:r>
          </a:p>
          <a:p>
            <a:pPr algn="just"/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Состояние защищенности технологии информационной, обеспечивающее безопасность информации, для обработки которой она применяется, и безопасность информационной системы автоматизированной информационной, в которой она реализована [ </a:t>
            </a:r>
            <a:r>
              <a:rPr lang="ru-RU" dirty="0">
                <a:solidFill>
                  <a:srgbClr val="1B4691"/>
                </a:solidFill>
                <a:cs typeface="Times New Roman" panose="02020603050405020304" pitchFamily="18" charset="0"/>
              </a:rPr>
              <a:t>Р 50.1.053-2005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  <a:endParaRPr lang="ru-RU" b="0" i="0" dirty="0">
              <a:solidFill>
                <a:srgbClr val="2B2B2B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9918" y="1540767"/>
            <a:ext cx="11696182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Безопасность информационная</a:t>
            </a:r>
            <a:r>
              <a:rPr lang="ru-RU" b="1" dirty="0">
                <a:solidFill>
                  <a:srgbClr val="2B2B2B"/>
                </a:solidFill>
              </a:rPr>
              <a:t> </a:t>
            </a:r>
            <a:r>
              <a:rPr lang="ru-RU" dirty="0">
                <a:solidFill>
                  <a:srgbClr val="2B2B2B"/>
                </a:solidFill>
              </a:rPr>
              <a:t>[</a:t>
            </a:r>
            <a:r>
              <a:rPr lang="ru-RU" dirty="0" err="1">
                <a:solidFill>
                  <a:srgbClr val="2B2B2B"/>
                </a:solidFill>
              </a:rPr>
              <a:t>information</a:t>
            </a:r>
            <a:r>
              <a:rPr lang="ru-RU" dirty="0">
                <a:solidFill>
                  <a:srgbClr val="2B2B2B"/>
                </a:solidFill>
              </a:rPr>
              <a:t> </a:t>
            </a:r>
            <a:r>
              <a:rPr lang="ru-RU" dirty="0" err="1">
                <a:solidFill>
                  <a:srgbClr val="2B2B2B"/>
                </a:solidFill>
              </a:rPr>
              <a:t>security</a:t>
            </a:r>
            <a:r>
              <a:rPr lang="ru-RU" dirty="0">
                <a:solidFill>
                  <a:srgbClr val="2B2B2B"/>
                </a:solidFill>
              </a:rPr>
              <a:t>]</a:t>
            </a:r>
            <a:r>
              <a:rPr lang="ru-RU" b="1" dirty="0">
                <a:solidFill>
                  <a:srgbClr val="2B2B2B"/>
                </a:solidFill>
              </a:rPr>
              <a:t>  —</a:t>
            </a:r>
          </a:p>
          <a:p>
            <a: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  <a:t>1. Обобщенный термин для обозначения состояния защищенности и области деятельности по обеспечению безопасности ресурсов информационных. В общем случае информация может быть представлена в любой форме: печатной, электронной и т. д. В широком смысле включает самые разнообразные аспекты б. и.: защита информации, безопасность компьютерная и сетевая, безопасность систем информационно-телекоммуникационных, безопасность систем информационных, безопасность технологий информационных, безопасность информационно-психологическая и др.</a:t>
            </a:r>
            <a:b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  <a:t>2. Состояние защищенности основных интересов личности, общества и государства в информационном пространстве, включая информационно-телекоммуникационную инфраструктуру и собственно информацию в отношении таких ее свойств, как целостность, объективность, доступность и конфиденциальность.</a:t>
            </a:r>
            <a:b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  <a:t>3. Обеспечение конфиденциальности, доступности и целостности информации; дополнительно могут подразумеваться другие свойства, такие как аутентичность, подотчетность, </a:t>
            </a:r>
            <a:r>
              <a:rPr lang="ru-RU" sz="1700" dirty="0" err="1">
                <a:solidFill>
                  <a:srgbClr val="2B2B2B"/>
                </a:solidFill>
                <a:cs typeface="Times New Roman" panose="02020603050405020304" pitchFamily="18" charset="0"/>
              </a:rPr>
              <a:t>неотрекаемость</a:t>
            </a:r>
            <a: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  <a:t> и надежность [</a:t>
            </a:r>
            <a:r>
              <a:rPr lang="ru-RU" sz="1700" dirty="0">
                <a:solidFill>
                  <a:schemeClr val="accent5"/>
                </a:solidFill>
                <a:cs typeface="Times New Roman" panose="02020603050405020304" pitchFamily="18" charset="0"/>
              </a:rPr>
              <a:t>ISO/IEC 17999: 2005</a:t>
            </a:r>
            <a: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  <a:t>].</a:t>
            </a:r>
            <a:b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  <a:t>4. Защита конфиденциальности, целостности и доступности информации [</a:t>
            </a:r>
            <a:r>
              <a:rPr lang="ru-RU" sz="1700" dirty="0">
                <a:solidFill>
                  <a:schemeClr val="accent5"/>
                </a:solidFill>
                <a:cs typeface="Times New Roman" panose="02020603050405020304" pitchFamily="18" charset="0"/>
              </a:rPr>
              <a:t>ГОСТ Р ИСО/МЭК 17799-2005</a:t>
            </a:r>
            <a: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  <a:t>].</a:t>
            </a:r>
            <a:b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  <a:t>5. Все аспекты, связанные с определением, достижением и поддержанием конфиденциальности, целостности, доступности, </a:t>
            </a:r>
            <a:r>
              <a:rPr lang="ru-RU" sz="1700" dirty="0" err="1">
                <a:solidFill>
                  <a:srgbClr val="2B2B2B"/>
                </a:solidFill>
                <a:cs typeface="Times New Roman" panose="02020603050405020304" pitchFamily="18" charset="0"/>
              </a:rPr>
              <a:t>неотказуемости</a:t>
            </a:r>
            <a: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  <a:t>, подотчетности, аутентичности и достоверности информации или средств ее обработки [ </a:t>
            </a:r>
            <a:r>
              <a:rPr lang="ru-RU" sz="1700" dirty="0">
                <a:solidFill>
                  <a:srgbClr val="1B4691"/>
                </a:solidFill>
                <a:cs typeface="Times New Roman" panose="02020603050405020304" pitchFamily="18" charset="0"/>
              </a:rPr>
              <a:t>ГОСТ Р ИСО/МЭК 13335-1-2006</a:t>
            </a:r>
            <a: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  <a:b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  <a:t>6. Безопасность, связанная с угрозами в сфере информационной. </a:t>
            </a:r>
            <a:b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r>
              <a:rPr lang="ru-RU" sz="1700" b="1" dirty="0">
                <a:solidFill>
                  <a:srgbClr val="2B2B2B"/>
                </a:solidFill>
                <a:cs typeface="Times New Roman" panose="02020603050405020304" pitchFamily="18" charset="0"/>
              </a:rPr>
              <a:t>Примечание.</a:t>
            </a:r>
            <a: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  <a:t> Защищенность достигается обеспечением совокупности свойств безопасности информационной — доступности, целостности, конфиденциальности активов информационных. Приоритетность свойств безопасности информационной определяется ценностью указанных активов для интересов (целей) организации банковской системы Российской Федерации [ </a:t>
            </a:r>
            <a:r>
              <a:rPr lang="ru-RU" sz="1700" dirty="0">
                <a:solidFill>
                  <a:srgbClr val="1B4691"/>
                </a:solidFill>
                <a:cs typeface="Times New Roman" panose="02020603050405020304" pitchFamily="18" charset="0"/>
              </a:rPr>
              <a:t>СТО БР ИББС-1.0-2010</a:t>
            </a:r>
            <a:r>
              <a:rPr lang="ru-RU" sz="1700" dirty="0">
                <a:solidFill>
                  <a:srgbClr val="2B2B2B"/>
                </a:solidFill>
                <a:cs typeface="Times New Roman" panose="02020603050405020304" pitchFamily="18" charset="0"/>
              </a:rPr>
              <a:t> ]. </a:t>
            </a:r>
            <a:endParaRPr lang="ru-RU" sz="1700" b="0" i="0" dirty="0">
              <a:solidFill>
                <a:srgbClr val="2B2B2B"/>
              </a:solidFill>
              <a:effectLst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4437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ChangeArrowheads="1"/>
          </p:cNvSpPr>
          <p:nvPr/>
        </p:nvSpPr>
        <p:spPr bwMode="auto">
          <a:xfrm>
            <a:off x="3419476" y="1776851"/>
            <a:ext cx="5540375" cy="4189413"/>
          </a:xfrm>
          <a:prstGeom prst="rect">
            <a:avLst/>
          </a:prstGeom>
          <a:solidFill>
            <a:srgbClr val="D2E8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2E8FF"/>
            </a:extrusionClr>
          </a:sp3d>
        </p:spPr>
        <p:txBody>
          <a:bodyPr lIns="12700" tIns="12700" rIns="12700" bIns="12700">
            <a:flatTx/>
          </a:bodyPr>
          <a:lstStyle/>
          <a:p>
            <a:pPr algn="ctr" eaLnBrk="0" hangingPunct="0"/>
            <a:r>
              <a:rPr lang="ru-RU" sz="2000"/>
              <a:t>Безопасность как философское понятие</a:t>
            </a:r>
            <a:endParaRPr lang="ru-RU" sz="1000"/>
          </a:p>
        </p:txBody>
      </p:sp>
      <p:sp>
        <p:nvSpPr>
          <p:cNvPr id="377859" name="Text Box 3"/>
          <p:cNvSpPr txBox="1">
            <a:spLocks noChangeArrowheads="1"/>
          </p:cNvSpPr>
          <p:nvPr/>
        </p:nvSpPr>
        <p:spPr bwMode="auto">
          <a:xfrm>
            <a:off x="3576638" y="2510276"/>
            <a:ext cx="5148262" cy="1616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000"/>
              <a:t>Для исследования этого понятия нужно и применять такие способы и приемы, которые не стиснуты рамками какого-либо одного подхода или некоторой мировоззренческой системы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394076" y="1776850"/>
            <a:ext cx="3905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eaLnBrk="0" hangingPunct="0"/>
            <a:endParaRPr lang="ru-RU" sz="1000"/>
          </a:p>
        </p:txBody>
      </p:sp>
      <p:sp>
        <p:nvSpPr>
          <p:cNvPr id="377861" name="Rectangle 5"/>
          <p:cNvSpPr>
            <a:spLocks noChangeArrowheads="1"/>
          </p:cNvSpPr>
          <p:nvPr/>
        </p:nvSpPr>
        <p:spPr bwMode="auto">
          <a:xfrm>
            <a:off x="3240089" y="2510275"/>
            <a:ext cx="5538787" cy="3632200"/>
          </a:xfrm>
          <a:prstGeom prst="rect">
            <a:avLst/>
          </a:prstGeom>
          <a:solidFill>
            <a:srgbClr val="FFE9E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E9E9"/>
            </a:extrusionClr>
          </a:sp3d>
        </p:spPr>
        <p:txBody>
          <a:bodyPr lIns="12700" tIns="12700" rIns="12700" bIns="12700">
            <a:flatTx/>
          </a:bodyPr>
          <a:lstStyle/>
          <a:p>
            <a:pPr algn="ctr" eaLnBrk="0" hangingPunct="0"/>
            <a:r>
              <a:rPr lang="ru-RU"/>
              <a:t>Безопасность как общенаучное понятие</a:t>
            </a:r>
            <a:endParaRPr lang="ru-RU" sz="1000"/>
          </a:p>
        </p:txBody>
      </p:sp>
      <p:sp>
        <p:nvSpPr>
          <p:cNvPr id="377862" name="Rectangle 6"/>
          <p:cNvSpPr>
            <a:spLocks noChangeArrowheads="1"/>
          </p:cNvSpPr>
          <p:nvPr/>
        </p:nvSpPr>
        <p:spPr bwMode="auto">
          <a:xfrm>
            <a:off x="3435351" y="2905563"/>
            <a:ext cx="1731963" cy="684212"/>
          </a:xfrm>
          <a:prstGeom prst="rect">
            <a:avLst/>
          </a:prstGeom>
          <a:solidFill>
            <a:srgbClr val="FFFFCD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 eaLnBrk="0" hangingPunct="0"/>
            <a:r>
              <a:rPr lang="ru-RU" sz="1600" dirty="0"/>
              <a:t>Безопасность </a:t>
            </a:r>
          </a:p>
          <a:p>
            <a:pPr algn="ctr" eaLnBrk="0" hangingPunct="0"/>
            <a:r>
              <a:rPr lang="ru-RU" sz="1600" dirty="0"/>
              <a:t>как состояние</a:t>
            </a:r>
          </a:p>
        </p:txBody>
      </p:sp>
      <p:sp>
        <p:nvSpPr>
          <p:cNvPr id="377863" name="Rectangle 7"/>
          <p:cNvSpPr>
            <a:spLocks noChangeArrowheads="1"/>
          </p:cNvSpPr>
          <p:nvPr/>
        </p:nvSpPr>
        <p:spPr bwMode="auto">
          <a:xfrm>
            <a:off x="5340351" y="2905563"/>
            <a:ext cx="1558925" cy="684212"/>
          </a:xfrm>
          <a:prstGeom prst="rect">
            <a:avLst/>
          </a:prstGeom>
          <a:solidFill>
            <a:srgbClr val="FFFFCD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 eaLnBrk="0" hangingPunct="0"/>
            <a:r>
              <a:rPr lang="ru-RU" sz="1600"/>
              <a:t>Безопасность</a:t>
            </a:r>
          </a:p>
          <a:p>
            <a:pPr algn="ctr" eaLnBrk="0" hangingPunct="0"/>
            <a:r>
              <a:rPr lang="ru-RU" sz="1600"/>
              <a:t>как свойство</a:t>
            </a:r>
          </a:p>
        </p:txBody>
      </p:sp>
      <p:sp>
        <p:nvSpPr>
          <p:cNvPr id="377864" name="Rectangle 8"/>
          <p:cNvSpPr>
            <a:spLocks noChangeArrowheads="1"/>
          </p:cNvSpPr>
          <p:nvPr/>
        </p:nvSpPr>
        <p:spPr bwMode="auto">
          <a:xfrm>
            <a:off x="7072313" y="2905563"/>
            <a:ext cx="1593850" cy="684212"/>
          </a:xfrm>
          <a:prstGeom prst="rect">
            <a:avLst/>
          </a:prstGeom>
          <a:solidFill>
            <a:srgbClr val="FFFFCD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 eaLnBrk="0" hangingPunct="0"/>
            <a:r>
              <a:rPr lang="ru-RU" sz="1600"/>
              <a:t>Безопасность</a:t>
            </a:r>
          </a:p>
          <a:p>
            <a:pPr algn="ctr" eaLnBrk="0" hangingPunct="0"/>
            <a:r>
              <a:rPr lang="ru-RU" sz="1600"/>
              <a:t> как система</a:t>
            </a: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3435350" y="2294375"/>
            <a:ext cx="2794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eaLnBrk="0" hangingPunct="0"/>
            <a:endParaRPr lang="ru-RU" sz="1000">
              <a:latin typeface="Times New Roman" pitchFamily="18" charset="0"/>
            </a:endParaRPr>
          </a:p>
        </p:txBody>
      </p:sp>
      <p:sp>
        <p:nvSpPr>
          <p:cNvPr id="377867" name="Text Box 11"/>
          <p:cNvSpPr txBox="1">
            <a:spLocks noChangeArrowheads="1"/>
          </p:cNvSpPr>
          <p:nvPr/>
        </p:nvSpPr>
        <p:spPr bwMode="auto">
          <a:xfrm>
            <a:off x="3654425" y="4080314"/>
            <a:ext cx="4914900" cy="1323439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000"/>
              <a:t>Безопасность - состояние защищенности жизненно важных интересов личности, общества и государства от внутренних и внешних угроз </a:t>
            </a:r>
          </a:p>
        </p:txBody>
      </p:sp>
      <p:sp>
        <p:nvSpPr>
          <p:cNvPr id="377868" name="Rectangle 12"/>
          <p:cNvSpPr>
            <a:spLocks noChangeArrowheads="1"/>
          </p:cNvSpPr>
          <p:nvPr/>
        </p:nvSpPr>
        <p:spPr bwMode="auto">
          <a:xfrm>
            <a:off x="3054350" y="3867589"/>
            <a:ext cx="5538788" cy="2447925"/>
          </a:xfrm>
          <a:prstGeom prst="rect">
            <a:avLst/>
          </a:prstGeom>
          <a:solidFill>
            <a:srgbClr val="CCFF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lIns="12700" tIns="12700" rIns="12700" bIns="12700">
            <a:flatTx/>
          </a:bodyPr>
          <a:lstStyle/>
          <a:p>
            <a:pPr algn="ctr" eaLnBrk="0" hangingPunct="0"/>
            <a:r>
              <a:rPr lang="ru-RU" dirty="0"/>
              <a:t>Безопасность с позиции специальных </a:t>
            </a:r>
          </a:p>
          <a:p>
            <a:pPr algn="ctr" eaLnBrk="0" hangingPunct="0"/>
            <a:r>
              <a:rPr lang="ru-RU" dirty="0"/>
              <a:t>подходов (теорий)</a:t>
            </a:r>
            <a:endParaRPr lang="ru-RU" sz="1000" dirty="0"/>
          </a:p>
        </p:txBody>
      </p:sp>
      <p:sp>
        <p:nvSpPr>
          <p:cNvPr id="377869" name="Rectangle 13"/>
          <p:cNvSpPr>
            <a:spLocks noChangeArrowheads="1"/>
          </p:cNvSpPr>
          <p:nvPr/>
        </p:nvSpPr>
        <p:spPr bwMode="auto">
          <a:xfrm>
            <a:off x="3497264" y="4597839"/>
            <a:ext cx="2039937" cy="669925"/>
          </a:xfrm>
          <a:prstGeom prst="rect">
            <a:avLst/>
          </a:prstGeom>
          <a:solidFill>
            <a:srgbClr val="FFFFCD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 eaLnBrk="0" hangingPunct="0"/>
            <a:r>
              <a:rPr lang="ru-RU"/>
              <a:t>Безопасность соц. систем</a:t>
            </a:r>
            <a:endParaRPr lang="ru-RU" sz="1000"/>
          </a:p>
        </p:txBody>
      </p:sp>
      <p:sp>
        <p:nvSpPr>
          <p:cNvPr id="377870" name="Rectangle 14"/>
          <p:cNvSpPr>
            <a:spLocks noChangeArrowheads="1"/>
          </p:cNvSpPr>
          <p:nvPr/>
        </p:nvSpPr>
        <p:spPr bwMode="auto">
          <a:xfrm>
            <a:off x="5838826" y="4597839"/>
            <a:ext cx="2182813" cy="669925"/>
          </a:xfrm>
          <a:prstGeom prst="rect">
            <a:avLst/>
          </a:prstGeom>
          <a:solidFill>
            <a:srgbClr val="FFFFCD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 eaLnBrk="0" hangingPunct="0"/>
            <a:r>
              <a:rPr lang="ru-RU"/>
              <a:t>Безопасность информ. систем</a:t>
            </a:r>
            <a:endParaRPr lang="ru-RU" sz="1000"/>
          </a:p>
        </p:txBody>
      </p:sp>
      <p:sp>
        <p:nvSpPr>
          <p:cNvPr id="377871" name="Rectangle 15"/>
          <p:cNvSpPr>
            <a:spLocks noChangeArrowheads="1"/>
          </p:cNvSpPr>
          <p:nvPr/>
        </p:nvSpPr>
        <p:spPr bwMode="auto">
          <a:xfrm>
            <a:off x="3497264" y="5390001"/>
            <a:ext cx="2039937" cy="669925"/>
          </a:xfrm>
          <a:prstGeom prst="rect">
            <a:avLst/>
          </a:prstGeom>
          <a:solidFill>
            <a:srgbClr val="FFFFCD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 eaLnBrk="0" hangingPunct="0"/>
            <a:r>
              <a:rPr lang="ru-RU"/>
              <a:t>Безопасность техн. систем</a:t>
            </a:r>
            <a:endParaRPr lang="ru-RU" sz="1000"/>
          </a:p>
        </p:txBody>
      </p:sp>
      <p:sp>
        <p:nvSpPr>
          <p:cNvPr id="377872" name="Rectangle 16"/>
          <p:cNvSpPr>
            <a:spLocks noChangeArrowheads="1"/>
          </p:cNvSpPr>
          <p:nvPr/>
        </p:nvSpPr>
        <p:spPr bwMode="auto">
          <a:xfrm>
            <a:off x="5838826" y="5463025"/>
            <a:ext cx="21828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 eaLnBrk="0" hangingPunct="0"/>
            <a:r>
              <a:rPr lang="ru-RU" sz="2000" b="1">
                <a:latin typeface="Times New Roman" pitchFamily="18" charset="0"/>
              </a:rPr>
              <a:t>. . .</a:t>
            </a:r>
          </a:p>
        </p:txBody>
      </p:sp>
      <p:sp>
        <p:nvSpPr>
          <p:cNvPr id="76816" name="Rectangle 17"/>
          <p:cNvSpPr>
            <a:spLocks noChangeArrowheads="1"/>
          </p:cNvSpPr>
          <p:nvPr/>
        </p:nvSpPr>
        <p:spPr bwMode="auto">
          <a:xfrm>
            <a:off x="1143000" y="0"/>
            <a:ext cx="7646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78" tIns="47889" rIns="95778" bIns="47889" anchor="ctr"/>
          <a:lstStyle/>
          <a:p>
            <a:pPr algn="ctr"/>
            <a:r>
              <a:rPr lang="ru-RU" sz="2500" b="1">
                <a:solidFill>
                  <a:schemeClr val="tx2"/>
                </a:solidFill>
              </a:rPr>
              <a:t>Понятие «опасность» и «безопасность»</a:t>
            </a:r>
          </a:p>
        </p:txBody>
      </p:sp>
    </p:spTree>
    <p:extLst>
      <p:ext uri="{BB962C8B-B14F-4D97-AF65-F5344CB8AC3E}">
        <p14:creationId xmlns:p14="http://schemas.microsoft.com/office/powerpoint/2010/main" val="920378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7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7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7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77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7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7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7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7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77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7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77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8" grpId="0" animBg="1"/>
      <p:bldP spid="377859" grpId="0"/>
      <p:bldP spid="377861" grpId="0" animBg="1"/>
      <p:bldP spid="377862" grpId="0" animBg="1"/>
      <p:bldP spid="377863" grpId="0" animBg="1"/>
      <p:bldP spid="377864" grpId="0" animBg="1"/>
      <p:bldP spid="377867" grpId="0"/>
      <p:bldP spid="377868" grpId="0" animBg="1"/>
      <p:bldP spid="377869" grpId="0" animBg="1"/>
      <p:bldP spid="377870" grpId="0" animBg="1"/>
      <p:bldP spid="377871" grpId="0" animBg="1"/>
      <p:bldP spid="37787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16803" y="268381"/>
            <a:ext cx="5013850" cy="1143000"/>
          </a:xfrm>
        </p:spPr>
        <p:txBody>
          <a:bodyPr>
            <a:normAutofit fontScale="90000"/>
          </a:bodyPr>
          <a:lstStyle/>
          <a:p>
            <a:r>
              <a:rPr lang="ru-RU" sz="4800" b="1" dirty="0"/>
              <a:t>Виды безопасности</a:t>
            </a:r>
            <a:br>
              <a:rPr lang="ru-RU" sz="2100" dirty="0"/>
            </a:br>
            <a:endParaRPr lang="ru-RU" dirty="0"/>
          </a:p>
        </p:txBody>
      </p:sp>
      <p:grpSp>
        <p:nvGrpSpPr>
          <p:cNvPr id="82947" name="Group 42"/>
          <p:cNvGrpSpPr>
            <a:grpSpLocks/>
          </p:cNvGrpSpPr>
          <p:nvPr/>
        </p:nvGrpSpPr>
        <p:grpSpPr bwMode="auto">
          <a:xfrm>
            <a:off x="1889126" y="1423989"/>
            <a:ext cx="8120063" cy="5100637"/>
            <a:chOff x="1155" y="1278"/>
            <a:chExt cx="4430" cy="2832"/>
          </a:xfrm>
        </p:grpSpPr>
        <p:grpSp>
          <p:nvGrpSpPr>
            <p:cNvPr id="82948" name="Group 3"/>
            <p:cNvGrpSpPr>
              <a:grpSpLocks/>
            </p:cNvGrpSpPr>
            <p:nvPr/>
          </p:nvGrpSpPr>
          <p:grpSpPr bwMode="auto">
            <a:xfrm>
              <a:off x="1890" y="2030"/>
              <a:ext cx="2715" cy="1233"/>
              <a:chOff x="2062" y="1808"/>
              <a:chExt cx="2506" cy="1233"/>
            </a:xfrm>
          </p:grpSpPr>
          <p:sp>
            <p:nvSpPr>
              <p:cNvPr id="82985" name="Oval 4"/>
              <p:cNvSpPr>
                <a:spLocks noChangeArrowheads="1"/>
              </p:cNvSpPr>
              <p:nvPr/>
            </p:nvSpPr>
            <p:spPr bwMode="auto">
              <a:xfrm>
                <a:off x="2062" y="1808"/>
                <a:ext cx="2506" cy="1233"/>
              </a:xfrm>
              <a:prstGeom prst="ellipse">
                <a:avLst/>
              </a:prstGeom>
              <a:solidFill>
                <a:srgbClr val="D2E8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86" name="AutoShape 5"/>
              <p:cNvSpPr>
                <a:spLocks noChangeArrowheads="1"/>
              </p:cNvSpPr>
              <p:nvPr/>
            </p:nvSpPr>
            <p:spPr bwMode="auto">
              <a:xfrm>
                <a:off x="2688" y="2308"/>
                <a:ext cx="1253" cy="383"/>
              </a:xfrm>
              <a:prstGeom prst="roundRect">
                <a:avLst>
                  <a:gd name="adj" fmla="val 16667"/>
                </a:avLst>
              </a:prstGeom>
              <a:solidFill>
                <a:srgbClr val="D2E8FF"/>
              </a:solidFill>
              <a:ln w="9525">
                <a:noFill/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 sz="2400" b="1">
                    <a:latin typeface="Times New Roman" pitchFamily="18" charset="0"/>
                  </a:rPr>
                  <a:t>безопасность</a:t>
                </a:r>
                <a:endParaRPr lang="ru-RU" sz="1200">
                  <a:latin typeface="Times New Roman" pitchFamily="18" charset="0"/>
                </a:endParaRPr>
              </a:p>
            </p:txBody>
          </p:sp>
        </p:grpSp>
        <p:grpSp>
          <p:nvGrpSpPr>
            <p:cNvPr id="82949" name="Group 6"/>
            <p:cNvGrpSpPr>
              <a:grpSpLocks/>
            </p:cNvGrpSpPr>
            <p:nvPr/>
          </p:nvGrpSpPr>
          <p:grpSpPr bwMode="auto">
            <a:xfrm>
              <a:off x="1155" y="2689"/>
              <a:ext cx="2093" cy="1387"/>
              <a:chOff x="1383" y="2467"/>
              <a:chExt cx="1932" cy="1387"/>
            </a:xfrm>
          </p:grpSpPr>
          <p:sp>
            <p:nvSpPr>
              <p:cNvPr id="82983" name="Oval 7"/>
              <p:cNvSpPr>
                <a:spLocks noChangeArrowheads="1"/>
              </p:cNvSpPr>
              <p:nvPr/>
            </p:nvSpPr>
            <p:spPr bwMode="auto">
              <a:xfrm>
                <a:off x="1383" y="2467"/>
                <a:ext cx="1932" cy="1387"/>
              </a:xfrm>
              <a:prstGeom prst="ellipse">
                <a:avLst/>
              </a:prstGeom>
              <a:solidFill>
                <a:schemeClr val="hlink">
                  <a:alpha val="50195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84" name="AutoShape 8"/>
              <p:cNvSpPr>
                <a:spLocks noChangeArrowheads="1"/>
              </p:cNvSpPr>
              <p:nvPr/>
            </p:nvSpPr>
            <p:spPr bwMode="auto">
              <a:xfrm>
                <a:off x="1440" y="3360"/>
                <a:ext cx="1462" cy="386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 sz="2000">
                    <a:latin typeface="Times New Roman" pitchFamily="18" charset="0"/>
                  </a:rPr>
                  <a:t>Социальная</a:t>
                </a:r>
              </a:p>
              <a:p>
                <a:pPr algn="ctr" eaLnBrk="0" hangingPunct="0"/>
                <a:r>
                  <a:rPr lang="ru-RU" sz="2000">
                    <a:latin typeface="Times New Roman" pitchFamily="18" charset="0"/>
                  </a:rPr>
                  <a:t>сфера</a:t>
                </a:r>
                <a:endParaRPr lang="ru-RU" sz="1200">
                  <a:latin typeface="Times New Roman" pitchFamily="18" charset="0"/>
                </a:endParaRPr>
              </a:p>
            </p:txBody>
          </p:sp>
        </p:grpSp>
        <p:grpSp>
          <p:nvGrpSpPr>
            <p:cNvPr id="82950" name="Group 9"/>
            <p:cNvGrpSpPr>
              <a:grpSpLocks/>
            </p:cNvGrpSpPr>
            <p:nvPr/>
          </p:nvGrpSpPr>
          <p:grpSpPr bwMode="auto">
            <a:xfrm>
              <a:off x="3417" y="2723"/>
              <a:ext cx="2168" cy="1387"/>
              <a:chOff x="3471" y="2501"/>
              <a:chExt cx="2001" cy="1387"/>
            </a:xfrm>
          </p:grpSpPr>
          <p:sp>
            <p:nvSpPr>
              <p:cNvPr id="82981" name="Oval 10"/>
              <p:cNvSpPr>
                <a:spLocks noChangeArrowheads="1"/>
              </p:cNvSpPr>
              <p:nvPr/>
            </p:nvSpPr>
            <p:spPr bwMode="auto">
              <a:xfrm>
                <a:off x="3471" y="2501"/>
                <a:ext cx="2001" cy="1387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82" name="AutoShape 11"/>
              <p:cNvSpPr>
                <a:spLocks noChangeArrowheads="1"/>
              </p:cNvSpPr>
              <p:nvPr/>
            </p:nvSpPr>
            <p:spPr bwMode="auto">
              <a:xfrm>
                <a:off x="3696" y="3408"/>
                <a:ext cx="1601" cy="386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 sz="2000">
                    <a:latin typeface="Times New Roman" pitchFamily="18" charset="0"/>
                  </a:rPr>
                  <a:t>Военная </a:t>
                </a:r>
              </a:p>
              <a:p>
                <a:pPr algn="ctr" eaLnBrk="0" hangingPunct="0"/>
                <a:r>
                  <a:rPr lang="ru-RU" sz="2000">
                    <a:latin typeface="Times New Roman" pitchFamily="18" charset="0"/>
                  </a:rPr>
                  <a:t>сфера</a:t>
                </a:r>
                <a:endParaRPr lang="ru-RU" sz="1200">
                  <a:latin typeface="Times New Roman" pitchFamily="18" charset="0"/>
                </a:endParaRPr>
              </a:p>
            </p:txBody>
          </p:sp>
        </p:grpSp>
        <p:grpSp>
          <p:nvGrpSpPr>
            <p:cNvPr id="82951" name="Group 12"/>
            <p:cNvGrpSpPr>
              <a:grpSpLocks/>
            </p:cNvGrpSpPr>
            <p:nvPr/>
          </p:nvGrpSpPr>
          <p:grpSpPr bwMode="auto">
            <a:xfrm>
              <a:off x="1155" y="1278"/>
              <a:ext cx="2055" cy="1272"/>
              <a:chOff x="1383" y="1056"/>
              <a:chExt cx="1897" cy="1272"/>
            </a:xfrm>
          </p:grpSpPr>
          <p:sp>
            <p:nvSpPr>
              <p:cNvPr id="82979" name="Oval 13"/>
              <p:cNvSpPr>
                <a:spLocks noChangeArrowheads="1"/>
              </p:cNvSpPr>
              <p:nvPr/>
            </p:nvSpPr>
            <p:spPr bwMode="auto">
              <a:xfrm>
                <a:off x="1383" y="1056"/>
                <a:ext cx="1897" cy="1272"/>
              </a:xfrm>
              <a:prstGeom prst="ellipse">
                <a:avLst/>
              </a:prstGeom>
              <a:solidFill>
                <a:srgbClr val="FFFFCD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80" name="Rectangle 14"/>
              <p:cNvSpPr>
                <a:spLocks noChangeArrowheads="1"/>
              </p:cNvSpPr>
              <p:nvPr/>
            </p:nvSpPr>
            <p:spPr bwMode="auto">
              <a:xfrm>
                <a:off x="1776" y="1104"/>
                <a:ext cx="1044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>
                    <a:latin typeface="Times New Roman" pitchFamily="18" charset="0"/>
                  </a:rPr>
                  <a:t>Экономическая </a:t>
                </a:r>
              </a:p>
              <a:p>
                <a:pPr algn="ctr" eaLnBrk="0" hangingPunct="0"/>
                <a:r>
                  <a:rPr lang="ru-RU">
                    <a:latin typeface="Times New Roman" pitchFamily="18" charset="0"/>
                  </a:rPr>
                  <a:t>сфера</a:t>
                </a:r>
              </a:p>
            </p:txBody>
          </p:sp>
        </p:grpSp>
        <p:grpSp>
          <p:nvGrpSpPr>
            <p:cNvPr id="82952" name="Group 15"/>
            <p:cNvGrpSpPr>
              <a:grpSpLocks/>
            </p:cNvGrpSpPr>
            <p:nvPr/>
          </p:nvGrpSpPr>
          <p:grpSpPr bwMode="auto">
            <a:xfrm>
              <a:off x="3323" y="1278"/>
              <a:ext cx="2262" cy="1272"/>
              <a:chOff x="3384" y="1056"/>
              <a:chExt cx="2088" cy="1272"/>
            </a:xfrm>
          </p:grpSpPr>
          <p:sp>
            <p:nvSpPr>
              <p:cNvPr id="82977" name="Oval 16"/>
              <p:cNvSpPr>
                <a:spLocks noChangeArrowheads="1"/>
              </p:cNvSpPr>
              <p:nvPr/>
            </p:nvSpPr>
            <p:spPr bwMode="auto">
              <a:xfrm>
                <a:off x="3384" y="1056"/>
                <a:ext cx="2088" cy="1272"/>
              </a:xfrm>
              <a:prstGeom prst="ellipse">
                <a:avLst/>
              </a:prstGeom>
              <a:solidFill>
                <a:srgbClr val="FFE9E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78" name="Rectangle 17"/>
              <p:cNvSpPr>
                <a:spLocks noChangeArrowheads="1"/>
              </p:cNvSpPr>
              <p:nvPr/>
            </p:nvSpPr>
            <p:spPr bwMode="auto">
              <a:xfrm>
                <a:off x="3696" y="1152"/>
                <a:ext cx="1462" cy="3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 sz="2000">
                    <a:latin typeface="Times New Roman" pitchFamily="18" charset="0"/>
                  </a:rPr>
                  <a:t>Информационная</a:t>
                </a:r>
              </a:p>
              <a:p>
                <a:pPr algn="ctr" eaLnBrk="0" hangingPunct="0"/>
                <a:r>
                  <a:rPr lang="ru-RU" sz="2000">
                    <a:latin typeface="Times New Roman" pitchFamily="18" charset="0"/>
                  </a:rPr>
                  <a:t>       сфера</a:t>
                </a:r>
              </a:p>
            </p:txBody>
          </p:sp>
        </p:grpSp>
        <p:grpSp>
          <p:nvGrpSpPr>
            <p:cNvPr id="82953" name="Group 18"/>
            <p:cNvGrpSpPr>
              <a:grpSpLocks/>
            </p:cNvGrpSpPr>
            <p:nvPr/>
          </p:nvGrpSpPr>
          <p:grpSpPr bwMode="auto">
            <a:xfrm>
              <a:off x="1362" y="1672"/>
              <a:ext cx="1659" cy="779"/>
              <a:chOff x="1574" y="1450"/>
              <a:chExt cx="1532" cy="779"/>
            </a:xfrm>
          </p:grpSpPr>
          <p:sp>
            <p:nvSpPr>
              <p:cNvPr id="82972" name="AutoShape 19"/>
              <p:cNvSpPr>
                <a:spLocks noChangeArrowheads="1"/>
              </p:cNvSpPr>
              <p:nvPr/>
            </p:nvSpPr>
            <p:spPr bwMode="auto">
              <a:xfrm>
                <a:off x="1574" y="1577"/>
                <a:ext cx="766" cy="231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>
                    <a:latin typeface="Times New Roman" pitchFamily="18" charset="0"/>
                  </a:rPr>
                  <a:t>Последствия</a:t>
                </a:r>
                <a:endParaRPr lang="ru-RU" sz="1200">
                  <a:latin typeface="Times New Roman" pitchFamily="18" charset="0"/>
                </a:endParaRPr>
              </a:p>
            </p:txBody>
          </p:sp>
          <p:sp>
            <p:nvSpPr>
              <p:cNvPr id="82973" name="AutoShape 20"/>
              <p:cNvSpPr>
                <a:spLocks noChangeArrowheads="1"/>
              </p:cNvSpPr>
              <p:nvPr/>
            </p:nvSpPr>
            <p:spPr bwMode="auto">
              <a:xfrm>
                <a:off x="2410" y="1450"/>
                <a:ext cx="696" cy="232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>
                    <a:latin typeface="Times New Roman" pitchFamily="18" charset="0"/>
                  </a:rPr>
                  <a:t>источники</a:t>
                </a:r>
                <a:endParaRPr lang="ru-RU" sz="1200">
                  <a:latin typeface="Times New Roman" pitchFamily="18" charset="0"/>
                </a:endParaRPr>
              </a:p>
            </p:txBody>
          </p:sp>
          <p:sp>
            <p:nvSpPr>
              <p:cNvPr id="82974" name="AutoShape 21"/>
              <p:cNvSpPr>
                <a:spLocks noChangeArrowheads="1"/>
              </p:cNvSpPr>
              <p:nvPr/>
            </p:nvSpPr>
            <p:spPr bwMode="auto">
              <a:xfrm>
                <a:off x="2304" y="1920"/>
                <a:ext cx="766" cy="309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>
                    <a:latin typeface="Times New Roman" pitchFamily="18" charset="0"/>
                  </a:rPr>
                  <a:t>угрозы</a:t>
                </a:r>
                <a:endParaRPr lang="ru-RU" sz="1200">
                  <a:latin typeface="Times New Roman" pitchFamily="18" charset="0"/>
                </a:endParaRPr>
              </a:p>
            </p:txBody>
          </p:sp>
          <p:sp>
            <p:nvSpPr>
              <p:cNvPr id="82975" name="Line 22"/>
              <p:cNvSpPr>
                <a:spLocks noChangeShapeType="1"/>
              </p:cNvSpPr>
              <p:nvPr/>
            </p:nvSpPr>
            <p:spPr bwMode="auto">
              <a:xfrm>
                <a:off x="1992" y="1780"/>
                <a:ext cx="348" cy="2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76" name="Line 23"/>
              <p:cNvSpPr>
                <a:spLocks noChangeShapeType="1"/>
              </p:cNvSpPr>
              <p:nvPr/>
            </p:nvSpPr>
            <p:spPr bwMode="auto">
              <a:xfrm>
                <a:off x="2758" y="1654"/>
                <a:ext cx="17" cy="1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954" name="Group 24"/>
            <p:cNvGrpSpPr>
              <a:grpSpLocks/>
            </p:cNvGrpSpPr>
            <p:nvPr/>
          </p:nvGrpSpPr>
          <p:grpSpPr bwMode="auto">
            <a:xfrm>
              <a:off x="3473" y="1777"/>
              <a:ext cx="1999" cy="721"/>
              <a:chOff x="3523" y="1555"/>
              <a:chExt cx="1845" cy="721"/>
            </a:xfrm>
          </p:grpSpPr>
          <p:sp>
            <p:nvSpPr>
              <p:cNvPr id="82967" name="AutoShape 25"/>
              <p:cNvSpPr>
                <a:spLocks noChangeArrowheads="1"/>
              </p:cNvSpPr>
              <p:nvPr/>
            </p:nvSpPr>
            <p:spPr bwMode="auto">
              <a:xfrm>
                <a:off x="4602" y="1730"/>
                <a:ext cx="766" cy="231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>
                    <a:latin typeface="Times New Roman" pitchFamily="18" charset="0"/>
                  </a:rPr>
                  <a:t>Последствия</a:t>
                </a:r>
                <a:endParaRPr lang="ru-RU" sz="1200">
                  <a:latin typeface="Times New Roman" pitchFamily="18" charset="0"/>
                </a:endParaRPr>
              </a:p>
            </p:txBody>
          </p:sp>
          <p:sp>
            <p:nvSpPr>
              <p:cNvPr id="82968" name="AutoShape 26"/>
              <p:cNvSpPr>
                <a:spLocks noChangeArrowheads="1"/>
              </p:cNvSpPr>
              <p:nvPr/>
            </p:nvSpPr>
            <p:spPr bwMode="auto">
              <a:xfrm>
                <a:off x="3523" y="1555"/>
                <a:ext cx="697" cy="232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>
                    <a:latin typeface="Times New Roman" pitchFamily="18" charset="0"/>
                  </a:rPr>
                  <a:t>источники</a:t>
                </a:r>
                <a:endParaRPr lang="ru-RU" sz="1200">
                  <a:latin typeface="Times New Roman" pitchFamily="18" charset="0"/>
                </a:endParaRPr>
              </a:p>
            </p:txBody>
          </p:sp>
          <p:sp>
            <p:nvSpPr>
              <p:cNvPr id="82969" name="AutoShape 27"/>
              <p:cNvSpPr>
                <a:spLocks noChangeArrowheads="1"/>
              </p:cNvSpPr>
              <p:nvPr/>
            </p:nvSpPr>
            <p:spPr bwMode="auto">
              <a:xfrm>
                <a:off x="3600" y="1968"/>
                <a:ext cx="766" cy="308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>
                    <a:latin typeface="Times New Roman" pitchFamily="18" charset="0"/>
                  </a:rPr>
                  <a:t>угрозы</a:t>
                </a:r>
                <a:endParaRPr lang="ru-RU" sz="1200">
                  <a:latin typeface="Times New Roman" pitchFamily="18" charset="0"/>
                </a:endParaRPr>
              </a:p>
            </p:txBody>
          </p:sp>
          <p:sp>
            <p:nvSpPr>
              <p:cNvPr id="82970" name="Line 28"/>
              <p:cNvSpPr>
                <a:spLocks noChangeShapeType="1"/>
              </p:cNvSpPr>
              <p:nvPr/>
            </p:nvSpPr>
            <p:spPr bwMode="auto">
              <a:xfrm flipH="1">
                <a:off x="4289" y="1923"/>
                <a:ext cx="313" cy="1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71" name="Line 29"/>
              <p:cNvSpPr>
                <a:spLocks noChangeShapeType="1"/>
              </p:cNvSpPr>
              <p:nvPr/>
            </p:nvSpPr>
            <p:spPr bwMode="auto">
              <a:xfrm>
                <a:off x="3871" y="1758"/>
                <a:ext cx="70" cy="1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955" name="Group 30"/>
            <p:cNvGrpSpPr>
              <a:grpSpLocks/>
            </p:cNvGrpSpPr>
            <p:nvPr/>
          </p:nvGrpSpPr>
          <p:grpSpPr bwMode="auto">
            <a:xfrm>
              <a:off x="3511" y="2862"/>
              <a:ext cx="1961" cy="631"/>
              <a:chOff x="3558" y="2640"/>
              <a:chExt cx="1810" cy="631"/>
            </a:xfrm>
          </p:grpSpPr>
          <p:sp>
            <p:nvSpPr>
              <p:cNvPr id="82962" name="AutoShape 31"/>
              <p:cNvSpPr>
                <a:spLocks noChangeArrowheads="1"/>
              </p:cNvSpPr>
              <p:nvPr/>
            </p:nvSpPr>
            <p:spPr bwMode="auto">
              <a:xfrm>
                <a:off x="4602" y="2886"/>
                <a:ext cx="766" cy="231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>
                    <a:latin typeface="Times New Roman" pitchFamily="18" charset="0"/>
                  </a:rPr>
                  <a:t>Последствия</a:t>
                </a:r>
                <a:endParaRPr lang="ru-RU" sz="1200">
                  <a:latin typeface="Times New Roman" pitchFamily="18" charset="0"/>
                </a:endParaRPr>
              </a:p>
            </p:txBody>
          </p:sp>
          <p:sp>
            <p:nvSpPr>
              <p:cNvPr id="82963" name="AutoShape 32"/>
              <p:cNvSpPr>
                <a:spLocks noChangeArrowheads="1"/>
              </p:cNvSpPr>
              <p:nvPr/>
            </p:nvSpPr>
            <p:spPr bwMode="auto">
              <a:xfrm>
                <a:off x="3558" y="3078"/>
                <a:ext cx="696" cy="193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>
                    <a:latin typeface="Times New Roman" pitchFamily="18" charset="0"/>
                  </a:rPr>
                  <a:t>источники</a:t>
                </a:r>
                <a:endParaRPr lang="ru-RU" sz="1200">
                  <a:latin typeface="Times New Roman" pitchFamily="18" charset="0"/>
                </a:endParaRPr>
              </a:p>
            </p:txBody>
          </p:sp>
          <p:sp>
            <p:nvSpPr>
              <p:cNvPr id="82964" name="AutoShape 33"/>
              <p:cNvSpPr>
                <a:spLocks noChangeArrowheads="1"/>
              </p:cNvSpPr>
              <p:nvPr/>
            </p:nvSpPr>
            <p:spPr bwMode="auto">
              <a:xfrm>
                <a:off x="3648" y="2640"/>
                <a:ext cx="766" cy="309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 sz="2000">
                    <a:latin typeface="Times New Roman" pitchFamily="18" charset="0"/>
                  </a:rPr>
                  <a:t>угрозы</a:t>
                </a:r>
                <a:endParaRPr lang="ru-RU" sz="1200">
                  <a:latin typeface="Times New Roman" pitchFamily="18" charset="0"/>
                </a:endParaRPr>
              </a:p>
            </p:txBody>
          </p:sp>
          <p:sp>
            <p:nvSpPr>
              <p:cNvPr id="82965" name="Line 34"/>
              <p:cNvSpPr>
                <a:spLocks noChangeShapeType="1"/>
              </p:cNvSpPr>
              <p:nvPr/>
            </p:nvSpPr>
            <p:spPr bwMode="auto">
              <a:xfrm flipH="1" flipV="1">
                <a:off x="4428" y="2693"/>
                <a:ext cx="261" cy="19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66" name="Line 35"/>
              <p:cNvSpPr>
                <a:spLocks noChangeShapeType="1"/>
              </p:cNvSpPr>
              <p:nvPr/>
            </p:nvSpPr>
            <p:spPr bwMode="auto">
              <a:xfrm flipV="1">
                <a:off x="3906" y="2982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956" name="Group 36"/>
            <p:cNvGrpSpPr>
              <a:grpSpLocks/>
            </p:cNvGrpSpPr>
            <p:nvPr/>
          </p:nvGrpSpPr>
          <p:grpSpPr bwMode="auto">
            <a:xfrm>
              <a:off x="1438" y="2814"/>
              <a:ext cx="1696" cy="814"/>
              <a:chOff x="1644" y="2592"/>
              <a:chExt cx="1566" cy="814"/>
            </a:xfrm>
          </p:grpSpPr>
          <p:sp>
            <p:nvSpPr>
              <p:cNvPr id="82957" name="AutoShape 37"/>
              <p:cNvSpPr>
                <a:spLocks noChangeArrowheads="1"/>
              </p:cNvSpPr>
              <p:nvPr/>
            </p:nvSpPr>
            <p:spPr bwMode="auto">
              <a:xfrm>
                <a:off x="1644" y="2886"/>
                <a:ext cx="766" cy="231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>
                    <a:latin typeface="Times New Roman" pitchFamily="18" charset="0"/>
                  </a:rPr>
                  <a:t>Последствия</a:t>
                </a:r>
                <a:endParaRPr lang="ru-RU" sz="1200">
                  <a:latin typeface="Times New Roman" pitchFamily="18" charset="0"/>
                </a:endParaRPr>
              </a:p>
            </p:txBody>
          </p:sp>
          <p:sp>
            <p:nvSpPr>
              <p:cNvPr id="82958" name="AutoShape 38"/>
              <p:cNvSpPr>
                <a:spLocks noChangeArrowheads="1"/>
              </p:cNvSpPr>
              <p:nvPr/>
            </p:nvSpPr>
            <p:spPr bwMode="auto">
              <a:xfrm>
                <a:off x="2514" y="3175"/>
                <a:ext cx="696" cy="231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>
                    <a:latin typeface="Times New Roman" pitchFamily="18" charset="0"/>
                  </a:rPr>
                  <a:t>источники</a:t>
                </a:r>
                <a:endParaRPr lang="ru-RU" sz="1200">
                  <a:latin typeface="Times New Roman" pitchFamily="18" charset="0"/>
                </a:endParaRPr>
              </a:p>
            </p:txBody>
          </p:sp>
          <p:sp>
            <p:nvSpPr>
              <p:cNvPr id="82959" name="AutoShape 39"/>
              <p:cNvSpPr>
                <a:spLocks noChangeArrowheads="1"/>
              </p:cNvSpPr>
              <p:nvPr/>
            </p:nvSpPr>
            <p:spPr bwMode="auto">
              <a:xfrm>
                <a:off x="2256" y="2592"/>
                <a:ext cx="766" cy="309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ru-RU" sz="2000">
                    <a:latin typeface="Times New Roman" pitchFamily="18" charset="0"/>
                  </a:rPr>
                  <a:t>угрозы</a:t>
                </a:r>
                <a:endParaRPr lang="ru-RU" sz="1200">
                  <a:latin typeface="Times New Roman" pitchFamily="18" charset="0"/>
                </a:endParaRPr>
              </a:p>
            </p:txBody>
          </p:sp>
          <p:sp>
            <p:nvSpPr>
              <p:cNvPr id="82960" name="Line 40"/>
              <p:cNvSpPr>
                <a:spLocks noChangeShapeType="1"/>
              </p:cNvSpPr>
              <p:nvPr/>
            </p:nvSpPr>
            <p:spPr bwMode="auto">
              <a:xfrm flipV="1">
                <a:off x="1905" y="2693"/>
                <a:ext cx="348" cy="1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961" name="Line 41"/>
              <p:cNvSpPr>
                <a:spLocks noChangeShapeType="1"/>
              </p:cNvSpPr>
              <p:nvPr/>
            </p:nvSpPr>
            <p:spPr bwMode="auto">
              <a:xfrm flipH="1" flipV="1">
                <a:off x="2949" y="2982"/>
                <a:ext cx="0" cy="19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7592066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646988" cy="1143000"/>
          </a:xfrm>
        </p:spPr>
        <p:txBody>
          <a:bodyPr/>
          <a:lstStyle/>
          <a:p>
            <a:r>
              <a:rPr lang="ru-RU" sz="26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Система комплексной безопасности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723900" y="898524"/>
            <a:ext cx="10515600" cy="4861007"/>
          </a:xfrm>
        </p:spPr>
        <p:txBody>
          <a:bodyPr>
            <a:noAutofit/>
          </a:bodyPr>
          <a:lstStyle/>
          <a:p>
            <a:pPr marL="381000" indent="-381000" algn="just">
              <a:lnSpc>
                <a:spcPct val="120000"/>
              </a:lnSpc>
              <a:buNone/>
            </a:pPr>
            <a:r>
              <a:rPr lang="ru-RU" sz="2400" dirty="0">
                <a:cs typeface="Times New Roman" panose="02020603050405020304" pitchFamily="18" charset="0"/>
              </a:rPr>
              <a:t>Совокупность организационных мероприятий и действий подразделений охраны и служб безопасности организаций и автоматизированных систем по защите информации, направленных на:</a:t>
            </a:r>
          </a:p>
          <a:p>
            <a:pPr marL="381000" indent="-381000" algn="just">
              <a:lnSpc>
                <a:spcPct val="120000"/>
              </a:lnSpc>
            </a:pPr>
            <a:r>
              <a:rPr lang="ru-RU" sz="2400" dirty="0">
                <a:cs typeface="Times New Roman" panose="02020603050405020304" pitchFamily="18" charset="0"/>
              </a:rPr>
              <a:t>обеспечение установленного режима, порядка и правил поведения; </a:t>
            </a:r>
          </a:p>
          <a:p>
            <a:pPr marL="381000" indent="-381000" algn="just">
              <a:lnSpc>
                <a:spcPct val="120000"/>
              </a:lnSpc>
            </a:pPr>
            <a:r>
              <a:rPr lang="ru-RU" sz="2400" dirty="0">
                <a:cs typeface="Times New Roman" panose="02020603050405020304" pitchFamily="18" charset="0"/>
              </a:rPr>
              <a:t>предотвращение, обнаружение и ликвидацию угроз жизни, среде обитания, имуществу и информации, а также поддержание работоспособности технических средств и систем, на охраняемом объекте с целью ограничения или предотвращения действий нарушителя для осуществления опасных несанкционированных операций на объекте, приводящих к частичному или полному нарушению функционирования объекта.</a:t>
            </a:r>
          </a:p>
        </p:txBody>
      </p:sp>
    </p:spTree>
    <p:extLst>
      <p:ext uri="{BB962C8B-B14F-4D97-AF65-F5344CB8AC3E}">
        <p14:creationId xmlns:p14="http://schemas.microsoft.com/office/powerpoint/2010/main" val="218943871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дисциплины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38200" y="1535761"/>
            <a:ext cx="10515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442595" algn="just"/>
            <a:r>
              <a:rPr lang="ru-RU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Целями и задачами</a:t>
            </a:r>
            <a:r>
              <a:rPr lang="x-none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освоения </a:t>
            </a:r>
            <a:r>
              <a:rPr lang="ru-RU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темы № 1</a:t>
            </a:r>
            <a:r>
              <a:rPr lang="x-none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Основные понятия и задачи программно-аппаратной защиты информации, принципы её построения</a:t>
            </a:r>
            <a:r>
              <a:rPr lang="x-none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являются</a:t>
            </a:r>
            <a:r>
              <a:rPr lang="ru-RU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marL="228600" indent="442595" algn="just"/>
            <a:endParaRPr lang="ru-RU" sz="1800" b="1" kern="12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x-none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раскрытие сущности и значения информационной безопасности и защиты информации, их места в системе национальной безопасности</a:t>
            </a:r>
            <a:r>
              <a:rPr lang="ru-RU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x-none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теоретических, концептуальных, методологических и организационных основ обеспечения безопасности информации</a:t>
            </a:r>
            <a:r>
              <a:rPr lang="ru-RU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x-none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и характеристики составляющих информационной безопасности и защиты информации, установление взаимосвязи и логической организации входящих в них компонентов.</a:t>
            </a:r>
            <a:endParaRPr lang="ru-RU" sz="1800" b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4191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646988" cy="1143000"/>
          </a:xfrm>
        </p:spPr>
        <p:txBody>
          <a:bodyPr/>
          <a:lstStyle/>
          <a:p>
            <a:r>
              <a:rPr lang="ru-RU" sz="2600" b="1" dirty="0">
                <a:latin typeface="+mn-lt"/>
                <a:cs typeface="Times New Roman" panose="02020603050405020304" pitchFamily="18" charset="0"/>
              </a:rPr>
              <a:t>Задачи системы обеспечения безопасности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698500" y="944375"/>
            <a:ext cx="10515600" cy="5159540"/>
          </a:xfrm>
        </p:spPr>
        <p:txBody>
          <a:bodyPr>
            <a:noAutofit/>
          </a:bodyPr>
          <a:lstStyle/>
          <a:p>
            <a:pPr marL="263525" indent="-249238">
              <a:lnSpc>
                <a:spcPct val="120000"/>
              </a:lnSpc>
            </a:pPr>
            <a:r>
              <a:rPr lang="ru-RU" sz="2200" dirty="0">
                <a:cs typeface="Times New Roman" panose="02020603050405020304" pitchFamily="18" charset="0"/>
              </a:rPr>
              <a:t>Своевременное прогнозирование и выявление внешних и внутренних угроз.</a:t>
            </a:r>
          </a:p>
          <a:p>
            <a:pPr marL="263525" indent="-249238">
              <a:lnSpc>
                <a:spcPct val="120000"/>
              </a:lnSpc>
            </a:pPr>
            <a:r>
              <a:rPr lang="ru-RU" sz="2200" dirty="0">
                <a:cs typeface="Times New Roman" panose="02020603050405020304" pitchFamily="18" charset="0"/>
              </a:rPr>
              <a:t>Осуществление комплекса оперативных и долговременных мер по предупреждению и нейтрализации внутренних и внешних угроз.</a:t>
            </a:r>
          </a:p>
          <a:p>
            <a:pPr marL="263525" indent="-249238">
              <a:lnSpc>
                <a:spcPct val="120000"/>
              </a:lnSpc>
            </a:pPr>
            <a:r>
              <a:rPr lang="ru-RU" sz="2200" dirty="0">
                <a:cs typeface="Times New Roman" panose="02020603050405020304" pitchFamily="18" charset="0"/>
              </a:rPr>
              <a:t>Создание и поддержание в готовности сил и средств для обеспечения безопасности.</a:t>
            </a:r>
          </a:p>
          <a:p>
            <a:pPr marL="263525" indent="-249238">
              <a:lnSpc>
                <a:spcPct val="120000"/>
              </a:lnSpc>
            </a:pPr>
            <a:r>
              <a:rPr lang="ru-RU" sz="2200" dirty="0">
                <a:cs typeface="Times New Roman" panose="02020603050405020304" pitchFamily="18" charset="0"/>
              </a:rPr>
              <a:t>Управление силами и средствами обеспечения безопасности в нормальных (повседневных) условиях и при возникновении чрезвычайных ситуаций.</a:t>
            </a:r>
          </a:p>
          <a:p>
            <a:pPr marL="263525" indent="-249238">
              <a:lnSpc>
                <a:spcPct val="120000"/>
              </a:lnSpc>
            </a:pPr>
            <a:r>
              <a:rPr lang="ru-RU" sz="2200" dirty="0">
                <a:cs typeface="Times New Roman" panose="02020603050405020304" pitchFamily="18" charset="0"/>
              </a:rPr>
              <a:t>Осуществление системы мер по нормальному функционированию объектов безопасности после возникновения чрезвычайных ситуаций.</a:t>
            </a:r>
          </a:p>
          <a:p>
            <a:pPr marL="263525" indent="-249238">
              <a:lnSpc>
                <a:spcPct val="120000"/>
              </a:lnSpc>
            </a:pPr>
            <a:r>
              <a:rPr lang="ru-RU" sz="2200" dirty="0">
                <a:cs typeface="Times New Roman" panose="02020603050405020304" pitchFamily="18" charset="0"/>
              </a:rPr>
              <a:t>Участие в мероприятиях по обеспечению безопасности за пределами своего объекта в соответствии с договоренностями (соглашениями), например внутри  корпорации или объединения фирм (предприятий) и т.д.</a:t>
            </a:r>
          </a:p>
        </p:txBody>
      </p:sp>
    </p:spTree>
    <p:extLst>
      <p:ext uri="{BB962C8B-B14F-4D97-AF65-F5344CB8AC3E}">
        <p14:creationId xmlns:p14="http://schemas.microsoft.com/office/powerpoint/2010/main" val="708239933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6" name="Rectangle 6"/>
          <p:cNvSpPr>
            <a:spLocks noGrp="1" noChangeArrowheads="1"/>
          </p:cNvSpPr>
          <p:nvPr>
            <p:ph type="title"/>
          </p:nvPr>
        </p:nvSpPr>
        <p:spPr>
          <a:xfrm>
            <a:off x="1559447" y="342901"/>
            <a:ext cx="9188102" cy="25399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200" b="1" dirty="0">
                <a:solidFill>
                  <a:schemeClr val="folHlink"/>
                </a:solidFill>
                <a:latin typeface="Times New Roman" pitchFamily="18" charset="0"/>
              </a:rPr>
              <a:t>Государственная система защиты информации</a:t>
            </a:r>
          </a:p>
        </p:txBody>
      </p:sp>
      <p:graphicFrame>
        <p:nvGraphicFramePr>
          <p:cNvPr id="19968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525993"/>
              </p:ext>
            </p:extLst>
          </p:nvPr>
        </p:nvGraphicFramePr>
        <p:xfrm>
          <a:off x="2543175" y="787400"/>
          <a:ext cx="6565900" cy="607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214964" imgH="5747182" progId="Visio.Drawing.11">
                  <p:embed/>
                </p:oleObj>
              </mc:Choice>
              <mc:Fallback>
                <p:oleObj name="Visio" r:id="rId2" imgW="6214964" imgH="574718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175" y="787400"/>
                        <a:ext cx="6565900" cy="60706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89460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2" y="1"/>
            <a:ext cx="8955087" cy="35559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folHlink"/>
                </a:solidFill>
                <a:latin typeface="Times New Roman" pitchFamily="18" charset="0"/>
              </a:rPr>
              <a:t>Типовая структура службы безопасности</a:t>
            </a:r>
          </a:p>
        </p:txBody>
      </p:sp>
      <p:graphicFrame>
        <p:nvGraphicFramePr>
          <p:cNvPr id="753668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70822448"/>
              </p:ext>
            </p:extLst>
          </p:nvPr>
        </p:nvGraphicFramePr>
        <p:xfrm>
          <a:off x="1130300" y="1016000"/>
          <a:ext cx="9364663" cy="533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9757664" imgH="5562230" progId="Visio.Drawing.11">
                  <p:embed/>
                </p:oleObj>
              </mc:Choice>
              <mc:Fallback>
                <p:oleObj name="Visio" r:id="rId2" imgW="9757664" imgH="556223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1016000"/>
                        <a:ext cx="9364663" cy="5338763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57729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237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0521"/>
            <a:ext cx="10515600" cy="1325563"/>
          </a:xfrm>
        </p:spPr>
        <p:txBody>
          <a:bodyPr/>
          <a:lstStyle/>
          <a:p>
            <a:r>
              <a:rPr lang="ru-RU" dirty="0">
                <a:latin typeface="+mn-lt"/>
                <a:cs typeface="Times New Roman" panose="02020603050405020304" pitchFamily="18" charset="0"/>
              </a:rPr>
              <a:t>Термин «информация»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7350" y="1569264"/>
            <a:ext cx="114173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Информация</a:t>
            </a:r>
            <a:r>
              <a:rPr lang="ru-RU" sz="20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[</a:t>
            </a:r>
            <a:r>
              <a:rPr lang="ru-RU" sz="2000" dirty="0" err="1">
                <a:solidFill>
                  <a:srgbClr val="2B2B2B"/>
                </a:solidFill>
                <a:cs typeface="Times New Roman" panose="02020603050405020304" pitchFamily="18" charset="0"/>
              </a:rPr>
              <a:t>information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]</a:t>
            </a:r>
            <a:r>
              <a:rPr lang="ru-RU" sz="2000" b="1" dirty="0">
                <a:solidFill>
                  <a:srgbClr val="2B2B2B"/>
                </a:solidFill>
                <a:cs typeface="Times New Roman" panose="02020603050405020304" pitchFamily="18" charset="0"/>
              </a:rPr>
              <a:t>  —</a:t>
            </a:r>
          </a:p>
          <a:p>
            <a:endParaRPr lang="ru-RU" sz="2000" b="1" dirty="0">
              <a:solidFill>
                <a:srgbClr val="2B2B2B"/>
              </a:solidFill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Сведения (сообщения, данные) независимо от формы их представления. Информация в зависимости от категории доступа к ней подразделяется на информацию общедоступную, а также на информацию, доступ к которой ограничен федеральными законами (информация ограниченного доступа) [ </a:t>
            </a:r>
            <a:r>
              <a:rPr lang="ru-RU" sz="2000" dirty="0">
                <a:solidFill>
                  <a:srgbClr val="1B4691"/>
                </a:solidFill>
                <a:cs typeface="Times New Roman" panose="02020603050405020304" pitchFamily="18" charset="0"/>
              </a:rPr>
              <a:t>N 149-ФЗ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  <a:b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</a:br>
            <a:endParaRPr lang="ru-RU" sz="2000" dirty="0">
              <a:solidFill>
                <a:srgbClr val="2B2B2B"/>
              </a:solidFill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Форма представления информации может быть классифицирована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по степени упорядоченности;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форме закрепления;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доступности,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содержанию,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затратам интеллектуального труда человека. </a:t>
            </a:r>
          </a:p>
          <a:p>
            <a:endParaRPr lang="ru-RU" sz="2000" dirty="0">
              <a:solidFill>
                <a:srgbClr val="2B2B2B"/>
              </a:solidFill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По степени упорядоченности</a:t>
            </a:r>
            <a:r>
              <a:rPr lang="ru-RU" sz="2000" b="1" dirty="0">
                <a:solidFill>
                  <a:srgbClr val="2B2B2B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2B2B2B"/>
                </a:solidFill>
                <a:cs typeface="Times New Roman" panose="02020603050405020304" pitchFamily="18" charset="0"/>
              </a:rPr>
              <a:t>различают информацию и документированную информацию. </a:t>
            </a:r>
            <a:endParaRPr lang="ru-RU" sz="2000" b="0" i="0" dirty="0">
              <a:solidFill>
                <a:srgbClr val="2B2B2B"/>
              </a:solidFill>
              <a:effectLst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942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700" y="295156"/>
            <a:ext cx="11557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cs typeface="Times New Roman" panose="02020603050405020304" pitchFamily="18" charset="0"/>
              </a:rPr>
              <a:t>По форме закрепления 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информация подразделяется на представленную в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письменном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виде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 (рукопись, машинопись, нотная запись и т. д.), в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устной форме 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(публичное произнесение, публичное исполнение и т. д.), в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виде </a:t>
            </a:r>
            <a:r>
              <a:rPr lang="ru-RU" i="1" dirty="0" err="1">
                <a:solidFill>
                  <a:srgbClr val="2B2B2B"/>
                </a:solidFill>
                <a:cs typeface="Times New Roman" panose="02020603050405020304" pitchFamily="18" charset="0"/>
              </a:rPr>
              <a:t>звуко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- или видеозаписи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 (механической, магнитной, цифровой, оптической и т. д.), в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виде изображения 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(рисунок, эскиз, картина, план, чертеж, кино-, теле-, видео- или фотокадр и т. д.), в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объемно-пространственной форме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 (скульптура, модель, макет, сооружение и т. д.). </a:t>
            </a:r>
          </a:p>
          <a:p>
            <a:r>
              <a:rPr lang="ru-RU" b="1" dirty="0">
                <a:solidFill>
                  <a:srgbClr val="C00000"/>
                </a:solidFill>
                <a:cs typeface="Times New Roman" panose="02020603050405020304" pitchFamily="18" charset="0"/>
              </a:rPr>
              <a:t>По доступности</a:t>
            </a:r>
            <a:r>
              <a:rPr lang="ru-RU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информация разделяется на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открытую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 (общедоступную) и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ограниченного доступа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. </a:t>
            </a:r>
          </a:p>
          <a:p>
            <a:r>
              <a:rPr lang="ru-RU" b="1" dirty="0">
                <a:solidFill>
                  <a:srgbClr val="C00000"/>
                </a:solidFill>
                <a:cs typeface="Times New Roman" panose="02020603050405020304" pitchFamily="18" charset="0"/>
              </a:rPr>
              <a:t>По содержанию 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информация может быть классифицирована по сфере применения; ценности информации от времени; предназначению. </a:t>
            </a:r>
          </a:p>
          <a:p>
            <a:r>
              <a:rPr lang="ru-RU" b="1" dirty="0">
                <a:solidFill>
                  <a:srgbClr val="C00000"/>
                </a:solidFill>
                <a:cs typeface="Times New Roman" panose="02020603050405020304" pitchFamily="18" charset="0"/>
              </a:rPr>
              <a:t>По сфере применения 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информация может быть разделена на экономическую, социально значимую, служебную, частную, развлекательную и тому подобную. </a:t>
            </a:r>
          </a:p>
          <a:p>
            <a:r>
              <a:rPr lang="ru-RU" b="1" dirty="0">
                <a:solidFill>
                  <a:srgbClr val="C00000"/>
                </a:solidFill>
                <a:cs typeface="Times New Roman" panose="02020603050405020304" pitchFamily="18" charset="0"/>
              </a:rPr>
              <a:t>По ценности информации 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от времени информация может быть разделена на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оперативную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,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неоперативную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 и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памятники культуры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. </a:t>
            </a:r>
            <a:r>
              <a:rPr lang="ru-RU" u="sng" dirty="0">
                <a:solidFill>
                  <a:srgbClr val="2B2B2B"/>
                </a:solidFill>
                <a:cs typeface="Times New Roman" panose="02020603050405020304" pitchFamily="18" charset="0"/>
              </a:rPr>
              <a:t>Ценность оперативной информации 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существенно зависит от времени, прошедшего с момента ее возникновения. </a:t>
            </a:r>
            <a:r>
              <a:rPr lang="ru-RU" u="sng" dirty="0">
                <a:solidFill>
                  <a:srgbClr val="2B2B2B"/>
                </a:solidFill>
                <a:cs typeface="Times New Roman" panose="02020603050405020304" pitchFamily="18" charset="0"/>
              </a:rPr>
              <a:t>Ценность неоперативной информации 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в меньшей степени зависит от времени. </a:t>
            </a:r>
            <a:r>
              <a:rPr lang="ru-RU" u="sng" dirty="0">
                <a:solidFill>
                  <a:srgbClr val="2B2B2B"/>
                </a:solidFill>
                <a:cs typeface="Times New Roman" panose="02020603050405020304" pitchFamily="18" charset="0"/>
              </a:rPr>
              <a:t>Произведения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 художественной литературы или искусства могут сохранять свою ценность в течение нескольких лет. Если ценность этих произведений не уменьшается в течение десятков лет, они могут быть отнесены к памятникам культуры. </a:t>
            </a:r>
          </a:p>
          <a:p>
            <a:r>
              <a:rPr lang="ru-RU" b="1" dirty="0">
                <a:solidFill>
                  <a:srgbClr val="C00000"/>
                </a:solidFill>
                <a:cs typeface="Times New Roman" panose="02020603050405020304" pitchFamily="18" charset="0"/>
              </a:rPr>
              <a:t>По предназначению 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информация подразделяется на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массовую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,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групповую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 и </a:t>
            </a:r>
            <a:r>
              <a:rPr lang="ru-RU" i="1" dirty="0">
                <a:solidFill>
                  <a:srgbClr val="2B2B2B"/>
                </a:solidFill>
                <a:cs typeface="Times New Roman" panose="02020603050405020304" pitchFamily="18" charset="0"/>
              </a:rPr>
              <a:t>индивидуальную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. Массовая информация представляет собой сведения, предназначенные для неограниченного круга лиц. Групповая информация ориентирована на использование вполне определенным кругом лиц, имеющих отношение к содержащимся в ней сведениям. Индивидуальная информация ориентирована на конкретного человека. </a:t>
            </a:r>
          </a:p>
          <a:p>
            <a:r>
              <a:rPr lang="ru-RU" b="1" dirty="0">
                <a:solidFill>
                  <a:srgbClr val="C00000"/>
                </a:solidFill>
                <a:cs typeface="Times New Roman" panose="02020603050405020304" pitchFamily="18" charset="0"/>
              </a:rPr>
              <a:t>По затратам интеллектуального труда человека на создание информации 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она условно может быть разделена на высокоинтеллектуальную, распорядительную и бытовую [ </a:t>
            </a:r>
            <a:r>
              <a:rPr lang="ru-RU" dirty="0">
                <a:solidFill>
                  <a:srgbClr val="1B4691"/>
                </a:solidFill>
                <a:cs typeface="Times New Roman" panose="02020603050405020304" pitchFamily="18" charset="0"/>
              </a:rPr>
              <a:t>Комов-09</a:t>
            </a:r>
            <a:r>
              <a:rPr lang="ru-RU" dirty="0">
                <a:solidFill>
                  <a:srgbClr val="2B2B2B"/>
                </a:solidFill>
                <a:cs typeface="Times New Roman" panose="02020603050405020304" pitchFamily="18" charset="0"/>
              </a:rPr>
              <a:t> ].</a:t>
            </a:r>
          </a:p>
        </p:txBody>
      </p:sp>
    </p:spTree>
    <p:extLst>
      <p:ext uri="{BB962C8B-B14F-4D97-AF65-F5344CB8AC3E}">
        <p14:creationId xmlns:p14="http://schemas.microsoft.com/office/powerpoint/2010/main" val="2868398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+mn-lt"/>
                <a:cs typeface="Times New Roman" panose="02020603050405020304" pitchFamily="18" charset="0"/>
              </a:rPr>
              <a:t>Термин «опасность»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38200" y="1690688"/>
            <a:ext cx="102743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Опасность</a:t>
            </a:r>
            <a:r>
              <a:rPr lang="ru-RU" sz="2000" b="1" dirty="0">
                <a:cs typeface="Times New Roman" panose="02020603050405020304" pitchFamily="18" charset="0"/>
              </a:rPr>
              <a:t> </a:t>
            </a:r>
            <a:r>
              <a:rPr lang="ru-RU" sz="2000" dirty="0">
                <a:cs typeface="Times New Roman" panose="02020603050405020304" pitchFamily="18" charset="0"/>
              </a:rPr>
              <a:t>[</a:t>
            </a:r>
            <a:r>
              <a:rPr lang="ru-RU" sz="2000" dirty="0" err="1">
                <a:cs typeface="Times New Roman" panose="02020603050405020304" pitchFamily="18" charset="0"/>
              </a:rPr>
              <a:t>hazard</a:t>
            </a:r>
            <a:r>
              <a:rPr lang="ru-RU" sz="2000" dirty="0">
                <a:cs typeface="Times New Roman" panose="02020603050405020304" pitchFamily="18" charset="0"/>
              </a:rPr>
              <a:t>]</a:t>
            </a:r>
            <a:r>
              <a:rPr lang="ru-RU" sz="2000" b="1" dirty="0">
                <a:cs typeface="Times New Roman" panose="02020603050405020304" pitchFamily="18" charset="0"/>
              </a:rPr>
              <a:t>  — </a:t>
            </a:r>
            <a:r>
              <a:rPr lang="ru-RU" sz="2000" dirty="0">
                <a:cs typeface="Times New Roman" panose="02020603050405020304" pitchFamily="18" charset="0"/>
              </a:rPr>
              <a:t>Источник потенциального вреда. </a:t>
            </a:r>
            <a:br>
              <a:rPr lang="ru-RU" sz="2000" dirty="0">
                <a:cs typeface="Times New Roman" panose="02020603050405020304" pitchFamily="18" charset="0"/>
              </a:rPr>
            </a:br>
            <a:r>
              <a:rPr lang="ru-RU" sz="2000" dirty="0">
                <a:cs typeface="Times New Roman" panose="02020603050405020304" pitchFamily="18" charset="0"/>
              </a:rPr>
              <a:t>Примечание. Опасность может быть источником риска [ ISO GUIDE 73-2009 ].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2614018"/>
            <a:ext cx="10972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Опасность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 — возможность возникновения обстоятельств, при которых материя, поле, энергия, информация или их сочетание могут таким образом повлиять на сложную систему, что приведет к ухудшению или невозможности её функционирования и развития.</a:t>
            </a:r>
          </a:p>
          <a:p>
            <a:endParaRPr lang="ru-RU" sz="2000" b="1" dirty="0">
              <a:solidFill>
                <a:srgbClr val="222222"/>
              </a:solidFill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Опасность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 — вероятность, возможность того, что может произойти какое-то нежелательное событие.</a:t>
            </a:r>
          </a:p>
          <a:p>
            <a:endParaRPr lang="ru-RU" sz="2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Аксиома о потенциальной опасности:</a:t>
            </a:r>
            <a:r>
              <a:rPr lang="ru-RU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 Ни в одном виде деятельности невозможно достичь абсолютной безопасности. Следовательно — любая деятельность потенциально опасна.</a:t>
            </a:r>
            <a:endParaRPr lang="ru-RU" sz="2000" b="0" i="0" dirty="0">
              <a:solidFill>
                <a:srgbClr val="222222"/>
              </a:solidFill>
              <a:effectLst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478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4168"/>
            <a:ext cx="7646988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 этапов в процессе действия опасности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/>
            <a:r>
              <a:rPr lang="ru-RU" sz="3000" dirty="0"/>
              <a:t>источник (субъект) опасности;</a:t>
            </a:r>
          </a:p>
          <a:p>
            <a:pPr marL="381000" indent="-381000"/>
            <a:r>
              <a:rPr lang="ru-RU" sz="3000" dirty="0"/>
              <a:t>объект, подвергающийся опасности;</a:t>
            </a:r>
          </a:p>
          <a:p>
            <a:pPr marL="381000" indent="-381000"/>
            <a:r>
              <a:rPr lang="ru-RU" sz="3000" dirty="0"/>
              <a:t>средства, которыми источник опасности воздействует на объект опасности;</a:t>
            </a:r>
          </a:p>
          <a:p>
            <a:pPr marL="381000" indent="-381000"/>
            <a:r>
              <a:rPr lang="ru-RU" sz="3000" dirty="0"/>
              <a:t>цель, которую ставит источник опасности по отношению к объекту;</a:t>
            </a:r>
          </a:p>
          <a:p>
            <a:pPr marL="381000" indent="-381000"/>
            <a:r>
              <a:rPr lang="ru-RU" sz="3000" dirty="0"/>
              <a:t>процесс воздействия источника опасности на объект;</a:t>
            </a:r>
          </a:p>
          <a:p>
            <a:pPr marL="381000" indent="-381000"/>
            <a:r>
              <a:rPr lang="ru-RU" sz="3000" dirty="0"/>
              <a:t>результат воздействия.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130580509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646988" cy="1143000"/>
          </a:xfrm>
        </p:spPr>
        <p:txBody>
          <a:bodyPr/>
          <a:lstStyle/>
          <a:p>
            <a:r>
              <a:rPr lang="ru-RU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 этапов в процессе действия опасности </a:t>
            </a:r>
            <a:endParaRPr lang="ru-RU" sz="260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/>
            <a:r>
              <a:rPr lang="ru-RU" sz="3000" dirty="0">
                <a:solidFill>
                  <a:srgbClr val="C00000"/>
                </a:solidFill>
              </a:rPr>
              <a:t>источник</a:t>
            </a:r>
            <a:r>
              <a:rPr lang="ru-RU" sz="3000" dirty="0"/>
              <a:t> (субъект) опасности;</a:t>
            </a:r>
          </a:p>
          <a:p>
            <a:pPr marL="381000" indent="-381000"/>
            <a:r>
              <a:rPr lang="ru-RU" sz="3000" dirty="0"/>
              <a:t>объект, подвергающийся опасности;</a:t>
            </a:r>
          </a:p>
          <a:p>
            <a:pPr marL="381000" indent="-381000"/>
            <a:r>
              <a:rPr lang="ru-RU" sz="3000" dirty="0"/>
              <a:t>средства, которыми источник опасности воздействует на объект опасности;</a:t>
            </a:r>
          </a:p>
          <a:p>
            <a:pPr marL="381000" indent="-381000"/>
            <a:r>
              <a:rPr lang="ru-RU" sz="3000" dirty="0"/>
              <a:t>цель, которую ставит источник опасности по отношению к объекту;</a:t>
            </a:r>
          </a:p>
          <a:p>
            <a:pPr marL="381000" indent="-381000"/>
            <a:r>
              <a:rPr lang="ru-RU" sz="3000" dirty="0"/>
              <a:t>процесс воздействия источника опасности на объект;</a:t>
            </a:r>
          </a:p>
          <a:p>
            <a:pPr marL="381000" indent="-381000"/>
            <a:r>
              <a:rPr lang="ru-RU" sz="3000" dirty="0"/>
              <a:t>результат воздействия.</a:t>
            </a:r>
          </a:p>
        </p:txBody>
      </p:sp>
      <p:sp>
        <p:nvSpPr>
          <p:cNvPr id="71684" name="AutoShape 4"/>
          <p:cNvSpPr>
            <a:spLocks noChangeArrowheads="1"/>
          </p:cNvSpPr>
          <p:nvPr/>
        </p:nvSpPr>
        <p:spPr bwMode="auto">
          <a:xfrm>
            <a:off x="1858964" y="2697164"/>
            <a:ext cx="7566025" cy="2376487"/>
          </a:xfrm>
          <a:prstGeom prst="wedgeRectCallout">
            <a:avLst>
              <a:gd name="adj1" fmla="val -32153"/>
              <a:gd name="adj2" fmla="val -74852"/>
            </a:avLst>
          </a:prstGeom>
          <a:solidFill>
            <a:srgbClr val="D2E8FF">
              <a:alpha val="94901"/>
            </a:srgb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457200" indent="-457200" eaLnBrk="0" hangingPunct="0">
              <a:buFontTx/>
              <a:buAutoNum type="arabicPeriod"/>
            </a:pPr>
            <a:r>
              <a:rPr lang="ru-RU" b="1" dirty="0"/>
              <a:t>Природные явления (землетрясения, наводнения, засуха и т.д.).</a:t>
            </a:r>
          </a:p>
          <a:p>
            <a:pPr marL="457200" indent="-457200" eaLnBrk="0" hangingPunct="0">
              <a:buFontTx/>
              <a:buAutoNum type="arabicPeriod"/>
            </a:pPr>
            <a:r>
              <a:rPr lang="ru-RU" b="1" dirty="0"/>
              <a:t>Элементы техногенной сферы (атомные электростанции, предприятия химической промышленности и др.).</a:t>
            </a:r>
          </a:p>
          <a:p>
            <a:pPr marL="457200" indent="-457200" eaLnBrk="0" hangingPunct="0">
              <a:buFontTx/>
              <a:buAutoNum type="arabicPeriod"/>
            </a:pPr>
            <a:r>
              <a:rPr lang="ru-RU" b="1" dirty="0"/>
              <a:t>Человек, группа людей, их сообщество (преступник, преступная организация).</a:t>
            </a:r>
            <a:endParaRPr lang="ru-RU" sz="16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67458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646988" cy="1143000"/>
          </a:xfrm>
        </p:spPr>
        <p:txBody>
          <a:bodyPr/>
          <a:lstStyle/>
          <a:p>
            <a:r>
              <a:rPr lang="ru-RU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 этапов в процессе действия опасности </a:t>
            </a:r>
            <a:endParaRPr lang="ru-RU" sz="2600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/>
            <a:r>
              <a:rPr lang="ru-RU" sz="3000" dirty="0"/>
              <a:t>источник (субъект) опасности;</a:t>
            </a:r>
          </a:p>
          <a:p>
            <a:pPr marL="381000" indent="-381000"/>
            <a:r>
              <a:rPr lang="ru-RU" sz="3000" dirty="0">
                <a:solidFill>
                  <a:srgbClr val="C00000"/>
                </a:solidFill>
              </a:rPr>
              <a:t>объект</a:t>
            </a:r>
            <a:r>
              <a:rPr lang="ru-RU" sz="3000" dirty="0"/>
              <a:t>, подвергающийся опасности;</a:t>
            </a:r>
          </a:p>
          <a:p>
            <a:pPr marL="381000" indent="-381000"/>
            <a:r>
              <a:rPr lang="ru-RU" sz="3000" dirty="0"/>
              <a:t>средства, которыми источник опасности воздействует на объект опасности;</a:t>
            </a:r>
          </a:p>
          <a:p>
            <a:pPr marL="381000" indent="-381000"/>
            <a:r>
              <a:rPr lang="ru-RU" sz="3000" dirty="0"/>
              <a:t>цель, которую ставит источник опасности по отношению к объекту;</a:t>
            </a:r>
          </a:p>
          <a:p>
            <a:pPr marL="381000" indent="-381000"/>
            <a:r>
              <a:rPr lang="ru-RU" sz="3000" dirty="0"/>
              <a:t>процесс воздействия источника опасности на объект;</a:t>
            </a:r>
          </a:p>
          <a:p>
            <a:pPr marL="381000" indent="-381000"/>
            <a:r>
              <a:rPr lang="ru-RU" sz="3000" dirty="0"/>
              <a:t>результат воздействия.</a:t>
            </a:r>
          </a:p>
        </p:txBody>
      </p:sp>
      <p:sp>
        <p:nvSpPr>
          <p:cNvPr id="72708" name="AutoShape 4"/>
          <p:cNvSpPr>
            <a:spLocks noChangeArrowheads="1"/>
          </p:cNvSpPr>
          <p:nvPr/>
        </p:nvSpPr>
        <p:spPr bwMode="auto">
          <a:xfrm>
            <a:off x="2232026" y="3284539"/>
            <a:ext cx="7566025" cy="1584325"/>
          </a:xfrm>
          <a:prstGeom prst="wedgeRectCallout">
            <a:avLst>
              <a:gd name="adj1" fmla="val -36704"/>
              <a:gd name="adj2" fmla="val -93889"/>
            </a:avLst>
          </a:prstGeom>
          <a:solidFill>
            <a:srgbClr val="D2E8FF">
              <a:alpha val="94901"/>
            </a:srgb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457200" indent="-457200" eaLnBrk="0" hangingPunct="0"/>
            <a:r>
              <a:rPr lang="ru-RU" b="1" dirty="0"/>
              <a:t>Объектом, подвергающимся опасности, являются люди. Понятие "объект опасности" применительно к чему-либо другому имеет смысл лишь тогда, когда этот объект каким-либо образом включен в жизнь людей и играет в ней важную роль.</a:t>
            </a:r>
          </a:p>
        </p:txBody>
      </p:sp>
    </p:spTree>
    <p:extLst>
      <p:ext uri="{BB962C8B-B14F-4D97-AF65-F5344CB8AC3E}">
        <p14:creationId xmlns:p14="http://schemas.microsoft.com/office/powerpoint/2010/main" val="265450540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3680</Words>
  <Application>Microsoft Office PowerPoint</Application>
  <PresentationFormat>Широкоэкранный</PresentationFormat>
  <Paragraphs>230</Paragraphs>
  <Slides>33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Georgia</vt:lpstr>
      <vt:lpstr>Open Sans</vt:lpstr>
      <vt:lpstr>Times New Roman</vt:lpstr>
      <vt:lpstr>Тема Office</vt:lpstr>
      <vt:lpstr>Visio</vt:lpstr>
      <vt:lpstr>  «АППАРАТНО­ПРОГРАММНЫЕ СРЕДСТВА ЗАЩИТЫ ИНФОРМАЦИИ В КОМПЬЮТЕРНЫХ СИСТЕМАХ»  </vt:lpstr>
      <vt:lpstr>Изучаемые вопросы</vt:lpstr>
      <vt:lpstr>Цели и задачи дисциплины</vt:lpstr>
      <vt:lpstr>Термин «информация»</vt:lpstr>
      <vt:lpstr>Презентация PowerPoint</vt:lpstr>
      <vt:lpstr>Термин «опасность»</vt:lpstr>
      <vt:lpstr>6 этапов в процессе действия опасности </vt:lpstr>
      <vt:lpstr>6 этапов в процессе действия опасности </vt:lpstr>
      <vt:lpstr>6 этапов в процессе действия опасности </vt:lpstr>
      <vt:lpstr>6 этапов в процессе действия опасности </vt:lpstr>
      <vt:lpstr>6 этапов в процессе действия опасности </vt:lpstr>
      <vt:lpstr>6 этапов в процессе действия опасности </vt:lpstr>
      <vt:lpstr>Идентификация опасностей</vt:lpstr>
      <vt:lpstr>Квантификация опасностей</vt:lpstr>
      <vt:lpstr>Термин «угроза»</vt:lpstr>
      <vt:lpstr>Угроза (безопасности информации)</vt:lpstr>
      <vt:lpstr>Презентация PowerPoint</vt:lpstr>
      <vt:lpstr>Презентация PowerPoint</vt:lpstr>
      <vt:lpstr>Источники и последствия угрозы</vt:lpstr>
      <vt:lpstr>Виды взаимосвязей между угрозами, их источниками и последствиями</vt:lpstr>
      <vt:lpstr>Угроза безопасности информационной взаимоувязанной сети связи Российской Федерации  —</vt:lpstr>
      <vt:lpstr>Термин «риск» [risk]  —</vt:lpstr>
      <vt:lpstr>Термин «риск» [risk]  —</vt:lpstr>
      <vt:lpstr>Презентация PowerPoint</vt:lpstr>
      <vt:lpstr>Термин «безопасность»</vt:lpstr>
      <vt:lpstr>Презентация PowerPoint</vt:lpstr>
      <vt:lpstr>Презентация PowerPoint</vt:lpstr>
      <vt:lpstr>Виды безопасности </vt:lpstr>
      <vt:lpstr>Система комплексной безопасности</vt:lpstr>
      <vt:lpstr>Задачи системы обеспечения безопасности</vt:lpstr>
      <vt:lpstr>Государственная система защиты информации</vt:lpstr>
      <vt:lpstr>Типовая структура службы безопасности</vt:lpstr>
      <vt:lpstr>Вопросы?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Сергей Крас</cp:lastModifiedBy>
  <cp:revision>51</cp:revision>
  <dcterms:created xsi:type="dcterms:W3CDTF">2017-08-30T09:47:16Z</dcterms:created>
  <dcterms:modified xsi:type="dcterms:W3CDTF">2022-12-24T15:22:53Z</dcterms:modified>
</cp:coreProperties>
</file>