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9" r:id="rId22"/>
    <p:sldId id="306" r:id="rId23"/>
    <p:sldId id="307" r:id="rId24"/>
    <p:sldId id="308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09860-BE89-40BC-87FD-E1E95D6A8046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8D14-BEDD-467F-B190-4E55B2802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3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3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1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5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6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6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56A2-247A-4636-BDD3-1B16E0D69022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BB27-AD28-4529-8CA0-182F87B8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9800" y="1017431"/>
            <a:ext cx="10134600" cy="36912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от несанкционированного доступа (НСД)» </a:t>
            </a:r>
            <a:r>
              <a:rPr lang="ru-RU" b="1" dirty="0"/>
              <a:t/>
            </a:r>
            <a:br>
              <a:rPr lang="ru-RU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9" y="1484048"/>
            <a:ext cx="9248154" cy="5057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9151" y="727084"/>
            <a:ext cx="580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внешних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10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3972"/>
            <a:ext cx="10515600" cy="7611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внешних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7804"/>
            <a:ext cx="9537700" cy="5227514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11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0627"/>
            <a:ext cx="10515600" cy="94006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внешних нарушителей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508547"/>
            <a:ext cx="9091613" cy="4948143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12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376788"/>
            <a:ext cx="9472613" cy="5117964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87" y="1376786"/>
            <a:ext cx="9409113" cy="5145803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14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362405"/>
            <a:ext cx="9867900" cy="5356489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15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2" y="1485968"/>
            <a:ext cx="9519393" cy="516731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37" y="1540560"/>
            <a:ext cx="9326563" cy="5073846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17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6787"/>
            <a:ext cx="9436100" cy="5122099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18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7" y="1417731"/>
            <a:ext cx="9434513" cy="5159694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19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121" y="180990"/>
            <a:ext cx="7646988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411" y="1683913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угроз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 (ИБ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автоматизированных систем (АС).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 НСД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утечки информации. Классификация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 утечки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>
                <a:solidFill>
                  <a:schemeClr val="hlink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94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733071"/>
            <a:ext cx="8597900" cy="46671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категория внутренних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20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6963251" y="1413537"/>
            <a:ext cx="4103688" cy="503238"/>
          </a:xfrm>
          <a:prstGeom prst="rect">
            <a:avLst/>
          </a:prstGeom>
          <a:gradFill rotWithShape="1">
            <a:gsLst>
              <a:gs pos="0">
                <a:srgbClr val="FF0000">
                  <a:alpha val="44000"/>
                </a:srgbClr>
              </a:gs>
              <a:gs pos="50000">
                <a:schemeClr val="tx2"/>
              </a:gs>
              <a:gs pos="100000">
                <a:srgbClr val="FF0000">
                  <a:alpha val="44000"/>
                </a:srgbClr>
              </a:gs>
            </a:gsLst>
            <a:lin ang="5400000" scaled="1"/>
          </a:gradFill>
          <a:ln>
            <a:noFill/>
          </a:ln>
          <a:effectLst>
            <a:prstShdw prst="shdw17" dist="125724" dir="18900000">
              <a:srgbClr val="80808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 anchor="ctr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59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нарушитель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1173042" y="1448462"/>
            <a:ext cx="4103688" cy="503238"/>
          </a:xfrm>
          <a:prstGeom prst="rect">
            <a:avLst/>
          </a:prstGeom>
          <a:gradFill rotWithShape="1">
            <a:gsLst>
              <a:gs pos="0">
                <a:srgbClr val="00FF00">
                  <a:alpha val="42999"/>
                </a:srgbClr>
              </a:gs>
              <a:gs pos="50000">
                <a:schemeClr val="tx2"/>
              </a:gs>
              <a:gs pos="100000">
                <a:srgbClr val="00FF00">
                  <a:alpha val="42999"/>
                </a:srgbClr>
              </a:gs>
            </a:gsLst>
            <a:lin ang="5400000" scaled="1"/>
          </a:gradFill>
          <a:ln>
            <a:noFill/>
          </a:ln>
          <a:effectLst>
            <a:prstShdw prst="shdw17" dist="135003" dir="13271156">
              <a:srgbClr val="80808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 anchor="ctr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59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нарушитель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1841500" y="114300"/>
            <a:ext cx="8642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lIns="103243" tIns="51620" rIns="103243" bIns="51620" anchor="ctr">
            <a:flatTx/>
          </a:bodyPr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59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Возможные способы НСД к информации АС</a:t>
            </a:r>
          </a:p>
        </p:txBody>
      </p:sp>
      <p:sp>
        <p:nvSpPr>
          <p:cNvPr id="273413" name="Line 5"/>
          <p:cNvSpPr>
            <a:spLocks noChangeShapeType="1"/>
          </p:cNvSpPr>
          <p:nvPr/>
        </p:nvSpPr>
        <p:spPr bwMode="auto">
          <a:xfrm flipH="1">
            <a:off x="3403600" y="692150"/>
            <a:ext cx="2547938" cy="622300"/>
          </a:xfrm>
          <a:prstGeom prst="line">
            <a:avLst/>
          </a:prstGeom>
          <a:noFill/>
          <a:ln w="127000" cmpd="dbl">
            <a:solidFill>
              <a:srgbClr val="808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>
            <a:off x="6240463" y="692150"/>
            <a:ext cx="2563812" cy="585788"/>
          </a:xfrm>
          <a:prstGeom prst="line">
            <a:avLst/>
          </a:prstGeom>
          <a:noFill/>
          <a:ln w="127000" cmpd="dbl">
            <a:solidFill>
              <a:srgbClr val="80808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423077" y="2149520"/>
            <a:ext cx="5345327" cy="27003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135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5113" indent="-85725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29418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73575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6529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110163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567363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024563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481763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Неправомерные действия со стороны  лиц,  имеющих  право доступа к защищаемой информации:</a:t>
            </a:r>
          </a:p>
          <a:p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Несанкционированное изменение информации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Несанкционированное копирование информации и передача ее третьим лицам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техническим средствам и системам АС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программных вирусов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программных закладок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закладочных устройств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носителя с защищаемой информацией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6462714" y="2035573"/>
            <a:ext cx="5416906" cy="29868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5113" indent="-85725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Неправомерные действия внешнего нарушителя с использованием технических каналов: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“Прослушивание” каналов связи и запись всего проходящего потока сообщений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Маскировка под зарегистрированного пользователя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Блокирование доступа к защищаемой информации путем  перегрузки  технических средств обработки информации ложными заявками на ее обработку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Несанкционированный доступ к информации, циркулирующей в АС по каналам связи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ложных команд управления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программных вирусов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Перехват информации за счет утечек по техническим каналам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450373" y="5144449"/>
            <a:ext cx="5345327" cy="157024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135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5113" indent="-85725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обслуживающего персонала АС: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эксплуатации технических средств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эксплуатации программных средств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эксплуатации средств и систем защиты  информации</a:t>
            </a:r>
          </a:p>
          <a:p>
            <a:pPr lvl="1" algn="just">
              <a:buClr>
                <a:srgbClr val="000000"/>
              </a:buClr>
              <a:buFont typeface="Symbol" panose="05050102010706020507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Сбои аппаратных средств, источников питания, носителей данных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462714" y="5130801"/>
            <a:ext cx="5416906" cy="164531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43" tIns="51620" rIns="103243" bIns="51620"/>
          <a:lstStyle>
            <a:lvl1pPr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5113" indent="-85725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defTabSz="1033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defTabSz="1033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 НСД к информации: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Диверсия в отношении АС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носителя с защищаемой информацией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Несанкционированный физический доступ в помещения где расположена АС</a:t>
            </a:r>
          </a:p>
          <a:p>
            <a:pPr lvl="1">
              <a:buFont typeface="Arial" panose="020B0604020202020204" pitchFamily="34" charset="0"/>
              <a:buChar char="●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Преднамеренный разрыв линии связи, что приводит к прекращению доставки сообщений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21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5" y="825500"/>
            <a:ext cx="10918833" cy="597146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22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0496" y="914400"/>
            <a:ext cx="6482686" cy="79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6059"/>
            <a:ext cx="4102290" cy="6985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кейлоггеры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78" y="1120568"/>
            <a:ext cx="5027268" cy="2755393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23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724" y="721846"/>
            <a:ext cx="4707076" cy="2899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192" y="3763407"/>
            <a:ext cx="5243608" cy="2990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78" y="3981518"/>
            <a:ext cx="4738300" cy="26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каналов утечки информации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20496" y="180990"/>
            <a:ext cx="390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24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803006"/>
            <a:ext cx="10582296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Каналы утечки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разглашения информации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неправильной организации обращения с конфиденциальной информацией, а также из-за халатного или преступного отношения лиц, допущенных к информации ограниченного доступа, к своим обязанностям по обеспечению безопасности информации.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Агентурные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технические каналы разведки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 создаются разведывательными органами государств или другими, заинтересованными в получении конфиденциальной информации субъектами, путем организации дополнительных нештатных каналов взаимодействия информационной системы с внешней средой.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 доступа 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при использовании нарушителем стандартных средств передачи и обработки информации для получения семантического доступа к конфиденциальной информации или к функциям управления процессом обработки информации, т. е. к объектам и субъектам АС.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EAA40-8102-4E98-9E0B-C35C50E65166}"/>
              </a:ext>
            </a:extLst>
          </p:cNvPr>
          <p:cNvSpPr txBox="1"/>
          <p:nvPr/>
        </p:nvSpPr>
        <p:spPr>
          <a:xfrm>
            <a:off x="417538" y="712966"/>
            <a:ext cx="11366305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безопасности АС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потенциально возможное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АС, которое может прямо или косвенно нанести урон пользователям или владельцам 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0363"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информацию в АС: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кем то с целью злого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умысла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возникнуть в результате неподдающихся точной вероятностной оценке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84819"/>
            <a:ext cx="10515600" cy="52351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угроз информационной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АС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3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606081" y="2877022"/>
            <a:ext cx="3129566" cy="827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безопасности АС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073497" y="4034337"/>
            <a:ext cx="2434107" cy="8271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целостности АС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460104" y="4034339"/>
            <a:ext cx="3091468" cy="904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безопасности информации в АС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flipH="1">
            <a:off x="3823391" y="3704139"/>
            <a:ext cx="982662" cy="330200"/>
          </a:xfrm>
          <a:prstGeom prst="line">
            <a:avLst/>
          </a:prstGeom>
          <a:noFill/>
          <a:ln w="9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2" name="Line 47"/>
          <p:cNvSpPr>
            <a:spLocks noChangeShapeType="1"/>
          </p:cNvSpPr>
          <p:nvPr/>
        </p:nvSpPr>
        <p:spPr bwMode="auto">
          <a:xfrm flipH="1" flipV="1">
            <a:off x="5460103" y="3704139"/>
            <a:ext cx="982663" cy="330200"/>
          </a:xfrm>
          <a:prstGeom prst="line">
            <a:avLst/>
          </a:prstGeom>
          <a:noFill/>
          <a:ln w="9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/>
          </a:p>
        </p:txBody>
      </p:sp>
      <p:sp>
        <p:nvSpPr>
          <p:cNvPr id="14" name="Прямоугольник 13"/>
          <p:cNvSpPr/>
          <p:nvPr/>
        </p:nvSpPr>
        <p:spPr>
          <a:xfrm>
            <a:off x="417538" y="5088623"/>
            <a:ext cx="11071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безопасности информации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потенциально возможное воздействие на информацию, которое может привести к ее несанкционированному уничтожению, модификации, получению (раскрытию), блокированию или размножению. </a:t>
            </a:r>
          </a:p>
        </p:txBody>
      </p:sp>
    </p:spTree>
    <p:extLst>
      <p:ext uri="{BB962C8B-B14F-4D97-AF65-F5344CB8AC3E}">
        <p14:creationId xmlns:p14="http://schemas.microsoft.com/office/powerpoint/2010/main" val="2483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угроз информационной безопасности АС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4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8579" y="886077"/>
            <a:ext cx="10780157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информацией, ее обработка, в частности копирование, модификация или уничтожение информации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 информации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анкционированный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доступ к информации, не нарушающий установленные правила разграничения доступа;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несанкционированный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(НСД)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доступ к информации, нарушающий правила разграничения доступа с использованием штатных средств, предоставляемых средствами вычислительной техники (СВТ) или автоматизированными системами (АС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0363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</a:t>
            </a:r>
            <a:r>
              <a:rPr lang="ru-RU" sz="2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 штатными средствами понимается совокупность программного, микропрограммного и технического обеспечения 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СВТ или АС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//РД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«Защита от НСД к информации. Термины и определения»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8826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угроз информационной безопасности АС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5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2176531" y="2962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176531" y="7534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76"/>
          <p:cNvSpPr>
            <a:spLocks noChangeArrowheads="1"/>
          </p:cNvSpPr>
          <p:nvPr/>
        </p:nvSpPr>
        <p:spPr bwMode="auto">
          <a:xfrm>
            <a:off x="2176531" y="12106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77535"/>
              </p:ext>
            </p:extLst>
          </p:nvPr>
        </p:nvGraphicFramePr>
        <p:xfrm>
          <a:off x="25756" y="644194"/>
          <a:ext cx="12140485" cy="619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1915">
                  <a:extLst>
                    <a:ext uri="{9D8B030D-6E8A-4147-A177-3AD203B41FA5}">
                      <a16:colId xmlns:a16="http://schemas.microsoft.com/office/drawing/2014/main" val="2147652785"/>
                    </a:ext>
                  </a:extLst>
                </a:gridCol>
                <a:gridCol w="1335970">
                  <a:extLst>
                    <a:ext uri="{9D8B030D-6E8A-4147-A177-3AD203B41FA5}">
                      <a16:colId xmlns:a16="http://schemas.microsoft.com/office/drawing/2014/main" val="3353868775"/>
                    </a:ext>
                  </a:extLst>
                </a:gridCol>
                <a:gridCol w="1348943">
                  <a:extLst>
                    <a:ext uri="{9D8B030D-6E8A-4147-A177-3AD203B41FA5}">
                      <a16:colId xmlns:a16="http://schemas.microsoft.com/office/drawing/2014/main" val="1888650521"/>
                    </a:ext>
                  </a:extLst>
                </a:gridCol>
                <a:gridCol w="1348943">
                  <a:extLst>
                    <a:ext uri="{9D8B030D-6E8A-4147-A177-3AD203B41FA5}">
                      <a16:colId xmlns:a16="http://schemas.microsoft.com/office/drawing/2014/main" val="3483697360"/>
                    </a:ext>
                  </a:extLst>
                </a:gridCol>
                <a:gridCol w="1348943">
                  <a:extLst>
                    <a:ext uri="{9D8B030D-6E8A-4147-A177-3AD203B41FA5}">
                      <a16:colId xmlns:a16="http://schemas.microsoft.com/office/drawing/2014/main" val="3760299765"/>
                    </a:ext>
                  </a:extLst>
                </a:gridCol>
                <a:gridCol w="1348943">
                  <a:extLst>
                    <a:ext uri="{9D8B030D-6E8A-4147-A177-3AD203B41FA5}">
                      <a16:colId xmlns:a16="http://schemas.microsoft.com/office/drawing/2014/main" val="1052496937"/>
                    </a:ext>
                  </a:extLst>
                </a:gridCol>
                <a:gridCol w="1348943">
                  <a:extLst>
                    <a:ext uri="{9D8B030D-6E8A-4147-A177-3AD203B41FA5}">
                      <a16:colId xmlns:a16="http://schemas.microsoft.com/office/drawing/2014/main" val="3797098145"/>
                    </a:ext>
                  </a:extLst>
                </a:gridCol>
                <a:gridCol w="1197831">
                  <a:extLst>
                    <a:ext uri="{9D8B030D-6E8A-4147-A177-3AD203B41FA5}">
                      <a16:colId xmlns:a16="http://schemas.microsoft.com/office/drawing/2014/main" val="1126632943"/>
                    </a:ext>
                  </a:extLst>
                </a:gridCol>
                <a:gridCol w="1500054">
                  <a:extLst>
                    <a:ext uri="{9D8B030D-6E8A-4147-A177-3AD203B41FA5}">
                      <a16:colId xmlns:a16="http://schemas.microsoft.com/office/drawing/2014/main" val="27104331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 безопасности АС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82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цели реализации угрозы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принципу воздействия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характеру воздействия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способу воздействия на объект атаки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способу воздействия на АС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объекту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атаки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используе-мым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средствам атаки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объекта атаки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причине появления ошибки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защиты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3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</a:t>
                      </a:r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конфиден-циальности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использова-нием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Непосред-ственное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воздействие на объект атаки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-ном режиме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АС в целом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использова-нием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штатного ПО АС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хранении объекта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Неадекват-ность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 безопасности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0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целостности ресурсов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использова-нием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скрытых каналов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Пассивное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систему разрешений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пакетном режиме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объекты АС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использова-нием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специального ПО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передаче объекта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управления системой защиты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09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доступности ресурсов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Опосредо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-ванное воздействие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субъекты АС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обработке объекта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проектирова-ния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защиты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4113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каналы передачи данных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pattFill prst="pct50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кодирования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6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3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838200" y="962742"/>
            <a:ext cx="10515600" cy="493571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FAFAFA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eaLnBrk="1" hangingPunct="1"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угрозы НСД: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угрозы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проникновения в операционную среду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компьютера с использованием штатного ПО (средств операционной системы или прикладных программ);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создания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нештатных режимов работы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(программно-аппаратных) средств за счет преднамеренных изменений служебных данных, игнорирования предусмотренных в штатных условиях ограничений на состав и характеристики обрабатываемой информации, искажения (модификации) самих данных и т.п.;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внедрения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вредоносных программ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(программно-математического воздействия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spcAft>
                <a:spcPts val="600"/>
              </a:spcAft>
              <a:buNone/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РД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«Защита от НСД к информации. Термины и определения»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6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38199" y="2330897"/>
            <a:ext cx="10515601" cy="2658198"/>
            <a:chOff x="389023" y="2330897"/>
            <a:chExt cx="10515601" cy="265819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9023" y="2923409"/>
              <a:ext cx="5257799" cy="2065686"/>
            </a:xfrm>
            <a:prstGeom prst="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Угрозы непосредственного доступа</a:t>
              </a:r>
            </a:p>
            <a:p>
              <a:pPr algn="ctr" eaLnBrk="1" hangingPunct="1"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осуществляются с использованием программных и программно-аппаратных средств ввода/вывода компьютера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40379" y="2923410"/>
              <a:ext cx="4664245" cy="1648589"/>
            </a:xfrm>
            <a:prstGeom prst="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Угрозы удаленного доступа</a:t>
              </a:r>
            </a:p>
            <a:p>
              <a:pPr algn="ctr" eaLnBrk="1" hangingPunct="1"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реализуются с использованием протоколов сетевого взаимодействия</a:t>
              </a:r>
              <a:endPara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017922" y="2330897"/>
              <a:ext cx="5554579" cy="592513"/>
              <a:chOff x="3467098" y="3662388"/>
              <a:chExt cx="5554579" cy="592513"/>
            </a:xfrm>
          </p:grpSpPr>
          <p:cxnSp>
            <p:nvCxnSpPr>
              <p:cNvPr id="16" name="Соединительная линия уступом 15"/>
              <p:cNvCxnSpPr>
                <a:stCxn id="9" idx="0"/>
                <a:endCxn id="10" idx="0"/>
              </p:cNvCxnSpPr>
              <p:nvPr/>
            </p:nvCxnSpPr>
            <p:spPr>
              <a:xfrm rot="16200000" flipH="1">
                <a:off x="6244387" y="1477611"/>
                <a:ext cx="1" cy="5554579"/>
              </a:xfrm>
              <a:prstGeom prst="bentConnector3">
                <a:avLst>
                  <a:gd name="adj1" fmla="val -22860000000"/>
                </a:avLst>
              </a:prstGeom>
              <a:ln w="50800">
                <a:solidFill>
                  <a:schemeClr val="accent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V="1">
                <a:off x="6095999" y="3662388"/>
                <a:ext cx="0" cy="368969"/>
              </a:xfrm>
              <a:prstGeom prst="line">
                <a:avLst/>
              </a:prstGeom>
              <a:ln w="444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65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28" y="830432"/>
            <a:ext cx="10441516" cy="56953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7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внешних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7" y="1451636"/>
            <a:ext cx="9271376" cy="5070475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8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внешних нарушителей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22" y="1441450"/>
            <a:ext cx="9534016" cy="517525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38200" y="184819"/>
            <a:ext cx="10515600" cy="523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угроз НСД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353800" y="90151"/>
            <a:ext cx="525820" cy="489153"/>
          </a:xfrm>
          <a:custGeom>
            <a:avLst/>
            <a:gdLst>
              <a:gd name="G0" fmla="+- 2462 0 0"/>
              <a:gd name="G1" fmla="+- 21600 0 2462"/>
              <a:gd name="G2" fmla="+- 21600 0 246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62" y="10800"/>
                </a:moveTo>
                <a:cubicBezTo>
                  <a:pt x="2462" y="15405"/>
                  <a:pt x="6195" y="19138"/>
                  <a:pt x="10800" y="19138"/>
                </a:cubicBezTo>
                <a:cubicBezTo>
                  <a:pt x="15405" y="19138"/>
                  <a:pt x="19138" y="15405"/>
                  <a:pt x="19138" y="10800"/>
                </a:cubicBezTo>
                <a:cubicBezTo>
                  <a:pt x="19138" y="6195"/>
                  <a:pt x="15405" y="2462"/>
                  <a:pt x="10800" y="2462"/>
                </a:cubicBezTo>
                <a:cubicBezTo>
                  <a:pt x="6195" y="2462"/>
                  <a:pt x="2462" y="6195"/>
                  <a:pt x="2462" y="10800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88736" y="180990"/>
            <a:ext cx="295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smtClean="0">
                <a:solidFill>
                  <a:schemeClr val="hlink"/>
                </a:solidFill>
              </a:rPr>
              <a:t>9</a:t>
            </a:r>
            <a:endParaRPr lang="ru-RU" altLang="ru-RU" sz="20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818</Words>
  <Application>Microsoft Office PowerPoint</Application>
  <PresentationFormat>Широкоэкранный</PresentationFormat>
  <Paragraphs>162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«Защита от несанкционированного доступа (НСД)»  </vt:lpstr>
      <vt:lpstr>Изучаемые вопросы</vt:lpstr>
      <vt:lpstr>Классификация угроз информационной безопасности АС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Возможности внешних нарушителей</vt:lpstr>
      <vt:lpstr>Возможности внешних нарушителей</vt:lpstr>
      <vt:lpstr>Презентация PowerPoint</vt:lpstr>
      <vt:lpstr>Возможности внешних нарушителей</vt:lpstr>
      <vt:lpstr>Возможности внешних нарушителей </vt:lpstr>
      <vt:lpstr>1 категория внутренних нарушителей</vt:lpstr>
      <vt:lpstr>2 категория внутренних нарушителей</vt:lpstr>
      <vt:lpstr>3 категория внутренних нарушителей</vt:lpstr>
      <vt:lpstr>4 категория внутренних нарушителей</vt:lpstr>
      <vt:lpstr>5 категория внутренних нарушителей</vt:lpstr>
      <vt:lpstr>6 категория внутренних нарушителей</vt:lpstr>
      <vt:lpstr>7 категория внутренних нарушителей</vt:lpstr>
      <vt:lpstr>8 категория внутренних нарушителей</vt:lpstr>
      <vt:lpstr>Презентация PowerPoint</vt:lpstr>
      <vt:lpstr>Презентация PowerPoint</vt:lpstr>
      <vt:lpstr>Аппаратные кейлоггеры</vt:lpstr>
      <vt:lpstr>Презентация PowerPoint</vt:lpstr>
      <vt:lpstr>Вопросы?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78</cp:revision>
  <dcterms:created xsi:type="dcterms:W3CDTF">2017-08-30T09:47:16Z</dcterms:created>
  <dcterms:modified xsi:type="dcterms:W3CDTF">2018-09-22T08:19:25Z</dcterms:modified>
</cp:coreProperties>
</file>