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87863" autoAdjust="0"/>
  </p:normalViewPr>
  <p:slideViewPr>
    <p:cSldViewPr snapToGrid="0">
      <p:cViewPr varScale="1">
        <p:scale>
          <a:sx n="71" d="100"/>
          <a:sy n="71" d="100"/>
        </p:scale>
        <p:origin x="10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09860-BE89-40BC-87FD-E1E95D6A804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F8D14-BEDD-467F-B190-4E55B2802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3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33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3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71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05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5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5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90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6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60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56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656A2-247A-4636-BDD3-1B16E0D69022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BB27-AD28-4529-8CA0-182F87B80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32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8882" y="2404279"/>
            <a:ext cx="11654236" cy="4125613"/>
          </a:xfrm>
        </p:spPr>
        <p:txBody>
          <a:bodyPr>
            <a:normAutofit fontScale="90000"/>
          </a:bodyPr>
          <a:lstStyle/>
          <a:p>
            <a:pPr indent="447675" algn="l"/>
            <a:br>
              <a:rPr lang="ru-RU" sz="3000" dirty="0">
                <a:latin typeface="Georgia" pitchFamily="18" charset="0"/>
              </a:rPr>
            </a:br>
            <a:br>
              <a:rPr lang="ru-RU" sz="2700" b="1" dirty="0">
                <a:latin typeface="+mn-lt"/>
                <a:cs typeface="Times New Roman" panose="02020603050405020304" pitchFamily="18" charset="0"/>
              </a:rPr>
            </a:br>
            <a:r>
              <a:rPr lang="ru-RU" sz="2700" b="1" dirty="0">
                <a:latin typeface="+mn-lt"/>
                <a:cs typeface="Times New Roman" panose="02020603050405020304" pitchFamily="18" charset="0"/>
              </a:rPr>
              <a:t>	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Дисциплина разработана мною, доцентом кафедры «Информационной безопасности» кандидатом технических наук, доцентом</a:t>
            </a:r>
            <a:r>
              <a:rPr lang="ru-RU" sz="2700" b="1" dirty="0">
                <a:latin typeface="+mn-lt"/>
                <a:cs typeface="Times New Roman" panose="02020603050405020304" pitchFamily="18" charset="0"/>
              </a:rPr>
              <a:t> Красновым Сергеем Александровичем.</a:t>
            </a:r>
            <a:br>
              <a:rPr lang="ru-RU" sz="2700" b="1" dirty="0">
                <a:latin typeface="+mn-lt"/>
                <a:cs typeface="Times New Roman" panose="02020603050405020304" pitchFamily="18" charset="0"/>
              </a:rPr>
            </a:br>
            <a:br>
              <a:rPr lang="ru-RU" sz="1600" b="1" dirty="0">
                <a:latin typeface="+mn-lt"/>
                <a:cs typeface="Times New Roman" panose="02020603050405020304" pitchFamily="18" charset="0"/>
              </a:rPr>
            </a:br>
            <a:r>
              <a:rPr lang="ru-RU" sz="2700" b="1" dirty="0">
                <a:latin typeface="+mn-lt"/>
                <a:cs typeface="Times New Roman" panose="02020603050405020304" pitchFamily="18" charset="0"/>
              </a:rPr>
              <a:t>	Общая трудоемкость дисциплина составляет - 4 </a:t>
            </a:r>
            <a:r>
              <a:rPr lang="ru-RU" sz="2700" b="1" dirty="0" err="1">
                <a:latin typeface="+mn-lt"/>
                <a:cs typeface="Times New Roman" panose="02020603050405020304" pitchFamily="18" charset="0"/>
              </a:rPr>
              <a:t>з.ед</a:t>
            </a:r>
            <a:r>
              <a:rPr lang="ru-RU" sz="2700" b="1" dirty="0">
                <a:latin typeface="+mn-lt"/>
                <a:cs typeface="Times New Roman" panose="02020603050405020304" pitchFamily="18" charset="0"/>
              </a:rPr>
              <a:t>;</a:t>
            </a:r>
            <a:br>
              <a:rPr lang="ru-RU" sz="2700" b="1" dirty="0">
                <a:latin typeface="+mn-lt"/>
                <a:cs typeface="Times New Roman" panose="02020603050405020304" pitchFamily="18" charset="0"/>
              </a:rPr>
            </a:br>
            <a:r>
              <a:rPr lang="ru-RU" sz="2700" b="1" dirty="0">
                <a:latin typeface="+mn-lt"/>
                <a:cs typeface="Times New Roman" panose="02020603050405020304" pitchFamily="18" charset="0"/>
              </a:rPr>
              <a:t>	По видам занятий распределяется следующим образом:</a:t>
            </a:r>
            <a:br>
              <a:rPr lang="ru-RU" sz="2700" b="1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Лекции – 17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ак.ч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(8 лекций)</a:t>
            </a:r>
            <a:br>
              <a:rPr lang="ru-RU" sz="2700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Практические занятия – 34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 (8 ПЗ)</a:t>
            </a:r>
            <a:br>
              <a:rPr lang="ru-RU" sz="2700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Самостоятельная работа, включая часы на контроль ¬ 93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</a:t>
            </a:r>
            <a:br>
              <a:rPr lang="ru-RU" sz="2700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Все аудиторные занятия: 51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  (8 Л.+8 ПЗ.);</a:t>
            </a:r>
            <a:br>
              <a:rPr lang="ru-RU" sz="2700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Всего: 144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 (51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  (Л, ПЗ) + 93 </a:t>
            </a:r>
            <a:r>
              <a:rPr lang="ru-RU" sz="2700" dirty="0" err="1">
                <a:latin typeface="+mn-lt"/>
                <a:cs typeface="Times New Roman" panose="02020603050405020304" pitchFamily="18" charset="0"/>
              </a:rPr>
              <a:t>ак</a:t>
            </a:r>
            <a:r>
              <a:rPr lang="ru-RU" sz="2700" dirty="0">
                <a:latin typeface="+mn-lt"/>
                <a:cs typeface="Times New Roman" panose="02020603050405020304" pitchFamily="18" charset="0"/>
              </a:rPr>
              <a:t>. ч.(СР)).</a:t>
            </a:r>
            <a:br>
              <a:rPr lang="ru-RU" sz="2700" dirty="0">
                <a:latin typeface="+mn-lt"/>
                <a:cs typeface="Times New Roman" panose="02020603050405020304" pitchFamily="18" charset="0"/>
              </a:rPr>
            </a:br>
            <a:r>
              <a:rPr lang="ru-RU" sz="2700" dirty="0">
                <a:latin typeface="+mn-lt"/>
                <a:cs typeface="Times New Roman" panose="02020603050405020304" pitchFamily="18" charset="0"/>
              </a:rPr>
              <a:t>Вид промежуточной аттестации: экзамен на 2 курсе в 3 семестре.</a:t>
            </a:r>
            <a:endParaRPr lang="ru-RU" sz="4000" b="1" dirty="0">
              <a:latin typeface="+mn-lt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07574" y="219148"/>
            <a:ext cx="9144000" cy="612041"/>
          </a:xfrm>
        </p:spPr>
        <p:txBody>
          <a:bodyPr>
            <a:noAutofit/>
          </a:bodyPr>
          <a:lstStyle/>
          <a:p>
            <a:r>
              <a:rPr lang="ru-RU" b="1" dirty="0">
                <a:latin typeface="+mn-lt"/>
              </a:rPr>
              <a:t>Здравствуйте!</a:t>
            </a:r>
            <a:br>
              <a:rPr lang="ru-RU" b="1" dirty="0">
                <a:latin typeface="+mn-lt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9D0CA3-0658-F69E-1EC2-14A6BF178EEA}"/>
              </a:ext>
            </a:extLst>
          </p:cNvPr>
          <p:cNvSpPr txBox="1"/>
          <p:nvPr/>
        </p:nvSpPr>
        <p:spPr>
          <a:xfrm>
            <a:off x="268882" y="659067"/>
            <a:ext cx="11441337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	Вы приступаете к изучению дисциплины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«Аппаратно-программные средства защиты информации в компьютерных системах»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в рамках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учебной программы, (профиля) специализации - Безопасность и этика искусственного интеллекта по специальности: 09.04.01-Информатика и вычислительная техника.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79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06478" y="819536"/>
            <a:ext cx="8121445" cy="239241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9600" b="1" dirty="0">
                <a:cs typeface="Times New Roman" panose="02020603050405020304" pitchFamily="18" charset="0"/>
              </a:rPr>
              <a:t>Цель освоения дисциплины направлена на</a:t>
            </a:r>
            <a:r>
              <a:rPr lang="ru-RU" sz="9600" dirty="0">
                <a:cs typeface="Times New Roman" panose="02020603050405020304" pitchFamily="18" charset="0"/>
              </a:rPr>
              <a:t> изучение моделей и методов информационной безопасности, требуемых при проектировании и разработке различных систем на основе технологий искусственного интеллекта и приобретение навыков для решения профессиональных задач в различных сферах деятельности.</a:t>
            </a:r>
          </a:p>
          <a:p>
            <a:pPr marL="0" indent="0">
              <a:lnSpc>
                <a:spcPct val="170000"/>
              </a:lnSpc>
              <a:buNone/>
            </a:pPr>
            <a:endParaRPr lang="ru-RU" sz="96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9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9404FD-D919-1382-9655-6A8C8725CE65}"/>
              </a:ext>
            </a:extLst>
          </p:cNvPr>
          <p:cNvSpPr txBox="1"/>
          <p:nvPr/>
        </p:nvSpPr>
        <p:spPr>
          <a:xfrm>
            <a:off x="206478" y="3646051"/>
            <a:ext cx="11838038" cy="2879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cs typeface="Times New Roman" panose="02020603050405020304" pitchFamily="18" charset="0"/>
              </a:rPr>
              <a:t>Основными задачами изучения дисциплины являются: 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cs typeface="Times New Roman" panose="02020603050405020304" pitchFamily="18" charset="0"/>
              </a:rPr>
              <a:t>формирование комплексных знаний об основных тенденциях развития технологий искусственного интеллекта, связанных с обеспечением информационной безопасности; 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400" dirty="0">
                <a:cs typeface="Times New Roman" panose="02020603050405020304" pitchFamily="18" charset="0"/>
              </a:rPr>
              <a:t>– формирование практических навыков применения средств защиты информации, использующих технологии систем искусственного интеллекта, при решении профессиональных задач.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59440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646" y="737420"/>
            <a:ext cx="8003457" cy="223192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ru-RU" sz="2400" b="1" dirty="0">
                <a:latin typeface="+mn-lt"/>
                <a:cs typeface="Times New Roman" panose="02020603050405020304" pitchFamily="18" charset="0"/>
              </a:rPr>
              <a:t>	Дисциплина формирует знания, умения и навыки </a:t>
            </a:r>
            <a:r>
              <a:rPr lang="ru-RU" sz="2400" dirty="0">
                <a:latin typeface="+mn-lt"/>
                <a:cs typeface="Times New Roman" panose="02020603050405020304" pitchFamily="18" charset="0"/>
              </a:rPr>
              <a:t>необходимые для защиты информации в компьютерных системах с применением современных аппаратно-программных средств защиты информации. В рамках дисциплины изучаются следующие </a:t>
            </a:r>
            <a:r>
              <a:rPr lang="ru-RU" sz="2400" b="1" dirty="0">
                <a:latin typeface="+mn-lt"/>
                <a:cs typeface="Times New Roman" panose="02020603050405020304" pitchFamily="18" charset="0"/>
              </a:rPr>
              <a:t>основные темы: </a:t>
            </a:r>
            <a:br>
              <a:rPr lang="ru-RU" sz="2400" dirty="0">
                <a:latin typeface="+mn-lt"/>
                <a:cs typeface="Times New Roman" panose="02020603050405020304" pitchFamily="18" charset="0"/>
              </a:rPr>
            </a:br>
            <a:r>
              <a:rPr lang="ru-RU" sz="2400" dirty="0">
                <a:latin typeface="+mn-lt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A9F734-AB03-9D9F-A75E-57B1550A7D1A}"/>
              </a:ext>
            </a:extLst>
          </p:cNvPr>
          <p:cNvSpPr txBox="1"/>
          <p:nvPr/>
        </p:nvSpPr>
        <p:spPr>
          <a:xfrm>
            <a:off x="196646" y="2704260"/>
            <a:ext cx="117987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Основные понятия программно-аппаратной защиты информации, принципы её построения. Задачи программно-аппаратной защиты информации.  Нормативные документы, посвященные вопросам применения программно-аппаратных средств защиты информации. Методы и средства защиты информации от НСД. Идентификация и аутентификация пользователей. Разграничение доступа. Доверенная загрузка. Изолированная программная среда. Программно-аппаратные механизмы защиты ОС специального назначения. Механизмы защиты сертифицированных антивирусных средств. 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400" dirty="0">
                <a:solidFill>
                  <a:prstClr val="black"/>
                </a:solidFill>
                <a:latin typeface="Calibri" panose="020F0502020204030204"/>
                <a:ea typeface="+mj-ea"/>
                <a:cs typeface="Times New Roman" panose="02020603050405020304" pitchFamily="18" charset="0"/>
              </a:rPr>
              <a:t>	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Практические часть курса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, в составе практических работ, нацелена на закрепление материала и получение навыков по настройке аппаратно-программных средств защиты информации по определенным правилам, установленным нормативными или нормативно-методическими документами.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41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890" y="1746785"/>
            <a:ext cx="8028039" cy="132556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dirty="0">
                <a:latin typeface="+mn-lt"/>
                <a:cs typeface="Times New Roman" panose="02020603050405020304" pitchFamily="18" charset="0"/>
              </a:rPr>
              <a:t>	В результате освоения дисциплины обучающийся будет знать</a:t>
            </a:r>
            <a:r>
              <a:rPr lang="ru-RU" sz="2400" dirty="0">
                <a:latin typeface="+mn-lt"/>
                <a:cs typeface="Times New Roman" panose="02020603050405020304" pitchFamily="18" charset="0"/>
              </a:rPr>
              <a:t> основные методы и технологии в области защиты информации, использующие технологии искусственного интеллекта, применяемые в </a:t>
            </a:r>
            <a:r>
              <a:rPr lang="ru-RU" sz="2400" dirty="0" err="1">
                <a:latin typeface="+mn-lt"/>
                <a:cs typeface="Times New Roman" panose="02020603050405020304" pitchFamily="18" charset="0"/>
              </a:rPr>
              <a:t>аппаратно¬программных</a:t>
            </a:r>
            <a:r>
              <a:rPr lang="ru-RU" sz="2400" dirty="0">
                <a:latin typeface="+mn-lt"/>
                <a:cs typeface="Times New Roman" panose="02020603050405020304" pitchFamily="18" charset="0"/>
              </a:rPr>
              <a:t> средствах защиты информации, а также направления и перспективы их развития. </a:t>
            </a:r>
            <a:br>
              <a:rPr lang="ru-RU" sz="2400" dirty="0">
                <a:latin typeface="+mn-lt"/>
                <a:cs typeface="Times New Roman" panose="02020603050405020304" pitchFamily="18" charset="0"/>
              </a:rPr>
            </a:br>
            <a:br>
              <a:rPr lang="ru-RU" sz="2400" dirty="0">
                <a:latin typeface="+mn-lt"/>
                <a:cs typeface="Times New Roman" panose="02020603050405020304" pitchFamily="18" charset="0"/>
              </a:rPr>
            </a:br>
            <a:r>
              <a:rPr lang="ru-RU" sz="2400" dirty="0">
                <a:latin typeface="+mn-lt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CA3EF-ED95-5053-A3BB-1F362F5DDF65}"/>
              </a:ext>
            </a:extLst>
          </p:cNvPr>
          <p:cNvSpPr txBox="1"/>
          <p:nvPr/>
        </p:nvSpPr>
        <p:spPr>
          <a:xfrm>
            <a:off x="240890" y="3072348"/>
            <a:ext cx="1179379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	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Изучив дисциплину Вы приобретёте умения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по настройке механизмов защиты информации, в том числе основанных на технологиях искусственного интеллекта в аппаратно-программных средствах защиты информации с учетом требований информационной безопасности в различных предметных областях 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	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Итогом освоения дисциплины станет приобретение Вами практических навыков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учета всесторонних негативных воздействий злоумышленника на компьютерные системы при разработке и администрировании аппаратно-программных средств защиты информации, в том числе основанных на технологиях систем искусственного интеллекта, с учетом требований информационной безопасности в различных предметных областях.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90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90915"/>
            <a:ext cx="10967884" cy="1325563"/>
          </a:xfrm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ru-RU" sz="2400" b="1" dirty="0">
                <a:latin typeface="+mn-lt"/>
                <a:cs typeface="Times New Roman" panose="02020603050405020304" pitchFamily="18" charset="0"/>
              </a:rPr>
              <a:t>	</a:t>
            </a:r>
            <a:r>
              <a:rPr lang="ru-RU" sz="4000" b="1" dirty="0">
                <a:latin typeface="+mn-lt"/>
                <a:cs typeface="Times New Roman" panose="02020603050405020304" pitchFamily="18" charset="0"/>
              </a:rPr>
              <a:t>СПАСИБО ЗА ВНИМАНИЕ!</a:t>
            </a:r>
            <a:endParaRPr lang="ru-RU" sz="240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0671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523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Times New Roman</vt:lpstr>
      <vt:lpstr>Тема Office</vt:lpstr>
      <vt:lpstr>   Дисциплина разработана мною, доцентом кафедры «Информационной безопасности» кандидатом технических наук, доцентом Красновым Сергеем Александровичем.   Общая трудоемкость дисциплина составляет - 4 з.ед;  По видам занятий распределяется следующим образом: Лекции – 17 ак.ч. (8 лекций) Практические занятия – 34 ак. ч. (8 ПЗ) Самостоятельная работа, включая часы на контроль ¬ 93 ак. ч. Все аудиторные занятия: 51 ак. ч.  (8 Л.+8 ПЗ.); Всего: 144 ак. ч. (51 ак. ч.  (Л, ПЗ) + 93 ак. ч.(СР)). Вид промежуточной аттестации: экзамен на 2 курсе в 3 семестре.</vt:lpstr>
      <vt:lpstr>Презентация PowerPoint</vt:lpstr>
      <vt:lpstr> Дисциплина формирует знания, умения и навыки необходимые для защиты информации в компьютерных системах с применением современных аппаратно-программных средств защиты информации. В рамках дисциплины изучаются следующие основные темы:   </vt:lpstr>
      <vt:lpstr> В результате освоения дисциплины обучающийся будет знать основные методы и технологии в области защиты информации, использующие технологии искусственного интеллекта, применяемые в аппаратно¬программных средствах защиты информации, а также направления и перспективы их развития.    </vt:lpstr>
      <vt:lpstr> 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Сергей Крас</cp:lastModifiedBy>
  <cp:revision>44</cp:revision>
  <dcterms:created xsi:type="dcterms:W3CDTF">2017-08-30T09:47:16Z</dcterms:created>
  <dcterms:modified xsi:type="dcterms:W3CDTF">2023-09-07T21:19:26Z</dcterms:modified>
</cp:coreProperties>
</file>