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4"/>
  </p:notesMasterIdLst>
  <p:sldIdLst>
    <p:sldId id="256" r:id="rId2"/>
    <p:sldId id="313" r:id="rId3"/>
    <p:sldId id="321" r:id="rId4"/>
    <p:sldId id="314" r:id="rId5"/>
    <p:sldId id="317" r:id="rId6"/>
    <p:sldId id="318" r:id="rId7"/>
    <p:sldId id="319" r:id="rId8"/>
    <p:sldId id="320" r:id="rId9"/>
    <p:sldId id="315" r:id="rId10"/>
    <p:sldId id="316" r:id="rId11"/>
    <p:sldId id="322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6" autoAdjust="0"/>
    <p:restoredTop sz="86971" autoAdjust="0"/>
  </p:normalViewPr>
  <p:slideViewPr>
    <p:cSldViewPr>
      <p:cViewPr>
        <p:scale>
          <a:sx n="70" d="100"/>
          <a:sy n="70" d="100"/>
        </p:scale>
        <p:origin x="-9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4509120"/>
          </a:xfrm>
        </p:spPr>
        <p:txBody>
          <a:bodyPr>
            <a:normAutofit fontScale="90000"/>
          </a:bodyPr>
          <a:lstStyle/>
          <a:p>
            <a:pPr marL="18288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Анализ данных (</a:t>
            </a:r>
            <a:r>
              <a:rPr lang="en-US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Data Science)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 </a:t>
            </a:r>
            <a: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Введение </a:t>
            </a:r>
            <a:br>
              <a:rPr lang="ru-RU" alt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Авторы: Каплун Д. И., Вознесенский А. С.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Big Data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реальных ц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ифрах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3744416"/>
          </a:xfrm>
        </p:spPr>
        <p:txBody>
          <a:bodyPr>
            <a:noAutofit/>
          </a:bodyPr>
          <a:lstStyle/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 startAt="6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Каждый год общий объём данных в каждой отрасли практически удваивается.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 startAt="6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 прогнозам объем рынка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увеличится до $68,7 млрд. в 2020 г. по сравнению с $28,5 млрд. в 2014 г.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 startAt="6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США в 2015 г. создано 1,9 млн. рабочих мест для специалистов, работающих на проектах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 startAt="6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До 2020 г. объём информации увеличится от 3,2 до 40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зеттабайт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 1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зеттабайт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=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 </a:t>
            </a:r>
            <a:r>
              <a:rPr lang="ru-RU" sz="2000" b="1" baseline="30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21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байт.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 startAt="6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течение 1 секунды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Google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обрабатывает 40 тыс. поисковых запросов.</a:t>
            </a: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Data Science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camo.githubusercontent.com/43166c30103ab64e141e857f067e9ec35d4a486a/687474703a2f2f64732e7366632e6b65696f2e61632e6a702f696d672f646174612e736369656e63652e696d61676537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1" y="980728"/>
            <a:ext cx="6864763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Data Science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Science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наука о данных на стыке разных дисциплин: математика и статистика; информатика и компьютерные науки.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специалист по обработке, анализу и хранению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больших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массивов данных, так называемых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Когда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говорят о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упоминают правило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VVV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три признака или свойства, которыми большие данные должны обладать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94" y="2060848"/>
            <a:ext cx="3782814" cy="322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1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Big Data 7V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894" y="836712"/>
            <a:ext cx="8233554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2000" b="1" dirty="0">
                <a:latin typeface="Palatino Linotype" panose="02040502050505030304" pitchFamily="18" charset="0"/>
              </a:rPr>
              <a:t>Аналитики придумали емкую формулу </a:t>
            </a:r>
            <a:r>
              <a:rPr lang="ru-RU" sz="2000" b="1" dirty="0" err="1"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latin typeface="Palatino Linotype" panose="02040502050505030304" pitchFamily="18" charset="0"/>
              </a:rPr>
              <a:t> – они считают, что в определении проекта </a:t>
            </a:r>
            <a:r>
              <a:rPr lang="ru-RU" sz="2000" b="1" dirty="0" err="1"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latin typeface="Palatino Linotype" panose="02040502050505030304" pitchFamily="18" charset="0"/>
              </a:rPr>
              <a:t> должны фигурировать семь важных характеристик, «7 V</a:t>
            </a:r>
            <a:r>
              <a:rPr lang="ru-RU" sz="2000" b="1" dirty="0" smtClean="0">
                <a:latin typeface="Palatino Linotype" panose="02040502050505030304" pitchFamily="18" charset="0"/>
              </a:rPr>
              <a:t>»:</a:t>
            </a: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Volume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объем)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Velocity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скорость)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Variety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разнообразие)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Veracity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достоверность)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Variability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smtClean="0">
                <a:latin typeface="Palatino Linotype" panose="02040502050505030304" pitchFamily="18" charset="0"/>
              </a:rPr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изменчивость)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Visualization</a:t>
            </a:r>
            <a:r>
              <a:rPr lang="ru-RU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(визуализация</a:t>
            </a:r>
            <a:r>
              <a:rPr lang="ru-RU" sz="2000" b="1" dirty="0" smtClean="0">
                <a:latin typeface="Palatino Linotype" panose="02040502050505030304" pitchFamily="18" charset="0"/>
              </a:rPr>
              <a:t>)</a:t>
            </a:r>
            <a:endParaRPr lang="en-US" sz="2000" b="1" dirty="0" smtClean="0">
              <a:latin typeface="Palatino Linotype" panose="02040502050505030304" pitchFamily="18" charset="0"/>
            </a:endParaRPr>
          </a:p>
          <a:p>
            <a:pPr marL="502920" indent="-457200" algn="just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Value</a:t>
            </a: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(ценность</a:t>
            </a:r>
            <a:r>
              <a:rPr lang="ru-RU" sz="2000" b="1" dirty="0" smtClean="0">
                <a:latin typeface="Palatino Linotype" panose="02040502050505030304" pitchFamily="18" charset="0"/>
              </a:rPr>
              <a:t>)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ru-RU" sz="2000" b="1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Data Science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4896544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Data Scientist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– профессия новая, актуальная и чрезвычайно перспективная. Сам термин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появился в 2008 году. А профессия 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официально зарегистрирована как академическая и межотраслевая дисциплина в начале 2010 г. Хотя первое упоминание термина 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«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cience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»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было отмечено в книге Петера Наура 1974 г.</a:t>
            </a: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1"/>
          <a:stretch/>
        </p:blipFill>
        <p:spPr bwMode="auto">
          <a:xfrm>
            <a:off x="2051720" y="2636912"/>
            <a:ext cx="4992115" cy="410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Профессиональные знания и навыки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352928" cy="3672408"/>
          </a:xfrm>
        </p:spPr>
        <p:txBody>
          <a:bodyPr>
            <a:noAutofit/>
          </a:bodyPr>
          <a:lstStyle/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знание высшей математики, математического анализа, математической статистики, теории вероятностей, машинного обучения;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знание английского языка;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владение основными языками программирования: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MATLAB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С,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Python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;</a:t>
            </a: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владение математическими пакетами и инструментами: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MATLAB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/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Simulink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Octave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SciLab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Maxima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FreeMat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SciPy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NumPy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Matplotlib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;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знание предметной области;</a:t>
            </a: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917329" cy="16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5"/>
          <a:stretch/>
        </p:blipFill>
        <p:spPr bwMode="auto">
          <a:xfrm>
            <a:off x="3707904" y="5077298"/>
            <a:ext cx="1512168" cy="15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4179"/>
            <a:ext cx="3834265" cy="12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Обучение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lv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ВУЗы:</a:t>
            </a:r>
            <a:endParaRPr lang="en-US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МГТУ им.</a:t>
            </a:r>
            <a:r>
              <a:rPr lang="en-US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Н.Э. Баумана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МГУ им. Ломоносова</a:t>
            </a:r>
            <a:endParaRPr lang="en-US" sz="2000" b="1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МФТИ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СПб ГУ</a:t>
            </a: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СПб ПУ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Школа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анализа данных Яндекс.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Университет в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Иннополисе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университет Данди, университет Южной Калифорнии, Оклендский университет, Вашингтонский университет: Магистратуры по направлению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Big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On-line:</a:t>
            </a:r>
            <a:endParaRPr lang="ru-RU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lvl="0">
              <a:buClr>
                <a:srgbClr val="FF0000"/>
              </a:buClr>
              <a:buSzPct val="125000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онлайн-курсы ведущих университетов мира COURSERA;</a:t>
            </a:r>
          </a:p>
          <a:p>
            <a:pPr lvl="0">
              <a:buClr>
                <a:srgbClr val="FF0000"/>
              </a:buClr>
              <a:buSzPct val="125000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канал машинного обучения MA</a:t>
            </a:r>
            <a:r>
              <a:rPr lang="en-US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CHINE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LEARNING;</a:t>
            </a:r>
          </a:p>
          <a:p>
            <a:pPr lvl="0">
              <a:buClr>
                <a:srgbClr val="FF0000"/>
              </a:buClr>
              <a:buSzPct val="125000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соревнования по анализу данных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Kaggle.сom</a:t>
            </a: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Оплата труда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937840"/>
          </a:xfrm>
        </p:spPr>
        <p:txBody>
          <a:bodyPr>
            <a:normAutofit/>
          </a:bodyPr>
          <a:lstStyle/>
          <a:p>
            <a:pPr marL="45720" indent="43200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Профессия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является одной из самых высокооплачиваемых. Информация с сайта hh.ru — зарплата в месяц составляет от $9 тыс. до $12 тыс. В США оплата труда такого специалиста составляет $110 тыс. – $140 тыс. в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год.</a:t>
            </a:r>
          </a:p>
          <a:p>
            <a:pPr marL="45720" indent="43200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результатам опроса исследовательского центра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Superjob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зарплата специалистов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зависит от опыта работы, объёма обязанностей и региона. Начинающий специалист может рассчитывать на 70 тыс. руб. в Москве и 57 тыс. руб. в Санкт-Петербурге. С опытом работы до 3 лет зарплата повышается до 110 тыс. руб. в Москве и 90 тыс. руб. в Санкт-Петербурге. У опытных специалистов с научными публикациями зарплата может достигать 220 тыс. руб. в Москве и 180 тыс. руб. в Петербурге.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Место работы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568952" cy="3993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занимают 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ключевые позиции в: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технологические отрасли (системы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автонавигации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производство лекарств);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IT-сфера (оптимизация поисковой выдачи, фильтр спама, систематизация);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банки и другие финансовые структуры (принятие решений о выдаче кредитов);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сотовые операторы и телекомпании;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крупные торговые сети;</a:t>
            </a:r>
          </a:p>
          <a:p>
            <a:pPr marL="502920" lvl="0" indent="-457200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научно-исследовательские центры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;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t="14208" r="26275" b="17674"/>
          <a:stretch/>
        </p:blipFill>
        <p:spPr bwMode="auto">
          <a:xfrm>
            <a:off x="5724128" y="3212976"/>
            <a:ext cx="2997554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379240" cy="12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34" y="5561856"/>
            <a:ext cx="22398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Big Data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реальных ц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ифрах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424936" cy="5904656"/>
          </a:xfrm>
        </p:spPr>
        <p:txBody>
          <a:bodyPr>
            <a:noAutofit/>
          </a:bodyPr>
          <a:lstStyle/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На сайте HH.ru размещено более 3000 вакансий для аналитиков больших данных с зарплатой от 50 000 руб. и до нескольких сотен тысяч рублей.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За последние 6 лет количество вакансий специалистов по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Science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выросло в 19 раз. Прямо сейчас стажеров и профессионалов ищут Сбербанк, ПАО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Совкомбанк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Центральный банк РФ, Билайн, МТС, Лента (федеральная розничная сеть), OZON.ru,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Heineken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Russia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General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Electric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Samsung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, PWC и другие крупные российские и иностранные компании.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Профессия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Data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Scientist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предполагает работу не только в офисе, но и дает возможность работать удаленно, по гибкому графику.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90% всех существующих на сегодня данных появились в течение последних 2-х лет</a:t>
            </a:r>
            <a:r>
              <a:rPr lang="ru-RU" sz="2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502920" lvl="0" indent="-457200" algn="just">
              <a:buClr>
                <a:srgbClr val="FF0000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 течение 1 минуты в сети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Facebook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 загружается 200 тысяч фото, отправляется 205 млн. писем, выставляется 1,8 млн. </a:t>
            </a:r>
            <a:r>
              <a:rPr lang="ru-RU" sz="2000" b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лайков</a:t>
            </a:r>
            <a:r>
              <a:rPr lang="ru-RU" sz="2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2786</TotalTime>
  <Words>792</Words>
  <Application>Microsoft Office PowerPoint</Application>
  <PresentationFormat>Экран (4:3)</PresentationFormat>
  <Paragraphs>98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Санкт-Петербургский государственный электротехнический университет СПБ ГЭТУ «ЛЭТИ»      Анализ данных (Data Science)  Введение   </vt:lpstr>
      <vt:lpstr>Data Science</vt:lpstr>
      <vt:lpstr>Big Data 7V</vt:lpstr>
      <vt:lpstr>Data Science</vt:lpstr>
      <vt:lpstr>Профессиональные знания и навыки</vt:lpstr>
      <vt:lpstr>Обучение</vt:lpstr>
      <vt:lpstr>Оплата труда</vt:lpstr>
      <vt:lpstr>Место работы</vt:lpstr>
      <vt:lpstr>Big Data в реальных цифрах </vt:lpstr>
      <vt:lpstr>Big Data в реальных цифрах </vt:lpstr>
      <vt:lpstr>Data Science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326</cp:revision>
  <dcterms:created xsi:type="dcterms:W3CDTF">2017-11-15T14:58:25Z</dcterms:created>
  <dcterms:modified xsi:type="dcterms:W3CDTF">2020-04-14T21:03:46Z</dcterms:modified>
</cp:coreProperties>
</file>