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4" r:id="rId2"/>
    <p:sldId id="291" r:id="rId3"/>
    <p:sldId id="297" r:id="rId4"/>
    <p:sldId id="298" r:id="rId5"/>
    <p:sldId id="299" r:id="rId6"/>
    <p:sldId id="300" r:id="rId7"/>
    <p:sldId id="301" r:id="rId8"/>
    <p:sldId id="292" r:id="rId9"/>
    <p:sldId id="302" r:id="rId10"/>
    <p:sldId id="293" r:id="rId11"/>
    <p:sldId id="285" r:id="rId12"/>
    <p:sldId id="303" r:id="rId13"/>
    <p:sldId id="294" r:id="rId14"/>
    <p:sldId id="304" r:id="rId15"/>
    <p:sldId id="295" r:id="rId16"/>
    <p:sldId id="305" r:id="rId17"/>
    <p:sldId id="296" r:id="rId18"/>
    <p:sldId id="306" r:id="rId19"/>
    <p:sldId id="307" r:id="rId20"/>
    <p:sldId id="308" r:id="rId21"/>
    <p:sldId id="309" r:id="rId22"/>
    <p:sldId id="310" r:id="rId23"/>
    <p:sldId id="311"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7227" autoAdjust="0"/>
  </p:normalViewPr>
  <p:slideViewPr>
    <p:cSldViewPr>
      <p:cViewPr>
        <p:scale>
          <a:sx n="75" d="100"/>
          <a:sy n="75" d="100"/>
        </p:scale>
        <p:origin x="-74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ru-RU" altLang="ru-RU"/>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96FB8FA2-0C4D-48A4-ADEC-164D2D9F138F}" type="datetimeFigureOut">
              <a:rPr lang="ru-RU" altLang="ru-RU"/>
              <a:pPr/>
              <a:t>26.02.2020</a:t>
            </a:fld>
            <a:endParaRPr lang="ru-RU" altLang="ru-RU"/>
          </a:p>
        </p:txBody>
      </p:sp>
      <p:sp>
        <p:nvSpPr>
          <p:cNvPr id="604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ru-RU" altLang="ru-RU"/>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A50EA408-7AAD-40FB-8C7C-F67C3157FE99}" type="slidenum">
              <a:rPr lang="ru-RU" altLang="ru-RU"/>
              <a:pPr/>
              <a:t>‹#›</a:t>
            </a:fld>
            <a:endParaRPr lang="ru-RU" altLang="ru-RU"/>
          </a:p>
        </p:txBody>
      </p:sp>
    </p:spTree>
    <p:extLst>
      <p:ext uri="{BB962C8B-B14F-4D97-AF65-F5344CB8AC3E}">
        <p14:creationId xmlns:p14="http://schemas.microsoft.com/office/powerpoint/2010/main" val="27128349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ru-RU" altLang="ru-RU">
                <a:latin typeface="Arial" charset="0"/>
              </a:rPr>
              <a:t>Процессор Intel Core 2 Duo содержит два ядра (РО</a:t>
            </a:r>
            <a:r>
              <a:rPr lang="en-US" altLang="ru-RU">
                <a:latin typeface="Arial" charset="0"/>
              </a:rPr>
              <a:t> </a:t>
            </a:r>
            <a:r>
              <a:rPr lang="ru-RU" altLang="ru-RU">
                <a:latin typeface="Arial" charset="0"/>
              </a:rPr>
              <a:t>и Р1), каждое из которых фактически является процессором Pentium М, со своим L1 </a:t>
            </a:r>
          </a:p>
          <a:p>
            <a:r>
              <a:rPr lang="ru-RU" altLang="ru-RU">
                <a:latin typeface="Arial" charset="0"/>
              </a:rPr>
              <a:t>кешем команд и L1</a:t>
            </a:r>
            <a:r>
              <a:rPr lang="en-US" altLang="ru-RU">
                <a:latin typeface="Arial" charset="0"/>
              </a:rPr>
              <a:t> </a:t>
            </a:r>
            <a:r>
              <a:rPr lang="ru-RU" altLang="ru-RU">
                <a:latin typeface="Arial" charset="0"/>
              </a:rPr>
              <a:t>кешем данных (по 32 Кбайта каждое). Также имеется общий L2</a:t>
            </a:r>
            <a:r>
              <a:rPr lang="en-US" altLang="ru-RU">
                <a:latin typeface="Arial" charset="0"/>
              </a:rPr>
              <a:t> </a:t>
            </a:r>
            <a:r>
              <a:rPr lang="ru-RU" altLang="ru-RU">
                <a:latin typeface="Arial" charset="0"/>
              </a:rPr>
              <a:t>кеш (размером 2 или 4 Мб), совместно используемый обоими ядрами.</a:t>
            </a:r>
            <a:r>
              <a:rPr lang="ru-RU" altLang="ru-RU"/>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ru-RU" altLang="ru-RU">
                <a:latin typeface="Arial" charset="0"/>
              </a:rPr>
              <a:t>Процессор Core i7 содержит уже четыре ядра (РО, Р1, Р2 и Р3). Каждое из этих ядер обладает своими L1</a:t>
            </a:r>
            <a:r>
              <a:rPr lang="en-US" altLang="ru-RU">
                <a:latin typeface="Arial" charset="0"/>
              </a:rPr>
              <a:t> </a:t>
            </a:r>
            <a:r>
              <a:rPr lang="ru-RU" altLang="ru-RU">
                <a:latin typeface="Arial" charset="0"/>
              </a:rPr>
              <a:t>кешем для данных и L1</a:t>
            </a:r>
            <a:r>
              <a:rPr lang="en-US" altLang="ru-RU">
                <a:latin typeface="Arial" charset="0"/>
              </a:rPr>
              <a:t> </a:t>
            </a:r>
            <a:r>
              <a:rPr lang="ru-RU" altLang="ru-RU">
                <a:latin typeface="Arial" charset="0"/>
              </a:rPr>
              <a:t>кешем для команд (по</a:t>
            </a:r>
            <a:r>
              <a:rPr lang="ru-RU" altLang="ru-RU"/>
              <a:t> </a:t>
            </a:r>
            <a:r>
              <a:rPr lang="ru-RU" altLang="ru-RU">
                <a:latin typeface="Arial" charset="0"/>
              </a:rPr>
              <a:t>32 Кбайта каждое) и L2</a:t>
            </a:r>
            <a:r>
              <a:rPr lang="en-US" altLang="ru-RU">
                <a:latin typeface="Arial" charset="0"/>
              </a:rPr>
              <a:t> </a:t>
            </a:r>
            <a:r>
              <a:rPr lang="ru-RU" altLang="ru-RU">
                <a:latin typeface="Arial" charset="0"/>
              </a:rPr>
              <a:t>кешем (256 Кбайт). Кроме тoro, имеется общий для всех ядер L3</a:t>
            </a:r>
            <a:r>
              <a:rPr lang="en-US" altLang="ru-RU">
                <a:latin typeface="Arial" charset="0"/>
              </a:rPr>
              <a:t> </a:t>
            </a:r>
            <a:r>
              <a:rPr lang="ru-RU" altLang="ru-RU">
                <a:latin typeface="Arial" charset="0"/>
              </a:rPr>
              <a:t>кеш размером 8 Мбайт.</a:t>
            </a:r>
            <a:r>
              <a:rPr lang="ru-RU" altLang="ru-RU"/>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ru-RU" altLang="ru-RU">
                <a:latin typeface="Arial" charset="0"/>
              </a:rPr>
              <a:t>Симметричная мультипроцессорная архитектура.</a:t>
            </a:r>
          </a:p>
          <a:p>
            <a:r>
              <a:rPr lang="ru-RU" altLang="ru-RU">
                <a:latin typeface="Arial" charset="0"/>
              </a:rPr>
              <a:t>В таких системах каждое ядро содержит свои кеши Ll и L2, и все ядра подсоединены к общей шине. Блок Cache Control отслеживает изменения памяти дpyгими процессорами и обновляет соответствующим образом содержимое кешей ведь если один и тот же участок памяти содержится в кеше сразу нескольких ядер, то любое изменение этого участка памяти одним из ядер должно быть немедленно передано в кеши друrих ядер, работающих с данным участком памяти. </a:t>
            </a:r>
          </a:p>
          <a:p>
            <a:r>
              <a:rPr lang="ru-RU" altLang="ru-RU">
                <a:latin typeface="Arial" charset="0"/>
              </a:rPr>
              <a:t>Это типичная проблема архитектур с набором процессоров, подключенных к общей шине, принципиальным моментом для всех мноrоядерных систем является то, что каждый процессор должен видеть целый и корректный образ памяти, что неизбежно ведет к необходимости для каждоrо процессора отслеживать обращения к памяти всех остальных процессоров для поддержания актуальности своих кешей. Подобная задача имеет квадратичную сложность от числа процессоров.</a:t>
            </a:r>
            <a:r>
              <a:rPr lang="ru-RU" altLang="ru-RU"/>
              <a:t> </a:t>
            </a:r>
            <a:endParaRPr lang="ru-RU" altLang="ru-RU">
              <a:latin typeface="Arial" charset="0"/>
            </a:endParaRPr>
          </a:p>
          <a:p>
            <a:endParaRPr lang="ru-RU" altLang="ru-RU">
              <a:latin typeface="Arial" charset="0"/>
            </a:endParaRPr>
          </a:p>
          <a:p>
            <a:endParaRPr lang="ru-RU" altLang="ru-RU">
              <a:latin typeface="Arial" charset="0"/>
            </a:endParaRPr>
          </a:p>
          <a:p>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r>
              <a:rPr lang="ru-RU" altLang="ru-RU">
                <a:latin typeface="Arial" charset="0"/>
              </a:rPr>
              <a:t>Еще одним примером мноrопроцессорной архитектуры является суперкомпьютер BlueGene/L. Он состоит из 65 536 двухъядерных узлов (пodes). Каждый узел содержит два 770 мrц процессора Power РС. Каждый из них имеет свои кеши первoro и втoporo уровней, специализированный процессор для flоаtiпg роiпt вычислений (Double Ha</a:t>
            </a:r>
            <a:r>
              <a:rPr lang="en-US" altLang="ru-RU">
                <a:latin typeface="Arial" charset="0"/>
              </a:rPr>
              <a:t>mmer</a:t>
            </a:r>
            <a:r>
              <a:rPr lang="ru-RU" altLang="ru-RU">
                <a:latin typeface="Arial" charset="0"/>
              </a:rPr>
              <a:t> FР</a:t>
            </a:r>
            <a:r>
              <a:rPr lang="en-US" altLang="ru-RU">
                <a:latin typeface="Arial" charset="0"/>
              </a:rPr>
              <a:t>U</a:t>
            </a:r>
            <a:r>
              <a:rPr lang="ru-RU" altLang="ru-RU">
                <a:latin typeface="Arial" charset="0"/>
              </a:rPr>
              <a:t>). Оба процессора подключены к общему кешу третьего уровня (L3) размером 4 Мб и имеют собственный блок памяти размером 512 Мб.</a:t>
            </a:r>
          </a:p>
          <a:p>
            <a:r>
              <a:rPr lang="ru-RU" altLang="ru-RU">
                <a:latin typeface="Arial" charset="0"/>
              </a:rPr>
              <a:t>Отдельные узлы могут соединяться между собой различными способами при помощи набора портов. Таким образом, каждый узел может непосредственно обратиться вceгo к небольшому числу других узлов, но за счет соединения всех узлов в сеть сообщение может быть передано любому другому узлу за небольшое количество шагов. </a:t>
            </a:r>
          </a:p>
          <a:p>
            <a:r>
              <a:rPr lang="ru-RU" altLang="ru-RU"/>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F1B1774C-0734-4702-86D9-30213EDF53EE}" type="slidenum">
              <a:rPr lang="ru-RU"/>
              <a:pPr>
                <a:defRPr/>
              </a:pPr>
              <a:t>‹#›</a:t>
            </a:fld>
            <a:endParaRPr lang="ru-RU"/>
          </a:p>
        </p:txBody>
      </p:sp>
    </p:spTree>
    <p:extLst>
      <p:ext uri="{BB962C8B-B14F-4D97-AF65-F5344CB8AC3E}">
        <p14:creationId xmlns:p14="http://schemas.microsoft.com/office/powerpoint/2010/main" val="2696760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52BA91D-86BF-4E73-B82C-A1C0F2B5C1F5}" type="slidenum">
              <a:rPr lang="ru-RU"/>
              <a:pPr>
                <a:defRPr/>
              </a:pPr>
              <a:t>‹#›</a:t>
            </a:fld>
            <a:endParaRPr lang="ru-RU"/>
          </a:p>
        </p:txBody>
      </p:sp>
    </p:spTree>
    <p:extLst>
      <p:ext uri="{BB962C8B-B14F-4D97-AF65-F5344CB8AC3E}">
        <p14:creationId xmlns:p14="http://schemas.microsoft.com/office/powerpoint/2010/main" val="420601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4F6C172-971C-44E6-9685-AA801EA7104A}" type="slidenum">
              <a:rPr lang="ru-RU"/>
              <a:pPr>
                <a:defRPr/>
              </a:pPr>
              <a:t>‹#›</a:t>
            </a:fld>
            <a:endParaRPr lang="ru-RU"/>
          </a:p>
        </p:txBody>
      </p:sp>
    </p:spTree>
    <p:extLst>
      <p:ext uri="{BB962C8B-B14F-4D97-AF65-F5344CB8AC3E}">
        <p14:creationId xmlns:p14="http://schemas.microsoft.com/office/powerpoint/2010/main" val="819143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ru-RU"/>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Rectangle 4"/>
          <p:cNvSpPr>
            <a:spLocks noGrp="1" noChangeArrowheads="1"/>
          </p:cNvSpPr>
          <p:nvPr>
            <p:ph type="dt" sz="half" idx="10"/>
          </p:nvPr>
        </p:nvSpPr>
        <p:spPr>
          <a:ln/>
        </p:spPr>
        <p:txBody>
          <a:bodyPr/>
          <a:lstStyle>
            <a:lvl1pPr>
              <a:defRPr/>
            </a:lvl1pPr>
          </a:lstStyle>
          <a:p>
            <a:pPr>
              <a:defRPr/>
            </a:pPr>
            <a:endParaRPr lang="ru-RU"/>
          </a:p>
        </p:txBody>
      </p:sp>
      <p:sp>
        <p:nvSpPr>
          <p:cNvPr id="7" name="Rectangle 5"/>
          <p:cNvSpPr>
            <a:spLocks noGrp="1" noChangeArrowheads="1"/>
          </p:cNvSpPr>
          <p:nvPr>
            <p:ph type="ftr" sz="quarter" idx="11"/>
          </p:nvPr>
        </p:nvSpPr>
        <p:spPr>
          <a:ln/>
        </p:spPr>
        <p:txBody>
          <a:bodyPr/>
          <a:lstStyle>
            <a:lvl1pPr>
              <a:defRPr/>
            </a:lvl1pPr>
          </a:lstStyle>
          <a:p>
            <a:pPr>
              <a:defRPr/>
            </a:pPr>
            <a:endParaRPr lang="ru-RU"/>
          </a:p>
        </p:txBody>
      </p:sp>
      <p:sp>
        <p:nvSpPr>
          <p:cNvPr id="8" name="Rectangle 6"/>
          <p:cNvSpPr>
            <a:spLocks noGrp="1" noChangeArrowheads="1"/>
          </p:cNvSpPr>
          <p:nvPr>
            <p:ph type="sldNum" sz="quarter" idx="12"/>
          </p:nvPr>
        </p:nvSpPr>
        <p:spPr>
          <a:ln/>
        </p:spPr>
        <p:txBody>
          <a:bodyPr/>
          <a:lstStyle>
            <a:lvl1pPr>
              <a:defRPr/>
            </a:lvl1pPr>
          </a:lstStyle>
          <a:p>
            <a:pPr>
              <a:defRPr/>
            </a:pPr>
            <a:fld id="{8C27F91F-1834-411C-9C59-8FD335DF9E12}" type="slidenum">
              <a:rPr lang="ru-RU"/>
              <a:pPr>
                <a:defRPr/>
              </a:pPr>
              <a:t>‹#›</a:t>
            </a:fld>
            <a:endParaRPr lang="ru-RU"/>
          </a:p>
        </p:txBody>
      </p:sp>
    </p:spTree>
    <p:extLst>
      <p:ext uri="{BB962C8B-B14F-4D97-AF65-F5344CB8AC3E}">
        <p14:creationId xmlns:p14="http://schemas.microsoft.com/office/powerpoint/2010/main" val="1966931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pPr>
              <a:defRPr/>
            </a:pPr>
            <a:endParaRPr 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p:spPr>
        <p:txBody>
          <a:bodyPr/>
          <a:lstStyle>
            <a:lvl1pPr>
              <a:defRPr smtClean="0"/>
            </a:lvl1pPr>
          </a:lstStyle>
          <a:p>
            <a:pPr>
              <a:defRPr/>
            </a:pPr>
            <a:fld id="{24795FB6-CC0F-4F14-8551-BDCD358BE124}" type="slidenum">
              <a:rPr lang="ru-RU"/>
              <a:pPr>
                <a:defRPr/>
              </a:pPr>
              <a:t>‹#›</a:t>
            </a:fld>
            <a:endParaRPr lang="ru-RU"/>
          </a:p>
        </p:txBody>
      </p:sp>
    </p:spTree>
    <p:extLst>
      <p:ext uri="{BB962C8B-B14F-4D97-AF65-F5344CB8AC3E}">
        <p14:creationId xmlns:p14="http://schemas.microsoft.com/office/powerpoint/2010/main" val="2740353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4E0F8F8-A17E-4C33-8923-1CCD93D653B7}" type="slidenum">
              <a:rPr lang="ru-RU"/>
              <a:pPr>
                <a:defRPr/>
              </a:pPr>
              <a:t>‹#›</a:t>
            </a:fld>
            <a:endParaRPr lang="ru-RU"/>
          </a:p>
        </p:txBody>
      </p:sp>
    </p:spTree>
    <p:extLst>
      <p:ext uri="{BB962C8B-B14F-4D97-AF65-F5344CB8AC3E}">
        <p14:creationId xmlns:p14="http://schemas.microsoft.com/office/powerpoint/2010/main" val="219620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490EFFD5-F2A6-42CC-8524-AF75CB33F8EA}" type="slidenum">
              <a:rPr lang="ru-RU"/>
              <a:pPr>
                <a:defRPr/>
              </a:pPr>
              <a:t>‹#›</a:t>
            </a:fld>
            <a:endParaRPr lang="ru-RU"/>
          </a:p>
        </p:txBody>
      </p:sp>
    </p:spTree>
    <p:extLst>
      <p:ext uri="{BB962C8B-B14F-4D97-AF65-F5344CB8AC3E}">
        <p14:creationId xmlns:p14="http://schemas.microsoft.com/office/powerpoint/2010/main" val="418490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48A3174-5D7B-40AA-A602-5258180A878C}" type="slidenum">
              <a:rPr lang="ru-RU"/>
              <a:pPr>
                <a:defRPr/>
              </a:pPr>
              <a:t>‹#›</a:t>
            </a:fld>
            <a:endParaRPr lang="ru-RU"/>
          </a:p>
        </p:txBody>
      </p:sp>
    </p:spTree>
    <p:extLst>
      <p:ext uri="{BB962C8B-B14F-4D97-AF65-F5344CB8AC3E}">
        <p14:creationId xmlns:p14="http://schemas.microsoft.com/office/powerpoint/2010/main" val="19701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9C36338C-3C60-42F9-B833-43A10131DD51}" type="slidenum">
              <a:rPr lang="ru-RU"/>
              <a:pPr>
                <a:defRPr/>
              </a:pPr>
              <a:t>‹#›</a:t>
            </a:fld>
            <a:endParaRPr lang="ru-RU"/>
          </a:p>
        </p:txBody>
      </p:sp>
    </p:spTree>
    <p:extLst>
      <p:ext uri="{BB962C8B-B14F-4D97-AF65-F5344CB8AC3E}">
        <p14:creationId xmlns:p14="http://schemas.microsoft.com/office/powerpoint/2010/main" val="4008770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A2FFEDCB-1E68-4765-8644-F7DCD3F1A28B}" type="slidenum">
              <a:rPr lang="ru-RU"/>
              <a:pPr>
                <a:defRPr/>
              </a:pPr>
              <a:t>‹#›</a:t>
            </a:fld>
            <a:endParaRPr lang="ru-RU"/>
          </a:p>
        </p:txBody>
      </p:sp>
    </p:spTree>
    <p:extLst>
      <p:ext uri="{BB962C8B-B14F-4D97-AF65-F5344CB8AC3E}">
        <p14:creationId xmlns:p14="http://schemas.microsoft.com/office/powerpoint/2010/main" val="377071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6D3A8B0F-68F9-4D4D-9860-AD2EB1070C84}" type="slidenum">
              <a:rPr lang="ru-RU"/>
              <a:pPr>
                <a:defRPr/>
              </a:pPr>
              <a:t>‹#›</a:t>
            </a:fld>
            <a:endParaRPr lang="ru-RU"/>
          </a:p>
        </p:txBody>
      </p:sp>
    </p:spTree>
    <p:extLst>
      <p:ext uri="{BB962C8B-B14F-4D97-AF65-F5344CB8AC3E}">
        <p14:creationId xmlns:p14="http://schemas.microsoft.com/office/powerpoint/2010/main" val="21225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9B2B4A17-506F-4970-9A9F-78E2E23F4D94}" type="slidenum">
              <a:rPr lang="ru-RU"/>
              <a:pPr>
                <a:defRPr/>
              </a:pPr>
              <a:t>‹#›</a:t>
            </a:fld>
            <a:endParaRPr lang="ru-RU"/>
          </a:p>
        </p:txBody>
      </p:sp>
    </p:spTree>
    <p:extLst>
      <p:ext uri="{BB962C8B-B14F-4D97-AF65-F5344CB8AC3E}">
        <p14:creationId xmlns:p14="http://schemas.microsoft.com/office/powerpoint/2010/main" val="2288855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B3085C5-71AC-4B55-8CC3-5AC7B696E25A}" type="slidenum">
              <a:rPr lang="ru-RU"/>
              <a:pPr>
                <a:defRPr/>
              </a:pPr>
              <a:t>‹#›</a:t>
            </a:fld>
            <a:endParaRPr lang="ru-RU"/>
          </a:p>
        </p:txBody>
      </p:sp>
    </p:spTree>
    <p:extLst>
      <p:ext uri="{BB962C8B-B14F-4D97-AF65-F5344CB8AC3E}">
        <p14:creationId xmlns:p14="http://schemas.microsoft.com/office/powerpoint/2010/main" val="207908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E86AD51-7E23-4A27-9863-3024EC9F67D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ctrTitle"/>
          </p:nvPr>
        </p:nvSpPr>
        <p:spPr>
          <a:xfrm>
            <a:off x="539750" y="1773238"/>
            <a:ext cx="7772400" cy="1470025"/>
          </a:xfrm>
        </p:spPr>
        <p:txBody>
          <a:bodyPr/>
          <a:lstStyle/>
          <a:p>
            <a:r>
              <a:rPr lang="ru-RU" altLang="ru-RU" smtClean="0"/>
              <a:t/>
            </a:r>
            <a:br>
              <a:rPr lang="ru-RU" altLang="ru-RU" smtClean="0"/>
            </a:br>
            <a:r>
              <a:rPr lang="ru-RU" altLang="ru-RU" smtClean="0"/>
              <a:t/>
            </a:r>
            <a:br>
              <a:rPr lang="ru-RU" altLang="ru-RU" smtClean="0"/>
            </a:br>
            <a:r>
              <a:rPr lang="ru-RU" altLang="ru-RU" smtClean="0"/>
              <a:t/>
            </a:r>
            <a:br>
              <a:rPr lang="ru-RU" altLang="ru-RU" smtClean="0"/>
            </a:br>
            <a:r>
              <a:rPr lang="ru-RU" altLang="ru-RU" smtClean="0"/>
              <a:t>Распределённые вычисления с использованием технологии </a:t>
            </a:r>
            <a:r>
              <a:rPr lang="en-US" altLang="ru-RU" smtClean="0"/>
              <a:t>CUDA</a:t>
            </a:r>
            <a:r>
              <a:rPr lang="ru-RU" altLang="ru-RU" smtClean="0"/>
              <a:t/>
            </a:r>
            <a:br>
              <a:rPr lang="ru-RU" altLang="ru-RU" smtClean="0"/>
            </a:br>
            <a:endParaRPr lang="ru-RU" altLang="ru-RU"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9750" y="476250"/>
            <a:ext cx="8147050" cy="1157288"/>
          </a:xfrm>
        </p:spPr>
        <p:txBody>
          <a:bodyPr/>
          <a:lstStyle/>
          <a:p>
            <a:r>
              <a:rPr lang="ru-RU" altLang="ru-RU" sz="4000" smtClean="0"/>
              <a:t>Динамика роста производительности для </a:t>
            </a:r>
            <a:r>
              <a:rPr lang="en-US" altLang="ru-RU" sz="4000" smtClean="0"/>
              <a:t>CPU</a:t>
            </a:r>
            <a:r>
              <a:rPr lang="ru-RU" altLang="ru-RU" sz="4000" smtClean="0"/>
              <a:t> и </a:t>
            </a:r>
            <a:r>
              <a:rPr lang="en-US" altLang="ru-RU" sz="4000" smtClean="0"/>
              <a:t>GPU</a:t>
            </a:r>
            <a:endParaRPr lang="ru-RU" altLang="ru-RU" sz="4000" smtClean="0"/>
          </a:p>
        </p:txBody>
      </p:sp>
      <p:pic>
        <p:nvPicPr>
          <p:cNvPr id="47108" name="Picture 4" descr="Эволюц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060575"/>
            <a:ext cx="6553200" cy="4775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0"/>
            <a:ext cx="8229600" cy="1143000"/>
          </a:xfrm>
        </p:spPr>
        <p:txBody>
          <a:bodyPr/>
          <a:lstStyle/>
          <a:p>
            <a:r>
              <a:rPr lang="ru-RU" altLang="ru-RU" smtClean="0"/>
              <a:t>Технология </a:t>
            </a:r>
            <a:r>
              <a:rPr lang="en-US" altLang="ru-RU" smtClean="0"/>
              <a:t>CUDA</a:t>
            </a:r>
            <a:endParaRPr lang="ru-RU" altLang="ru-RU" smtClean="0"/>
          </a:p>
        </p:txBody>
      </p:sp>
      <p:sp>
        <p:nvSpPr>
          <p:cNvPr id="38918" name="Rectangle 6"/>
          <p:cNvSpPr>
            <a:spLocks noChangeArrowheads="1"/>
          </p:cNvSpPr>
          <p:nvPr/>
        </p:nvSpPr>
        <p:spPr bwMode="auto">
          <a:xfrm>
            <a:off x="2195513" y="908050"/>
            <a:ext cx="5294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ru-RU" sz="2000"/>
              <a:t>CUDA - </a:t>
            </a:r>
            <a:r>
              <a:rPr lang="ru-RU" altLang="ru-RU" sz="2000"/>
              <a:t>Compute Unif</a:t>
            </a:r>
            <a:r>
              <a:rPr lang="en-US" altLang="ru-RU" sz="2000"/>
              <a:t>ied</a:t>
            </a:r>
            <a:r>
              <a:rPr lang="ru-RU" altLang="ru-RU" sz="2000"/>
              <a:t> De</a:t>
            </a:r>
            <a:r>
              <a:rPr lang="en-US" altLang="ru-RU" sz="2000"/>
              <a:t>vice </a:t>
            </a:r>
            <a:r>
              <a:rPr lang="ru-RU" altLang="ru-RU" sz="2000"/>
              <a:t>Architecture</a:t>
            </a:r>
          </a:p>
        </p:txBody>
      </p:sp>
      <p:sp>
        <p:nvSpPr>
          <p:cNvPr id="38927" name="Text Box 15"/>
          <p:cNvSpPr txBox="1">
            <a:spLocks noChangeArrowheads="1"/>
          </p:cNvSpPr>
          <p:nvPr/>
        </p:nvSpPr>
        <p:spPr bwMode="auto">
          <a:xfrm>
            <a:off x="2771775" y="1412875"/>
            <a:ext cx="3744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Предложена компанией </a:t>
            </a:r>
            <a:r>
              <a:rPr lang="en-US" altLang="ru-RU"/>
              <a:t>Nvidia</a:t>
            </a:r>
            <a:endParaRPr lang="ru-RU" altLang="ru-RU"/>
          </a:p>
        </p:txBody>
      </p:sp>
      <p:sp>
        <p:nvSpPr>
          <p:cNvPr id="38929" name="Text Box 17"/>
          <p:cNvSpPr txBox="1">
            <a:spLocks noChangeArrowheads="1"/>
          </p:cNvSpPr>
          <p:nvPr/>
        </p:nvSpPr>
        <p:spPr bwMode="auto">
          <a:xfrm>
            <a:off x="468313" y="2420938"/>
            <a:ext cx="84963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ru-RU" altLang="ru-RU" sz="2400" b="1"/>
              <a:t>Концепция </a:t>
            </a:r>
            <a:r>
              <a:rPr lang="en-US" altLang="ru-RU" sz="2400" b="1"/>
              <a:t>CUDA </a:t>
            </a:r>
            <a:r>
              <a:rPr lang="ru-RU" altLang="ru-RU" sz="2400" b="1"/>
              <a:t>– </a:t>
            </a:r>
            <a:r>
              <a:rPr lang="en-US" altLang="ru-RU" sz="2400" b="1"/>
              <a:t>GPU </a:t>
            </a:r>
            <a:r>
              <a:rPr lang="ru-RU" altLang="ru-RU" sz="2400" b="1"/>
              <a:t>выступает в роли массивно-параллельного сопроцессора к </a:t>
            </a:r>
            <a:r>
              <a:rPr lang="en-US" altLang="ru-RU" sz="2400" b="1"/>
              <a:t>CPU</a:t>
            </a:r>
            <a:endParaRPr lang="ru-RU" altLang="ru-RU" sz="2400" b="1"/>
          </a:p>
        </p:txBody>
      </p:sp>
      <p:sp>
        <p:nvSpPr>
          <p:cNvPr id="38930" name="Text Box 18"/>
          <p:cNvSpPr txBox="1">
            <a:spLocks noChangeArrowheads="1"/>
          </p:cNvSpPr>
          <p:nvPr/>
        </p:nvSpPr>
        <p:spPr bwMode="auto">
          <a:xfrm>
            <a:off x="468313" y="3573463"/>
            <a:ext cx="8424862"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ru-RU" sz="2000"/>
              <a:t>GPU – </a:t>
            </a:r>
            <a:r>
              <a:rPr lang="ru-RU" altLang="ru-RU" sz="2000"/>
              <a:t>специализированное вычислительное устройство, которое:</a:t>
            </a:r>
          </a:p>
          <a:p>
            <a:pPr>
              <a:spcBef>
                <a:spcPct val="50000"/>
              </a:spcBef>
              <a:buFontTx/>
              <a:buChar char="-"/>
            </a:pPr>
            <a:r>
              <a:rPr lang="ru-RU" altLang="ru-RU" sz="2000"/>
              <a:t> является сопроцессором к </a:t>
            </a:r>
            <a:r>
              <a:rPr lang="en-US" altLang="ru-RU" sz="2000"/>
              <a:t>CPU</a:t>
            </a:r>
            <a:r>
              <a:rPr lang="ru-RU" altLang="ru-RU" sz="2000"/>
              <a:t>;</a:t>
            </a:r>
          </a:p>
          <a:p>
            <a:pPr>
              <a:spcBef>
                <a:spcPct val="50000"/>
              </a:spcBef>
              <a:buFontTx/>
              <a:buChar char="-"/>
            </a:pPr>
            <a:r>
              <a:rPr lang="ru-RU" altLang="ru-RU" sz="2000"/>
              <a:t> обладает собственной памятью;</a:t>
            </a:r>
          </a:p>
          <a:p>
            <a:pPr>
              <a:spcBef>
                <a:spcPct val="50000"/>
              </a:spcBef>
              <a:buFontTx/>
              <a:buChar char="-"/>
            </a:pPr>
            <a:r>
              <a:rPr lang="ru-RU" altLang="ru-RU" sz="2000"/>
              <a:t> даёт возможность параллельно выполнять большое количество отдельных нитей. </a:t>
            </a:r>
            <a:endParaRPr lang="ru-RU" altLang="ru-RU"/>
          </a:p>
        </p:txBody>
      </p:sp>
      <p:sp>
        <p:nvSpPr>
          <p:cNvPr id="38931" name="Text Box 19"/>
          <p:cNvSpPr txBox="1">
            <a:spLocks noChangeArrowheads="1"/>
          </p:cNvSpPr>
          <p:nvPr/>
        </p:nvSpPr>
        <p:spPr bwMode="auto">
          <a:xfrm>
            <a:off x="1116013" y="1916113"/>
            <a:ext cx="6840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400"/>
              <a:t>Назначение – написание </a:t>
            </a:r>
            <a:r>
              <a:rPr lang="en-US" altLang="ru-RU" sz="2400"/>
              <a:t>GPGPU </a:t>
            </a:r>
            <a:r>
              <a:rPr lang="ru-RU" altLang="ru-RU" sz="2400"/>
              <a:t>приложений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ru-RU" altLang="ru-RU" smtClean="0"/>
              <a:t>Технология </a:t>
            </a:r>
            <a:r>
              <a:rPr lang="en-US" altLang="ru-RU" smtClean="0"/>
              <a:t>CUDA</a:t>
            </a:r>
            <a:endParaRPr lang="ru-RU" altLang="ru-RU" smtClean="0"/>
          </a:p>
        </p:txBody>
      </p:sp>
      <p:sp>
        <p:nvSpPr>
          <p:cNvPr id="68611" name="Rectangle 3"/>
          <p:cNvSpPr>
            <a:spLocks noGrp="1" noChangeArrowheads="1"/>
          </p:cNvSpPr>
          <p:nvPr>
            <p:ph type="body" idx="1"/>
          </p:nvPr>
        </p:nvSpPr>
        <p:spPr/>
        <p:txBody>
          <a:bodyPr/>
          <a:lstStyle/>
          <a:p>
            <a:pPr>
              <a:buFontTx/>
              <a:buNone/>
            </a:pPr>
            <a:r>
              <a:rPr lang="ru-RU" altLang="ru-RU" sz="2800" smtClean="0"/>
              <a:t>Различия между нитями </a:t>
            </a:r>
            <a:r>
              <a:rPr lang="en-US" altLang="ru-RU" sz="2800" smtClean="0"/>
              <a:t>CPU</a:t>
            </a:r>
            <a:r>
              <a:rPr lang="ru-RU" altLang="ru-RU" sz="2800" smtClean="0"/>
              <a:t> и</a:t>
            </a:r>
            <a:r>
              <a:rPr lang="en-US" altLang="ru-RU" sz="2800" smtClean="0"/>
              <a:t> GPU</a:t>
            </a:r>
            <a:r>
              <a:rPr lang="ru-RU" altLang="ru-RU" sz="2800" smtClean="0"/>
              <a:t>:</a:t>
            </a:r>
          </a:p>
          <a:p>
            <a:r>
              <a:rPr lang="ru-RU" altLang="ru-RU" sz="2800" smtClean="0"/>
              <a:t>нити на GPU обладают крайне небольшой стоимостью создания, управления и уничтожения (контекст нити минимален, все регистры распределены заранее);</a:t>
            </a:r>
          </a:p>
          <a:p>
            <a:r>
              <a:rPr lang="ru-RU" altLang="ru-RU" sz="2800" smtClean="0"/>
              <a:t>для эффективной загрузки GPU необходимо использовать мнoгo тысяч отдельных нитей, в то время как для CPU обычно достаточно 10-20 нитей.  </a:t>
            </a:r>
          </a:p>
          <a:p>
            <a:endParaRPr lang="ru-RU" altLang="ru-RU" sz="28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ru-RU" altLang="ru-RU" smtClean="0"/>
              <a:t>Технология </a:t>
            </a:r>
            <a:r>
              <a:rPr lang="en-US" altLang="ru-RU" smtClean="0"/>
              <a:t>CUDA</a:t>
            </a:r>
            <a:endParaRPr lang="ru-RU" altLang="ru-RU" smtClean="0"/>
          </a:p>
        </p:txBody>
      </p:sp>
      <p:sp>
        <p:nvSpPr>
          <p:cNvPr id="48132" name="Text Box 4"/>
          <p:cNvSpPr txBox="1">
            <a:spLocks noChangeArrowheads="1"/>
          </p:cNvSpPr>
          <p:nvPr/>
        </p:nvSpPr>
        <p:spPr bwMode="auto">
          <a:xfrm>
            <a:off x="539750" y="1412875"/>
            <a:ext cx="7993063"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defRPr>
            </a:lvl1pPr>
            <a:lvl2pPr marL="800100" indent="-342900" eaLnBrk="0" hangingPunct="0">
              <a:defRPr>
                <a:solidFill>
                  <a:schemeClr val="tx1"/>
                </a:solidFill>
                <a:latin typeface="Arial" charset="0"/>
              </a:defRPr>
            </a:lvl2pPr>
            <a:lvl3pPr marL="1257300" indent="-342900" eaLnBrk="0" hangingPunct="0">
              <a:defRPr>
                <a:solidFill>
                  <a:schemeClr val="tx1"/>
                </a:solidFill>
                <a:latin typeface="Arial" charset="0"/>
              </a:defRPr>
            </a:lvl3pPr>
            <a:lvl4pPr marL="1714500" indent="-342900" eaLnBrk="0" hangingPunct="0">
              <a:defRPr>
                <a:solidFill>
                  <a:schemeClr val="tx1"/>
                </a:solidFill>
                <a:latin typeface="Arial" charset="0"/>
              </a:defRPr>
            </a:lvl4pPr>
            <a:lvl5pPr marL="2171700" indent="-342900" eaLnBrk="0" hangingPunct="0">
              <a:defRPr>
                <a:solidFill>
                  <a:schemeClr val="tx1"/>
                </a:solidFill>
                <a:latin typeface="Arial" charset="0"/>
              </a:defRPr>
            </a:lvl5pPr>
            <a:lvl6pPr marL="2628900" indent="-342900" eaLnBrk="0" fontAlgn="base" hangingPunct="0">
              <a:spcBef>
                <a:spcPct val="0"/>
              </a:spcBef>
              <a:spcAft>
                <a:spcPct val="0"/>
              </a:spcAft>
              <a:defRPr>
                <a:solidFill>
                  <a:schemeClr val="tx1"/>
                </a:solidFill>
                <a:latin typeface="Arial" charset="0"/>
              </a:defRPr>
            </a:lvl6pPr>
            <a:lvl7pPr marL="3086100" indent="-342900" eaLnBrk="0" fontAlgn="base" hangingPunct="0">
              <a:spcBef>
                <a:spcPct val="0"/>
              </a:spcBef>
              <a:spcAft>
                <a:spcPct val="0"/>
              </a:spcAft>
              <a:defRPr>
                <a:solidFill>
                  <a:schemeClr val="tx1"/>
                </a:solidFill>
                <a:latin typeface="Arial" charset="0"/>
              </a:defRPr>
            </a:lvl7pPr>
            <a:lvl8pPr marL="3543300" indent="-342900" eaLnBrk="0" fontAlgn="base" hangingPunct="0">
              <a:spcBef>
                <a:spcPct val="0"/>
              </a:spcBef>
              <a:spcAft>
                <a:spcPct val="0"/>
              </a:spcAft>
              <a:defRPr>
                <a:solidFill>
                  <a:schemeClr val="tx1"/>
                </a:solidFill>
                <a:latin typeface="Arial" charset="0"/>
              </a:defRPr>
            </a:lvl8pPr>
            <a:lvl9pPr marL="4000500" indent="-3429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ru-RU" altLang="ru-RU" sz="2400"/>
              <a:t>Преимущества технологии </a:t>
            </a:r>
            <a:r>
              <a:rPr lang="en-US" altLang="ru-RU" sz="2400"/>
              <a:t>CUDA</a:t>
            </a:r>
            <a:endParaRPr lang="ru-RU" altLang="ru-RU" sz="2400"/>
          </a:p>
          <a:p>
            <a:pPr eaLnBrk="1" hangingPunct="1">
              <a:spcBef>
                <a:spcPct val="50000"/>
              </a:spcBef>
              <a:buFontTx/>
              <a:buAutoNum type="arabicPeriod"/>
            </a:pPr>
            <a:r>
              <a:rPr lang="ru-RU" altLang="ru-RU" sz="2400"/>
              <a:t>Все программы пишутся на расширенном языке С</a:t>
            </a:r>
          </a:p>
          <a:p>
            <a:pPr eaLnBrk="1" hangingPunct="1">
              <a:spcBef>
                <a:spcPct val="50000"/>
              </a:spcBef>
              <a:buFontTx/>
              <a:buAutoNum type="arabicPeriod"/>
            </a:pPr>
            <a:r>
              <a:rPr lang="ru-RU" altLang="ru-RU" sz="2400"/>
              <a:t>Набор готовых библиотек</a:t>
            </a:r>
          </a:p>
          <a:p>
            <a:pPr eaLnBrk="1" hangingPunct="1">
              <a:spcBef>
                <a:spcPct val="50000"/>
              </a:spcBef>
              <a:buFontTx/>
              <a:buAutoNum type="arabicPeriod"/>
            </a:pPr>
            <a:r>
              <a:rPr lang="ru-RU" altLang="ru-RU" sz="2400"/>
              <a:t>Не использует графических </a:t>
            </a:r>
            <a:r>
              <a:rPr lang="en-US" altLang="ru-RU" sz="2400"/>
              <a:t>API</a:t>
            </a:r>
            <a:endParaRPr lang="ru-RU" altLang="ru-RU" sz="2400"/>
          </a:p>
          <a:p>
            <a:pPr eaLnBrk="1" hangingPunct="1">
              <a:spcBef>
                <a:spcPct val="50000"/>
              </a:spcBef>
              <a:buFontTx/>
              <a:buAutoNum type="arabicPeriod"/>
            </a:pPr>
            <a:r>
              <a:rPr lang="ru-RU" altLang="ru-RU" sz="2400"/>
              <a:t>Кроссплатформенность</a:t>
            </a:r>
            <a:r>
              <a:rPr lang="en-US" altLang="ru-RU" sz="2400"/>
              <a:t> (Windows, Linux, Mac OS)</a:t>
            </a:r>
            <a:endParaRPr lang="ru-RU" altLang="ru-RU" sz="2400"/>
          </a:p>
          <a:p>
            <a:pPr eaLnBrk="1" hangingPunct="1">
              <a:spcBef>
                <a:spcPct val="50000"/>
              </a:spcBef>
            </a:pPr>
            <a:endParaRPr lang="ru-RU" altLang="ru-RU"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ru-RU" altLang="ru-RU" smtClean="0"/>
              <a:t>Технология </a:t>
            </a:r>
            <a:r>
              <a:rPr lang="en-US" altLang="ru-RU" smtClean="0"/>
              <a:t>CUDA</a:t>
            </a:r>
            <a:endParaRPr lang="ru-RU" altLang="ru-RU" smtClean="0"/>
          </a:p>
        </p:txBody>
      </p:sp>
      <p:sp>
        <p:nvSpPr>
          <p:cNvPr id="69635" name="Rectangle 3"/>
          <p:cNvSpPr>
            <a:spLocks noGrp="1" noChangeArrowheads="1"/>
          </p:cNvSpPr>
          <p:nvPr>
            <p:ph type="body" idx="1"/>
          </p:nvPr>
        </p:nvSpPr>
        <p:spPr>
          <a:xfrm>
            <a:off x="457200" y="1600200"/>
            <a:ext cx="8435975" cy="4525963"/>
          </a:xfrm>
        </p:spPr>
        <p:txBody>
          <a:bodyPr/>
          <a:lstStyle/>
          <a:p>
            <a:pPr>
              <a:buFontTx/>
              <a:buNone/>
            </a:pPr>
            <a:r>
              <a:rPr lang="ru-RU" altLang="ru-RU" sz="2800" smtClean="0"/>
              <a:t>Схема разработки программы:</a:t>
            </a:r>
          </a:p>
          <a:p>
            <a:r>
              <a:rPr lang="ru-RU" altLang="ru-RU" sz="2800" smtClean="0"/>
              <a:t>выделение памяти на GPU; </a:t>
            </a:r>
          </a:p>
          <a:p>
            <a:r>
              <a:rPr lang="ru-RU" altLang="ru-RU" sz="2800" smtClean="0"/>
              <a:t>копирование данных из памяти CPU в выделенную память GPU; </a:t>
            </a:r>
          </a:p>
          <a:p>
            <a:r>
              <a:rPr lang="ru-RU" altLang="ru-RU" sz="2800" smtClean="0"/>
              <a:t>осуществление запуска ядра (или последовательный запуск нескольких ядер ); </a:t>
            </a:r>
          </a:p>
          <a:p>
            <a:r>
              <a:rPr lang="ru-RU" altLang="ru-RU" sz="2800" smtClean="0"/>
              <a:t>копирование результатов вычислений обратно в память CPU; </a:t>
            </a:r>
          </a:p>
          <a:p>
            <a:r>
              <a:rPr lang="ru-RU" altLang="ru-RU" sz="2800" smtClean="0"/>
              <a:t>освобождение выделенной памяти GPU. </a:t>
            </a:r>
          </a:p>
          <a:p>
            <a:endParaRPr lang="ru-RU" altLang="ru-RU"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ru-RU" altLang="ru-RU" smtClean="0"/>
              <a:t>Технология </a:t>
            </a:r>
            <a:r>
              <a:rPr lang="en-US" altLang="ru-RU" smtClean="0"/>
              <a:t>CUDA</a:t>
            </a:r>
            <a:endParaRPr lang="ru-RU" altLang="ru-RU" smtClean="0"/>
          </a:p>
        </p:txBody>
      </p:sp>
      <p:sp>
        <p:nvSpPr>
          <p:cNvPr id="49158" name="Text Box 6"/>
          <p:cNvSpPr txBox="1">
            <a:spLocks noChangeArrowheads="1"/>
          </p:cNvSpPr>
          <p:nvPr/>
        </p:nvSpPr>
        <p:spPr bwMode="auto">
          <a:xfrm>
            <a:off x="250825" y="1196975"/>
            <a:ext cx="8893175" cy="584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t>Модель </a:t>
            </a:r>
            <a:r>
              <a:rPr lang="en-US" altLang="ru-RU" sz="2800"/>
              <a:t>SIMT</a:t>
            </a:r>
            <a:r>
              <a:rPr lang="ru-RU" altLang="ru-RU" sz="2800"/>
              <a:t> – </a:t>
            </a:r>
            <a:r>
              <a:rPr lang="en-US" altLang="ru-RU" sz="2800"/>
              <a:t>Single Instruction, Multiple Thread</a:t>
            </a:r>
            <a:r>
              <a:rPr lang="ru-RU" altLang="ru-RU" sz="2800"/>
              <a:t>:</a:t>
            </a:r>
            <a:r>
              <a:rPr lang="en-US" altLang="ru-RU" sz="2800"/>
              <a:t> </a:t>
            </a:r>
          </a:p>
          <a:p>
            <a:pPr>
              <a:spcBef>
                <a:spcPct val="50000"/>
              </a:spcBef>
              <a:buFontTx/>
              <a:buChar char="•"/>
            </a:pPr>
            <a:r>
              <a:rPr lang="ru-RU" altLang="ru-RU" sz="2800"/>
              <a:t> Нити разбиваются на группы по 32, называемые </a:t>
            </a:r>
            <a:r>
              <a:rPr lang="en-US" altLang="ru-RU" sz="2800"/>
              <a:t>warp.</a:t>
            </a:r>
            <a:r>
              <a:rPr lang="ru-RU" altLang="ru-RU" sz="2800"/>
              <a:t> </a:t>
            </a:r>
            <a:endParaRPr lang="en-US" altLang="ru-RU" sz="2800"/>
          </a:p>
          <a:p>
            <a:pPr>
              <a:spcBef>
                <a:spcPct val="50000"/>
              </a:spcBef>
              <a:buFontTx/>
              <a:buChar char="•"/>
            </a:pPr>
            <a:r>
              <a:rPr lang="ru-RU" altLang="ru-RU" sz="2800"/>
              <a:t> Физически одновременно выполняются только нити внутри одной группы</a:t>
            </a:r>
            <a:r>
              <a:rPr lang="en-US" altLang="ru-RU" sz="2800"/>
              <a:t>.</a:t>
            </a:r>
            <a:endParaRPr lang="ru-RU" altLang="ru-RU" sz="2800"/>
          </a:p>
          <a:p>
            <a:pPr>
              <a:spcBef>
                <a:spcPct val="50000"/>
              </a:spcBef>
              <a:buFontTx/>
              <a:buChar char="•"/>
            </a:pPr>
            <a:endParaRPr lang="en-US" altLang="ru-RU" sz="2800"/>
          </a:p>
          <a:p>
            <a:pPr>
              <a:buFontTx/>
              <a:buChar char="•"/>
            </a:pPr>
            <a:r>
              <a:rPr lang="ru-RU" altLang="ru-RU" sz="2800"/>
              <a:t> Нити из разных warp'oв могут находиться на разных стадиях выполнения программы.</a:t>
            </a:r>
          </a:p>
          <a:p>
            <a:r>
              <a:rPr lang="ru-RU" altLang="ru-RU" sz="2800"/>
              <a:t> </a:t>
            </a:r>
          </a:p>
          <a:p>
            <a:pPr>
              <a:buFontTx/>
              <a:buChar char="•"/>
            </a:pPr>
            <a:r>
              <a:rPr lang="ru-RU" altLang="ru-RU" sz="2800"/>
              <a:t> Управление wаrp‘ами прозрачно осуществляет сам GPU.</a:t>
            </a:r>
            <a:r>
              <a:rPr lang="ru-RU" altLang="ru-RU"/>
              <a:t> </a:t>
            </a:r>
          </a:p>
          <a:p>
            <a:pPr>
              <a:spcBef>
                <a:spcPct val="50000"/>
              </a:spcBef>
            </a:pPr>
            <a:r>
              <a:rPr lang="ru-RU" altLang="ru-RU"/>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ru-RU" altLang="ru-RU" smtClean="0"/>
              <a:t>Технология </a:t>
            </a:r>
            <a:r>
              <a:rPr lang="en-US" altLang="ru-RU" smtClean="0"/>
              <a:t>CUDA</a:t>
            </a:r>
            <a:endParaRPr lang="ru-RU" altLang="ru-RU" smtClean="0"/>
          </a:p>
        </p:txBody>
      </p:sp>
      <p:pic>
        <p:nvPicPr>
          <p:cNvPr id="706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700213"/>
            <a:ext cx="6335712" cy="4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1" name="Text Box 5"/>
          <p:cNvSpPr txBox="1">
            <a:spLocks noChangeArrowheads="1"/>
          </p:cNvSpPr>
          <p:nvPr/>
        </p:nvSpPr>
        <p:spPr bwMode="auto">
          <a:xfrm>
            <a:off x="2268538" y="1268413"/>
            <a:ext cx="446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ru-RU" altLang="ru-RU" sz="2000" b="1"/>
              <a:t>Иерархия нитей</a:t>
            </a:r>
          </a:p>
        </p:txBody>
      </p:sp>
      <p:sp>
        <p:nvSpPr>
          <p:cNvPr id="70662" name="Text Box 6"/>
          <p:cNvSpPr txBox="1">
            <a:spLocks noChangeArrowheads="1"/>
          </p:cNvSpPr>
          <p:nvPr/>
        </p:nvSpPr>
        <p:spPr bwMode="auto">
          <a:xfrm>
            <a:off x="5435600" y="1916113"/>
            <a:ext cx="31686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ru-RU"/>
              <a:t>Grid – </a:t>
            </a:r>
            <a:r>
              <a:rPr lang="ru-RU" altLang="ru-RU"/>
              <a:t>нити, выполняющие данное ядро, массив блоков (</a:t>
            </a:r>
            <a:r>
              <a:rPr lang="en-US" altLang="ru-RU"/>
              <a:t>block</a:t>
            </a:r>
            <a:r>
              <a:rPr lang="ru-RU" altLang="ru-RU"/>
              <a:t>)  </a:t>
            </a:r>
          </a:p>
        </p:txBody>
      </p:sp>
      <p:sp>
        <p:nvSpPr>
          <p:cNvPr id="70663" name="Text Box 7"/>
          <p:cNvSpPr txBox="1">
            <a:spLocks noChangeArrowheads="1"/>
          </p:cNvSpPr>
          <p:nvPr/>
        </p:nvSpPr>
        <p:spPr bwMode="auto">
          <a:xfrm>
            <a:off x="5508625" y="3141663"/>
            <a:ext cx="338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ru-RU"/>
              <a:t>Block – </a:t>
            </a:r>
            <a:r>
              <a:rPr lang="ru-RU" altLang="ru-RU"/>
              <a:t>массив нитей</a:t>
            </a:r>
            <a:r>
              <a:rPr lang="en-US" altLang="ru-RU"/>
              <a:t> (thread)</a:t>
            </a:r>
            <a:endParaRPr lang="ru-RU" alt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ru-RU" altLang="ru-RU" smtClean="0"/>
              <a:t>Технология </a:t>
            </a:r>
            <a:r>
              <a:rPr lang="en-US" altLang="ru-RU" smtClean="0"/>
              <a:t>CUDA</a:t>
            </a:r>
            <a:endParaRPr lang="ru-RU" altLang="ru-RU" smtClean="0"/>
          </a:p>
        </p:txBody>
      </p:sp>
      <p:pic>
        <p:nvPicPr>
          <p:cNvPr id="501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2133600"/>
            <a:ext cx="5616575" cy="266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Text Box 5"/>
          <p:cNvSpPr txBox="1">
            <a:spLocks noChangeArrowheads="1"/>
          </p:cNvSpPr>
          <p:nvPr/>
        </p:nvSpPr>
        <p:spPr bwMode="auto">
          <a:xfrm>
            <a:off x="1331913" y="1341438"/>
            <a:ext cx="66976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ru-RU" altLang="ru-RU" sz="2000"/>
              <a:t>Разбиение исходной задачи на набор независимо решаемых подзадач</a:t>
            </a:r>
          </a:p>
        </p:txBody>
      </p:sp>
      <p:sp>
        <p:nvSpPr>
          <p:cNvPr id="50182" name="Text Box 6"/>
          <p:cNvSpPr txBox="1">
            <a:spLocks noChangeArrowheads="1"/>
          </p:cNvSpPr>
          <p:nvPr/>
        </p:nvSpPr>
        <p:spPr bwMode="auto">
          <a:xfrm>
            <a:off x="971550" y="5013325"/>
            <a:ext cx="7561263"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Механизмы взаимодействия нитей:</a:t>
            </a:r>
          </a:p>
          <a:p>
            <a:pPr>
              <a:spcBef>
                <a:spcPct val="50000"/>
              </a:spcBef>
              <a:buFontTx/>
              <a:buChar char="-"/>
            </a:pPr>
            <a:r>
              <a:rPr lang="ru-RU" altLang="ru-RU"/>
              <a:t> разделяемая память;</a:t>
            </a:r>
          </a:p>
          <a:p>
            <a:pPr>
              <a:spcBef>
                <a:spcPct val="50000"/>
              </a:spcBef>
              <a:buFontTx/>
              <a:buChar char="-"/>
            </a:pPr>
            <a:r>
              <a:rPr lang="ru-RU" altLang="ru-RU"/>
              <a:t> барьерная синхронизация.</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68313" y="188913"/>
            <a:ext cx="8229600" cy="1143000"/>
          </a:xfrm>
        </p:spPr>
        <p:txBody>
          <a:bodyPr/>
          <a:lstStyle/>
          <a:p>
            <a:r>
              <a:rPr lang="ru-RU" altLang="ru-RU" sz="4000" smtClean="0"/>
              <a:t>Технология </a:t>
            </a:r>
            <a:r>
              <a:rPr lang="en-US" altLang="ru-RU" sz="4000" smtClean="0"/>
              <a:t>CUDA</a:t>
            </a:r>
            <a:r>
              <a:rPr lang="ru-RU" altLang="ru-RU" sz="4000" smtClean="0"/>
              <a:t/>
            </a:r>
            <a:br>
              <a:rPr lang="ru-RU" altLang="ru-RU" sz="4000" smtClean="0"/>
            </a:br>
            <a:r>
              <a:rPr lang="ru-RU" altLang="ru-RU" sz="4000" smtClean="0"/>
              <a:t>Барьерная синхронизация</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484313"/>
            <a:ext cx="8567738" cy="296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685" name="Rectangle 5"/>
          <p:cNvSpPr>
            <a:spLocks noChangeArrowheads="1"/>
          </p:cNvSpPr>
          <p:nvPr/>
        </p:nvSpPr>
        <p:spPr bwMode="auto">
          <a:xfrm>
            <a:off x="611188" y="4437063"/>
            <a:ext cx="820896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a:t>Для осуществления барьерной синхронизации используется вызов встроенной функции syncthreads (), которая блокирует вызывающие нити блока до тех пор, пока все нити блока не войдут в эту функцию. Таким образом, при помощи syncthreads () можно организовать барьеры внутри ядра, гарантирующие, что если хотя бы одна нить прошла такой барьер, то не осталось ни одной за барьером (не прошедшей eгo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ru-RU" altLang="ru-RU" sz="4000" smtClean="0"/>
              <a:t>Технология </a:t>
            </a:r>
            <a:r>
              <a:rPr lang="en-US" altLang="ru-RU" sz="4000" smtClean="0"/>
              <a:t>CUDA</a:t>
            </a:r>
            <a:r>
              <a:rPr lang="ru-RU" altLang="ru-RU" sz="4000" smtClean="0"/>
              <a:t/>
            </a:r>
            <a:br>
              <a:rPr lang="ru-RU" altLang="ru-RU" sz="4000" smtClean="0"/>
            </a:br>
            <a:r>
              <a:rPr lang="ru-RU" altLang="ru-RU" sz="4000" smtClean="0"/>
              <a:t>Расширение языка </a:t>
            </a:r>
            <a:r>
              <a:rPr lang="en-US" altLang="ru-RU" sz="4000" smtClean="0"/>
              <a:t>C</a:t>
            </a:r>
            <a:endParaRPr lang="ru-RU" altLang="ru-RU" sz="4000" smtClean="0"/>
          </a:p>
        </p:txBody>
      </p:sp>
      <p:sp>
        <p:nvSpPr>
          <p:cNvPr id="72707" name="Rectangle 3"/>
          <p:cNvSpPr>
            <a:spLocks noGrp="1" noChangeArrowheads="1"/>
          </p:cNvSpPr>
          <p:nvPr>
            <p:ph type="body" idx="1"/>
          </p:nvPr>
        </p:nvSpPr>
        <p:spPr>
          <a:xfrm>
            <a:off x="457200" y="1600200"/>
            <a:ext cx="8435975" cy="4924425"/>
          </a:xfrm>
        </p:spPr>
        <p:txBody>
          <a:bodyPr/>
          <a:lstStyle/>
          <a:p>
            <a:pPr>
              <a:lnSpc>
                <a:spcPct val="80000"/>
              </a:lnSpc>
              <a:buFontTx/>
              <a:buNone/>
            </a:pPr>
            <a:r>
              <a:rPr lang="en-US" altLang="ru-RU" sz="1800" smtClean="0"/>
              <a:t>     </a:t>
            </a:r>
            <a:r>
              <a:rPr lang="ru-RU" altLang="ru-RU" sz="2000" smtClean="0"/>
              <a:t>Программы для CUDA (соответствующие файлы обычно имеют</a:t>
            </a:r>
            <a:r>
              <a:rPr lang="en-US" altLang="ru-RU" sz="2000" smtClean="0"/>
              <a:t> </a:t>
            </a:r>
            <a:r>
              <a:rPr lang="ru-RU" altLang="ru-RU" sz="2000" smtClean="0"/>
              <a:t>расширение .с</a:t>
            </a:r>
            <a:r>
              <a:rPr lang="en-US" altLang="ru-RU" sz="2000" smtClean="0"/>
              <a:t>u</a:t>
            </a:r>
            <a:r>
              <a:rPr lang="ru-RU" altLang="ru-RU" sz="2000" smtClean="0"/>
              <a:t>) пишутся на «расширенном</a:t>
            </a:r>
            <a:r>
              <a:rPr lang="en-US" altLang="ru-RU" sz="2000" smtClean="0"/>
              <a:t> </a:t>
            </a:r>
            <a:r>
              <a:rPr lang="ru-RU" altLang="ru-RU" sz="2000" smtClean="0"/>
              <a:t>С и компилируются при помощи команды nvcc. Вводимые в CUDA расширения языка С состоят из: </a:t>
            </a:r>
          </a:p>
          <a:p>
            <a:pPr>
              <a:lnSpc>
                <a:spcPct val="80000"/>
              </a:lnSpc>
            </a:pPr>
            <a:r>
              <a:rPr lang="ru-RU" altLang="ru-RU" sz="2000" smtClean="0"/>
              <a:t>спецификаторов функций, показывающих, где будет выполняться функция и откуда она может быть вызвана; </a:t>
            </a:r>
          </a:p>
          <a:p>
            <a:pPr>
              <a:lnSpc>
                <a:spcPct val="80000"/>
              </a:lnSpc>
            </a:pPr>
            <a:r>
              <a:rPr lang="ru-RU" altLang="ru-RU" sz="2000" smtClean="0"/>
              <a:t>спецификаторов переменных, задающих тип памяти, используемый для данных переменных; </a:t>
            </a:r>
          </a:p>
          <a:p>
            <a:pPr>
              <a:lnSpc>
                <a:spcPct val="80000"/>
              </a:lnSpc>
            </a:pPr>
            <a:r>
              <a:rPr lang="ru-RU" altLang="ru-RU" sz="2000" smtClean="0"/>
              <a:t>директивы, служащей для запуска ядра, задающей как данные, так и иерархию нитей; </a:t>
            </a:r>
          </a:p>
          <a:p>
            <a:pPr>
              <a:lnSpc>
                <a:spcPct val="80000"/>
              </a:lnSpc>
            </a:pPr>
            <a:r>
              <a:rPr lang="ru-RU" altLang="ru-RU" sz="2000" smtClean="0"/>
              <a:t>встроенных переменных, содержащих информацию о текущей нити; </a:t>
            </a:r>
          </a:p>
          <a:p>
            <a:pPr>
              <a:lnSpc>
                <a:spcPct val="80000"/>
              </a:lnSpc>
            </a:pPr>
            <a:r>
              <a:rPr lang="ru-RU" altLang="ru-RU" sz="2000" smtClean="0"/>
              <a:t>ru</a:t>
            </a:r>
            <a:r>
              <a:rPr lang="en-US" altLang="ru-RU" sz="2000" smtClean="0"/>
              <a:t>ntime</a:t>
            </a:r>
            <a:r>
              <a:rPr lang="ru-RU" altLang="ru-RU" sz="2000" smtClean="0"/>
              <a:t>, включающей в себя дополнительные типы данных. </a:t>
            </a:r>
          </a:p>
          <a:p>
            <a:pPr>
              <a:lnSpc>
                <a:spcPct val="80000"/>
              </a:lnSpc>
            </a:pPr>
            <a:endParaRPr lang="ru-RU" altLang="ru-RU" sz="2000" smtClean="0"/>
          </a:p>
          <a:p>
            <a:pPr>
              <a:lnSpc>
                <a:spcPct val="80000"/>
              </a:lnSpc>
            </a:pPr>
            <a:endParaRPr lang="ru-RU" altLang="ru-RU" sz="1800" smtClean="0"/>
          </a:p>
          <a:p>
            <a:pPr>
              <a:lnSpc>
                <a:spcPct val="80000"/>
              </a:lnSpc>
            </a:pPr>
            <a:endParaRPr lang="ru-RU" altLang="ru-RU" sz="1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8313" y="0"/>
            <a:ext cx="8229600" cy="1143000"/>
          </a:xfrm>
        </p:spPr>
        <p:txBody>
          <a:bodyPr/>
          <a:lstStyle/>
          <a:p>
            <a:r>
              <a:rPr lang="ru-RU" altLang="ru-RU" smtClean="0"/>
              <a:t>Быстродействие процессоров</a:t>
            </a:r>
          </a:p>
        </p:txBody>
      </p:sp>
      <p:pic>
        <p:nvPicPr>
          <p:cNvPr id="45060" name="Picture 4" descr="Динамика"/>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t="4477"/>
          <a:stretch>
            <a:fillRect/>
          </a:stretch>
        </p:blipFill>
        <p:spPr>
          <a:xfrm>
            <a:off x="539750" y="981075"/>
            <a:ext cx="7920038" cy="2611438"/>
          </a:xfrm>
          <a:ln/>
        </p:spPr>
      </p:pic>
      <p:sp>
        <p:nvSpPr>
          <p:cNvPr id="45064" name="Rectangle 8"/>
          <p:cNvSpPr>
            <a:spLocks noChangeArrowheads="1"/>
          </p:cNvSpPr>
          <p:nvPr/>
        </p:nvSpPr>
        <p:spPr bwMode="auto">
          <a:xfrm>
            <a:off x="0" y="312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sp>
        <p:nvSpPr>
          <p:cNvPr id="45067" name="Rectangle 11"/>
          <p:cNvSpPr>
            <a:spLocks noChangeArrowheads="1"/>
          </p:cNvSpPr>
          <p:nvPr/>
        </p:nvSpPr>
        <p:spPr bwMode="auto">
          <a:xfrm>
            <a:off x="611188" y="3573463"/>
            <a:ext cx="8208962" cy="311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defRPr>
            </a:lvl1pPr>
            <a:lvl2pPr marL="800100" indent="-342900" eaLnBrk="0" hangingPunct="0">
              <a:defRPr>
                <a:solidFill>
                  <a:schemeClr val="tx1"/>
                </a:solidFill>
                <a:latin typeface="Arial" charset="0"/>
              </a:defRPr>
            </a:lvl2pPr>
            <a:lvl3pPr marL="1257300" indent="-342900" eaLnBrk="0" hangingPunct="0">
              <a:defRPr>
                <a:solidFill>
                  <a:schemeClr val="tx1"/>
                </a:solidFill>
                <a:latin typeface="Arial" charset="0"/>
              </a:defRPr>
            </a:lvl3pPr>
            <a:lvl4pPr marL="1714500" indent="-342900" eaLnBrk="0" hangingPunct="0">
              <a:defRPr>
                <a:solidFill>
                  <a:schemeClr val="tx1"/>
                </a:solidFill>
                <a:latin typeface="Arial" charset="0"/>
              </a:defRPr>
            </a:lvl4pPr>
            <a:lvl5pPr marL="2171700" indent="-342900" eaLnBrk="0" hangingPunct="0">
              <a:defRPr>
                <a:solidFill>
                  <a:schemeClr val="tx1"/>
                </a:solidFill>
                <a:latin typeface="Arial" charset="0"/>
              </a:defRPr>
            </a:lvl5pPr>
            <a:lvl6pPr marL="2628900" indent="-342900" eaLnBrk="0" fontAlgn="base" hangingPunct="0">
              <a:spcBef>
                <a:spcPct val="0"/>
              </a:spcBef>
              <a:spcAft>
                <a:spcPct val="0"/>
              </a:spcAft>
              <a:defRPr>
                <a:solidFill>
                  <a:schemeClr val="tx1"/>
                </a:solidFill>
                <a:latin typeface="Arial" charset="0"/>
              </a:defRPr>
            </a:lvl6pPr>
            <a:lvl7pPr marL="3086100" indent="-342900" eaLnBrk="0" fontAlgn="base" hangingPunct="0">
              <a:spcBef>
                <a:spcPct val="0"/>
              </a:spcBef>
              <a:spcAft>
                <a:spcPct val="0"/>
              </a:spcAft>
              <a:defRPr>
                <a:solidFill>
                  <a:schemeClr val="tx1"/>
                </a:solidFill>
                <a:latin typeface="Arial" charset="0"/>
              </a:defRPr>
            </a:lvl7pPr>
            <a:lvl8pPr marL="3543300" indent="-342900" eaLnBrk="0" fontAlgn="base" hangingPunct="0">
              <a:spcBef>
                <a:spcPct val="0"/>
              </a:spcBef>
              <a:spcAft>
                <a:spcPct val="0"/>
              </a:spcAft>
              <a:defRPr>
                <a:solidFill>
                  <a:schemeClr val="tx1"/>
                </a:solidFill>
                <a:latin typeface="Arial" charset="0"/>
              </a:defRPr>
            </a:lvl8pPr>
            <a:lvl9pPr marL="4000500" indent="-342900" eaLnBrk="0" fontAlgn="base" hangingPunct="0">
              <a:spcBef>
                <a:spcPct val="0"/>
              </a:spcBef>
              <a:spcAft>
                <a:spcPct val="0"/>
              </a:spcAft>
              <a:defRPr>
                <a:solidFill>
                  <a:schemeClr val="tx1"/>
                </a:solidFill>
                <a:latin typeface="Arial" charset="0"/>
              </a:defRPr>
            </a:lvl9pPr>
          </a:lstStyle>
          <a:p>
            <a:pPr eaLnBrk="1" hangingPunct="1"/>
            <a:r>
              <a:rPr lang="ru-RU" altLang="ru-RU"/>
              <a:t>      Если внимательно посмотреть на динамику роста частоты CPU, то становится заметно, что в последние годы рост частоты заметно замедлился, но зато появилась новая тенденция создание многоядерных процессоров и систем и увеличение числа ядер в процессоре. </a:t>
            </a:r>
          </a:p>
          <a:p>
            <a:pPr algn="ctr" eaLnBrk="1" hangingPunct="1"/>
            <a:r>
              <a:rPr lang="ru-RU" altLang="ru-RU"/>
              <a:t>Причины</a:t>
            </a:r>
          </a:p>
          <a:p>
            <a:pPr eaLnBrk="1" hangingPunct="1">
              <a:buFontTx/>
              <a:buAutoNum type="arabicPeriod"/>
            </a:pPr>
            <a:r>
              <a:rPr lang="ru-RU" altLang="ru-RU"/>
              <a:t>Ограничения технологии производства микросхем.</a:t>
            </a:r>
          </a:p>
          <a:p>
            <a:pPr eaLnBrk="1" hangingPunct="1">
              <a:buFontTx/>
              <a:buAutoNum type="arabicPeriod"/>
            </a:pPr>
            <a:r>
              <a:rPr lang="ru-RU" altLang="ru-RU"/>
              <a:t>Энергопотребление (а значит, и выделение тепла) пропорционально четвёртой степени частоты. Увеличивая тактовую частоту в два раза, увеличиваем тепловыделение в 16 раз.</a:t>
            </a:r>
          </a:p>
          <a:p>
            <a:pPr eaLnBrk="1" hangingPunct="1"/>
            <a:r>
              <a:rPr lang="ru-RU" altLang="ru-RU"/>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ru-RU" altLang="ru-RU" smtClean="0"/>
              <a:t>Технология </a:t>
            </a:r>
            <a:r>
              <a:rPr lang="en-US" altLang="ru-RU" smtClean="0"/>
              <a:t>CUDA</a:t>
            </a:r>
            <a:endParaRPr lang="ru-RU" altLang="ru-RU" smtClean="0"/>
          </a:p>
        </p:txBody>
      </p:sp>
      <p:sp>
        <p:nvSpPr>
          <p:cNvPr id="73731" name="Rectangle 3"/>
          <p:cNvSpPr>
            <a:spLocks noGrp="1" noChangeArrowheads="1"/>
          </p:cNvSpPr>
          <p:nvPr>
            <p:ph type="body" idx="1"/>
          </p:nvPr>
        </p:nvSpPr>
        <p:spPr>
          <a:xfrm>
            <a:off x="457200" y="1600200"/>
            <a:ext cx="8507413" cy="4525963"/>
          </a:xfrm>
        </p:spPr>
        <p:txBody>
          <a:bodyPr/>
          <a:lstStyle/>
          <a:p>
            <a:pPr>
              <a:buFontTx/>
              <a:buNone/>
            </a:pPr>
            <a:r>
              <a:rPr lang="ru-RU" altLang="ru-RU" smtClean="0"/>
              <a:t>   На функции, выполняемые на GPU накладываются следующие ограничения: </a:t>
            </a:r>
          </a:p>
          <a:p>
            <a:r>
              <a:rPr lang="ru-RU" altLang="ru-RU" smtClean="0"/>
              <a:t>нельзя брать их адрес; </a:t>
            </a:r>
          </a:p>
          <a:p>
            <a:r>
              <a:rPr lang="ru-RU" altLang="ru-RU" smtClean="0"/>
              <a:t>не поддерживается рекурсия; </a:t>
            </a:r>
          </a:p>
          <a:p>
            <a:r>
              <a:rPr lang="ru-RU" altLang="ru-RU" smtClean="0"/>
              <a:t>не поддерживаются stаtiс переменные внутри функции; </a:t>
            </a:r>
          </a:p>
          <a:p>
            <a:r>
              <a:rPr lang="ru-RU" altLang="ru-RU" smtClean="0"/>
              <a:t>не поддерживается переменное число входных apгументов. </a:t>
            </a:r>
          </a:p>
          <a:p>
            <a:endParaRPr lang="ru-RU" alt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ru-RU" altLang="ru-RU" sz="4000" smtClean="0"/>
              <a:t>Частотное разделение каналов </a:t>
            </a:r>
            <a:br>
              <a:rPr lang="ru-RU" altLang="ru-RU" sz="4000" smtClean="0"/>
            </a:br>
            <a:r>
              <a:rPr lang="ru-RU" altLang="ru-RU" sz="4000" smtClean="0"/>
              <a:t>Банк цифровых фильтров</a:t>
            </a:r>
          </a:p>
        </p:txBody>
      </p:sp>
      <p:pic>
        <p:nvPicPr>
          <p:cNvPr id="74755" name="Picture 3" descr="Частотное раздел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916113"/>
            <a:ext cx="8424863" cy="2424112"/>
          </a:xfrm>
          <a:prstGeom prst="rect">
            <a:avLst/>
          </a:prstGeom>
          <a:noFill/>
          <a:extLst>
            <a:ext uri="{909E8E84-426E-40DD-AFC4-6F175D3DCCD1}">
              <a14:hiddenFill xmlns:a14="http://schemas.microsoft.com/office/drawing/2010/main">
                <a:solidFill>
                  <a:srgbClr val="FFFFFF"/>
                </a:solidFill>
              </a14:hiddenFill>
            </a:ext>
          </a:extLst>
        </p:spPr>
      </p:pic>
      <p:sp>
        <p:nvSpPr>
          <p:cNvPr id="74756" name="Text Box 4"/>
          <p:cNvSpPr txBox="1">
            <a:spLocks noChangeArrowheads="1"/>
          </p:cNvSpPr>
          <p:nvPr/>
        </p:nvSpPr>
        <p:spPr bwMode="auto">
          <a:xfrm>
            <a:off x="1763713" y="4508500"/>
            <a:ext cx="6049962"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defRPr>
            </a:lvl1pPr>
            <a:lvl2pPr marL="800100" indent="-342900" eaLnBrk="0" hangingPunct="0">
              <a:defRPr>
                <a:solidFill>
                  <a:schemeClr val="tx1"/>
                </a:solidFill>
                <a:latin typeface="Arial" charset="0"/>
              </a:defRPr>
            </a:lvl2pPr>
            <a:lvl3pPr marL="1257300" indent="-342900" eaLnBrk="0" hangingPunct="0">
              <a:defRPr>
                <a:solidFill>
                  <a:schemeClr val="tx1"/>
                </a:solidFill>
                <a:latin typeface="Arial" charset="0"/>
              </a:defRPr>
            </a:lvl3pPr>
            <a:lvl4pPr marL="1714500" indent="-342900" eaLnBrk="0" hangingPunct="0">
              <a:defRPr>
                <a:solidFill>
                  <a:schemeClr val="tx1"/>
                </a:solidFill>
                <a:latin typeface="Arial" charset="0"/>
              </a:defRPr>
            </a:lvl4pPr>
            <a:lvl5pPr marL="2171700" indent="-342900" eaLnBrk="0" hangingPunct="0">
              <a:defRPr>
                <a:solidFill>
                  <a:schemeClr val="tx1"/>
                </a:solidFill>
                <a:latin typeface="Arial" charset="0"/>
              </a:defRPr>
            </a:lvl5pPr>
            <a:lvl6pPr marL="2628900" indent="-342900" eaLnBrk="0" fontAlgn="base" hangingPunct="0">
              <a:spcBef>
                <a:spcPct val="0"/>
              </a:spcBef>
              <a:spcAft>
                <a:spcPct val="0"/>
              </a:spcAft>
              <a:defRPr>
                <a:solidFill>
                  <a:schemeClr val="tx1"/>
                </a:solidFill>
                <a:latin typeface="Arial" charset="0"/>
              </a:defRPr>
            </a:lvl6pPr>
            <a:lvl7pPr marL="3086100" indent="-342900" eaLnBrk="0" fontAlgn="base" hangingPunct="0">
              <a:spcBef>
                <a:spcPct val="0"/>
              </a:spcBef>
              <a:spcAft>
                <a:spcPct val="0"/>
              </a:spcAft>
              <a:defRPr>
                <a:solidFill>
                  <a:schemeClr val="tx1"/>
                </a:solidFill>
                <a:latin typeface="Arial" charset="0"/>
              </a:defRPr>
            </a:lvl7pPr>
            <a:lvl8pPr marL="3543300" indent="-342900" eaLnBrk="0" fontAlgn="base" hangingPunct="0">
              <a:spcBef>
                <a:spcPct val="0"/>
              </a:spcBef>
              <a:spcAft>
                <a:spcPct val="0"/>
              </a:spcAft>
              <a:defRPr>
                <a:solidFill>
                  <a:schemeClr val="tx1"/>
                </a:solidFill>
                <a:latin typeface="Arial" charset="0"/>
              </a:defRPr>
            </a:lvl8pPr>
            <a:lvl9pPr marL="4000500" indent="-3429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ru-RU" altLang="ru-RU"/>
              <a:t>Операции для каждого канала:</a:t>
            </a:r>
          </a:p>
          <a:p>
            <a:pPr eaLnBrk="1" hangingPunct="1">
              <a:spcBef>
                <a:spcPct val="50000"/>
              </a:spcBef>
              <a:buFontTx/>
              <a:buAutoNum type="arabicPeriod"/>
            </a:pPr>
            <a:r>
              <a:rPr lang="ru-RU" altLang="ru-RU"/>
              <a:t>Перенос частоты</a:t>
            </a:r>
          </a:p>
          <a:p>
            <a:pPr eaLnBrk="1" hangingPunct="1">
              <a:spcBef>
                <a:spcPct val="50000"/>
              </a:spcBef>
              <a:buFontTx/>
              <a:buAutoNum type="arabicPeriod"/>
            </a:pPr>
            <a:r>
              <a:rPr lang="ru-RU" altLang="ru-RU"/>
              <a:t>Фильтрация</a:t>
            </a:r>
          </a:p>
          <a:p>
            <a:pPr eaLnBrk="1" hangingPunct="1">
              <a:spcBef>
                <a:spcPct val="50000"/>
              </a:spcBef>
              <a:buFontTx/>
              <a:buAutoNum type="arabicPeriod"/>
            </a:pPr>
            <a:r>
              <a:rPr lang="ru-RU" altLang="ru-RU"/>
              <a:t>Понижение частоты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ru-RU" altLang="ru-RU" smtClean="0"/>
              <a:t>Технические характеристики</a:t>
            </a:r>
          </a:p>
        </p:txBody>
      </p:sp>
      <p:sp>
        <p:nvSpPr>
          <p:cNvPr id="75779" name="Text Box 3"/>
          <p:cNvSpPr txBox="1">
            <a:spLocks noChangeArrowheads="1"/>
          </p:cNvSpPr>
          <p:nvPr/>
        </p:nvSpPr>
        <p:spPr bwMode="auto">
          <a:xfrm>
            <a:off x="900113" y="1268413"/>
            <a:ext cx="6911975"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000"/>
              <a:t>Технические характеристики широкополосной системы:</a:t>
            </a:r>
          </a:p>
          <a:p>
            <a:pPr>
              <a:spcBef>
                <a:spcPct val="50000"/>
              </a:spcBef>
              <a:buFontTx/>
              <a:buChar char="-"/>
            </a:pPr>
            <a:r>
              <a:rPr lang="ru-RU" altLang="ru-RU" sz="2000"/>
              <a:t> Полоса входного сигнала - 6,3 МГц;</a:t>
            </a:r>
          </a:p>
          <a:p>
            <a:pPr>
              <a:spcBef>
                <a:spcPct val="50000"/>
              </a:spcBef>
              <a:buFontTx/>
              <a:buChar char="-"/>
            </a:pPr>
            <a:r>
              <a:rPr lang="ru-RU" altLang="ru-RU" sz="2000"/>
              <a:t> Число подканалов – 128;</a:t>
            </a:r>
          </a:p>
          <a:p>
            <a:pPr>
              <a:spcBef>
                <a:spcPct val="50000"/>
              </a:spcBef>
              <a:buFontTx/>
              <a:buChar char="-"/>
            </a:pPr>
            <a:r>
              <a:rPr lang="ru-RU" altLang="ru-RU" sz="2000"/>
              <a:t> ширина подканала – 49,2 кГц;</a:t>
            </a:r>
          </a:p>
          <a:p>
            <a:pPr>
              <a:spcBef>
                <a:spcPct val="50000"/>
              </a:spcBef>
              <a:buFontTx/>
              <a:buChar char="-"/>
            </a:pPr>
            <a:r>
              <a:rPr lang="ru-RU" altLang="ru-RU" sz="2000"/>
              <a:t> подавление в канале – 120 дБ.</a:t>
            </a:r>
          </a:p>
        </p:txBody>
      </p:sp>
      <p:sp>
        <p:nvSpPr>
          <p:cNvPr id="75780" name="Text Box 4"/>
          <p:cNvSpPr txBox="1">
            <a:spLocks noChangeArrowheads="1"/>
          </p:cNvSpPr>
          <p:nvPr/>
        </p:nvSpPr>
        <p:spPr bwMode="auto">
          <a:xfrm>
            <a:off x="971550" y="3860800"/>
            <a:ext cx="7345363"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Параметры вычислительной системы:</a:t>
            </a:r>
          </a:p>
          <a:p>
            <a:pPr>
              <a:spcBef>
                <a:spcPct val="50000"/>
              </a:spcBef>
            </a:pPr>
            <a:r>
              <a:rPr lang="ru-RU" altLang="ru-RU"/>
              <a:t>1. Процессор Inte</a:t>
            </a:r>
            <a:r>
              <a:rPr lang="en-US" altLang="ru-RU"/>
              <a:t>l</a:t>
            </a:r>
            <a:r>
              <a:rPr lang="ru-RU" altLang="ru-RU"/>
              <a:t> Core 2 Quad 6600 </a:t>
            </a:r>
            <a:r>
              <a:rPr lang="en-US" altLang="ru-RU"/>
              <a:t>(4 </a:t>
            </a:r>
            <a:r>
              <a:rPr lang="ru-RU" altLang="ru-RU"/>
              <a:t>ядра; 2,4 ГГц</a:t>
            </a:r>
            <a:r>
              <a:rPr lang="en-US" altLang="ru-RU"/>
              <a:t>)</a:t>
            </a:r>
            <a:r>
              <a:rPr lang="ru-RU" altLang="ru-RU"/>
              <a:t>.</a:t>
            </a:r>
          </a:p>
          <a:p>
            <a:pPr>
              <a:spcBef>
                <a:spcPct val="50000"/>
              </a:spcBef>
            </a:pPr>
            <a:r>
              <a:rPr lang="ru-RU" altLang="ru-RU"/>
              <a:t>2. Память </a:t>
            </a:r>
            <a:r>
              <a:rPr lang="en-US" altLang="ru-RU"/>
              <a:t>DDR2 4</a:t>
            </a:r>
            <a:r>
              <a:rPr lang="ru-RU" altLang="ru-RU"/>
              <a:t>Гб.</a:t>
            </a:r>
          </a:p>
          <a:p>
            <a:pPr>
              <a:spcBef>
                <a:spcPct val="50000"/>
              </a:spcBef>
            </a:pPr>
            <a:r>
              <a:rPr lang="ru-RU" altLang="ru-RU"/>
              <a:t>3. Операционная система Windows </a:t>
            </a:r>
            <a:r>
              <a:rPr lang="en-US" altLang="ru-RU"/>
              <a:t>XP</a:t>
            </a:r>
            <a:r>
              <a:rPr lang="ru-RU" altLang="ru-RU"/>
              <a:t> SP2 32 бит.</a:t>
            </a:r>
          </a:p>
          <a:p>
            <a:pPr>
              <a:spcBef>
                <a:spcPct val="50000"/>
              </a:spcBef>
            </a:pPr>
            <a:r>
              <a:rPr lang="ru-RU" altLang="ru-RU"/>
              <a:t>4. Видеокарта NVidia GeForce GTX 260 (27 мультипроцессоров, 896 МБт памяти, частота ядра/памяти – 1242/2000 ГГц)</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ru-RU" altLang="ru-RU" smtClean="0"/>
              <a:t>Результаты</a:t>
            </a:r>
          </a:p>
        </p:txBody>
      </p:sp>
      <p:graphicFrame>
        <p:nvGraphicFramePr>
          <p:cNvPr id="76803" name="Group 3"/>
          <p:cNvGraphicFramePr>
            <a:graphicFrameLocks noGrp="1"/>
          </p:cNvGraphicFramePr>
          <p:nvPr>
            <p:ph idx="1"/>
          </p:nvPr>
        </p:nvGraphicFramePr>
        <p:xfrm>
          <a:off x="468313" y="1268413"/>
          <a:ext cx="8229600" cy="4525962"/>
        </p:xfrm>
        <a:graphic>
          <a:graphicData uri="http://schemas.openxmlformats.org/drawingml/2006/table">
            <a:tbl>
              <a:tblPr/>
              <a:tblGrid>
                <a:gridCol w="1639887"/>
                <a:gridCol w="2012950"/>
                <a:gridCol w="2519363"/>
                <a:gridCol w="2057400"/>
              </a:tblGrid>
              <a:tr h="1131888">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Размер</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 данных, Мбт</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GPU, </a:t>
                      </a: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мс</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GPU (</a:t>
                      </a: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без пересылки</a:t>
                      </a: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a:t>
                      </a: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 мс</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CPU</a:t>
                      </a: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 мс</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1888">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24</a:t>
                      </a:r>
                      <a:endParaRPr kumimoji="0" lang="en-US"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80,1</a:t>
                      </a:r>
                      <a:endParaRPr kumimoji="0" lang="en-US"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18,9</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1344</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0300">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48</a:t>
                      </a:r>
                      <a:endParaRPr kumimoji="0" lang="en-US"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151</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35,8</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2707</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1888">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chemeClr val="tx1"/>
                          </a:solidFill>
                          <a:effectLst/>
                          <a:latin typeface="Times New Roman" pitchFamily="18" charset="0"/>
                          <a:cs typeface="Times New Roman" pitchFamily="18" charset="0"/>
                        </a:rPr>
                        <a:t>96</a:t>
                      </a:r>
                      <a:endParaRPr kumimoji="0" lang="en-US"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303,7</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72,6</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chemeClr val="tx1"/>
                          </a:solidFill>
                          <a:effectLst/>
                          <a:latin typeface="Times New Roman" pitchFamily="18" charset="0"/>
                          <a:cs typeface="Times New Roman" pitchFamily="18" charset="0"/>
                        </a:rPr>
                        <a:t>5485</a:t>
                      </a:r>
                      <a:endParaRPr kumimoji="0" lang="ru-RU" altLang="ru-RU"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ru-RU" altLang="ru-RU" smtClean="0"/>
              <a:t>Быстродействие процессоров</a:t>
            </a:r>
          </a:p>
        </p:txBody>
      </p:sp>
      <p:sp>
        <p:nvSpPr>
          <p:cNvPr id="57348" name="Text Box 4"/>
          <p:cNvSpPr txBox="1">
            <a:spLocks noChangeArrowheads="1"/>
          </p:cNvSpPr>
          <p:nvPr/>
        </p:nvSpPr>
        <p:spPr bwMode="auto">
          <a:xfrm>
            <a:off x="1476375" y="2420938"/>
            <a:ext cx="20161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Закон Амдала</a:t>
            </a:r>
          </a:p>
        </p:txBody>
      </p:sp>
      <p:sp>
        <p:nvSpPr>
          <p:cNvPr id="57349" name="Rectangle 5"/>
          <p:cNvSpPr>
            <a:spLocks noChangeArrowheads="1"/>
          </p:cNvSpPr>
          <p:nvPr/>
        </p:nvSpPr>
        <p:spPr bwMode="auto">
          <a:xfrm>
            <a:off x="0" y="312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57350" name="Object 6"/>
          <p:cNvGraphicFramePr>
            <a:graphicFrameLocks noChangeAspect="1"/>
          </p:cNvGraphicFramePr>
          <p:nvPr/>
        </p:nvGraphicFramePr>
        <p:xfrm>
          <a:off x="3563938" y="2420938"/>
          <a:ext cx="1873250" cy="1092200"/>
        </p:xfrm>
        <a:graphic>
          <a:graphicData uri="http://schemas.openxmlformats.org/presentationml/2006/ole">
            <mc:AlternateContent xmlns:mc="http://schemas.openxmlformats.org/markup-compatibility/2006">
              <mc:Choice xmlns:v="urn:schemas-microsoft-com:vml" Requires="v">
                <p:oleObj spid="_x0000_s57354" name="Equation" r:id="rId3" imgW="1028700" imgH="596900" progId="Equation.DSMT4">
                  <p:embed/>
                </p:oleObj>
              </mc:Choice>
              <mc:Fallback>
                <p:oleObj name="Equation" r:id="rId3" imgW="1028700" imgH="5969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2420938"/>
                        <a:ext cx="1873250" cy="109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51" name="Text Box 7"/>
          <p:cNvSpPr txBox="1">
            <a:spLocks noChangeArrowheads="1"/>
          </p:cNvSpPr>
          <p:nvPr/>
        </p:nvSpPr>
        <p:spPr bwMode="auto">
          <a:xfrm>
            <a:off x="1331913" y="1484313"/>
            <a:ext cx="64087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ru-RU" altLang="ru-RU" sz="2000"/>
              <a:t>Максимальное ускорение при распараллеливании программы на </a:t>
            </a:r>
            <a:r>
              <a:rPr lang="en-US" altLang="ru-RU" sz="2000"/>
              <a:t>N </a:t>
            </a:r>
            <a:r>
              <a:rPr lang="ru-RU" altLang="ru-RU" sz="2000"/>
              <a:t>процессоров</a:t>
            </a:r>
            <a:r>
              <a:rPr lang="en-US" altLang="ru-RU" sz="2000"/>
              <a:t> (</a:t>
            </a:r>
            <a:r>
              <a:rPr lang="ru-RU" altLang="ru-RU" sz="2000"/>
              <a:t>ядер</a:t>
            </a:r>
            <a:r>
              <a:rPr lang="en-US" altLang="ru-RU" sz="2000"/>
              <a:t>)</a:t>
            </a:r>
            <a:endParaRPr lang="ru-RU" altLang="ru-RU" sz="2000"/>
          </a:p>
        </p:txBody>
      </p:sp>
      <p:sp>
        <p:nvSpPr>
          <p:cNvPr id="57352" name="Text Box 8"/>
          <p:cNvSpPr txBox="1">
            <a:spLocks noChangeArrowheads="1"/>
          </p:cNvSpPr>
          <p:nvPr/>
        </p:nvSpPr>
        <p:spPr bwMode="auto">
          <a:xfrm>
            <a:off x="971550" y="3933825"/>
            <a:ext cx="7200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ru-RU"/>
              <a:t>P – </a:t>
            </a:r>
            <a:r>
              <a:rPr lang="ru-RU" altLang="ru-RU"/>
              <a:t>часть времени выполнения программы, которая может быть распараллелена на </a:t>
            </a:r>
            <a:r>
              <a:rPr lang="en-US" altLang="ru-RU"/>
              <a:t>N </a:t>
            </a:r>
            <a:r>
              <a:rPr lang="ru-RU" altLang="ru-RU"/>
              <a:t>процессоров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9750" y="333375"/>
            <a:ext cx="8229600" cy="1143000"/>
          </a:xfrm>
        </p:spPr>
        <p:txBody>
          <a:bodyPr/>
          <a:lstStyle/>
          <a:p>
            <a:r>
              <a:rPr lang="ru-RU" altLang="ru-RU" sz="4000" smtClean="0"/>
              <a:t>Многоядерные системы</a:t>
            </a:r>
            <a:br>
              <a:rPr lang="ru-RU" altLang="ru-RU" sz="4000" smtClean="0"/>
            </a:br>
            <a:r>
              <a:rPr lang="ru-RU" altLang="ru-RU" sz="4000" smtClean="0"/>
              <a:t>Схема процессора </a:t>
            </a:r>
            <a:r>
              <a:rPr lang="en-US" altLang="ru-RU" sz="4000" smtClean="0"/>
              <a:t>Intel Core 2 Duo</a:t>
            </a:r>
            <a:endParaRPr lang="ru-RU" altLang="ru-RU" sz="4000" smtClean="0"/>
          </a:p>
        </p:txBody>
      </p:sp>
      <p:pic>
        <p:nvPicPr>
          <p:cNvPr id="583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875" y="1844675"/>
            <a:ext cx="3897313"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ru-RU" altLang="ru-RU" sz="4000" smtClean="0"/>
              <a:t>Многоядерные системы</a:t>
            </a:r>
            <a:br>
              <a:rPr lang="ru-RU" altLang="ru-RU" sz="4000" smtClean="0"/>
            </a:br>
            <a:r>
              <a:rPr lang="ru-RU" altLang="ru-RU" sz="4000" smtClean="0"/>
              <a:t>Схема процессора </a:t>
            </a:r>
            <a:r>
              <a:rPr lang="en-US" altLang="ru-RU" sz="4000" smtClean="0"/>
              <a:t>Intel Core i7</a:t>
            </a:r>
            <a:endParaRPr lang="ru-RU" altLang="ru-RU" sz="4000" smtClean="0"/>
          </a:p>
        </p:txBody>
      </p:sp>
      <p:pic>
        <p:nvPicPr>
          <p:cNvPr id="593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1628775"/>
            <a:ext cx="7200900" cy="503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404813"/>
            <a:ext cx="8229600" cy="1143000"/>
          </a:xfrm>
        </p:spPr>
        <p:txBody>
          <a:bodyPr/>
          <a:lstStyle/>
          <a:p>
            <a:r>
              <a:rPr lang="ru-RU" altLang="ru-RU" sz="4000" smtClean="0"/>
              <a:t>Многоядерные системы</a:t>
            </a:r>
            <a:br>
              <a:rPr lang="ru-RU" altLang="ru-RU" sz="4000" smtClean="0"/>
            </a:br>
            <a:r>
              <a:rPr lang="ru-RU" altLang="ru-RU" sz="4000" smtClean="0"/>
              <a:t>Архитектура </a:t>
            </a:r>
            <a:r>
              <a:rPr lang="en-US" altLang="ru-RU" sz="4000" smtClean="0"/>
              <a:t>Simmetric MultiProcessor Architecture (SMP)</a:t>
            </a:r>
            <a:endParaRPr lang="ru-RU" altLang="ru-RU" sz="4000" smtClean="0"/>
          </a:p>
        </p:txBody>
      </p:sp>
      <p:pic>
        <p:nvPicPr>
          <p:cNvPr id="634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205038"/>
            <a:ext cx="7704138" cy="394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ru-RU" altLang="ru-RU" sz="4000" smtClean="0"/>
              <a:t>Многоядерные системы</a:t>
            </a:r>
            <a:br>
              <a:rPr lang="ru-RU" altLang="ru-RU" sz="4000" smtClean="0"/>
            </a:br>
            <a:r>
              <a:rPr lang="en-US" altLang="ru-RU" sz="4000" smtClean="0"/>
              <a:t>BlueGene/L</a:t>
            </a:r>
            <a:endParaRPr lang="ru-RU" altLang="ru-RU" sz="4000" smtClean="0"/>
          </a:p>
        </p:txBody>
      </p:sp>
      <p:pic>
        <p:nvPicPr>
          <p:cNvPr id="655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1557338"/>
            <a:ext cx="5832475" cy="497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8313" y="0"/>
            <a:ext cx="8229600" cy="1143000"/>
          </a:xfrm>
        </p:spPr>
        <p:txBody>
          <a:bodyPr/>
          <a:lstStyle/>
          <a:p>
            <a:r>
              <a:rPr lang="ru-RU" altLang="ru-RU" smtClean="0"/>
              <a:t>Архитектура </a:t>
            </a:r>
            <a:r>
              <a:rPr lang="en-US" altLang="ru-RU" smtClean="0"/>
              <a:t>GPU</a:t>
            </a:r>
            <a:endParaRPr lang="ru-RU" altLang="ru-RU" smtClean="0"/>
          </a:p>
        </p:txBody>
      </p:sp>
      <p:sp>
        <p:nvSpPr>
          <p:cNvPr id="46085" name="Rectangle 5"/>
          <p:cNvSpPr>
            <a:spLocks noChangeArrowheads="1"/>
          </p:cNvSpPr>
          <p:nvPr/>
        </p:nvSpPr>
        <p:spPr bwMode="auto">
          <a:xfrm>
            <a:off x="2700338" y="981075"/>
            <a:ext cx="41036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ru-RU" sz="2000"/>
              <a:t>GPU – Graphic Processing Unit</a:t>
            </a:r>
            <a:endParaRPr lang="ru-RU" altLang="ru-RU" sz="2000"/>
          </a:p>
          <a:p>
            <a:r>
              <a:rPr lang="ru-RU" altLang="ru-RU" sz="2000"/>
              <a:t>Введён компанией </a:t>
            </a:r>
            <a:r>
              <a:rPr lang="en-US" altLang="ru-RU" sz="2000"/>
              <a:t>Nvidia</a:t>
            </a:r>
            <a:endParaRPr lang="ru-RU" altLang="ru-RU" sz="2000"/>
          </a:p>
        </p:txBody>
      </p:sp>
      <p:pic>
        <p:nvPicPr>
          <p:cNvPr id="46087" name="Picture 7" descr="Архитектура"/>
          <p:cNvPicPr>
            <a:picLocks noChangeAspect="1" noChangeArrowheads="1"/>
          </p:cNvPicPr>
          <p:nvPr/>
        </p:nvPicPr>
        <p:blipFill>
          <a:blip r:embed="rId2">
            <a:lum bright="-6000" contrast="36000"/>
            <a:extLst>
              <a:ext uri="{28A0092B-C50C-407E-A947-70E740481C1C}">
                <a14:useLocalDpi xmlns:a14="http://schemas.microsoft.com/office/drawing/2010/main" val="0"/>
              </a:ext>
            </a:extLst>
          </a:blip>
          <a:srcRect/>
          <a:stretch>
            <a:fillRect/>
          </a:stretch>
        </p:blipFill>
        <p:spPr bwMode="auto">
          <a:xfrm>
            <a:off x="1331913" y="2420938"/>
            <a:ext cx="6192837" cy="1952625"/>
          </a:xfrm>
          <a:prstGeom prst="rect">
            <a:avLst/>
          </a:prstGeom>
          <a:noFill/>
          <a:extLst>
            <a:ext uri="{909E8E84-426E-40DD-AFC4-6F175D3DCCD1}">
              <a14:hiddenFill xmlns:a14="http://schemas.microsoft.com/office/drawing/2010/main">
                <a:solidFill>
                  <a:srgbClr val="FFFFFF"/>
                </a:solidFill>
              </a14:hiddenFill>
            </a:ext>
          </a:extLst>
        </p:spPr>
      </p:pic>
      <p:sp>
        <p:nvSpPr>
          <p:cNvPr id="46088" name="Text Box 8"/>
          <p:cNvSpPr txBox="1">
            <a:spLocks noChangeArrowheads="1"/>
          </p:cNvSpPr>
          <p:nvPr/>
        </p:nvSpPr>
        <p:spPr bwMode="auto">
          <a:xfrm>
            <a:off x="539750" y="4581525"/>
            <a:ext cx="82804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ru-RU"/>
              <a:t>SM – </a:t>
            </a:r>
            <a:r>
              <a:rPr lang="ru-RU" altLang="ru-RU"/>
              <a:t>потоковый мультипроцессор, способный одновременно выполнять до 1024 нитей. Каждый мультипроцессор работает независимо</a:t>
            </a:r>
          </a:p>
          <a:p>
            <a:pPr>
              <a:spcBef>
                <a:spcPct val="50000"/>
              </a:spcBef>
            </a:pPr>
            <a:r>
              <a:rPr lang="ru-RU" altLang="ru-RU"/>
              <a:t>Количество </a:t>
            </a:r>
            <a:r>
              <a:rPr lang="en-US" altLang="ru-RU"/>
              <a:t>SM </a:t>
            </a:r>
            <a:r>
              <a:rPr lang="ru-RU" altLang="ru-RU"/>
              <a:t>зависит от модели </a:t>
            </a:r>
            <a:r>
              <a:rPr lang="en-US" altLang="ru-RU"/>
              <a:t>GPU</a:t>
            </a:r>
            <a:endParaRPr lang="ru-RU" altLang="ru-RU"/>
          </a:p>
          <a:p>
            <a:pPr>
              <a:spcBef>
                <a:spcPct val="50000"/>
              </a:spcBef>
            </a:pPr>
            <a:r>
              <a:rPr lang="en-US" altLang="ru-RU"/>
              <a:t>DRAM - </a:t>
            </a:r>
            <a:r>
              <a:rPr lang="ru-RU" altLang="ru-RU"/>
              <a:t>память</a:t>
            </a:r>
          </a:p>
        </p:txBody>
      </p:sp>
      <p:sp>
        <p:nvSpPr>
          <p:cNvPr id="46093" name="Text Box 13"/>
          <p:cNvSpPr txBox="1">
            <a:spLocks noChangeArrowheads="1"/>
          </p:cNvSpPr>
          <p:nvPr/>
        </p:nvSpPr>
        <p:spPr bwMode="auto">
          <a:xfrm>
            <a:off x="2771775" y="1916113"/>
            <a:ext cx="4032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000"/>
              <a:t>Параллельная архитектура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68313" y="260350"/>
            <a:ext cx="8229600" cy="1143000"/>
          </a:xfrm>
        </p:spPr>
        <p:txBody>
          <a:bodyPr/>
          <a:lstStyle/>
          <a:p>
            <a:r>
              <a:rPr lang="ru-RU" altLang="ru-RU" smtClean="0"/>
              <a:t>Архитектура </a:t>
            </a:r>
            <a:r>
              <a:rPr lang="en-US" altLang="ru-RU" smtClean="0"/>
              <a:t>GPU</a:t>
            </a:r>
            <a:endParaRPr lang="ru-RU" altLang="ru-RU" smtClean="0"/>
          </a:p>
        </p:txBody>
      </p:sp>
      <p:pic>
        <p:nvPicPr>
          <p:cNvPr id="67590" name="Picture 6" descr="SIMD"/>
          <p:cNvPicPr>
            <a:picLocks noChangeAspect="1" noChangeArrowheads="1"/>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051050" y="4005263"/>
            <a:ext cx="5256213" cy="1319212"/>
          </a:xfrm>
          <a:prstGeom prst="rect">
            <a:avLst/>
          </a:prstGeom>
          <a:noFill/>
          <a:extLst>
            <a:ext uri="{909E8E84-426E-40DD-AFC4-6F175D3DCCD1}">
              <a14:hiddenFill xmlns:a14="http://schemas.microsoft.com/office/drawing/2010/main">
                <a:solidFill>
                  <a:srgbClr val="FFFFFF"/>
                </a:solidFill>
              </a14:hiddenFill>
            </a:ext>
          </a:extLst>
        </p:spPr>
      </p:pic>
      <p:sp>
        <p:nvSpPr>
          <p:cNvPr id="67591" name="Text Box 7"/>
          <p:cNvSpPr txBox="1">
            <a:spLocks noChangeArrowheads="1"/>
          </p:cNvSpPr>
          <p:nvPr/>
        </p:nvSpPr>
        <p:spPr bwMode="auto">
          <a:xfrm>
            <a:off x="1187450" y="2997200"/>
            <a:ext cx="70564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400"/>
              <a:t>Соединение нескольких ядер для задания сложной обработки данных</a:t>
            </a:r>
          </a:p>
        </p:txBody>
      </p:sp>
      <p:sp>
        <p:nvSpPr>
          <p:cNvPr id="67592" name="Rectangle 8"/>
          <p:cNvSpPr>
            <a:spLocks noChangeArrowheads="1"/>
          </p:cNvSpPr>
          <p:nvPr/>
        </p:nvSpPr>
        <p:spPr bwMode="auto">
          <a:xfrm>
            <a:off x="576263" y="5229225"/>
            <a:ext cx="8567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ru-RU" sz="2000" b="1"/>
              <a:t>GPGPU – General-Purpose Computing on Graphics Processing Unit</a:t>
            </a:r>
            <a:endParaRPr lang="ru-RU" altLang="ru-RU" sz="2000" b="1"/>
          </a:p>
        </p:txBody>
      </p:sp>
      <p:sp>
        <p:nvSpPr>
          <p:cNvPr id="67593" name="Text Box 9"/>
          <p:cNvSpPr txBox="1">
            <a:spLocks noChangeArrowheads="1"/>
          </p:cNvSpPr>
          <p:nvPr/>
        </p:nvSpPr>
        <p:spPr bwMode="auto">
          <a:xfrm>
            <a:off x="827088" y="5949950"/>
            <a:ext cx="74898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ru-RU" altLang="ru-RU" b="1"/>
              <a:t>Использование графических процессоров для решения неграфических задач</a:t>
            </a:r>
          </a:p>
        </p:txBody>
      </p:sp>
      <p:sp>
        <p:nvSpPr>
          <p:cNvPr id="67594" name="Rectangle 10"/>
          <p:cNvSpPr>
            <a:spLocks noChangeArrowheads="1"/>
          </p:cNvSpPr>
          <p:nvPr/>
        </p:nvSpPr>
        <p:spPr bwMode="auto">
          <a:xfrm>
            <a:off x="395288" y="1196975"/>
            <a:ext cx="8748712"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400"/>
              <a:t>Сейчас современные GPU представляют из себя массивно параллельные вычислительные устройства с очень высоким быстродействием (свыше одного Teрафлопа) и большим объемом собственной памяти (DRAM). </a:t>
            </a: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1775</TotalTime>
  <Words>1213</Words>
  <Application>Microsoft Office PowerPoint</Application>
  <PresentationFormat>Экран (4:3)</PresentationFormat>
  <Paragraphs>132</Paragraphs>
  <Slides>23</Slides>
  <Notes>4</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23</vt:i4>
      </vt:variant>
    </vt:vector>
  </HeadingPairs>
  <TitlesOfParts>
    <vt:vector size="28" baseType="lpstr">
      <vt:lpstr>Arial</vt:lpstr>
      <vt:lpstr>Calibri</vt:lpstr>
      <vt:lpstr>Times New Roman</vt:lpstr>
      <vt:lpstr>Оформление по умолчанию</vt:lpstr>
      <vt:lpstr>MathType 7.0 Equation</vt:lpstr>
      <vt:lpstr>   Распределённые вычисления с использованием технологии CUDA </vt:lpstr>
      <vt:lpstr>Быстродействие процессоров</vt:lpstr>
      <vt:lpstr>Быстродействие процессоров</vt:lpstr>
      <vt:lpstr>Многоядерные системы Схема процессора Intel Core 2 Duo</vt:lpstr>
      <vt:lpstr>Многоядерные системы Схема процессора Intel Core i7</vt:lpstr>
      <vt:lpstr>Многоядерные системы Архитектура Simmetric MultiProcessor Architecture (SMP)</vt:lpstr>
      <vt:lpstr>Многоядерные системы BlueGene/L</vt:lpstr>
      <vt:lpstr>Архитектура GPU</vt:lpstr>
      <vt:lpstr>Архитектура GPU</vt:lpstr>
      <vt:lpstr>Динамика роста производительности для CPU и GPU</vt:lpstr>
      <vt:lpstr>Технология CUDA</vt:lpstr>
      <vt:lpstr>Технология CUDA</vt:lpstr>
      <vt:lpstr>Технология CUDA</vt:lpstr>
      <vt:lpstr>Технология CUDA</vt:lpstr>
      <vt:lpstr>Технология CUDA</vt:lpstr>
      <vt:lpstr>Технология CUDA</vt:lpstr>
      <vt:lpstr>Технология CUDA</vt:lpstr>
      <vt:lpstr>Технология CUDA Барьерная синхронизация</vt:lpstr>
      <vt:lpstr>Технология CUDA Расширение языка C</vt:lpstr>
      <vt:lpstr>Технология CUDA</vt:lpstr>
      <vt:lpstr>Частотное разделение каналов  Банк цифровых фильтров</vt:lpstr>
      <vt:lpstr>Технические характеристики</vt:lpstr>
      <vt:lpstr>Результаты</vt:lpstr>
    </vt:vector>
  </TitlesOfParts>
  <Company>Masha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Реализация алгоритма фильтрации в конечных полях</dc:title>
  <dc:creator>Дима</dc:creator>
  <cp:lastModifiedBy>П</cp:lastModifiedBy>
  <cp:revision>272</cp:revision>
  <dcterms:created xsi:type="dcterms:W3CDTF">2007-10-28T18:34:02Z</dcterms:created>
  <dcterms:modified xsi:type="dcterms:W3CDTF">2020-02-26T14:10:37Z</dcterms:modified>
</cp:coreProperties>
</file>