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27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0FDCB-BB1B-2B43-A305-8B3707392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A139D9-447B-0549-8DCD-983402BB5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E6300F-7A57-AB4C-B287-27BFD577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46005C-0795-1E45-9179-4F0F3BC6E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DD5FAC-9593-6444-ABF3-202AA468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3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C098C-E900-5F49-A579-79A396FD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07D7EB-3BEA-B349-B27A-D4CE3F1FD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19B44-1840-7544-9CF7-3DE1CAAD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A768E8-7245-6547-84C9-B0341606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EA0D60-213E-ED4D-B409-AFA228FC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81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1FD152-6926-0545-A74A-393066885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669ECA-7C6F-5647-ABDB-7083496A7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77DDB7-C9E1-2345-85DE-344C31D81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0896A3-B7FA-544B-99ED-20A663C6A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E5AB39-3B31-5B41-BD10-3553FA542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54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93C057-2109-7F45-8CF0-EA315E71C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AFDBD41C-7396-9742-82F2-D385C48E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5E283-C864-A140-B320-CA5EC360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20B42F-263D-0242-A0AD-0F551163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5EA6F-DFAF-B945-8507-664336B5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8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E73C5-17B2-374F-AFDA-F21C8972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7A2C3E-A1E7-8B4A-811C-E1F91D4CD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8ECFB3-C95E-B74A-A929-7D8BE765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5E5E33-C3A9-E944-9E99-9E204832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F3C35-993C-8F46-B398-93459A67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00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B42B1-849B-AF40-96DF-33708A3B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34FC3976-2FFC-8141-A97A-AC7884CA0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объекта 3">
            <a:extLst>
              <a:ext uri="{FF2B5EF4-FFF2-40B4-BE49-F238E27FC236}">
                <a16:creationId xmlns:a16="http://schemas.microsoft.com/office/drawing/2014/main" id="{02099486-AAB0-BA4F-99D8-0FD35FD73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AF51E8-F48F-114D-96C0-7F67E73C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323EC8-78F0-E546-9A96-EEC84E2D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D4293B-6A08-8147-9337-4BB9F24F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0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29E23-147D-F14C-A520-75F10998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4CB9CE-CCBB-A549-8DEC-B94FC5C49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Место для объекта 3">
            <a:extLst>
              <a:ext uri="{FF2B5EF4-FFF2-40B4-BE49-F238E27FC236}">
                <a16:creationId xmlns:a16="http://schemas.microsoft.com/office/drawing/2014/main" id="{C53F3852-7427-5241-B596-FC6F04D2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39FE01-C0C2-7E47-AE6E-038501C20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Место для объекта 5">
            <a:extLst>
              <a:ext uri="{FF2B5EF4-FFF2-40B4-BE49-F238E27FC236}">
                <a16:creationId xmlns:a16="http://schemas.microsoft.com/office/drawing/2014/main" id="{D6ABDB1E-58DE-D447-A90C-42F3835C5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496B56A-D144-7D49-9736-05B68E31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09F97F8-EFF5-6F49-B348-D4D1023C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DE879E-54CB-4647-A173-45D32DA0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44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DE453-508A-C946-9D47-BADFDA36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A73A5CF-6FED-0043-94D0-9C739286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B7DF2EB-533E-384B-8D8E-A75821B2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450B53-F798-1A4E-B117-D6DF176B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81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36F6FB-CD16-D540-A367-116EF657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B1C732-DD13-B441-9FE6-D84E0F9D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88A737-8FF0-6046-92CB-0BBBAC03D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1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4D6E0-F30D-2A4D-BCBD-2466227D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4DD6FF12-5554-3B42-93E4-66760F4A4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8EF6E9-A5ED-D04E-B602-4189F3774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EA8581-0712-1344-AE59-D9712C945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3CEFAB-E08D-3940-B39D-DAB47DCF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ADB4F8-E7BE-744B-AEBA-01A44090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4B463-E256-864E-BCC1-EB24892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D26B8F-D2C3-9940-B850-0A2447D48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A4AD10-72CD-004F-AC40-A7633DF1C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2B936F-B1E4-0F4A-9F3A-B0985B2B3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6DCF2-2242-8749-BD57-2F509E88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F7A711-7A50-0C49-905E-6A60EDE4C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02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C23C8-1CA7-A14C-98D4-2F9E1567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F2608A-5802-4E4E-A17B-85513707F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13925E-DE46-2D4D-9BE1-C40625A28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D4888-2F8F-8242-A17D-467116F516C2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BBAB98-1864-A94D-9A0D-4C5566CE3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4A519A-2178-8445-A844-6C751997B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B7A03-A3C7-F040-A666-EDFEC3BBB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22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5D4E2-4B8E-F845-A8C5-951DC2906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901F96-66DD-4147-AE2A-DE78F5FFB6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Гетерогенные вычисления</a:t>
            </a:r>
          </a:p>
        </p:txBody>
      </p:sp>
    </p:spTree>
    <p:extLst>
      <p:ext uri="{BB962C8B-B14F-4D97-AF65-F5344CB8AC3E}">
        <p14:creationId xmlns:p14="http://schemas.microsoft.com/office/powerpoint/2010/main" val="185664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Прямой пользовательский контроль при планировании заданий</a:t>
            </a:r>
            <a:endParaRPr lang="en" dirty="0">
              <a:effectLst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E6637C-44C7-274F-84DF-23F469643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015" y="1690688"/>
            <a:ext cx="8058776" cy="4369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FB1137-5BF3-EB4B-935E-51DEF0B467E7}"/>
              </a:ext>
            </a:extLst>
          </p:cNvPr>
          <p:cNvSpPr txBox="1"/>
          <p:nvPr/>
        </p:nvSpPr>
        <p:spPr>
          <a:xfrm>
            <a:off x="399245" y="2139088"/>
            <a:ext cx="30067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AQL</a:t>
            </a:r>
            <a:r>
              <a:rPr lang="en" dirty="0"/>
              <a:t> Architected Queuing Language-</a:t>
            </a:r>
            <a:r>
              <a:rPr lang="ru-RU" dirty="0"/>
              <a:t>стандартизированный интерфейс для управления агентом через очередь пользовательского режима</a:t>
            </a:r>
          </a:p>
        </p:txBody>
      </p:sp>
    </p:spTree>
    <p:extLst>
      <p:ext uri="{BB962C8B-B14F-4D97-AF65-F5344CB8AC3E}">
        <p14:creationId xmlns:p14="http://schemas.microsoft.com/office/powerpoint/2010/main" val="284816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3EAF8-6097-0D45-8B66-6866494F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Типы пакетов </a:t>
            </a:r>
            <a:r>
              <a:rPr lang="en-US" dirty="0"/>
              <a:t>AQL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962899A9-DCB9-1B40-B929-31D6557E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321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" dirty="0"/>
              <a:t>AQL </a:t>
            </a:r>
            <a:r>
              <a:rPr lang="ru-RU" dirty="0"/>
              <a:t>определяет пять допустимых типов пакетов, указанных в поле Тип заголовка пакета </a:t>
            </a:r>
            <a:r>
              <a:rPr lang="en" dirty="0"/>
              <a:t>AQL:</a:t>
            </a:r>
          </a:p>
          <a:p>
            <a:r>
              <a:rPr lang="ru-RU" dirty="0"/>
              <a:t>Типы пакетов отправки для конкретного Поставщика и агента позволяют поставщикам и приложениям настраивать управление агентом с помощью заголовка пакета </a:t>
            </a:r>
            <a:r>
              <a:rPr lang="en" dirty="0"/>
              <a:t>AQL</a:t>
            </a:r>
          </a:p>
          <a:p>
            <a:r>
              <a:rPr lang="ru-RU" dirty="0"/>
              <a:t>Эти универсально не поддержаны в стандартном </a:t>
            </a:r>
            <a:r>
              <a:rPr lang="ru-RU" dirty="0" err="1"/>
              <a:t>путе</a:t>
            </a:r>
            <a:r>
              <a:rPr lang="ru-RU" dirty="0"/>
              <a:t> всеми агентами</a:t>
            </a:r>
          </a:p>
          <a:p>
            <a:r>
              <a:rPr lang="ru-RU" dirty="0"/>
              <a:t>Барьер-и и барьер-или пакеты позволяют спецификацию до 5 сигналов зависимостей и одного сигнала завершения.</a:t>
            </a:r>
          </a:p>
          <a:p>
            <a:r>
              <a:rPr lang="ru-RU" dirty="0"/>
              <a:t>Сигналы являются поддерживаемыми механизмами связи </a:t>
            </a:r>
            <a:r>
              <a:rPr lang="en" dirty="0"/>
              <a:t>HSA </a:t>
            </a:r>
            <a:r>
              <a:rPr lang="ru-RU" dirty="0"/>
              <a:t>участие в модели унифицированной памяти, которая может быть передана различным агентам </a:t>
            </a:r>
            <a:r>
              <a:rPr lang="en" dirty="0"/>
              <a:t>HSA</a:t>
            </a:r>
          </a:p>
          <a:p>
            <a:r>
              <a:rPr lang="ru-RU" dirty="0"/>
              <a:t>Барьер-и пакет требует, чтобы процессор пакетов разрешил все эти зависимости (сигнал имеет значение 0), прежде чем продолжить, и в этот момент значение сигнала завершения уменьшается</a:t>
            </a:r>
          </a:p>
          <a:p>
            <a:r>
              <a:rPr lang="ru-RU" dirty="0"/>
              <a:t>Барьер или пакет требует, чтобы процессор пакетов разрешил одну из зависимостей, прежде чем продолжить, после чего значение сигнала завершения уменьшается</a:t>
            </a:r>
          </a:p>
        </p:txBody>
      </p:sp>
    </p:spTree>
    <p:extLst>
      <p:ext uri="{BB962C8B-B14F-4D97-AF65-F5344CB8AC3E}">
        <p14:creationId xmlns:p14="http://schemas.microsoft.com/office/powerpoint/2010/main" val="14993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3EAF8-6097-0D45-8B66-6866494F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dirty="0"/>
              <a:t>OpenCL Stack</a:t>
            </a:r>
            <a:endParaRPr lang="en" dirty="0">
              <a:effectLst/>
            </a:endParaRP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962899A9-DCB9-1B40-B929-31D6557EF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Наконец, пакет отправки ядра можно использовать для отправки ядра агенту ядра</a:t>
            </a:r>
            <a:r>
              <a:rPr lang="en-US" dirty="0"/>
              <a:t>. </a:t>
            </a:r>
            <a:r>
              <a:rPr lang="ru-RU" dirty="0"/>
              <a:t>В дополнение к указателю на объект ядра, пакет диспетчеризации ядра указывает:</a:t>
            </a:r>
          </a:p>
          <a:p>
            <a:r>
              <a:rPr lang="ru-RU" dirty="0"/>
              <a:t>Размеры запуска, Размер рабочей группы, аргументы ядра и требования к памяти ядра (как групповые, так и частные)</a:t>
            </a:r>
          </a:p>
          <a:p>
            <a:r>
              <a:rPr lang="ru-RU" dirty="0"/>
              <a:t>Код для агентов </a:t>
            </a:r>
            <a:r>
              <a:rPr lang="en" dirty="0"/>
              <a:t>HSA (</a:t>
            </a:r>
            <a:r>
              <a:rPr lang="ru-RU" dirty="0"/>
              <a:t>ядер) может быть написан на промежуточном языке, называемом </a:t>
            </a:r>
            <a:r>
              <a:rPr lang="en" dirty="0"/>
              <a:t>HSAIL (</a:t>
            </a:r>
            <a:r>
              <a:rPr lang="ru-RU" dirty="0"/>
              <a:t>Гетерогенная Архитектура системы)</a:t>
            </a:r>
          </a:p>
          <a:p>
            <a:r>
              <a:rPr lang="ru-RU" dirty="0"/>
              <a:t>В </a:t>
            </a:r>
            <a:r>
              <a:rPr lang="en" dirty="0"/>
              <a:t>HSAIL </a:t>
            </a:r>
            <a:r>
              <a:rPr lang="ru-RU" dirty="0"/>
              <a:t>набор виртуальных инструкций был создан, чтобы быть переведены на многие родные наборы инструкций и предназначено для параллельной обработки</a:t>
            </a:r>
          </a:p>
          <a:p>
            <a:r>
              <a:rPr lang="ru-RU" dirty="0"/>
              <a:t>Внутренне, каждая реализация </a:t>
            </a:r>
            <a:r>
              <a:rPr lang="ru-RU" dirty="0" err="1"/>
              <a:t>нативного</a:t>
            </a:r>
            <a:r>
              <a:rPr lang="ru-RU" dirty="0"/>
              <a:t> </a:t>
            </a:r>
            <a:r>
              <a:rPr lang="en" dirty="0"/>
              <a:t>ISA </a:t>
            </a:r>
            <a:r>
              <a:rPr lang="ru-RU" dirty="0"/>
              <a:t>платформы </a:t>
            </a:r>
            <a:r>
              <a:rPr lang="en" dirty="0"/>
              <a:t>HSA </a:t>
            </a:r>
            <a:r>
              <a:rPr lang="ru-RU" dirty="0"/>
              <a:t>может быть совершенно разной, но все реализации, которые предоставляют переводчики для </a:t>
            </a:r>
            <a:r>
              <a:rPr lang="en" dirty="0"/>
              <a:t>HSAIL, </a:t>
            </a:r>
            <a:r>
              <a:rPr lang="ru-RU" dirty="0"/>
              <a:t>будут запускать любую программу, написанную в </a:t>
            </a:r>
            <a:r>
              <a:rPr lang="en" dirty="0"/>
              <a:t>HSAIL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313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3EAF8-6097-0D45-8B66-6866494F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HSAIL</a:t>
            </a:r>
            <a:endParaRPr lang="en" dirty="0">
              <a:effectLst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33A0B01-F269-D44D-9D39-48E83CF00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850" y="1690688"/>
            <a:ext cx="87503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Суперкомпьютерный Кластер</a:t>
            </a:r>
          </a:p>
        </p:txBody>
      </p:sp>
      <p:pic>
        <p:nvPicPr>
          <p:cNvPr id="4" name="Место для объекта 3">
            <a:extLst>
              <a:ext uri="{FF2B5EF4-FFF2-40B4-BE49-F238E27FC236}">
                <a16:creationId xmlns:a16="http://schemas.microsoft.com/office/drawing/2014/main" id="{D83F779E-3070-6A44-A7D8-44F99E269B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718" y="1803042"/>
            <a:ext cx="10394563" cy="369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1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HSA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3E1E6A-1E79-6C44-8BDD-85CB2C892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505" y="1596354"/>
            <a:ext cx="5118100" cy="21971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0FE00E3-140A-E745-BA35-B3D4FDE60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300" y="1385642"/>
            <a:ext cx="5956300" cy="51943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C8AAA3E-BB4A-5047-A875-7E8D4F50E3BF}"/>
              </a:ext>
            </a:extLst>
          </p:cNvPr>
          <p:cNvSpPr/>
          <p:nvPr/>
        </p:nvSpPr>
        <p:spPr>
          <a:xfrm>
            <a:off x="394505" y="5902834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" sz="2000" dirty="0">
                <a:solidFill>
                  <a:srgbClr val="444444"/>
                </a:solidFill>
                <a:effectLst/>
                <a:latin typeface="Arial,Bold"/>
              </a:rPr>
              <a:t>GPGPU =&gt; </a:t>
            </a:r>
            <a:endParaRPr lang="en" dirty="0">
              <a:effectLst/>
            </a:endParaRPr>
          </a:p>
          <a:p>
            <a:r>
              <a:rPr lang="en" dirty="0">
                <a:solidFill>
                  <a:srgbClr val="444444"/>
                </a:solidFill>
                <a:latin typeface="Arial,Bold"/>
              </a:rPr>
              <a:t>Heterogeneous System Architecture (HSA) </a:t>
            </a:r>
            <a:endParaRPr lang="en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5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Разделенная виртуальная память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A4F25E-23CD-4C45-A929-319A59C48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50" y="1690688"/>
            <a:ext cx="89027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Задержка отправки</a:t>
            </a:r>
            <a:endParaRPr lang="en" dirty="0">
              <a:effectLst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E42E7B-433C-CE4A-9A0F-5603E02F2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0" y="1690688"/>
            <a:ext cx="9017000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168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dirty="0"/>
              <a:t>Giant System-on-Chip</a:t>
            </a:r>
            <a:endParaRPr lang="en" dirty="0">
              <a:effectLst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164B37-3D6B-FC4D-AFA7-E7A78932F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83" y="1690688"/>
            <a:ext cx="9880233" cy="381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Требования к системе</a:t>
            </a:r>
            <a:endParaRPr lang="en" dirty="0">
              <a:effectLst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75B97C-A54F-C447-B153-FDCF73CAF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700" y="1602508"/>
            <a:ext cx="6992334" cy="38600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ABA481-1620-4649-921D-529C5DAF71B3}"/>
              </a:ext>
            </a:extLst>
          </p:cNvPr>
          <p:cNvSpPr txBox="1"/>
          <p:nvPr/>
        </p:nvSpPr>
        <p:spPr>
          <a:xfrm>
            <a:off x="838200" y="1690688"/>
            <a:ext cx="2497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  <a:r>
              <a:rPr lang="en-US" dirty="0"/>
              <a:t>. </a:t>
            </a:r>
            <a:r>
              <a:rPr lang="ru-RU" dirty="0" err="1"/>
              <a:t>Когеретная</a:t>
            </a:r>
            <a:r>
              <a:rPr lang="ru-RU" dirty="0"/>
              <a:t> память:</a:t>
            </a:r>
          </a:p>
          <a:p>
            <a:r>
              <a:rPr lang="ru-RU" dirty="0"/>
              <a:t>Обеспечивает </a:t>
            </a:r>
            <a:r>
              <a:rPr lang="en-US" dirty="0"/>
              <a:t>CPU </a:t>
            </a:r>
            <a:r>
              <a:rPr lang="ru-RU" dirty="0"/>
              <a:t>и </a:t>
            </a:r>
            <a:r>
              <a:rPr lang="en-US" dirty="0"/>
              <a:t>GPU </a:t>
            </a:r>
            <a:r>
              <a:rPr lang="ru-RU" dirty="0"/>
              <a:t>актуальными данными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A24455-5D85-294B-AB48-E4EB60F182B7}"/>
              </a:ext>
            </a:extLst>
          </p:cNvPr>
          <p:cNvSpPr txBox="1"/>
          <p:nvPr/>
        </p:nvSpPr>
        <p:spPr>
          <a:xfrm>
            <a:off x="8925953" y="2422476"/>
            <a:ext cx="2974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</a:t>
            </a:r>
            <a:r>
              <a:rPr lang="ru-RU" dirty="0"/>
              <a:t>Постраничная память: </a:t>
            </a:r>
          </a:p>
          <a:p>
            <a:r>
              <a:rPr lang="ru-RU" dirty="0"/>
              <a:t>Графический процессор может легко получить доступ к адресам виртуальной памяти, которые еще не присутствуют в физической памяти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F334E6-1009-DD49-8430-4A5C840ECFC6}"/>
              </a:ext>
            </a:extLst>
          </p:cNvPr>
          <p:cNvSpPr txBox="1"/>
          <p:nvPr/>
        </p:nvSpPr>
        <p:spPr>
          <a:xfrm>
            <a:off x="838200" y="5569684"/>
            <a:ext cx="878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Все пространство памяти:</a:t>
            </a:r>
          </a:p>
          <a:p>
            <a:r>
              <a:rPr lang="ru-RU" dirty="0"/>
              <a:t>Оба </a:t>
            </a:r>
            <a:r>
              <a:rPr lang="en" dirty="0"/>
              <a:t>CPU </a:t>
            </a:r>
            <a:r>
              <a:rPr lang="ru-RU" dirty="0"/>
              <a:t>и </a:t>
            </a:r>
            <a:r>
              <a:rPr lang="en" dirty="0"/>
              <a:t>GPU </a:t>
            </a:r>
            <a:r>
              <a:rPr lang="ru-RU" dirty="0"/>
              <a:t>могут открыть и выделить любое место в виртуальной системы памяти </a:t>
            </a:r>
          </a:p>
        </p:txBody>
      </p:sp>
    </p:spTree>
    <p:extLst>
      <p:ext uri="{BB962C8B-B14F-4D97-AF65-F5344CB8AC3E}">
        <p14:creationId xmlns:p14="http://schemas.microsoft.com/office/powerpoint/2010/main" val="428305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4FAFD-426D-F94E-909C-31C6BC6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ОЧЕРЕДИ ПОЛЬЗОВАТЕЛЬСКОГО РЕЖИМА В </a:t>
            </a:r>
            <a:r>
              <a:rPr lang="en" dirty="0">
                <a:effectLst/>
              </a:rPr>
              <a:t>HSA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1B0667-A9BE-8444-9DA9-A037D2F9B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332" y="1690688"/>
            <a:ext cx="6151335" cy="3241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20415D-9D75-B748-A19C-E2EC00057287}"/>
              </a:ext>
            </a:extLst>
          </p:cNvPr>
          <p:cNvSpPr txBox="1"/>
          <p:nvPr/>
        </p:nvSpPr>
        <p:spPr>
          <a:xfrm>
            <a:off x="838200" y="5241702"/>
            <a:ext cx="10688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Гетерогенная организация очередей в Пользовательском режиме (</a:t>
            </a:r>
            <a:r>
              <a:rPr lang="en" dirty="0" err="1"/>
              <a:t>hQ</a:t>
            </a:r>
            <a:r>
              <a:rPr lang="en" dirty="0"/>
              <a:t>) </a:t>
            </a:r>
            <a:r>
              <a:rPr lang="ru-RU" dirty="0"/>
              <a:t>определяет взаимодействие процессоров при планировании, выполнении и синхронизации задач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dirty="0"/>
              <a:t>GPU </a:t>
            </a:r>
            <a:r>
              <a:rPr lang="ru-RU" dirty="0"/>
              <a:t>и </a:t>
            </a:r>
            <a:r>
              <a:rPr lang="en" dirty="0"/>
              <a:t>CPU </a:t>
            </a:r>
            <a:r>
              <a:rPr lang="ru-RU" dirty="0"/>
              <a:t>имеют равную гибкость для создания/отправки работы друг с другом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поддерживается специального оборудования в </a:t>
            </a:r>
            <a:r>
              <a:rPr lang="en-US" dirty="0"/>
              <a:t>GPU</a:t>
            </a:r>
            <a:r>
              <a:rPr lang="ru-RU" dirty="0"/>
              <a:t>/ </a:t>
            </a:r>
            <a:r>
              <a:rPr lang="en-US" dirty="0"/>
              <a:t>APU</a:t>
            </a:r>
            <a:r>
              <a:rPr lang="ru-RU" dirty="0"/>
              <a:t>/ </a:t>
            </a:r>
            <a:r>
              <a:rPr lang="en" dirty="0"/>
              <a:t>DSP </a:t>
            </a:r>
            <a:r>
              <a:rPr lang="ru-RU" dirty="0"/>
              <a:t>и программного стека </a:t>
            </a:r>
          </a:p>
        </p:txBody>
      </p:sp>
    </p:spTree>
    <p:extLst>
      <p:ext uri="{BB962C8B-B14F-4D97-AF65-F5344CB8AC3E}">
        <p14:creationId xmlns:p14="http://schemas.microsoft.com/office/powerpoint/2010/main" val="2705546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5BEE4-4510-1949-A340-6880457FE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 Очереди пользовательского режима и </a:t>
            </a:r>
            <a:r>
              <a:rPr lang="en-US" dirty="0">
                <a:effectLst/>
              </a:rPr>
              <a:t>AQL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6D77AE4D-8E35-424D-8229-5B7F89F31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Очереди пользовательского режима дают возможность управлять аппаратными очередями агента напрямую</a:t>
            </a:r>
          </a:p>
          <a:p>
            <a:r>
              <a:rPr lang="ru-RU" dirty="0"/>
              <a:t>Снабдите эффективное управление программного обеспечения агента программное обеспечение </a:t>
            </a:r>
            <a:r>
              <a:rPr lang="en" dirty="0"/>
              <a:t>HSA.</a:t>
            </a:r>
          </a:p>
          <a:p>
            <a:r>
              <a:rPr lang="ru-RU" dirty="0"/>
              <a:t>Это достигается путем записи пакетов </a:t>
            </a:r>
            <a:r>
              <a:rPr lang="en" dirty="0"/>
              <a:t>AQL </a:t>
            </a:r>
            <a:r>
              <a:rPr lang="ru-RU" dirty="0"/>
              <a:t>в очередь пользовательского режима, которые впоследствии обрабатываются и выполняются агентом</a:t>
            </a:r>
          </a:p>
          <a:p>
            <a:r>
              <a:rPr lang="ru-RU" dirty="0"/>
              <a:t>Включает быструю, </a:t>
            </a:r>
            <a:r>
              <a:rPr lang="ru-RU" dirty="0" err="1"/>
              <a:t>незатратную</a:t>
            </a:r>
            <a:r>
              <a:rPr lang="ru-RU" dirty="0"/>
              <a:t> отправку команд к агенту от применения режима потребителя</a:t>
            </a:r>
          </a:p>
          <a:p>
            <a:r>
              <a:rPr lang="en" dirty="0"/>
              <a:t>AQL queuing language</a:t>
            </a:r>
            <a:r>
              <a:rPr lang="ru-RU" dirty="0"/>
              <a:t> – это стандартизированный интерфейс для управления агентом через очередь пользовательского режима:</a:t>
            </a:r>
          </a:p>
          <a:p>
            <a:r>
              <a:rPr lang="ru-RU" dirty="0"/>
              <a:t>Все пакеты </a:t>
            </a:r>
            <a:r>
              <a:rPr lang="en" dirty="0"/>
              <a:t>AQL </a:t>
            </a:r>
            <a:r>
              <a:rPr lang="ru-RU" dirty="0"/>
              <a:t>содержат стандартизированный Заголовок, 16-битное поле, которое определяет тип пакета, бит барьера и два элемента управления областью ограждения памяти для освобождения и получения операций с памятью</a:t>
            </a:r>
          </a:p>
        </p:txBody>
      </p:sp>
    </p:spTree>
    <p:extLst>
      <p:ext uri="{BB962C8B-B14F-4D97-AF65-F5344CB8AC3E}">
        <p14:creationId xmlns:p14="http://schemas.microsoft.com/office/powerpoint/2010/main" val="2949590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503</Words>
  <Application>Microsoft Macintosh PowerPoint</Application>
  <PresentationFormat>Широкоэкранный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Arial,Bold</vt:lpstr>
      <vt:lpstr>Calibri</vt:lpstr>
      <vt:lpstr>Calibri Light</vt:lpstr>
      <vt:lpstr>Тема Office</vt:lpstr>
      <vt:lpstr>AMD</vt:lpstr>
      <vt:lpstr>Суперкомпьютерный Кластер</vt:lpstr>
      <vt:lpstr>HSA</vt:lpstr>
      <vt:lpstr>Разделенная виртуальная память</vt:lpstr>
      <vt:lpstr>Задержка отправки</vt:lpstr>
      <vt:lpstr>Giant System-on-Chip</vt:lpstr>
      <vt:lpstr>Требования к системе</vt:lpstr>
      <vt:lpstr>ОЧЕРЕДИ ПОЛЬЗОВАТЕЛЬСКОГО РЕЖИМА В HSA</vt:lpstr>
      <vt:lpstr> Очереди пользовательского режима и AQL</vt:lpstr>
      <vt:lpstr>Прямой пользовательский контроль при планировании заданий</vt:lpstr>
      <vt:lpstr>Типы пакетов AQL</vt:lpstr>
      <vt:lpstr>OpenCL Stack</vt:lpstr>
      <vt:lpstr>HSAIL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AMD</dc:title>
  <dc:creator>Пользователь Microsoft Office</dc:creator>
  <cp:lastModifiedBy>Пользователь Microsoft Office</cp:lastModifiedBy>
  <cp:revision>11</cp:revision>
  <dcterms:created xsi:type="dcterms:W3CDTF">2018-06-12T08:14:59Z</dcterms:created>
  <dcterms:modified xsi:type="dcterms:W3CDTF">2018-06-12T11:15:16Z</dcterms:modified>
</cp:coreProperties>
</file>