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28"/>
  </p:notesMasterIdLst>
  <p:sldIdLst>
    <p:sldId id="256" r:id="rId2"/>
    <p:sldId id="313" r:id="rId3"/>
    <p:sldId id="332" r:id="rId4"/>
    <p:sldId id="333" r:id="rId5"/>
    <p:sldId id="335" r:id="rId6"/>
    <p:sldId id="336" r:id="rId7"/>
    <p:sldId id="334" r:id="rId8"/>
    <p:sldId id="337" r:id="rId9"/>
    <p:sldId id="331" r:id="rId10"/>
    <p:sldId id="330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2" r:id="rId19"/>
    <p:sldId id="327" r:id="rId20"/>
    <p:sldId id="328" r:id="rId21"/>
    <p:sldId id="329" r:id="rId22"/>
    <p:sldId id="323" r:id="rId23"/>
    <p:sldId id="324" r:id="rId24"/>
    <p:sldId id="325" r:id="rId25"/>
    <p:sldId id="326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6" autoAdjust="0"/>
    <p:restoredTop sz="86971" autoAdjust="0"/>
  </p:normalViewPr>
  <p:slideViewPr>
    <p:cSldViewPr>
      <p:cViewPr>
        <p:scale>
          <a:sx n="70" d="100"/>
          <a:sy n="70" d="100"/>
        </p:scale>
        <p:origin x="-9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3546-7F11-4EAF-9EAE-EE0EE14DF54F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B771-3AEA-45E7-9003-D0AC27651910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29EF-44C7-4E6C-A71D-41FDB969E831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6369-033A-4017-8599-CC17535E3A06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2E60-859E-44BE-9BAB-386E46CA7A1D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7495-BFE9-47DE-9489-9EC74E757BBA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4B32-6386-43B2-9671-260862F5F8CC}" type="datetime1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58F8-BFEB-4454-B0AE-F6BA67520964}" type="datetime1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1CA6-ABFA-445A-B053-931E4C9302BB}" type="datetime1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E2E-301A-4C59-9438-F3C85364EACC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5FC-C3D2-431C-B6B0-E865D55F25F6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6FB4-F211-4595-B935-948075A5181B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4509120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Программно-аппаратные технологии и инструменты параллельной и распределённой </a:t>
            </a:r>
            <a: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</a:t>
            </a: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бработки </a:t>
            </a:r>
            <a: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д</a:t>
            </a: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анных  </a:t>
            </a:r>
            <a:b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Авторы: Каплун Д. И., Вознесенский А. </a:t>
            </a:r>
            <a:r>
              <a:rPr lang="ru-RU">
                <a:latin typeface="Palatino Linotype" panose="02040502050505030304" pitchFamily="18" charset="0"/>
              </a:rPr>
              <a:t>С.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Облачные вычисления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Облачные вычисления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(cloud computing)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— это технология, которая позволяет хранить и обрабатывать данные удаленно в «облаке». Для этого используются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центры обработки данных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ЦОДы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). </a:t>
            </a:r>
            <a:endParaRPr lang="en-U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349230" cy="44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Облачные вычисления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49685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Преимущества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Надежное оборудование.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У провайдеров облаков есть ресурсы для передачи, хранения и обработки данных: хранилища, серверы, сети, программное обеспечение и многое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другое.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Безопасность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Оператор облачных сервисов отвечает за сохранность данных. Например, организует шифрование, защиту от атак и аварийное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восстановление.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Развитость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технологии.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На мировом и российском рынках существует множество компаний, которые занимаются облачными технологиями. Список услуг разнообразный: посекундная тарификация, частные, публичные и гибридные облака, круглосуточная техническая поддержка, несколько ЦОД в разных местах.</a:t>
            </a:r>
          </a:p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Облачные вычисления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Недостатки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Задержка в передаче данных между клиентом и ЦОД.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Данные передаются от клиента в ЦОД и обратно, проходя многие километры сетей. Это может создать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задержки.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Сложная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и дорогая инфраструктура.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Если компания не хочет использовать публичное облако, то выбирает частное или гибридное. Но установить и поддерживать большой дата-центр на производстве — затратная задача.</a:t>
            </a:r>
          </a:p>
          <a:p>
            <a:pPr marL="45720" indent="432000" algn="just">
              <a:buNone/>
            </a:pPr>
            <a:endParaRPr lang="ru-RU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Облачные вычисления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lv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Сфера применения</a:t>
            </a:r>
          </a:p>
          <a:p>
            <a:pPr marL="45720" lvl="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Облачные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технологии применяются повсеместно: в госсекторе, производстве, ритейле, IT-компаниях, финансовой сфере и телекоммуникациях. Сложно представить современную жизнь без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электронной почты,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Google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Docs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магазинов приложений и публичных облаков вроде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Dropbox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Google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Drive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или «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Яндекс.Диска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».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04356"/>
            <a:ext cx="2161051" cy="16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93046"/>
            <a:ext cx="3048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Туманные вычисления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Туманные вычисления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(fog computing)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— это технология, благодаря которой хранение и обработка данных происходят в локальной сети между конечным устройством и ЦОД. «Туман», в отличие от «облака», находится ближе к пользователям. Это децентрализованная система, которая фильтрует информацию, поступающую в дата-центр.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7"/>
          <a:stretch/>
        </p:blipFill>
        <p:spPr bwMode="auto">
          <a:xfrm>
            <a:off x="1547664" y="3068960"/>
            <a:ext cx="6243058" cy="294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2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Туманные вычисления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Преимущества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Снятие нагрузки с облака.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Использование туманных технологий вместе с облачными помогает снизить нагрузку на ЦОД. Локальные сервера обрабатывают данные и отправляют в дата-центр только самые важные.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Передача данных в режиме реального времени.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«Туман» находится ближе к пользователю, поэтому время на обработку и передачу информации снижается.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Дополнительная безопасность.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 локальной сети можно установить еще один уровень защиты — виртуальный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файрвол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сегментацию трафика или что-то ещё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Туманные вычисления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Недостатки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Проблемы с сетевыми узлами.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Децентрализованные сети менее надежны, чем сети больших дата-центров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Сфера применения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Туманные вычисления применяются для связи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устройств интернета вещей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IoT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 помощью «тумана» данные передаются и анализируются почти без задержек, что критично для некоторых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IoT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-устройств — например, датчиков в беспилотных автомобилях.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Грид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-вычисления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446449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Грид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-вычисления (англ.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g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rid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– решётка, сеть)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это форма распределённых вычислений, в которой «виртуальный суперкомпьютер» представлен в виде кластеров, соединённых с помощью сети, слабосвязанных гетерогенных компьютеров, работающих вместе для выполнения огромного количества заданий (операций, работ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).</a:t>
            </a: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Эта технология применяется для решения научных, математических задач, требующих значительных вычислительных ресурсов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Грид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-вычисления используются также в коммерческой инфраструктуре для решения таких трудоёмких задач, как экономическое прогнозирование,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сейсмоанализ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разработка и изучение свойств новых лекарств.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Грид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-вычисления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446449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Грид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-вычисления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используются также в коммерческой инфраструктуре для решения таких трудоёмких задач, как экономическое прогнозирование,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сейсмоанализ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разработка и изучение свойств новых лекарств.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48" name="Picture 4" descr="Многозадачный сервер для вычислени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5976664" cy="39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CPU vs GPU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760640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Графический процессор (англ.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graphics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processing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unit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GPU)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отдельное устройство персонального компьютера, выполняющее графический рендеринг; в начале 2000-х годов графические процессоры стали массово применяться и в других устройствах: мобильные телефоны, встраиваемые системы, цифровые телевизоры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Разница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 архитектуре обусловливает и разницу в принципах работы. Если архитектура CPU предполагает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последовательную обработку информации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то GPU исторически предназначался для обработки компьютерной графики, поэтому рассчитан на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массивно параллельные вычисления.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8" name="Picture 4" descr="https://www.researchgate.net/profile/Andrea_Manconi2/publication/273383346/figure/fig7/AS:271520048087043@1441746832653/The-main-difference-between-CPUs-and-GPUs-is-related-to-the-number-of-available-cores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81418"/>
            <a:ext cx="3168352" cy="20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Параллельные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 распределенные вычисления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Параллельные вычисления (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parallel computing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latin typeface="Palatino Linotype" panose="02040502050505030304" pitchFamily="18" charset="0"/>
              </a:rPr>
              <a:t>– способ организации компьютерных вычислений, при котором программы разрабатываются как набор взаимодействующих вычислительных процессов, работающих параллельно (одновременно</a:t>
            </a:r>
            <a:r>
              <a:rPr lang="ru-RU" sz="2000" b="1" dirty="0" smtClean="0">
                <a:latin typeface="Palatino Linotype" panose="02040502050505030304" pitchFamily="18" charset="0"/>
              </a:rPr>
              <a:t>).</a:t>
            </a: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Распределённые вычисления (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distributed computing)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– способ решения трудоёмких вычислительных задач с использованием нескольких компьютеров, чаще всего объединённых в параллельную вычислительную систему.</a:t>
            </a:r>
          </a:p>
          <a:p>
            <a:pPr algn="just"/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GPGPU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CUDA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760640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GPGPU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(англ.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General-purpose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computing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on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graphics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processing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units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неспециализированные вычисления на графических процессорах) — техника использования графического процессора видеокарты, предназначенного для компьютерной графики, чтобы выполнять расчёты в приложениях для общих вычислений, которые обычно проводит центральный процессор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CUDA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(изначально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аббр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от англ.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Compute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Unified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Device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Architecture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—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программно-аппаратная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архитектура параллельных вычислений, которая позволяет существенно увеличить вычислительную производительность благодаря использованию графических процессоров фирмы </a:t>
            </a:r>
            <a:r>
              <a:rPr lang="en-US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NVIDIA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13093" r="7268" b="7435"/>
          <a:stretch/>
        </p:blipFill>
        <p:spPr bwMode="auto">
          <a:xfrm>
            <a:off x="467545" y="4725144"/>
            <a:ext cx="3384376" cy="17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08905"/>
            <a:ext cx="2232248" cy="18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GPGPU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CUDA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760640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9" name="Picture 7" descr="Natoli CPUvGPU peak-DP-60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715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CPLD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FPGA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446449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Программируемая логическая интегральная схема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(ПЛИС, англ. </a:t>
            </a:r>
            <a:r>
              <a:rPr lang="en-U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complex </a:t>
            </a:r>
            <a:r>
              <a:rPr lang="ru-RU" sz="20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programmable</a:t>
            </a: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logic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device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PLD)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— электронный компонент (интегральная микросхема), используемый для создания конфигурируемых цифровых электронных схем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 отличие от обычных цифровых микросхем, логика работы ПЛИС не определяется при изготовлении, 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задаётся посредством программирования (проектирования</a:t>
            </a: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).</a:t>
            </a:r>
            <a:endParaRPr lang="en-U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Для программирования используются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программатор и IDE (отладочная среда)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позволяющие задать желаемую структуру цифрового устройства в виде принципиальной электрической схемы или программы на специальных языках описания аппаратуры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Verilog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VHDL, AHDL и др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ru-RU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Наиболее известные производители ПЛИС —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Altera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и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Xilinx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CPLD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FPGA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4464496"/>
          </a:xfrm>
        </p:spPr>
        <p:txBody>
          <a:bodyPr>
            <a:noAutofit/>
          </a:bodyPr>
          <a:lstStyle/>
          <a:p>
            <a:pPr marL="45720" indent="432000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Обобщённо внутреннее устройство ПЛИС можно разделить на три основных группы:</a:t>
            </a:r>
          </a:p>
          <a:p>
            <a:pPr marL="502920" indent="-457200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Массив из логических элементов (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макроячеек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логических блоков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).</a:t>
            </a:r>
          </a:p>
          <a:p>
            <a:pPr marL="502920" indent="-457200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Блоки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входа-выхода (IO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).</a:t>
            </a:r>
          </a:p>
          <a:p>
            <a:pPr marL="502920" indent="-457200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Линии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связи между ними и устройство, которое управляет этими связями.</a:t>
            </a:r>
          </a:p>
          <a:p>
            <a:pPr marL="45720" indent="432000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Программируя вы соединяете элементы подобно тому как бы вы это делали, собирая из отдельных элементов устройство и соединяя их входы и выходы проводниками.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b="15461"/>
          <a:stretch/>
        </p:blipFill>
        <p:spPr bwMode="auto">
          <a:xfrm>
            <a:off x="5355518" y="4293096"/>
            <a:ext cx="332093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CPLD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FPGA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446449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CPLD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Complex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Programmable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Logic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Device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Программируемая Логическая Интегральная Микросхема, собственно это и есть ПЛИС в её классическом понимании. В ней обычно есть встроенная энергонезависимая память, в которую загружается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прошивка.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Внутренняя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структура строится на матрице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макроячеек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или логических блоков, а количество элементов в них лежит в пределах сотен и тысяч штук. Благодаря относительной простоте стоят дешевле, чем следующий вид программируемой логики. Всё это приводит к тому, что используется CPLD в основном в схемах, где нужна высокая скорость и большое число выводов, при этом выполняют несложные задачи.</a:t>
            </a:r>
          </a:p>
          <a:p>
            <a:pPr marL="45720" indent="0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CPLD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FPGA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256584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FPGA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Field-Programmable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Gate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Array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Программируемая Пользователем Вентильная Матрица, однако её часто относят к ПЛИС. Более развитые и сложные устройства по сравнению с CPLD, строятся на логических блоках с гибкой коммутаций и содержат большее число элементов (десятки или сотни тысяч штук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).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Прошивка, как правило, хранится во внешней энергонезависимой памяти. Кроме простейших логических элементов в FPGA могут содержаться готовые блоки для выполнения каких-либо операций, например, блоки обработки сигнала DSP. Всё это позволяет реализовать процессор, устройства обработки сигналов и другие сложные устройства.</a:t>
            </a:r>
          </a:p>
          <a:p>
            <a:pPr marL="45720" indent="0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z="200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Процесс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92696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Процесс</a:t>
            </a:r>
            <a:r>
              <a:rPr lang="ru-RU" sz="2000" b="1" dirty="0">
                <a:latin typeface="Palatino Linotype" panose="02040502050505030304" pitchFamily="18" charset="0"/>
              </a:rPr>
              <a:t> – это в выполняемая в данный момент программа. Процесс –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сущность, представляющая основную единицу работы, которая должна быть реализована в системе</a:t>
            </a:r>
            <a:r>
              <a:rPr lang="ru-RU" sz="2000" b="1" dirty="0" smtClean="0">
                <a:latin typeface="Palatino Linotype" panose="02040502050505030304" pitchFamily="18" charset="0"/>
              </a:rPr>
              <a:t>.</a:t>
            </a:r>
            <a:endParaRPr lang="en-US" sz="2000" b="1" dirty="0" smtClean="0">
              <a:latin typeface="Palatino Linotype" panose="02040502050505030304" pitchFamily="18" charset="0"/>
            </a:endParaRPr>
          </a:p>
          <a:p>
            <a:pPr indent="432000" algn="just">
              <a:spcAft>
                <a:spcPts val="0"/>
              </a:spcAft>
            </a:pPr>
            <a:endParaRPr lang="en-US" sz="2000" b="1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latin typeface="Palatino Linotype" panose="02040502050505030304" pitchFamily="18" charset="0"/>
              </a:rPr>
              <a:t>На любой ЭВМ всегда имеется процесс, соответствующий операционной системе (ОС) этой ЭВМ, а также один или несколько процессов отвечающих пользовательским </a:t>
            </a:r>
            <a:r>
              <a:rPr lang="ru-RU" sz="2000" b="1" dirty="0" smtClean="0">
                <a:latin typeface="Palatino Linotype" panose="02040502050505030304" pitchFamily="18" charset="0"/>
              </a:rPr>
              <a:t>программам.</a:t>
            </a: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Palatino Linotype" panose="02040502050505030304" pitchFamily="18" charset="0"/>
              </a:rPr>
              <a:t>Любая </a:t>
            </a:r>
            <a:r>
              <a:rPr lang="ru-RU" sz="2000" b="1" dirty="0">
                <a:latin typeface="Palatino Linotype" panose="02040502050505030304" pitchFamily="18" charset="0"/>
              </a:rPr>
              <a:t>ОС должна уметь производить запуск процессов, приостановку, их выполнение, завершение их выполнения и синхронизацию процессов между </a:t>
            </a:r>
            <a:r>
              <a:rPr lang="ru-RU" sz="2000" b="1" dirty="0" smtClean="0">
                <a:latin typeface="Palatino Linotype" panose="02040502050505030304" pitchFamily="18" charset="0"/>
              </a:rPr>
              <a:t>собой.</a:t>
            </a: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Palatino Linotype" panose="02040502050505030304" pitchFamily="18" charset="0"/>
              </a:rPr>
              <a:t>Каждому </a:t>
            </a:r>
            <a:r>
              <a:rPr lang="ru-RU" sz="2000" b="1" dirty="0">
                <a:latin typeface="Palatino Linotype" panose="02040502050505030304" pitchFamily="18" charset="0"/>
              </a:rPr>
              <a:t>процессу ОС системой выделяются ресурсы: дисковое пространство, устройство ввода вывода, канал передачи информации и прочее</a:t>
            </a:r>
            <a:r>
              <a:rPr lang="ru-RU" sz="2000" b="1" dirty="0">
                <a:latin typeface="Palatino Linotype" panose="0204050205050503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Процесс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92696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latin typeface="Palatino Linotype" panose="02040502050505030304" pitchFamily="18" charset="0"/>
              </a:rPr>
              <a:t>Каждый процесс имеет возможность создавать другие процессы и контролировать их выполнения</a:t>
            </a:r>
            <a:r>
              <a:rPr lang="ru-RU" sz="2000" b="1" dirty="0">
                <a:latin typeface="Palatino Linotype" panose="02040502050505030304" pitchFamily="18" charset="0"/>
              </a:rPr>
              <a:t>.</a:t>
            </a: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latin typeface="Palatino Linotype" panose="02040502050505030304" pitchFamily="18" charset="0"/>
              </a:rPr>
              <a:t>Каждому процессу в ОС отводятся определенные права. Эти права максимальны для самой ОС, имеют промежуточные значения для подсистем ОС (драйвера) и минимальные права соответствуют выполняющимся пользовательским программам. 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Операционная система контролирует следующую деятельность, связанную с процессами</a:t>
            </a:r>
            <a:r>
              <a:rPr lang="ru-RU" sz="2000" b="1" dirty="0" smtClean="0">
                <a:latin typeface="Palatino Linotype" panose="02040502050505030304" pitchFamily="18" charset="0"/>
              </a:rPr>
              <a:t>:</a:t>
            </a:r>
          </a:p>
          <a:p>
            <a:pPr algn="just"/>
            <a:endParaRPr lang="ru-RU" sz="2000" b="1" dirty="0">
              <a:latin typeface="Palatino Linotype" panose="02040502050505030304" pitchFamily="18" charset="0"/>
            </a:endParaRPr>
          </a:p>
          <a:p>
            <a:pPr marL="45720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создание и удаление </a:t>
            </a:r>
            <a:r>
              <a:rPr lang="ru-RU" sz="2000" b="1" dirty="0">
                <a:latin typeface="Palatino Linotype" panose="02040502050505030304" pitchFamily="18" charset="0"/>
              </a:rPr>
              <a:t>процессов</a:t>
            </a:r>
            <a:r>
              <a:rPr lang="en-US" sz="2000" b="1" dirty="0">
                <a:latin typeface="Palatino Linotype" panose="02040502050505030304" pitchFamily="18" charset="0"/>
              </a:rPr>
              <a:t>;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45720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планирование </a:t>
            </a:r>
            <a:r>
              <a:rPr lang="ru-RU" sz="2000" b="1" dirty="0">
                <a:latin typeface="Palatino Linotype" panose="02040502050505030304" pitchFamily="18" charset="0"/>
              </a:rPr>
              <a:t>процессов</a:t>
            </a:r>
            <a:r>
              <a:rPr lang="en-US" sz="2000" b="1" dirty="0">
                <a:latin typeface="Palatino Linotype" panose="02040502050505030304" pitchFamily="18" charset="0"/>
              </a:rPr>
              <a:t>;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45720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синхронизация </a:t>
            </a:r>
            <a:r>
              <a:rPr lang="ru-RU" sz="2000" b="1" dirty="0">
                <a:latin typeface="Palatino Linotype" panose="02040502050505030304" pitchFamily="18" charset="0"/>
              </a:rPr>
              <a:t>процессов</a:t>
            </a:r>
            <a:r>
              <a:rPr lang="en-US" sz="2000" b="1" dirty="0">
                <a:latin typeface="Palatino Linotype" panose="02040502050505030304" pitchFamily="18" charset="0"/>
              </a:rPr>
              <a:t>;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45720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коммуникация </a:t>
            </a:r>
            <a:r>
              <a:rPr lang="ru-RU" sz="2000" b="1" dirty="0">
                <a:latin typeface="Palatino Linotype" panose="02040502050505030304" pitchFamily="18" charset="0"/>
              </a:rPr>
              <a:t>процессов</a:t>
            </a:r>
            <a:r>
              <a:rPr lang="en-US" sz="2000" b="1" dirty="0">
                <a:latin typeface="Palatino Linotype" panose="02040502050505030304" pitchFamily="18" charset="0"/>
              </a:rPr>
              <a:t>;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45720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разрешение тупиковых </a:t>
            </a:r>
            <a:r>
              <a:rPr lang="ru-RU" sz="2000" b="1" dirty="0">
                <a:latin typeface="Palatino Linotype" panose="02040502050505030304" pitchFamily="18" charset="0"/>
              </a:rPr>
              <a:t>ситуаций</a:t>
            </a:r>
            <a:r>
              <a:rPr lang="en-US" sz="2000" b="1" dirty="0">
                <a:latin typeface="Palatino Linotype" panose="02040502050505030304" pitchFamily="18" charset="0"/>
              </a:rPr>
              <a:t>;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Процесс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20688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Palatino Linotype" panose="02040502050505030304" pitchFamily="18" charset="0"/>
              </a:rPr>
              <a:t>Обычно, процесс в вычислительной системе представлен </a:t>
            </a:r>
            <a:r>
              <a:rPr lang="ru-RU" sz="2000" b="1" dirty="0" smtClean="0">
                <a:latin typeface="Palatino Linotype" panose="02040502050505030304" pitchFamily="18" charset="0"/>
              </a:rPr>
              <a:t>следующими </a:t>
            </a:r>
            <a:r>
              <a:rPr lang="ru-RU" sz="2000" b="1" dirty="0">
                <a:latin typeface="Palatino Linotype" panose="02040502050505030304" pitchFamily="18" charset="0"/>
              </a:rPr>
              <a:t>ресурсами</a:t>
            </a:r>
            <a:r>
              <a:rPr lang="ru-RU" sz="2000" b="1" dirty="0" smtClean="0">
                <a:latin typeface="Palatino Linotype" panose="02040502050505030304" pitchFamily="18" charset="0"/>
              </a:rPr>
              <a:t>: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342900" lvl="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latin typeface="Palatino Linotype" panose="02040502050505030304" pitchFamily="18" charset="0"/>
              </a:rPr>
              <a:t>образом исполняемого машинного кода, ассоциированного с программой;</a:t>
            </a:r>
          </a:p>
          <a:p>
            <a:pPr marL="342900" lvl="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latin typeface="Palatino Linotype" panose="02040502050505030304" pitchFamily="18" charset="0"/>
              </a:rPr>
              <a:t>памятью (обычно некоторой областью виртуальной памяти), которая включает в себя</a:t>
            </a:r>
            <a:r>
              <a:rPr lang="ru-RU" sz="2000" b="1" dirty="0">
                <a:latin typeface="Palatino Linotype" panose="02040502050505030304" pitchFamily="18" charset="0"/>
              </a:rPr>
              <a:t>: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исполняемый </a:t>
            </a:r>
            <a:r>
              <a:rPr lang="ru-RU" sz="2000" b="1" dirty="0">
                <a:latin typeface="Palatino Linotype" panose="02040502050505030304" pitchFamily="18" charset="0"/>
              </a:rPr>
              <a:t>код</a:t>
            </a:r>
            <a:r>
              <a:rPr lang="ru-RU" sz="2000" b="1" dirty="0">
                <a:latin typeface="Palatino Linotype" panose="02040502050505030304" pitchFamily="18" charset="0"/>
              </a:rPr>
              <a:t>;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входные </a:t>
            </a:r>
            <a:r>
              <a:rPr lang="ru-RU" sz="2000" b="1" dirty="0">
                <a:latin typeface="Palatino Linotype" panose="02040502050505030304" pitchFamily="18" charset="0"/>
              </a:rPr>
              <a:t>и выходные данные процесса</a:t>
            </a:r>
            <a:r>
              <a:rPr lang="ru-RU" sz="2000" b="1" dirty="0">
                <a:latin typeface="Palatino Linotype" panose="02040502050505030304" pitchFamily="18" charset="0"/>
              </a:rPr>
              <a:t>;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стек </a:t>
            </a:r>
            <a:r>
              <a:rPr lang="ru-RU" sz="2000" b="1" dirty="0">
                <a:latin typeface="Palatino Linotype" panose="02040502050505030304" pitchFamily="18" charset="0"/>
              </a:rPr>
              <a:t>вызовов (для отслеживания активных подпрограмм</a:t>
            </a:r>
            <a:r>
              <a:rPr lang="ru-RU" sz="2000" b="1" dirty="0">
                <a:latin typeface="Palatino Linotype" panose="02040502050505030304" pitchFamily="18" charset="0"/>
              </a:rPr>
              <a:t>);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кучу </a:t>
            </a:r>
            <a:r>
              <a:rPr lang="ru-RU" sz="2000" b="1" dirty="0">
                <a:latin typeface="Palatino Linotype" panose="02040502050505030304" pitchFamily="18" charset="0"/>
              </a:rPr>
              <a:t>для хранения промежуточных результатов вычислений, генерируемых во время выполнения;</a:t>
            </a:r>
          </a:p>
          <a:p>
            <a:pPr marL="342900" lvl="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latin typeface="Palatino Linotype" panose="02040502050505030304" pitchFamily="18" charset="0"/>
              </a:rPr>
              <a:t>дескрипторами ресурсов операционной системы, выделенными для </a:t>
            </a:r>
            <a:r>
              <a:rPr lang="ru-RU" sz="2000" b="1" dirty="0">
                <a:latin typeface="Palatino Linotype" panose="02040502050505030304" pitchFamily="18" charset="0"/>
              </a:rPr>
              <a:t>процесса</a:t>
            </a:r>
            <a:r>
              <a:rPr lang="en-US" sz="2000" b="1" dirty="0">
                <a:latin typeface="Palatino Linotype" panose="02040502050505030304" pitchFamily="18" charset="0"/>
              </a:rPr>
              <a:t>;</a:t>
            </a:r>
          </a:p>
          <a:p>
            <a:pPr marL="342900" lvl="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latin typeface="Palatino Linotype" panose="02040502050505030304" pitchFamily="18" charset="0"/>
              </a:rPr>
              <a:t>файловыми </a:t>
            </a:r>
            <a:r>
              <a:rPr lang="ru-RU" sz="2000" b="1" dirty="0">
                <a:latin typeface="Palatino Linotype" panose="02040502050505030304" pitchFamily="18" charset="0"/>
              </a:rPr>
              <a:t>дескрипторами (в терминологии ОС </a:t>
            </a:r>
            <a:r>
              <a:rPr lang="ru-RU" sz="2000" b="1" dirty="0" err="1">
                <a:latin typeface="Palatino Linotype" panose="02040502050505030304" pitchFamily="18" charset="0"/>
              </a:rPr>
              <a:t>Unix</a:t>
            </a:r>
            <a:r>
              <a:rPr lang="ru-RU" sz="2000" b="1" dirty="0">
                <a:latin typeface="Palatino Linotype" panose="02040502050505030304" pitchFamily="18" charset="0"/>
              </a:rPr>
              <a:t>) или «</a:t>
            </a:r>
            <a:r>
              <a:rPr lang="ru-RU" sz="2000" b="1" dirty="0" err="1">
                <a:latin typeface="Palatino Linotype" panose="02040502050505030304" pitchFamily="18" charset="0"/>
              </a:rPr>
              <a:t>хэндлами</a:t>
            </a:r>
            <a:r>
              <a:rPr lang="ru-RU" sz="2000" b="1" dirty="0">
                <a:latin typeface="Palatino Linotype" panose="02040502050505030304" pitchFamily="18" charset="0"/>
              </a:rPr>
              <a:t>» (в терминологии ОС </a:t>
            </a:r>
            <a:r>
              <a:rPr lang="ru-RU" sz="2000" b="1" dirty="0" err="1">
                <a:latin typeface="Palatino Linotype" panose="02040502050505030304" pitchFamily="18" charset="0"/>
              </a:rPr>
              <a:t>Windows</a:t>
            </a:r>
            <a:r>
              <a:rPr lang="ru-RU" sz="2000" b="1" dirty="0">
                <a:latin typeface="Palatino Linotype" panose="02040502050505030304" pitchFamily="18" charset="0"/>
              </a:rPr>
              <a:t>);</a:t>
            </a:r>
          </a:p>
          <a:p>
            <a:pPr marL="342900" lvl="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latin typeface="Palatino Linotype" panose="02040502050505030304" pitchFamily="18" charset="0"/>
              </a:rPr>
              <a:t>атрибутами безопасности, такими как владелец и набор полномочий процесса (допустимых операций);</a:t>
            </a:r>
          </a:p>
          <a:p>
            <a:pPr marL="342900" lvl="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latin typeface="Palatino Linotype" panose="02040502050505030304" pitchFamily="18" charset="0"/>
              </a:rPr>
              <a:t>состоянием процессора (контекстом), таким как</a:t>
            </a:r>
            <a:r>
              <a:rPr lang="ru-RU" sz="2000" b="1" dirty="0">
                <a:latin typeface="Palatino Linotype" panose="02040502050505030304" pitchFamily="18" charset="0"/>
              </a:rPr>
              <a:t>: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содержимое </a:t>
            </a:r>
            <a:r>
              <a:rPr lang="ru-RU" sz="2000" b="1" dirty="0">
                <a:latin typeface="Palatino Linotype" panose="02040502050505030304" pitchFamily="18" charset="0"/>
              </a:rPr>
              <a:t>регистров</a:t>
            </a:r>
            <a:r>
              <a:rPr lang="ru-RU" sz="2000" b="1" dirty="0">
                <a:latin typeface="Palatino Linotype" panose="02040502050505030304" pitchFamily="18" charset="0"/>
              </a:rPr>
              <a:t>;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схема </a:t>
            </a:r>
            <a:r>
              <a:rPr lang="ru-RU" sz="2000" b="1" dirty="0">
                <a:latin typeface="Palatino Linotype" panose="02040502050505030304" pitchFamily="18" charset="0"/>
              </a:rPr>
              <a:t>преобразования виртуальных адресов в физические</a:t>
            </a:r>
            <a:r>
              <a:rPr lang="ru-RU" sz="2000" b="1" dirty="0">
                <a:latin typeface="Palatino Linotype" panose="02040502050505030304" pitchFamily="18" charset="0"/>
              </a:rPr>
              <a:t>;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и </a:t>
            </a:r>
            <a:r>
              <a:rPr lang="ru-RU" sz="2000" b="1" dirty="0">
                <a:latin typeface="Palatino Linotype" panose="02040502050505030304" pitchFamily="18" charset="0"/>
              </a:rPr>
              <a:t>т. д</a:t>
            </a:r>
            <a:r>
              <a:rPr lang="ru-RU" sz="2000" b="1" dirty="0">
                <a:latin typeface="Palatino Linotype" panose="02040502050505030304" pitchFamily="18" charset="0"/>
              </a:rPr>
              <a:t>.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Процесс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984776" cy="54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Поток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Поток выполнения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тред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; от англ.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thread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– нить)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наименьшая единица обработки, исполнение которой может быть назначено ядром операционной системы. 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Реализация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потоков выполнения и процессов в разных операционных системах отличается друг от друга, но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в большинстве случаев поток выполнения находится внутри процесса</a:t>
            </a: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endParaRPr lang="en-U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Несколько потоков выполнения могут существовать в рамках одного и того же процесса и совместно использовать ресурсы, такие как память, тогда как процессы не разделяют этих ресурсов. 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частности, потоки выполнения разделяют инструкции процесса (его код) и его контекст (значения переменных, которые они имеют в любой момент времени).</a:t>
            </a:r>
          </a:p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9269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Поток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vs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процесс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9269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803528"/>
            <a:ext cx="8136904" cy="536177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процессы, как правило, независимы, тогда как потоки выполнения существуют как составные элементы процессов</a:t>
            </a: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процессы несут значительно больше информации о состоянии, тогда как несколько потоков выполнения внутри процесса совместно используют информацию о состоянии, а также память и другие вычислительные ресурсы</a:t>
            </a: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процессы имеют отдельные адресные пространства, тогда как потоки выполнения совместно используют их адресное пространство</a:t>
            </a: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процессы взаимодействуют только через предоставляемые системой механизмы связей между процессами</a:t>
            </a: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переключение контекста между потоками выполнения в одном процессе, как правило, быстрее, чем переключение контекста между процессами</a:t>
            </a:r>
            <a:r>
              <a:rPr lang="ru-RU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Многопоточность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и многозадачность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Многопоточность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(англ.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multithreading)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– свойство платформы (например, операционной системы, виртуальной машины и т. д.) или приложения, состоящее в том, что процесс, порождённый в операционной системе, может состоять из нескольких потоков, выполняющихся «параллельно», то есть без предписанного порядка во времени.</a:t>
            </a:r>
          </a:p>
          <a:p>
            <a:pPr marL="45720" indent="4320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Многозадачность (англ.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multitasking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свойство операционной системы или среды выполнения обеспечивать возможность параллельной (или псевдопараллельной) обработки нескольких задач.</a:t>
            </a: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915580"/>
            <a:ext cx="1711074" cy="161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0"/>
          <a:stretch/>
        </p:blipFill>
        <p:spPr bwMode="auto">
          <a:xfrm>
            <a:off x="2212977" y="4892377"/>
            <a:ext cx="63787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3134</TotalTime>
  <Words>1636</Words>
  <Application>Microsoft Office PowerPoint</Application>
  <PresentationFormat>Экран (4:3)</PresentationFormat>
  <Paragraphs>226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Санкт-Петербургский государственный электротехнический университет СПБ ГЭТУ «ЛЭТИ»      Программно-аппаратные технологии и инструменты параллельной и распределённой обработки данных    </vt:lpstr>
      <vt:lpstr>Параллельные и распределенные вычисления</vt:lpstr>
      <vt:lpstr>Процесс</vt:lpstr>
      <vt:lpstr>Процесс</vt:lpstr>
      <vt:lpstr>Процесс</vt:lpstr>
      <vt:lpstr>Процесс</vt:lpstr>
      <vt:lpstr>Поток</vt:lpstr>
      <vt:lpstr>Поток vs процесс</vt:lpstr>
      <vt:lpstr>Многопоточность и многозадачность</vt:lpstr>
      <vt:lpstr>Облачные вычисления</vt:lpstr>
      <vt:lpstr>Облачные вычисления</vt:lpstr>
      <vt:lpstr>Облачные вычисления</vt:lpstr>
      <vt:lpstr>Облачные вычисления</vt:lpstr>
      <vt:lpstr>Туманные вычисления</vt:lpstr>
      <vt:lpstr>Туманные вычисления</vt:lpstr>
      <vt:lpstr>Туманные вычисления</vt:lpstr>
      <vt:lpstr>Грид-вычисления</vt:lpstr>
      <vt:lpstr>Грид-вычисления</vt:lpstr>
      <vt:lpstr>CPU vs GPU</vt:lpstr>
      <vt:lpstr>GPGPU и CUDA</vt:lpstr>
      <vt:lpstr>GPGPU и CUDA</vt:lpstr>
      <vt:lpstr>CPLD и FPGA</vt:lpstr>
      <vt:lpstr>CPLD и FPGA</vt:lpstr>
      <vt:lpstr>CPLD и FPGA</vt:lpstr>
      <vt:lpstr>CPLD и FPGA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369</cp:revision>
  <dcterms:created xsi:type="dcterms:W3CDTF">2017-11-15T14:58:25Z</dcterms:created>
  <dcterms:modified xsi:type="dcterms:W3CDTF">2020-04-17T16:33:22Z</dcterms:modified>
</cp:coreProperties>
</file>