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30"/>
  </p:notesMasterIdLst>
  <p:sldIdLst>
    <p:sldId id="256" r:id="rId2"/>
    <p:sldId id="314" r:id="rId3"/>
    <p:sldId id="336" r:id="rId4"/>
    <p:sldId id="337" r:id="rId5"/>
    <p:sldId id="338" r:id="rId6"/>
    <p:sldId id="339" r:id="rId7"/>
    <p:sldId id="315" r:id="rId8"/>
    <p:sldId id="316" r:id="rId9"/>
    <p:sldId id="317" r:id="rId10"/>
    <p:sldId id="318" r:id="rId11"/>
    <p:sldId id="320" r:id="rId12"/>
    <p:sldId id="319" r:id="rId13"/>
    <p:sldId id="321" r:id="rId14"/>
    <p:sldId id="322" r:id="rId15"/>
    <p:sldId id="324" r:id="rId16"/>
    <p:sldId id="325" r:id="rId17"/>
    <p:sldId id="323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334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6" autoAdjust="0"/>
    <p:restoredTop sz="86971" autoAdjust="0"/>
  </p:normalViewPr>
  <p:slideViewPr>
    <p:cSldViewPr>
      <p:cViewPr>
        <p:scale>
          <a:sx n="70" d="100"/>
          <a:sy n="70" d="100"/>
        </p:scale>
        <p:origin x="-10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4509120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Нейронные сети</a:t>
            </a:r>
            <a:b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</a:t>
            </a:r>
            <a:r>
              <a:rPr lang="ru-RU">
                <a:latin typeface="Palatino Linotype" panose="02040502050505030304" pitchFamily="18" charset="0"/>
              </a:rPr>
              <a:t>С.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Структура нейрона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4482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В том случае, когда </a:t>
            </a:r>
            <a:r>
              <a:rPr lang="ru-RU" sz="2000" b="1" dirty="0" err="1">
                <a:latin typeface="Palatino Linotype" panose="02040502050505030304" pitchFamily="18" charset="0"/>
              </a:rPr>
              <a:t>нейросеть</a:t>
            </a:r>
            <a:r>
              <a:rPr lang="ru-RU" sz="2000" b="1" dirty="0">
                <a:latin typeface="Palatino Linotype" panose="02040502050505030304" pitchFamily="18" charset="0"/>
              </a:rPr>
              <a:t> состоит из большого количества нейронов, вводят термин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слоя</a:t>
            </a:r>
            <a:r>
              <a:rPr lang="ru-RU" sz="2000" b="1" dirty="0">
                <a:latin typeface="Palatino Linotype" panose="02040502050505030304" pitchFamily="18" charset="0"/>
              </a:rPr>
              <a:t>. Соответственно, есть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входной слой</a:t>
            </a:r>
            <a:r>
              <a:rPr lang="ru-RU" sz="2000" b="1" dirty="0">
                <a:latin typeface="Palatino Linotype" panose="02040502050505030304" pitchFamily="18" charset="0"/>
              </a:rPr>
              <a:t>, который получает информацию, 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скрытых слоев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(обычно их не больше 3), которые ее обрабатывают и </a:t>
            </a:r>
            <a:r>
              <a:rPr lang="ru-RU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выходной </a:t>
            </a:r>
            <a:r>
              <a:rPr lang="ru-RU" sz="20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слой</a:t>
            </a:r>
            <a:r>
              <a:rPr lang="ru-RU" sz="2000" b="1" dirty="0">
                <a:latin typeface="Palatino Linotype" panose="02040502050505030304" pitchFamily="18" charset="0"/>
              </a:rPr>
              <a:t>,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который выводит результат.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15555"/>
            <a:ext cx="3837781" cy="383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Синапс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Синапс</a:t>
            </a:r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– это связь между двумя нейронами. У синапсов есть 1 параметр – </a:t>
            </a:r>
            <a:r>
              <a:rPr lang="ru-RU" sz="2000" b="1" dirty="0" smtClean="0">
                <a:latin typeface="Palatino Linotype" panose="02040502050505030304" pitchFamily="18" charset="0"/>
              </a:rPr>
              <a:t>вес. </a:t>
            </a:r>
            <a:r>
              <a:rPr lang="ru-RU" sz="2000" b="1" dirty="0">
                <a:latin typeface="Palatino Linotype" panose="02040502050505030304" pitchFamily="18" charset="0"/>
              </a:rPr>
              <a:t>Благодаря ему, входная информация изменяется, когда передается от одного нейрона к </a:t>
            </a:r>
            <a:r>
              <a:rPr lang="ru-RU" sz="2000" b="1" dirty="0" smtClean="0">
                <a:latin typeface="Palatino Linotype" panose="02040502050505030304" pitchFamily="18" charset="0"/>
              </a:rPr>
              <a:t>другому.</a:t>
            </a: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Совокупность </a:t>
            </a:r>
            <a:r>
              <a:rPr lang="ru-RU" sz="2000" b="1" dirty="0">
                <a:latin typeface="Palatino Linotype" panose="02040502050505030304" pitchFamily="18" charset="0"/>
              </a:rPr>
              <a:t>весов нейронной сети или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матрица весов </a:t>
            </a:r>
            <a:r>
              <a:rPr lang="ru-RU" sz="2000" b="1" dirty="0">
                <a:latin typeface="Palatino Linotype" panose="02040502050505030304" pitchFamily="18" charset="0"/>
              </a:rPr>
              <a:t>– это своеобразный мозг всей системы. Именно благодаря этим весам, входная информация обрабатывается и превращается в результат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</a:p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Важно помнить, что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во время инициализации нейронной сети, веса расставляются в случайном порядке</a:t>
            </a:r>
            <a:r>
              <a:rPr lang="ru-RU" sz="2000" dirty="0"/>
              <a:t>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Принцип работы НС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18308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s://hsto.org/getpro/habr/post_images/279/45d/806/27945d806a1349a69eee6c55f7b3f5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456384" cy="36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Функция активации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982122" cy="37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104456" cy="369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Обучение,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валидация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, тестирование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Тренировочный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набор данных (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train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dataset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 smtClean="0">
                <a:latin typeface="Palatino Linotype" panose="02040502050505030304" pitchFamily="18" charset="0"/>
              </a:rPr>
              <a:t>– </a:t>
            </a:r>
            <a:r>
              <a:rPr lang="ru-RU" sz="2000" b="1" dirty="0">
                <a:latin typeface="Palatino Linotype" panose="02040502050505030304" pitchFamily="18" charset="0"/>
              </a:rPr>
              <a:t>это набор </a:t>
            </a:r>
            <a:r>
              <a:rPr lang="ru-RU" sz="2000" b="1" dirty="0" smtClean="0">
                <a:latin typeface="Palatino Linotype" panose="02040502050505030304" pitchFamily="18" charset="0"/>
              </a:rPr>
              <a:t>данных, </a:t>
            </a:r>
            <a:r>
              <a:rPr lang="ru-RU" sz="2000" b="1" dirty="0">
                <a:latin typeface="Palatino Linotype" panose="02040502050505030304" pitchFamily="18" charset="0"/>
              </a:rPr>
              <a:t>используемых для </a:t>
            </a:r>
            <a:r>
              <a:rPr lang="ru-RU" sz="2000" b="1" dirty="0" smtClean="0">
                <a:latin typeface="Palatino Linotype" panose="02040502050505030304" pitchFamily="18" charset="0"/>
              </a:rPr>
              <a:t>обучения НС, </a:t>
            </a:r>
            <a:r>
              <a:rPr lang="ru-RU" sz="2000" b="1" dirty="0">
                <a:latin typeface="Palatino Linotype" panose="02040502050505030304" pitchFamily="18" charset="0"/>
              </a:rPr>
              <a:t>то есть для подгонки параметров (весов) </a:t>
            </a:r>
            <a:r>
              <a:rPr lang="ru-RU" sz="2000" b="1" dirty="0" smtClean="0">
                <a:latin typeface="Palatino Linotype" panose="02040502050505030304" pitchFamily="18" charset="0"/>
              </a:rPr>
              <a:t>НС.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Тестовый набор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данных (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test dataset)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– </a:t>
            </a:r>
            <a:r>
              <a:rPr lang="ru-RU" sz="2000" b="1" dirty="0" smtClean="0">
                <a:latin typeface="Palatino Linotype" panose="02040502050505030304" pitchFamily="18" charset="0"/>
              </a:rPr>
              <a:t>это </a:t>
            </a:r>
            <a:r>
              <a:rPr lang="ru-RU" sz="2000" b="1" dirty="0">
                <a:latin typeface="Palatino Linotype" panose="02040502050505030304" pitchFamily="18" charset="0"/>
              </a:rPr>
              <a:t>набор данных, используемых для </a:t>
            </a:r>
            <a:r>
              <a:rPr lang="ru-RU" sz="2000" b="1" dirty="0" smtClean="0">
                <a:latin typeface="Palatino Linotype" panose="02040502050505030304" pitchFamily="18" charset="0"/>
              </a:rPr>
              <a:t>тестирования НС.</a:t>
            </a:r>
          </a:p>
          <a:p>
            <a:pPr indent="43200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Набор данных для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валидации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valid dataset)</a:t>
            </a:r>
            <a:r>
              <a:rPr lang="ru-RU" sz="2000" b="1" dirty="0" smtClean="0">
                <a:latin typeface="Palatino Linotype" panose="02040502050505030304" pitchFamily="18" charset="0"/>
              </a:rPr>
              <a:t> используется для тонкой настройки </a:t>
            </a:r>
            <a:r>
              <a:rPr lang="ru-RU" sz="2000" b="1" dirty="0" err="1" smtClean="0">
                <a:latin typeface="Palatino Linotype" panose="02040502050505030304" pitchFamily="18" charset="0"/>
              </a:rPr>
              <a:t>гиперпараметров</a:t>
            </a:r>
            <a:r>
              <a:rPr lang="ru-RU" sz="2000" b="1" dirty="0" smtClean="0">
                <a:latin typeface="Palatino Linotype" panose="02040502050505030304" pitchFamily="18" charset="0"/>
              </a:rPr>
              <a:t> НС.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9545"/>
            <a:ext cx="4536503" cy="30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7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Итерация, эпоха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352928" cy="345638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Итерация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–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это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своеобразный счетчик, который увеличивается каждый раз, когда нейронная сеть проходит один тренировочный сет. Другими словами, это общее количество тренировочных сетов, пройденных нейронной сетью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Эпоха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– </a:t>
            </a:r>
            <a:r>
              <a:rPr lang="ru-RU" sz="2000" b="1" dirty="0" smtClean="0">
                <a:latin typeface="Palatino Linotype" panose="02040502050505030304" pitchFamily="18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ри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инициализации нейронной сети эта величина устанавливается в 0 и имеет потолок, задаваемый вручную. Чем больше эпоха, тем лучше натренирована сеть и соответственно, ее результат. Эпоха увеличивается каждый раз, когда мы проходим весь набор тренировочных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сетов.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549132" cy="227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Ошибка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352928" cy="1872208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Ошибка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– это процентная величина, отражающая расхождение между ожидаемым и полученным ответами. Ошибка формируется каждую эпоху и должна идти на спад. Если этого не происходит, значит, сеть построена некорректно. Ошибку можно вычислить разными путями, но мы рассмотрим лишь три основных способа: </a:t>
            </a: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ctr"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13176"/>
            <a:ext cx="2828032" cy="1414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35064"/>
            <a:ext cx="2540000" cy="127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20" y="3913739"/>
            <a:ext cx="2684016" cy="1342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75115" y="2564904"/>
            <a:ext cx="3366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Mean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Squared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Error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(MSE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89215" y="3713684"/>
            <a:ext cx="313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Root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MSE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89215" y="5055692"/>
            <a:ext cx="313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Arctan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6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Обучение НС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5" y="1196752"/>
            <a:ext cx="825224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Градиентный спуск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Градиентный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спуск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это способ нахождения локального минимума или максимума функции с помощью движения вдоль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градиента.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Если понять суть градиентного спуска, никаких вопросов во время использования метода обратного распространения возникнуть не должно. 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9186"/>
            <a:ext cx="3238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Градиентный спуск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Градиент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– это вектор, который определяет крутизну склона и указывает его направление относительно какой либо из точек на поверхности или графике. Чтобы найти градиент нужно взять производную от графика по данной точке (как это и показано на графике). Двигаясь по направлению этого градиента, мы будем плавно скатываться в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низину.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924944"/>
            <a:ext cx="477361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Нейронная сеть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Искусственная нейронная сеть </a:t>
            </a:r>
            <a:r>
              <a:rPr lang="ru-RU" sz="2000" b="1" dirty="0">
                <a:latin typeface="Palatino Linotype" panose="02040502050505030304" pitchFamily="18" charset="0"/>
              </a:rPr>
              <a:t>(</a:t>
            </a:r>
            <a:r>
              <a:rPr lang="ru-RU" sz="2000" b="1" dirty="0" err="1">
                <a:latin typeface="Palatino Linotype" panose="02040502050505030304" pitchFamily="18" charset="0"/>
              </a:rPr>
              <a:t>artificial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neural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network</a:t>
            </a:r>
            <a:r>
              <a:rPr lang="ru-RU" sz="2000" b="1" dirty="0">
                <a:latin typeface="Palatino Linotype" panose="02040502050505030304" pitchFamily="18" charset="0"/>
              </a:rPr>
              <a:t>, ANN), или просто нейронная сеть — это математическая модель, а также ее программные или аппаратные реализации, построенная в некотором смысле по образу и подобию сетей нервных клеток живого </a:t>
            </a:r>
            <a:r>
              <a:rPr lang="ru-RU" sz="2000" b="1" dirty="0" smtClean="0">
                <a:latin typeface="Palatino Linotype" panose="02040502050505030304" pitchFamily="18" charset="0"/>
              </a:rPr>
              <a:t>организма.</a:t>
            </a: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Нейронные </a:t>
            </a:r>
            <a:r>
              <a:rPr lang="ru-RU" sz="2000" b="1" dirty="0">
                <a:latin typeface="Palatino Linotype" panose="02040502050505030304" pitchFamily="18" charset="0"/>
              </a:rPr>
              <a:t>сети — один из наиболее известных и старых методов машинного </a:t>
            </a:r>
            <a:r>
              <a:rPr lang="ru-RU" sz="2000" b="1" dirty="0" smtClean="0">
                <a:latin typeface="Palatino Linotype" panose="02040502050505030304" pitchFamily="18" charset="0"/>
              </a:rPr>
              <a:t>обучения.</a:t>
            </a:r>
          </a:p>
          <a:p>
            <a:pPr indent="43200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1943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год </a:t>
            </a:r>
            <a:r>
              <a:rPr lang="ru-RU" sz="2000" b="1" dirty="0">
                <a:latin typeface="Palatino Linotype" panose="02040502050505030304" pitchFamily="18" charset="0"/>
              </a:rPr>
              <a:t>— Уоррен </a:t>
            </a:r>
            <a:r>
              <a:rPr lang="ru-RU" sz="2000" b="1" dirty="0" err="1" smtClean="0">
                <a:latin typeface="Palatino Linotype" panose="02040502050505030304" pitchFamily="18" charset="0"/>
              </a:rPr>
              <a:t>Маккаллок</a:t>
            </a:r>
            <a:r>
              <a:rPr lang="ru-RU" sz="2000" b="1" dirty="0">
                <a:latin typeface="Palatino Linotype" panose="02040502050505030304" pitchFamily="18" charset="0"/>
              </a:rPr>
              <a:t> и </a:t>
            </a:r>
            <a:r>
              <a:rPr lang="ru-RU" sz="2000" b="1" dirty="0" err="1">
                <a:latin typeface="Palatino Linotype" panose="02040502050505030304" pitchFamily="18" charset="0"/>
              </a:rPr>
              <a:t>Уолтер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 smtClean="0">
                <a:latin typeface="Palatino Linotype" panose="02040502050505030304" pitchFamily="18" charset="0"/>
              </a:rPr>
              <a:t>Питтс</a:t>
            </a:r>
            <a:r>
              <a:rPr lang="ru-RU" sz="2000" b="1" dirty="0">
                <a:latin typeface="Palatino Linotype" panose="02040502050505030304" pitchFamily="18" charset="0"/>
              </a:rPr>
              <a:t> формализуют понятие нейронной сети 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фундаментальной статье о логическом исчислении идей и нервной активности.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03" y="4005064"/>
            <a:ext cx="341223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Градиентный спуск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Если склон будет прямым, то после n-ого количества таких действий мы доберемся до низины. Но в большинстве случаев склон (график функции) будет волнистый, и мы столкнемся с очень серьезной проблемой 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локальный минимум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Попадание 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локальный минимум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чревато тем, что мы навсегда в нем останемся и, следовательно, никогда не сможем получить правильный ответ –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глобальный минимум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В качестве решения можно использовать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момент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:</a:t>
            </a: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386" name="Рисунок 63" descr="https://habrastorage.org/files/4d9/684/061/4d96840618dc44768e57e892033a11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8016853" cy="20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Градиентный спуск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Вместе с моментом в методе обратного распространения также используется такой параметр как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скорость обучения (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learning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rate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Скорость обучения, также, как и момент, является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гиперпараметром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– величина, которая подбирается путем проб и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ошибок. 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457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обратного распространения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352928" cy="489654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4713"/>
            <a:ext cx="59436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обратного распространения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352928" cy="489654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61" y="1916832"/>
            <a:ext cx="58864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обратного распространения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352928" cy="489654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056784" cy="36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Гиперпараметры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352928" cy="489654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Гиперпараметры</a:t>
            </a:r>
            <a:r>
              <a:rPr lang="ru-RU" sz="2000" b="1" dirty="0">
                <a:latin typeface="Palatino Linotype" panose="02040502050505030304" pitchFamily="18" charset="0"/>
              </a:rPr>
              <a:t> – это значения, которые нужно подбирать вручную и зачастую методом проб и ошибок. </a:t>
            </a: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Среди </a:t>
            </a:r>
            <a:r>
              <a:rPr lang="ru-RU" sz="2000" b="1" dirty="0">
                <a:latin typeface="Palatino Linotype" panose="02040502050505030304" pitchFamily="18" charset="0"/>
              </a:rPr>
              <a:t>таких значений можно выделить:</a:t>
            </a:r>
          </a:p>
          <a:p>
            <a:pPr marL="457200" lvl="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Момент и скорость обучения</a:t>
            </a:r>
          </a:p>
          <a:p>
            <a:pPr marL="457200" lvl="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Количество скрытых слоев</a:t>
            </a:r>
          </a:p>
          <a:p>
            <a:pPr marL="457200" lvl="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Количество нейронов в каждом слое</a:t>
            </a:r>
          </a:p>
          <a:p>
            <a:pPr marL="457200" lvl="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Наличие или отсутствие нейронов </a:t>
            </a:r>
            <a:r>
              <a:rPr lang="ru-RU" sz="2000" b="1" dirty="0" smtClean="0">
                <a:latin typeface="Palatino Linotype" panose="02040502050505030304" pitchFamily="18" charset="0"/>
              </a:rPr>
              <a:t>смещения</a:t>
            </a:r>
          </a:p>
          <a:p>
            <a:pPr lvl="0" algn="just">
              <a:buClr>
                <a:schemeClr val="accent6">
                  <a:lumMod val="75000"/>
                </a:schemeClr>
              </a:buClr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lvl="0" indent="432000" algn="just">
              <a:buClr>
                <a:schemeClr val="accent6">
                  <a:lumMod val="75000"/>
                </a:schemeClr>
              </a:buClr>
            </a:pPr>
            <a:r>
              <a:rPr lang="ru-RU" sz="2000" b="1" dirty="0" smtClean="0">
                <a:latin typeface="Palatino Linotype" panose="02040502050505030304" pitchFamily="18" charset="0"/>
              </a:rPr>
              <a:t>Подбор </a:t>
            </a:r>
            <a:r>
              <a:rPr lang="ru-RU" sz="2000" b="1" dirty="0">
                <a:latin typeface="Palatino Linotype" panose="02040502050505030304" pitchFamily="18" charset="0"/>
              </a:rPr>
              <a:t>верных </a:t>
            </a:r>
            <a:r>
              <a:rPr lang="ru-RU" sz="2000" b="1" dirty="0" err="1">
                <a:latin typeface="Palatino Linotype" panose="02040502050505030304" pitchFamily="18" charset="0"/>
              </a:rPr>
              <a:t>гиперпараметров</a:t>
            </a:r>
            <a:r>
              <a:rPr lang="ru-RU" sz="2000" b="1" dirty="0">
                <a:latin typeface="Palatino Linotype" panose="02040502050505030304" pitchFamily="18" charset="0"/>
              </a:rPr>
              <a:t> очень важен и будет напрямую влиять на сходимость НС. Понять стоит ли использовать нейроны смещения или нет достаточно просто. Количество скрытых слоев и нейронов в них можно вычислить перебором, основываясь на одном простом правиле – чем больше нейронов, тем точнее результат и тем экспоненциально больше время обучения сети. </a:t>
            </a:r>
            <a:r>
              <a:rPr lang="ru-RU" sz="2000" b="1" dirty="0" smtClean="0">
                <a:latin typeface="Palatino Linotype" panose="02040502050505030304" pitchFamily="18" charset="0"/>
              </a:rPr>
              <a:t>А </a:t>
            </a:r>
            <a:r>
              <a:rPr lang="ru-RU" sz="2000" b="1" dirty="0">
                <a:latin typeface="Palatino Linotype" panose="02040502050505030304" pitchFamily="18" charset="0"/>
              </a:rPr>
              <a:t>вот с выбором момента и скорости обучения все немного сложнее. Эти </a:t>
            </a:r>
            <a:r>
              <a:rPr lang="ru-RU" sz="2000" b="1" dirty="0" err="1">
                <a:latin typeface="Palatino Linotype" panose="02040502050505030304" pitchFamily="18" charset="0"/>
              </a:rPr>
              <a:t>гиперпараметры</a:t>
            </a:r>
            <a:r>
              <a:rPr lang="ru-RU" sz="2000" b="1" dirty="0">
                <a:latin typeface="Palatino Linotype" panose="02040502050505030304" pitchFamily="18" charset="0"/>
              </a:rPr>
              <a:t> будут варьироваться, в зависимости от поставленной задачи и архитектуры НС. </a:t>
            </a:r>
          </a:p>
        </p:txBody>
      </p:sp>
    </p:spTree>
    <p:extLst>
      <p:ext uri="{BB962C8B-B14F-4D97-AF65-F5344CB8AC3E}">
        <p14:creationId xmlns:p14="http://schemas.microsoft.com/office/powerpoint/2010/main" val="30562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Сходимость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352928" cy="489654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645868"/>
            <a:ext cx="60579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087" y="908720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Сходимость</a:t>
            </a:r>
            <a:r>
              <a:rPr lang="ru-RU" sz="2000" b="1" dirty="0">
                <a:latin typeface="Palatino Linotype" panose="02040502050505030304" pitchFamily="18" charset="0"/>
              </a:rPr>
              <a:t> говорит о том, правильная ли архитектура НС и правильно ли были подобраны </a:t>
            </a:r>
            <a:r>
              <a:rPr lang="ru-RU" sz="2000" b="1" dirty="0" err="1">
                <a:latin typeface="Palatino Linotype" panose="02040502050505030304" pitchFamily="18" charset="0"/>
              </a:rPr>
              <a:t>гиперпараметры</a:t>
            </a:r>
            <a:r>
              <a:rPr lang="ru-RU" sz="2000" b="1" dirty="0">
                <a:latin typeface="Palatino Linotype" panose="02040502050505030304" pitchFamily="18" charset="0"/>
              </a:rPr>
              <a:t> в соответствии с поставленной задачей. </a:t>
            </a:r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Допустим, наша программа выводит ошибку НС на каждой итерации в лог. Если с каждой итерацией ошибка будет уменьшаться, то мы на верном пути и наша НС сходится. Если же ошибка будет прыгать вверх – вниз или застынет на определенном уровне, то НС не </a:t>
            </a:r>
            <a:r>
              <a:rPr lang="ru-RU" sz="2000" b="1" dirty="0" smtClean="0">
                <a:latin typeface="Palatino Linotype" panose="02040502050505030304" pitchFamily="18" charset="0"/>
              </a:rPr>
              <a:t>сходится. </a:t>
            </a:r>
            <a:r>
              <a:rPr lang="ru-RU" sz="2000" b="1" dirty="0">
                <a:latin typeface="Palatino Linotype" panose="02040502050505030304" pitchFamily="18" charset="0"/>
              </a:rPr>
              <a:t>В 99% случаев это решается изменением </a:t>
            </a:r>
            <a:r>
              <a:rPr lang="ru-RU" sz="2000" b="1" dirty="0" err="1">
                <a:latin typeface="Palatino Linotype" panose="02040502050505030304" pitchFamily="18" charset="0"/>
              </a:rPr>
              <a:t>гиперпараметров</a:t>
            </a:r>
            <a:r>
              <a:rPr lang="ru-RU" sz="2000" b="1" dirty="0">
                <a:latin typeface="Palatino Linotype" panose="02040502050505030304" pitchFamily="18" charset="0"/>
              </a:rPr>
              <a:t>. Оставшийся 1% будет означать, что у нас ошибка в архитектуре НС. Также бывает, что на сходимость влияет переобучение НС.</a:t>
            </a:r>
          </a:p>
          <a:p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Переобучение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352928" cy="3312368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Переобучение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как следует из названия, это состояние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нейросети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когда она перенасыщена данными. Это проблема возникает, если слишком долго обучать сеть на одних и тех же данных. Иными словами, сеть начнет не учиться на данных, а запоминать и “зубрить” их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Чтобы избежать переобучения, не стоит долго тренировать НС на одних и тех же или очень похожих данных. Также, переобучение может быть вызвано большим количеством параметров, которые вы подаете на вход НС или слишком сложной архитектурой.</a:t>
            </a: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600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9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Нейронная сеть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324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40769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Несмотря на то, что </a:t>
            </a:r>
            <a:r>
              <a:rPr lang="ru-RU" sz="2000" b="1" dirty="0" err="1">
                <a:latin typeface="Palatino Linotype" panose="02040502050505030304" pitchFamily="18" charset="0"/>
              </a:rPr>
              <a:t>нейросети</a:t>
            </a:r>
            <a:r>
              <a:rPr lang="ru-RU" sz="2000" b="1" dirty="0">
                <a:latin typeface="Palatino Linotype" panose="02040502050505030304" pitchFamily="18" charset="0"/>
              </a:rPr>
              <a:t> попали в центр всеобщего внимания совсем недавно, это один из старейших алгоритмов машинного обучения.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Первая версия формального нейрона, ячейки нейронной сети, была предложена Уорреном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Маккалоком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Уолтером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Питтсом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в 1943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году.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уже в 1958 году Фрэнк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Розенблатт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разработал первую нейронную сеть. </a:t>
            </a:r>
            <a:r>
              <a:rPr lang="ru-RU" sz="2000" b="1" dirty="0">
                <a:latin typeface="Palatino Linotype" panose="02040502050505030304" pitchFamily="18" charset="0"/>
              </a:rPr>
              <a:t>Несмотря на свою простоту, она уже могла различать, например, объекты в двухмерном </a:t>
            </a:r>
            <a:r>
              <a:rPr lang="ru-RU" sz="2000" b="1" dirty="0" smtClean="0">
                <a:latin typeface="Palatino Linotype" panose="02040502050505030304" pitchFamily="18" charset="0"/>
              </a:rPr>
              <a:t>пространстве.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Первые </a:t>
            </a:r>
            <a:r>
              <a:rPr lang="ru-RU" sz="2000" b="1" dirty="0">
                <a:latin typeface="Palatino Linotype" panose="02040502050505030304" pitchFamily="18" charset="0"/>
              </a:rPr>
              <a:t>успехи привлекли повышенное внимание к технологии, однако затем другие алгоритмы машинного обучения стали показывать лучшие результаты, и </a:t>
            </a:r>
            <a:r>
              <a:rPr lang="ru-RU" sz="2000" b="1" dirty="0" err="1">
                <a:latin typeface="Palatino Linotype" panose="02040502050505030304" pitchFamily="18" charset="0"/>
              </a:rPr>
              <a:t>нейросети</a:t>
            </a:r>
            <a:r>
              <a:rPr lang="ru-RU" sz="2000" b="1" dirty="0">
                <a:latin typeface="Palatino Linotype" panose="02040502050505030304" pitchFamily="18" charset="0"/>
              </a:rPr>
              <a:t> отошли на второй план.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Следующая волна интереса пришлась на 1990-е годы, после чего 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нейросетях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почти не было слышно до 2010 года.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Нейронная сеть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324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40769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До 2010 года попросту не существовало базы данных, достаточно большой для того, чтобы качественно обучить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нейросети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решать определенные задачи, в основном связанные с распознаванием и классификацией изображений. </a:t>
            </a:r>
            <a:r>
              <a:rPr lang="ru-RU" sz="2000" b="1" dirty="0">
                <a:latin typeface="Palatino Linotype" panose="02040502050505030304" pitchFamily="18" charset="0"/>
              </a:rPr>
              <a:t>Поэтому </a:t>
            </a:r>
            <a:r>
              <a:rPr lang="ru-RU" sz="2000" b="1" dirty="0" err="1">
                <a:latin typeface="Palatino Linotype" panose="02040502050505030304" pitchFamily="18" charset="0"/>
              </a:rPr>
              <a:t>нейросети</a:t>
            </a:r>
            <a:r>
              <a:rPr lang="ru-RU" sz="2000" b="1" dirty="0">
                <a:latin typeface="Palatino Linotype" panose="02040502050505030304" pitchFamily="18" charset="0"/>
              </a:rPr>
              <a:t> довольно часто ошибались: путали кошку с собакой, или, что еще хуже, снимок здорового органа со снимком органа, пораженного </a:t>
            </a:r>
            <a:r>
              <a:rPr lang="ru-RU" sz="2000" b="1" dirty="0" smtClean="0">
                <a:latin typeface="Palatino Linotype" panose="02040502050505030304" pitchFamily="18" charset="0"/>
              </a:rPr>
              <a:t>опухолью.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Но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в 2010 году появилась база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ImageNet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, содержащая 15 миллионов изображений в 22 тысячах категорий. </a:t>
            </a:r>
            <a:r>
              <a:rPr lang="ru-RU" sz="2000" b="1" dirty="0" err="1">
                <a:latin typeface="Palatino Linotype" panose="02040502050505030304" pitchFamily="18" charset="0"/>
              </a:rPr>
              <a:t>ImageNet</a:t>
            </a:r>
            <a:r>
              <a:rPr lang="ru-RU" sz="2000" b="1" dirty="0">
                <a:latin typeface="Palatino Linotype" panose="02040502050505030304" pitchFamily="18" charset="0"/>
              </a:rPr>
              <a:t> многократно превышала объем существовавших баз данных изображений и была доступна для любого исследователя. С такими объемами данных </a:t>
            </a:r>
            <a:r>
              <a:rPr lang="ru-RU" sz="2000" b="1" dirty="0" err="1">
                <a:latin typeface="Palatino Linotype" panose="02040502050505030304" pitchFamily="18" charset="0"/>
              </a:rPr>
              <a:t>нейросети</a:t>
            </a:r>
            <a:r>
              <a:rPr lang="ru-RU" sz="2000" b="1" dirty="0">
                <a:latin typeface="Palatino Linotype" panose="02040502050505030304" pitchFamily="18" charset="0"/>
              </a:rPr>
              <a:t> можно было учить принимать практически безошибочные решения</a:t>
            </a:r>
            <a:r>
              <a:rPr lang="ru-RU" sz="2000" b="1" dirty="0" smtClean="0">
                <a:latin typeface="Palatino Linotype" panose="02040502050505030304" pitchFamily="18" charset="0"/>
              </a:rPr>
              <a:t>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Кроме того, дальнейшему развитию нейронных сетей способствовало мощное развитие программно-аппаратной базы: ПЛИС,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GPU, CUDA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Нейронная сеть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324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44408" cy="41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Нейронная сеть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324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6554"/>
            <a:ext cx="81661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Нейронная сеть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843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Palatino Linotype" panose="02040502050505030304" pitchFamily="18" charset="0"/>
              </a:rPr>
              <a:t>Этапы решения задач с использованием НС</a:t>
            </a:r>
          </a:p>
          <a:p>
            <a:pPr lvl="0" algn="ctr"/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Сбор данных для обучения;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Подготовка и нормализация данных;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Выбор топологии сети;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Экспериментальный подбор характеристик сети;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Экспериментальный подбор параметров обучения;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Собственно обучение;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Проверка адекватности обучения;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Корректировка параметров, окончательное обучение;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Вербализация сети с целью дальнейшего использования.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Нейронная сеть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843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Нейронные сети используются для решения сложных задач, которые требуют аналитических вычислений подобных тем, что делает человеческий мозг. Самыми распространенными применениями нейронных сетей является</a:t>
            </a:r>
            <a:r>
              <a:rPr lang="ru-RU" sz="2000" b="1" dirty="0" smtClean="0">
                <a:latin typeface="Palatino Linotype" panose="02040502050505030304" pitchFamily="18" charset="0"/>
              </a:rPr>
              <a:t>:</a:t>
            </a:r>
          </a:p>
          <a:p>
            <a:pPr indent="432000"/>
            <a:endParaRPr lang="ru-RU" sz="2000" b="1" dirty="0">
              <a:latin typeface="Palatino Linotype" panose="02040502050505030304" pitchFamily="18" charset="0"/>
            </a:endParaRP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Распознавание образов и </a:t>
            </a:r>
            <a:r>
              <a:rPr lang="ru-RU" sz="2000" b="1" dirty="0" smtClean="0">
                <a:latin typeface="Palatino Linotype" panose="02040502050505030304" pitchFamily="18" charset="0"/>
              </a:rPr>
              <a:t>классификация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Принятие решений и управление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Кластеризация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Прогнозирование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Аппроксимация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Сжатие данных и ассоциативная память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Анализ данных</a:t>
            </a: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Оптимизация</a:t>
            </a:r>
          </a:p>
        </p:txBody>
      </p:sp>
    </p:spTree>
    <p:extLst>
      <p:ext uri="{BB962C8B-B14F-4D97-AF65-F5344CB8AC3E}">
        <p14:creationId xmlns:p14="http://schemas.microsoft.com/office/powerpoint/2010/main" val="24431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Структура нейрона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264149" cy="464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844824"/>
            <a:ext cx="3888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Нейрон</a:t>
            </a:r>
            <a:r>
              <a:rPr lang="ru-RU" sz="2000" b="1" dirty="0">
                <a:latin typeface="Palatino Linotype" panose="02040502050505030304" pitchFamily="18" charset="0"/>
              </a:rPr>
              <a:t> – это вычислительная единица, которая получает информацию, производит над ней простые вычисления и передает ее дальше. </a:t>
            </a:r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Они </a:t>
            </a:r>
            <a:r>
              <a:rPr lang="ru-RU" sz="2000" b="1" dirty="0">
                <a:latin typeface="Palatino Linotype" panose="02040502050505030304" pitchFamily="18" charset="0"/>
              </a:rPr>
              <a:t>делятся на три основных типа: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входной (синий)</a:t>
            </a:r>
            <a:r>
              <a:rPr lang="ru-RU" sz="2000" b="1" dirty="0">
                <a:latin typeface="Palatino Linotype" panose="02040502050505030304" pitchFamily="18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скрытый (красный) </a:t>
            </a:r>
            <a:r>
              <a:rPr lang="ru-RU" sz="2000" b="1" dirty="0">
                <a:latin typeface="Palatino Linotype" panose="02040502050505030304" pitchFamily="18" charset="0"/>
              </a:rPr>
              <a:t>и </a:t>
            </a:r>
            <a:r>
              <a:rPr lang="ru-RU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выходной (</a:t>
            </a:r>
            <a:r>
              <a:rPr lang="ru-RU" sz="2000" b="1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зеленый)</a:t>
            </a:r>
            <a:r>
              <a:rPr lang="ru-RU" sz="2000" b="1" dirty="0">
                <a:latin typeface="Palatino Linotype" panose="02040502050505030304" pitchFamily="18" charset="0"/>
              </a:rPr>
              <a:t>.</a:t>
            </a:r>
            <a:endParaRPr lang="ru-RU" sz="2000" b="1" dirty="0" smtClean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Также </a:t>
            </a:r>
            <a:r>
              <a:rPr lang="ru-RU" sz="2000" b="1" dirty="0">
                <a:latin typeface="Palatino Linotype" panose="02040502050505030304" pitchFamily="18" charset="0"/>
              </a:rPr>
              <a:t>есть нейрон смещения и контекстный нейрон о которых мы поговорим дальше.</a:t>
            </a:r>
          </a:p>
        </p:txBody>
      </p:sp>
    </p:spTree>
    <p:extLst>
      <p:ext uri="{BB962C8B-B14F-4D97-AF65-F5344CB8AC3E}">
        <p14:creationId xmlns:p14="http://schemas.microsoft.com/office/powerpoint/2010/main" val="39091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3455</TotalTime>
  <Words>1404</Words>
  <Application>Microsoft Office PowerPoint</Application>
  <PresentationFormat>Экран (4:3)</PresentationFormat>
  <Paragraphs>247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Санкт-Петербургский государственный электротехнический университет СПБ ГЭТУ «ЛЭТИ»      Нейронные сети  </vt:lpstr>
      <vt:lpstr>Нейронная сеть</vt:lpstr>
      <vt:lpstr>Нейронная сеть</vt:lpstr>
      <vt:lpstr>Нейронная сеть</vt:lpstr>
      <vt:lpstr>Нейронная сеть</vt:lpstr>
      <vt:lpstr>Нейронная сеть</vt:lpstr>
      <vt:lpstr>Нейронная сеть</vt:lpstr>
      <vt:lpstr>Нейронная сеть</vt:lpstr>
      <vt:lpstr>Структура нейрона</vt:lpstr>
      <vt:lpstr>Структура нейрона</vt:lpstr>
      <vt:lpstr>Синапс</vt:lpstr>
      <vt:lpstr>Принцип работы НС</vt:lpstr>
      <vt:lpstr>Функция активации</vt:lpstr>
      <vt:lpstr>Обучение, валидация, тестирование</vt:lpstr>
      <vt:lpstr>Итерация, эпоха</vt:lpstr>
      <vt:lpstr>Ошибка</vt:lpstr>
      <vt:lpstr>Обучение НС</vt:lpstr>
      <vt:lpstr>Градиентный спуск</vt:lpstr>
      <vt:lpstr>Градиентный спуск</vt:lpstr>
      <vt:lpstr>Градиентный спуск</vt:lpstr>
      <vt:lpstr>Градиентный спуск</vt:lpstr>
      <vt:lpstr>Метод обратного распространения</vt:lpstr>
      <vt:lpstr>Метод обратного распространения</vt:lpstr>
      <vt:lpstr>Метод обратного распространения</vt:lpstr>
      <vt:lpstr>Гиперпараметры</vt:lpstr>
      <vt:lpstr>Сходимость</vt:lpstr>
      <vt:lpstr>Переобучение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399</cp:revision>
  <dcterms:created xsi:type="dcterms:W3CDTF">2017-11-15T14:58:25Z</dcterms:created>
  <dcterms:modified xsi:type="dcterms:W3CDTF">2020-02-27T19:29:34Z</dcterms:modified>
</cp:coreProperties>
</file>