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2"/>
  </p:notesMasterIdLst>
  <p:sldIdLst>
    <p:sldId id="256" r:id="rId2"/>
    <p:sldId id="314" r:id="rId3"/>
    <p:sldId id="321" r:id="rId4"/>
    <p:sldId id="315" r:id="rId5"/>
    <p:sldId id="316" r:id="rId6"/>
    <p:sldId id="317" r:id="rId7"/>
    <p:sldId id="318" r:id="rId8"/>
    <p:sldId id="319" r:id="rId9"/>
    <p:sldId id="32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6" autoAdjust="0"/>
    <p:restoredTop sz="86971" autoAdjust="0"/>
  </p:normalViewPr>
  <p:slideViewPr>
    <p:cSldViewPr>
      <p:cViewPr>
        <p:scale>
          <a:sx n="70" d="100"/>
          <a:sy n="70" d="100"/>
        </p:scale>
        <p:origin x="-9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3546-7F11-4EAF-9EAE-EE0EE14DF54F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B771-3AEA-45E7-9003-D0AC27651910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29EF-44C7-4E6C-A71D-41FDB969E831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6369-033A-4017-8599-CC17535E3A06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2E60-859E-44BE-9BAB-386E46CA7A1D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7495-BFE9-47DE-9489-9EC74E757BBA}" type="datetime1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4B32-6386-43B2-9671-260862F5F8CC}" type="datetime1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58F8-BFEB-4454-B0AE-F6BA67520964}" type="datetime1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1CA6-ABFA-445A-B053-931E4C9302BB}" type="datetime1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E2E-301A-4C59-9438-F3C85364EACC}" type="datetime1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5FC-C3D2-431C-B6B0-E865D55F25F6}" type="datetime1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6FB4-F211-4595-B935-948075A5181B}" type="datetime1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4509120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Сверточные</a:t>
            </a:r>
            <a: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нейронные </a:t>
            </a:r>
            <a: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сети</a:t>
            </a: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Авторы: Каплун Д. И., Вознесенский А. </a:t>
            </a:r>
            <a:r>
              <a:rPr lang="ru-RU">
                <a:latin typeface="Palatino Linotype" panose="02040502050505030304" pitchFamily="18" charset="0"/>
              </a:rPr>
              <a:t>С.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z="200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Сверточные</a:t>
            </a:r>
            <a:r>
              <a:rPr lang="ru-RU" alt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нейронные сети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92091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Свёрточная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нейронная сеть </a:t>
            </a:r>
            <a:r>
              <a:rPr lang="ru-RU" sz="2000" b="1" dirty="0">
                <a:latin typeface="Palatino Linotype" panose="02040502050505030304" pitchFamily="18" charset="0"/>
              </a:rPr>
              <a:t>(англ.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convolutional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neural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network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CNN</a:t>
            </a:r>
            <a:r>
              <a:rPr lang="ru-RU" sz="2000" b="1" dirty="0">
                <a:latin typeface="Palatino Linotype" panose="02040502050505030304" pitchFamily="18" charset="0"/>
              </a:rPr>
              <a:t>) – специальная архитектура искусственных нейронных сетей, предложенная Яном </a:t>
            </a:r>
            <a:r>
              <a:rPr lang="ru-RU" sz="2000" b="1" dirty="0" err="1">
                <a:latin typeface="Palatino Linotype" panose="02040502050505030304" pitchFamily="18" charset="0"/>
              </a:rPr>
              <a:t>Лекуном</a:t>
            </a:r>
            <a:r>
              <a:rPr lang="ru-RU" sz="2000" b="1" dirty="0">
                <a:latin typeface="Palatino Linotype" panose="02040502050505030304" pitchFamily="18" charset="0"/>
              </a:rPr>
              <a:t> в 1988 году и нацеленная на эффективное распознавание образов, входит в состав технологий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глубокого обучения </a:t>
            </a:r>
            <a:r>
              <a:rPr lang="ru-RU" sz="2000" b="1" dirty="0">
                <a:latin typeface="Palatino Linotype" panose="02040502050505030304" pitchFamily="18" charset="0"/>
              </a:rPr>
              <a:t>(англ. </a:t>
            </a:r>
            <a:r>
              <a:rPr lang="ru-RU" sz="2000" b="1" dirty="0" err="1">
                <a:latin typeface="Palatino Linotype" panose="02040502050505030304" pitchFamily="18" charset="0"/>
              </a:rPr>
              <a:t>deep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 smtClean="0">
                <a:latin typeface="Palatino Linotype" panose="02040502050505030304" pitchFamily="18" charset="0"/>
              </a:rPr>
              <a:t>learning</a:t>
            </a:r>
            <a:r>
              <a:rPr lang="ru-RU" sz="2000" b="1" dirty="0" smtClean="0">
                <a:latin typeface="Palatino Linotype" panose="02040502050505030304" pitchFamily="18" charset="0"/>
              </a:rPr>
              <a:t>).</a:t>
            </a: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Идея </a:t>
            </a:r>
            <a:r>
              <a:rPr lang="ru-RU" sz="2000" b="1" dirty="0" err="1">
                <a:latin typeface="Palatino Linotype" panose="02040502050505030304" pitchFamily="18" charset="0"/>
              </a:rPr>
              <a:t>свёрточных</a:t>
            </a:r>
            <a:r>
              <a:rPr lang="ru-RU" sz="2000" b="1" dirty="0">
                <a:latin typeface="Palatino Linotype" panose="02040502050505030304" pitchFamily="18" charset="0"/>
              </a:rPr>
              <a:t> нейронных сетей заключается в чередовании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свёрточных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слоёв </a:t>
            </a:r>
            <a:r>
              <a:rPr lang="ru-RU" sz="2000" b="1" dirty="0">
                <a:latin typeface="Palatino Linotype" panose="02040502050505030304" pitchFamily="18" charset="0"/>
              </a:rPr>
              <a:t>(англ.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convolution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layers</a:t>
            </a:r>
            <a:r>
              <a:rPr lang="ru-RU" sz="2000" b="1" dirty="0">
                <a:latin typeface="Palatino Linotype" panose="02040502050505030304" pitchFamily="18" charset="0"/>
              </a:rPr>
              <a:t>) и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субдискретизирующих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слоёв </a:t>
            </a:r>
            <a:r>
              <a:rPr lang="ru-RU" sz="2000" b="1" dirty="0">
                <a:latin typeface="Palatino Linotype" panose="02040502050505030304" pitchFamily="18" charset="0"/>
              </a:rPr>
              <a:t>(англ.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subsampling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layers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или англ.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pooling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layers</a:t>
            </a:r>
            <a:r>
              <a:rPr lang="ru-RU" sz="2000" b="1" dirty="0">
                <a:latin typeface="Palatino Linotype" panose="02040502050505030304" pitchFamily="18" charset="0"/>
              </a:rPr>
              <a:t>, слоёв </a:t>
            </a:r>
            <a:r>
              <a:rPr lang="ru-RU" sz="2000" b="1" dirty="0" err="1">
                <a:latin typeface="Palatino Linotype" panose="02040502050505030304" pitchFamily="18" charset="0"/>
              </a:rPr>
              <a:t>подвыборки</a:t>
            </a:r>
            <a:r>
              <a:rPr lang="ru-RU" sz="2000" b="1" dirty="0">
                <a:latin typeface="Palatino Linotype" panose="02040502050505030304" pitchFamily="18" charset="0"/>
              </a:rPr>
              <a:t>).</a:t>
            </a: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Сверточные</a:t>
            </a:r>
            <a:r>
              <a:rPr lang="ru-RU" alt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нейронные сети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9218" name="Picture 2" descr="https://habrastorage.org/getpro/habr/post_images/2da/120/014/2da120014faf76c47fa4294c7206e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99" y="1484784"/>
            <a:ext cx="4752528" cy="23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1" y="4293096"/>
            <a:ext cx="5419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5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Сверточные</a:t>
            </a:r>
            <a:r>
              <a:rPr lang="ru-RU" alt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нейронные сети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55852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Структура сети –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однонаправленная</a:t>
            </a:r>
            <a:r>
              <a:rPr lang="ru-RU" sz="2000" b="1" dirty="0">
                <a:latin typeface="Palatino Linotype" panose="02040502050505030304" pitchFamily="18" charset="0"/>
              </a:rPr>
              <a:t> (без обратных связей), принципиально многослойная. Для обучения используются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стандартные методы</a:t>
            </a:r>
            <a:r>
              <a:rPr lang="ru-RU" sz="2000" b="1" dirty="0">
                <a:latin typeface="Palatino Linotype" panose="02040502050505030304" pitchFamily="18" charset="0"/>
              </a:rPr>
              <a:t>, чаще всего метод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обратного распространения ошибки</a:t>
            </a:r>
            <a:r>
              <a:rPr lang="ru-RU" sz="2000" b="1" dirty="0">
                <a:latin typeface="Palatino Linotype" panose="02040502050505030304" pitchFamily="18" charset="0"/>
              </a:rPr>
              <a:t>. Функция активации нейронов (передаточная функция) – любая, по выбору исследователя.</a:t>
            </a:r>
          </a:p>
          <a:p>
            <a:pPr indent="432000" algn="just"/>
            <a:endParaRPr lang="ru-RU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Название архитектура сети получила из-за наличия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операции свёртки</a:t>
            </a:r>
            <a:r>
              <a:rPr lang="ru-RU" sz="2000" b="1" dirty="0">
                <a:latin typeface="Palatino Linotype" panose="02040502050505030304" pitchFamily="18" charset="0"/>
              </a:rPr>
              <a:t>, суть которой в том, что каждый фрагмент изображения умножается на матрицу (ядро) свёртки поэлементно, а результат суммируется и записывается в аналогичную позицию выходного изображения</a:t>
            </a:r>
            <a:r>
              <a:rPr lang="ru-RU" sz="2000" b="1" dirty="0" smtClean="0">
                <a:latin typeface="Palatino Linotype" panose="02040502050505030304" pitchFamily="18" charset="0"/>
              </a:rPr>
              <a:t>.</a:t>
            </a:r>
            <a:endParaRPr lang="ru-RU" sz="2000" b="1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Архитектура СНС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8" y="980728"/>
            <a:ext cx="8496944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Сверточный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слой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23962"/>
            <a:ext cx="7620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8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Сверточный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слой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Файл:Convolution-operation-on-volume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8"/>
          <a:stretch/>
        </p:blipFill>
        <p:spPr bwMode="auto">
          <a:xfrm>
            <a:off x="323528" y="1052736"/>
            <a:ext cx="8394873" cy="35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Субдискретизирующий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слой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46" name="Picture 2" descr="Файл:Maxpoo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340768"/>
            <a:ext cx="74961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Архитектуры СНС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170" name="Picture 2" descr="https://neerc.ifmo.ru/wiki/images/3/3e/Net-compari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7" y="1484784"/>
            <a:ext cx="852019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3519</TotalTime>
  <Words>213</Words>
  <Application>Microsoft Office PowerPoint</Application>
  <PresentationFormat>Экран (4:3)</PresentationFormat>
  <Paragraphs>79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Санкт-Петербургский государственный электротехнический университет СПБ ГЭТУ «ЛЭТИ»      Сверточные нейронные сети  </vt:lpstr>
      <vt:lpstr>Сверточные нейронные сети</vt:lpstr>
      <vt:lpstr>Сверточные нейронные сети</vt:lpstr>
      <vt:lpstr>Сверточные нейронные сети</vt:lpstr>
      <vt:lpstr>Архитектура СНС</vt:lpstr>
      <vt:lpstr>Сверточный слой</vt:lpstr>
      <vt:lpstr>Сверточный слой</vt:lpstr>
      <vt:lpstr>Субдискретизирующий слой</vt:lpstr>
      <vt:lpstr>Архитектуры СНС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406</cp:revision>
  <dcterms:created xsi:type="dcterms:W3CDTF">2017-11-15T14:58:25Z</dcterms:created>
  <dcterms:modified xsi:type="dcterms:W3CDTF">2020-04-19T18:00:17Z</dcterms:modified>
</cp:coreProperties>
</file>