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8" r:id="rId1"/>
  </p:sldMasterIdLst>
  <p:notesMasterIdLst>
    <p:notesMasterId r:id="rId23"/>
  </p:notesMasterIdLst>
  <p:sldIdLst>
    <p:sldId id="256" r:id="rId2"/>
    <p:sldId id="313" r:id="rId3"/>
    <p:sldId id="326" r:id="rId4"/>
    <p:sldId id="325" r:id="rId5"/>
    <p:sldId id="320" r:id="rId6"/>
    <p:sldId id="327" r:id="rId7"/>
    <p:sldId id="314" r:id="rId8"/>
    <p:sldId id="315" r:id="rId9"/>
    <p:sldId id="316" r:id="rId10"/>
    <p:sldId id="317" r:id="rId11"/>
    <p:sldId id="318" r:id="rId12"/>
    <p:sldId id="319" r:id="rId13"/>
    <p:sldId id="333" r:id="rId14"/>
    <p:sldId id="334" r:id="rId15"/>
    <p:sldId id="321" r:id="rId16"/>
    <p:sldId id="329" r:id="rId17"/>
    <p:sldId id="330" r:id="rId18"/>
    <p:sldId id="331" r:id="rId19"/>
    <p:sldId id="332" r:id="rId20"/>
    <p:sldId id="335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446" autoAdjust="0"/>
    <p:restoredTop sz="86971" autoAdjust="0"/>
  </p:normalViewPr>
  <p:slideViewPr>
    <p:cSldViewPr>
      <p:cViewPr>
        <p:scale>
          <a:sx n="70" d="100"/>
          <a:sy n="70" d="100"/>
        </p:scale>
        <p:origin x="-940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60BAC-1116-4E0F-9910-EE8130B9E10B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E25F-1EAB-486D-8F56-533AEC3E2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733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27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406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3546-7F11-4EAF-9EAE-EE0EE14DF54F}" type="datetime1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B771-3AEA-45E7-9003-D0AC27651910}" type="datetime1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29EF-44C7-4E6C-A71D-41FDB969E831}" type="datetime1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6369-033A-4017-8599-CC17535E3A06}" type="datetime1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2E60-859E-44BE-9BAB-386E46CA7A1D}" type="datetime1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7495-BFE9-47DE-9489-9EC74E757BBA}" type="datetime1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4B32-6386-43B2-9671-260862F5F8CC}" type="datetime1">
              <a:rPr lang="ru-RU" smtClean="0"/>
              <a:t>17.04.2020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58F8-BFEB-4454-B0AE-F6BA67520964}" type="datetime1">
              <a:rPr lang="ru-RU" smtClean="0"/>
              <a:t>17.04.2020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1CA6-ABFA-445A-B053-931E4C9302BB}" type="datetime1">
              <a:rPr lang="ru-RU" smtClean="0"/>
              <a:t>17.04.2020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BE2E-301A-4C59-9438-F3C85364EACC}" type="datetime1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F5FC-C3D2-431C-B6B0-E865D55F25F6}" type="datetime1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4F6FB4-F211-4595-B935-948075A5181B}" type="datetime1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140896"/>
            <a:ext cx="6400800" cy="74448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Санкт-Петербург</a:t>
            </a:r>
          </a:p>
          <a:p>
            <a:pPr algn="ctr"/>
            <a:r>
              <a:rPr lang="ru-RU" sz="18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2020</a:t>
            </a:r>
            <a:endParaRPr lang="ru-RU" sz="18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4016"/>
            <a:ext cx="9144000" cy="4509120"/>
          </a:xfrm>
        </p:spPr>
        <p:txBody>
          <a:bodyPr>
            <a:normAutofit fontScale="90000"/>
          </a:bodyPr>
          <a:lstStyle/>
          <a:p>
            <a:pPr marL="182880" indent="0" algn="ctr">
              <a:lnSpc>
                <a:spcPct val="110000"/>
              </a:lnSpc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Санкт-</a:t>
            </a:r>
            <a:r>
              <a:rPr lang="ru-RU" alt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П</a:t>
            </a: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етербургский государственный электротехнический университет</a:t>
            </a:r>
            <a:b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СПБ ГЭТУ «ЛЭТИ»</a:t>
            </a:r>
            <a:b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en-US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en-US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4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Искусственный интеллект и </a:t>
            </a:r>
            <a:r>
              <a:rPr lang="ru-RU" altLang="ru-RU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машинное </a:t>
            </a:r>
            <a:r>
              <a:rPr lang="ru-RU" altLang="ru-RU" sz="4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обучение </a:t>
            </a:r>
            <a:r>
              <a:rPr lang="ru-RU" alt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  <a:latin typeface="Palatino Linotype" panose="02040502050505030304" pitchFamily="18" charset="0"/>
                <a:ea typeface="+mn-ea"/>
                <a:cs typeface="+mn-cs"/>
              </a:rPr>
              <a:t/>
            </a:r>
            <a:br>
              <a:rPr lang="ru-RU" alt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  <a:latin typeface="Palatino Linotype" panose="02040502050505030304" pitchFamily="18" charset="0"/>
                <a:ea typeface="+mn-ea"/>
                <a:cs typeface="+mn-cs"/>
              </a:rPr>
            </a:br>
            <a:endParaRPr lang="ru-RU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517232"/>
            <a:ext cx="856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alatino Linotype" panose="02040502050505030304" pitchFamily="18" charset="0"/>
              </a:rPr>
              <a:t>Авторы: Каплун Д. И., Вознесенский А. </a:t>
            </a:r>
            <a:r>
              <a:rPr lang="ru-RU">
                <a:latin typeface="Palatino Linotype" panose="02040502050505030304" pitchFamily="18" charset="0"/>
              </a:rPr>
              <a:t>С.</a:t>
            </a:r>
            <a:endParaRPr lang="ru-RU" dirty="0">
              <a:latin typeface="Palatino Linotype" panose="020405020505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31" y="1007399"/>
            <a:ext cx="2267744" cy="112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7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10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Типология задач обучения по прецедентам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620688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Обучение без учителя (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unsupervised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learning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).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В этом случае ответы не задаются, и требуется искать зависимости между объектами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</a:p>
          <a:p>
            <a:pPr marL="45720" indent="432000" algn="just">
              <a:buNone/>
            </a:pPr>
            <a:endParaRPr lang="ru-RU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0" indent="-45720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Задача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кластеризации (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clustering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)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заключается в том, чтобы сгруппировать объекты в кластеры, используя данные о попарном сходстве объектов. Функционалы качества могут определяться по-разному, например, как отношение средних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межкластерных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и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внутрикластерных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расстояний.</a:t>
            </a:r>
          </a:p>
          <a:p>
            <a:pPr marL="457200" indent="-45720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Задача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поиска ассоциативных правил (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association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rules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learning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).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Исходные данные представляются в виде признаковых описаний. Требуется найти такие наборы признаков, и такие значения этих признаков, которые особенно часто (неслучайно часто) встречаются в признаковых описаниях объектов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79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11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Типология задач обучения по прецедентам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0" lvl="0" indent="-45720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Задача фильтрации выбросов (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outliers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detection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)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– обнаружение в обучающей выборке небольшого числа нетипичных объектов. В некоторых приложениях их поиск является самоцелью (например, обнаружение мошенничества). В других приложениях эти объекты являются следствием ошибок в данных или неточности модели, то есть шумом, мешающим настраивать модель, и должны быть удалены из выборки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</a:p>
          <a:p>
            <a:pPr marL="457200" lvl="0" indent="-45720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Задача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построения доверительной области (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quantile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estimation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)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– области минимального объёма с достаточно гладкой границей, содержащей заданную долю выборки.</a:t>
            </a:r>
          </a:p>
          <a:p>
            <a:pPr marL="457200" indent="-45720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endParaRPr lang="en-US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64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12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Типология задач обучения по прецедентам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0" indent="-45720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Задача сокращения размерности (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dimensionality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reduction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)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заключается в том, чтобы по исходным признакам с помощью некоторых функций преобразования перейти к наименьшему числу новых признаков, не потеряв при этом никакой существенной информации об объектах выборки. В классе линейных преобразований наиболее известным примером является метод главных компонент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</a:p>
          <a:p>
            <a:pPr marL="457200" indent="-45720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Задача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заполнения пропущенных значений (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missing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values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)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– замена недостающих значений в матрице объекты–признаки их прогнозными значениями.</a:t>
            </a: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7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13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Бустинг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бэггинг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457200" indent="-45720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Бустинг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(англ.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boosting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— улучшение)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— это процедура последовательного построения композиции алгоритмов машинного обучения, когда каждый следующий алгоритм стремится компенсировать недостатки композиции всех предыдущих алгоритмов. </a:t>
            </a: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0" indent="-45720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endParaRPr lang="ru-RU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457200" indent="-45720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Бэггинг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 (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баггинг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) – от англ. 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Bootstrap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 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aggregating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—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это процедура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параллельного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построения композиции алгоритмов машинного обучения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каждый из которых обучается независимо. Результат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определяется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путем голосования. </a:t>
            </a: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14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14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Бустинг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бэггинг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8090454" cy="320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58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15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Обнаружение выбросов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4176464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Выброс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(англ.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outlier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),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аномалия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(англ.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anomaly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) – в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Data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Science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результат измерения, выделяющийся из общей 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выборки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</a:p>
          <a:p>
            <a:pPr marL="45720" indent="43200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Поиск аномалий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(англ.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Anomaly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Detection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) – обучение без учителя (англ.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Unsupervised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Learning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).</a:t>
            </a:r>
          </a:p>
          <a:p>
            <a:pPr marL="45720" indent="432000" algn="just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Выявление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аномалий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(обнаружение выбросов) – это опознавание во время интеллектуального анализа данных редких данных, событий или наблюдений, которые вызывают подозрения ввиду существенного отличия от большей части данных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</a:p>
          <a:p>
            <a:pPr marL="45720" indent="43200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Аномалии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также упоминаются как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выбросы, необычности, шум, отклонения или исключения</a:t>
            </a:r>
            <a:r>
              <a:rPr lang="ru-RU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5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16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Обнаружение выбросов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836712"/>
            <a:ext cx="4392488" cy="301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42302"/>
            <a:ext cx="6840760" cy="301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80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17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Обнаружение выбросов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3384376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836712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/>
            <a:r>
              <a:rPr lang="ru-RU" sz="2000" b="1" dirty="0">
                <a:latin typeface="Palatino Linotype" panose="02040502050505030304" pitchFamily="18" charset="0"/>
              </a:rPr>
              <a:t>Поскольку множество статистических методов «буксуют» на выборках с выбросами, выбросы приходится обнаруживать (желательно – автоматически) и исключать из выборки. Простейшие способы основаны на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использовании гистограмм и «ящиков с усами». </a:t>
            </a:r>
            <a:endParaRPr lang="ru-RU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indent="432000"/>
            <a:endParaRPr lang="ru-RU" sz="2000" b="1" dirty="0" smtClean="0">
              <a:latin typeface="Palatino Linotype" panose="02040502050505030304" pitchFamily="18" charset="0"/>
            </a:endParaRPr>
          </a:p>
          <a:p>
            <a:pPr indent="432000"/>
            <a:r>
              <a:rPr lang="ru-RU" sz="2000" b="1" dirty="0" smtClean="0">
                <a:latin typeface="Palatino Linotype" panose="02040502050505030304" pitchFamily="18" charset="0"/>
              </a:rPr>
              <a:t>Более </a:t>
            </a:r>
            <a:r>
              <a:rPr lang="ru-RU" sz="2000" b="1" dirty="0">
                <a:latin typeface="Palatino Linotype" panose="02040502050505030304" pitchFamily="18" charset="0"/>
              </a:rPr>
              <a:t>тонкие критерии –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правило 3 сигм, критерий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Шовене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, критерий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Граббса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, критерий Пирса, критерий Диксона.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492" y="3682402"/>
            <a:ext cx="5660836" cy="28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02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18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Гистограмма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068388"/>
            <a:ext cx="595312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84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19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Ящик с усами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6712"/>
            <a:ext cx="5257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05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Машинное обучение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836712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Искусственный интеллект </a:t>
            </a:r>
            <a:r>
              <a:rPr lang="ru-RU" sz="2000" b="1" dirty="0">
                <a:latin typeface="Palatino Linotype" panose="02040502050505030304" pitchFamily="18" charset="0"/>
              </a:rPr>
              <a:t>(ИИ, англ. </a:t>
            </a:r>
            <a:r>
              <a:rPr lang="ru-RU" sz="2000" b="1" dirty="0" err="1">
                <a:latin typeface="Palatino Linotype" panose="02040502050505030304" pitchFamily="18" charset="0"/>
              </a:rPr>
              <a:t>Artificial</a:t>
            </a:r>
            <a:r>
              <a:rPr lang="ru-RU" sz="2000" b="1" dirty="0"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latin typeface="Palatino Linotype" panose="02040502050505030304" pitchFamily="18" charset="0"/>
              </a:rPr>
              <a:t>intelligence</a:t>
            </a:r>
            <a:r>
              <a:rPr lang="ru-RU" sz="2000" b="1" dirty="0">
                <a:latin typeface="Palatino Linotype" panose="02040502050505030304" pitchFamily="18" charset="0"/>
              </a:rPr>
              <a:t>, AI) — наука и технология создания интеллектуальных машин, особенно интеллектуальных алгоритмов и компьютерных программ</a:t>
            </a:r>
            <a:r>
              <a:rPr lang="ru-RU" sz="2000" b="1" dirty="0" smtClean="0">
                <a:latin typeface="Palatino Linotype" panose="02040502050505030304" pitchFamily="18" charset="0"/>
              </a:rPr>
              <a:t>.</a:t>
            </a:r>
          </a:p>
          <a:p>
            <a:pPr indent="432000" algn="just"/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Искусственный интеллект (ИИ), машинное обучение и нейронные сети </a:t>
            </a:r>
            <a:r>
              <a:rPr lang="ru-RU" sz="2000" b="1" dirty="0">
                <a:latin typeface="Palatino Linotype" panose="02040502050505030304" pitchFamily="18" charset="0"/>
              </a:rPr>
              <a:t>— термины, используемые для описания мощных технологий, базирующихся на машинном обучении, способных решить множество задач из реального мира</a:t>
            </a:r>
            <a:r>
              <a:rPr lang="ru-RU" sz="2000" b="1" dirty="0" smtClean="0">
                <a:latin typeface="Palatino Linotype" panose="02040502050505030304" pitchFamily="18" charset="0"/>
              </a:rPr>
              <a:t>.</a:t>
            </a:r>
          </a:p>
          <a:p>
            <a:pPr indent="432000" algn="just"/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Нейронная сеть</a:t>
            </a:r>
            <a:r>
              <a:rPr lang="ru-RU" sz="2000" b="1" dirty="0">
                <a:latin typeface="Palatino Linotype" panose="02040502050505030304" pitchFamily="18" charset="0"/>
              </a:rPr>
              <a:t> – один из способов реализации искусственного интеллекта (ИИ).</a:t>
            </a:r>
          </a:p>
          <a:p>
            <a:pPr indent="432000" algn="just"/>
            <a:endParaRPr lang="ru-RU" sz="2000" b="1" dirty="0" smtClean="0">
              <a:latin typeface="Palatino Linotype" panose="0204050205050503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4" t="26997" r="16445" b="24115"/>
          <a:stretch/>
        </p:blipFill>
        <p:spPr bwMode="auto">
          <a:xfrm>
            <a:off x="2358637" y="4221088"/>
            <a:ext cx="4354717" cy="238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16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20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Классификация,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кластеризация, регрессия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539" y="1700807"/>
            <a:ext cx="6379813" cy="472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54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z="200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pPr/>
              <a:t>21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88" y="44624"/>
            <a:ext cx="9144000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4"/>
            <a:ext cx="580371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8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3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Машинное обучение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836712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endParaRPr lang="ru-RU" sz="2000" b="1" dirty="0">
              <a:latin typeface="Palatino Linotype" panose="02040502050505030304" pitchFamily="18" charset="0"/>
            </a:endParaRPr>
          </a:p>
          <a:p>
            <a:pPr indent="432000" algn="just"/>
            <a:endParaRPr lang="ru-RU" sz="2000" b="1" dirty="0" smtClean="0">
              <a:latin typeface="Palatino Linotype" panose="020405020505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21" y="1340768"/>
            <a:ext cx="4835350" cy="483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6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4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Машинное обучение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836712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Машинное обучение (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Machine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Learning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) </a:t>
            </a:r>
            <a:r>
              <a:rPr lang="ru-RU" sz="2000" b="1" dirty="0">
                <a:latin typeface="Palatino Linotype" panose="02040502050505030304" pitchFamily="18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b="1" dirty="0">
                <a:latin typeface="Palatino Linotype" panose="02040502050505030304" pitchFamily="18" charset="0"/>
              </a:rPr>
              <a:t>обширный подраздел искусственного интеллекта, изучающий методы построения алгоритмов, способных обучаться. Различают два типа </a:t>
            </a:r>
            <a:r>
              <a:rPr lang="ru-RU" sz="2000" b="1" dirty="0" smtClean="0">
                <a:latin typeface="Palatino Linotype" panose="02040502050505030304" pitchFamily="18" charset="0"/>
              </a:rPr>
              <a:t>обучения.</a:t>
            </a:r>
          </a:p>
          <a:p>
            <a:pPr indent="432000" algn="just"/>
            <a:endParaRPr lang="ru-RU" sz="2000" b="1" dirty="0">
              <a:latin typeface="Palatino Linotype" panose="02040502050505030304" pitchFamily="18" charset="0"/>
            </a:endParaRPr>
          </a:p>
          <a:p>
            <a:pPr indent="432000" algn="just"/>
            <a:endParaRPr lang="ru-RU" sz="2000" b="1" dirty="0" smtClean="0">
              <a:latin typeface="Palatino Linotype" panose="020405020505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8"/>
          <a:stretch/>
        </p:blipFill>
        <p:spPr bwMode="auto">
          <a:xfrm>
            <a:off x="827584" y="2348880"/>
            <a:ext cx="7521433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42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5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Машинное обучение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836712"/>
            <a:ext cx="7992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Индуктивное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обучение </a:t>
            </a:r>
            <a:r>
              <a:rPr lang="ru-RU" sz="2000" b="1" dirty="0">
                <a:latin typeface="Palatino Linotype" panose="02040502050505030304" pitchFamily="18" charset="0"/>
              </a:rPr>
              <a:t>– основано на выявлении общих закономерностей по частным эмпирическим данным.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342900" indent="-342900" algn="just">
              <a:buSzPct val="125000"/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Дедуктивное обучение  </a:t>
            </a:r>
            <a:r>
              <a:rPr lang="ru-RU" sz="2000" b="1" dirty="0">
                <a:latin typeface="Palatino Linotype" panose="02040502050505030304" pitchFamily="18" charset="0"/>
              </a:rPr>
              <a:t>– предполагает формализацию знаний экспертов и их перенос в компьютер в виде базы знаний. </a:t>
            </a:r>
            <a:r>
              <a:rPr lang="ru-RU" sz="2000" b="1" dirty="0" smtClean="0">
                <a:latin typeface="Palatino Linotype" panose="02040502050505030304" pitchFamily="18" charset="0"/>
              </a:rPr>
              <a:t>Дедуктивное </a:t>
            </a:r>
            <a:r>
              <a:rPr lang="ru-RU" sz="2000" b="1" dirty="0">
                <a:latin typeface="Palatino Linotype" panose="02040502050505030304" pitchFamily="18" charset="0"/>
              </a:rPr>
              <a:t>обучение принято относить к области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экспертных систем</a:t>
            </a:r>
            <a:r>
              <a:rPr lang="ru-RU" sz="2000" b="1" dirty="0">
                <a:latin typeface="Palatino Linotype" panose="02040502050505030304" pitchFamily="18" charset="0"/>
              </a:rPr>
              <a:t>, поэтому термины машинное обучение и индуктивное обучение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(обучение по прецедентам) </a:t>
            </a:r>
            <a:r>
              <a:rPr lang="ru-RU" sz="2000" b="1" dirty="0">
                <a:latin typeface="Palatino Linotype" panose="02040502050505030304" pitchFamily="18" charset="0"/>
              </a:rPr>
              <a:t>можно считать синонимами.</a:t>
            </a:r>
          </a:p>
          <a:p>
            <a:pPr indent="432000" algn="just"/>
            <a:endParaRPr lang="ru-RU" sz="2000" b="1" dirty="0">
              <a:latin typeface="Palatino Linotype" panose="02040502050505030304" pitchFamily="18" charset="0"/>
            </a:endParaRPr>
          </a:p>
          <a:p>
            <a:pPr indent="432000" algn="just"/>
            <a:endParaRPr lang="ru-RU" sz="2000" b="1" dirty="0" smtClean="0">
              <a:latin typeface="Palatino Linotype" panose="0204050205050503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981152"/>
            <a:ext cx="6172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04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6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Машинное обучение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836712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endParaRPr lang="ru-RU" sz="2000" b="1" dirty="0">
              <a:latin typeface="Palatino Linotype" panose="02040502050505030304" pitchFamily="18" charset="0"/>
            </a:endParaRPr>
          </a:p>
          <a:p>
            <a:pPr indent="432000" algn="just"/>
            <a:endParaRPr lang="ru-RU" sz="2000" b="1" dirty="0">
              <a:latin typeface="Palatino Linotype" panose="02040502050505030304" pitchFamily="18" charset="0"/>
            </a:endParaRPr>
          </a:p>
          <a:p>
            <a:pPr indent="432000" algn="just"/>
            <a:endParaRPr lang="ru-RU" sz="2000" b="1" dirty="0" smtClean="0">
              <a:latin typeface="Palatino Linotype" panose="020405020505050303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t="15981" r="7451" b="15040"/>
          <a:stretch/>
        </p:blipFill>
        <p:spPr bwMode="auto">
          <a:xfrm>
            <a:off x="539552" y="1556792"/>
            <a:ext cx="7834244" cy="39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72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7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Типология задач обучения по прецедентам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556792"/>
            <a:ext cx="79928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Обучение с учителем (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supervised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learning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) </a:t>
            </a:r>
            <a:r>
              <a:rPr lang="ru-RU" sz="2000" b="1" dirty="0">
                <a:latin typeface="Palatino Linotype" panose="02040502050505030304" pitchFamily="18" charset="0"/>
              </a:rPr>
              <a:t>– наиболее распространённый случай. Каждый прецедент представляет собой пару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«объект, ответ». </a:t>
            </a:r>
            <a:endParaRPr lang="ru-RU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indent="432000" algn="just"/>
            <a:endParaRPr lang="ru-RU" sz="2000" b="1" dirty="0">
              <a:solidFill>
                <a:schemeClr val="accent6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indent="432000" algn="just"/>
            <a:r>
              <a:rPr lang="ru-RU" sz="2000" b="1" dirty="0" smtClean="0">
                <a:latin typeface="Palatino Linotype" panose="02040502050505030304" pitchFamily="18" charset="0"/>
              </a:rPr>
              <a:t>Требуется </a:t>
            </a:r>
            <a:r>
              <a:rPr lang="ru-RU" sz="2000" b="1" dirty="0">
                <a:latin typeface="Palatino Linotype" panose="02040502050505030304" pitchFamily="18" charset="0"/>
              </a:rPr>
              <a:t>найти функциональную зависимость ответов от описаний объектов и построить алгоритм, принимающий на входе описание объекта и выдающий на выходе ответ</a:t>
            </a:r>
            <a:r>
              <a:rPr lang="ru-RU" sz="2000" b="1" dirty="0" smtClean="0">
                <a:latin typeface="Palatino Linotype" panose="02040502050505030304" pitchFamily="18" charset="0"/>
              </a:rPr>
              <a:t>.</a:t>
            </a:r>
          </a:p>
          <a:p>
            <a:pPr indent="432000" algn="just"/>
            <a:endParaRPr lang="ru-RU" sz="2000" b="1" dirty="0" smtClean="0">
              <a:latin typeface="Palatino Linotype" panose="02040502050505030304" pitchFamily="18" charset="0"/>
            </a:endParaRPr>
          </a:p>
          <a:p>
            <a:pPr indent="432000" algn="just"/>
            <a:r>
              <a:rPr lang="ru-RU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Функционал качества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latin typeface="Palatino Linotype" panose="02040502050505030304" pitchFamily="18" charset="0"/>
              </a:rPr>
              <a:t>обычно определяется как средняя ошибка ответов, выданных алгоритмом, по всем объектам выборки.</a:t>
            </a:r>
          </a:p>
          <a:p>
            <a:pPr indent="432000" algn="just"/>
            <a:endParaRPr lang="ru-RU" sz="2000" b="1" dirty="0">
              <a:latin typeface="Palatino Linotype" panose="02040502050505030304" pitchFamily="18" charset="0"/>
            </a:endParaRPr>
          </a:p>
          <a:p>
            <a:pPr indent="432000" algn="just"/>
            <a:endParaRPr lang="ru-RU" sz="2000" b="1" dirty="0" smtClean="0">
              <a:latin typeface="Palatino Linotype" panose="02040502050505030304" pitchFamily="18" charset="0"/>
            </a:endParaRPr>
          </a:p>
          <a:p>
            <a:pPr algn="just"/>
            <a:endParaRPr lang="ru-RU" sz="2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50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8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Типология задач обучения по прецедентам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556792"/>
            <a:ext cx="79928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Задача классификации (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classification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) </a:t>
            </a:r>
            <a:r>
              <a:rPr lang="ru-RU" sz="2000" b="1" dirty="0">
                <a:latin typeface="Palatino Linotype" panose="02040502050505030304" pitchFamily="18" charset="0"/>
              </a:rPr>
              <a:t>отличается тем, что множество допустимых ответов конечно. Их называют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метками классов </a:t>
            </a:r>
            <a:r>
              <a:rPr lang="ru-RU" sz="2000" b="1" dirty="0">
                <a:latin typeface="Palatino Linotype" panose="02040502050505030304" pitchFamily="18" charset="0"/>
              </a:rPr>
              <a:t>(</a:t>
            </a:r>
            <a:r>
              <a:rPr lang="ru-RU" sz="2000" b="1" dirty="0" err="1">
                <a:latin typeface="Palatino Linotype" panose="02040502050505030304" pitchFamily="18" charset="0"/>
              </a:rPr>
              <a:t>class</a:t>
            </a:r>
            <a:r>
              <a:rPr lang="ru-RU" sz="2000" b="1" dirty="0"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latin typeface="Palatino Linotype" panose="02040502050505030304" pitchFamily="18" charset="0"/>
              </a:rPr>
              <a:t>label</a:t>
            </a:r>
            <a:r>
              <a:rPr lang="ru-RU" sz="2000" b="1" dirty="0">
                <a:latin typeface="Palatino Linotype" panose="02040502050505030304" pitchFamily="18" charset="0"/>
              </a:rPr>
              <a:t>). Класс – это множество всех объектов с данным значением </a:t>
            </a:r>
            <a:r>
              <a:rPr lang="ru-RU" sz="2000" b="1" dirty="0" smtClean="0">
                <a:latin typeface="Palatino Linotype" panose="02040502050505030304" pitchFamily="18" charset="0"/>
              </a:rPr>
              <a:t>метки.</a:t>
            </a:r>
          </a:p>
          <a:p>
            <a:pPr marL="457200" lvl="0" indent="-45720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Задача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регрессии (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regression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) </a:t>
            </a:r>
            <a:r>
              <a:rPr lang="ru-RU" sz="2000" b="1" dirty="0">
                <a:latin typeface="Palatino Linotype" panose="02040502050505030304" pitchFamily="18" charset="0"/>
              </a:rPr>
              <a:t>отличается тем, что допустимым ответом является действительное число или числовой </a:t>
            </a:r>
            <a:r>
              <a:rPr lang="ru-RU" sz="2000" b="1" dirty="0" smtClean="0">
                <a:latin typeface="Palatino Linotype" panose="02040502050505030304" pitchFamily="18" charset="0"/>
              </a:rPr>
              <a:t>вектор.</a:t>
            </a:r>
          </a:p>
          <a:p>
            <a:pPr marL="457200" lvl="0" indent="-45720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Задача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ранжирования (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learning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to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rank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)</a:t>
            </a:r>
            <a:r>
              <a:rPr lang="ru-RU" sz="2000" b="1" dirty="0">
                <a:solidFill>
                  <a:srgbClr val="00B0F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latin typeface="Palatino Linotype" panose="02040502050505030304" pitchFamily="18" charset="0"/>
              </a:rPr>
              <a:t>отличается тем, что ответы надо получить сразу на множестве объектов, после чего отсортировать их по значениям ответов. Может сводиться к задачам классификации или регрессии. Часто применяется в информационном поиске и анализе текстов</a:t>
            </a:r>
            <a:r>
              <a:rPr lang="ru-RU" sz="2000" b="1" dirty="0" smtClean="0">
                <a:latin typeface="Palatino Linotype" panose="02040502050505030304" pitchFamily="18" charset="0"/>
              </a:rPr>
              <a:t>.</a:t>
            </a:r>
            <a:endParaRPr lang="ru-RU" sz="2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0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9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Типология задач обучения по прецедентам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556792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Clr>
                <a:srgbClr val="FF0000"/>
              </a:buClr>
              <a:buSzPct val="125000"/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Задача прогнозирования (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forecasting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) </a:t>
            </a:r>
            <a:r>
              <a:rPr lang="ru-RU" sz="2000" b="1" dirty="0">
                <a:latin typeface="Palatino Linotype" panose="02040502050505030304" pitchFamily="18" charset="0"/>
              </a:rPr>
              <a:t>отличается тем, что объектами являются отрезки временных рядов, обрывающиеся в тот момент, когда требуется сделать прогноз на будущее. Для решения задач прогнозирования часто удаётся приспособить методы регрессии или классификации, причём во втором случае речь идёт скорее о задачах принятия решений.</a:t>
            </a:r>
          </a:p>
        </p:txBody>
      </p:sp>
    </p:spTree>
    <p:extLst>
      <p:ext uri="{BB962C8B-B14F-4D97-AF65-F5344CB8AC3E}">
        <p14:creationId xmlns:p14="http://schemas.microsoft.com/office/powerpoint/2010/main" val="232227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3247</TotalTime>
  <Words>845</Words>
  <Application>Microsoft Office PowerPoint</Application>
  <PresentationFormat>Экран (4:3)</PresentationFormat>
  <Paragraphs>156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Санкт-Петербургский государственный электротехнический университет СПБ ГЭТУ «ЛЭТИ»      Искусственный интеллект и машинное обучение   </vt:lpstr>
      <vt:lpstr>Машинное обучение</vt:lpstr>
      <vt:lpstr>Машинное обучение</vt:lpstr>
      <vt:lpstr>Машинное обучение</vt:lpstr>
      <vt:lpstr>Машинное обучение</vt:lpstr>
      <vt:lpstr>Машинное обучение</vt:lpstr>
      <vt:lpstr>Типология задач обучения по прецедентам</vt:lpstr>
      <vt:lpstr>Типология задач обучения по прецедентам</vt:lpstr>
      <vt:lpstr>Типология задач обучения по прецедентам</vt:lpstr>
      <vt:lpstr>Типология задач обучения по прецедентам</vt:lpstr>
      <vt:lpstr>Типология задач обучения по прецедентам</vt:lpstr>
      <vt:lpstr>Типология задач обучения по прецедентам</vt:lpstr>
      <vt:lpstr>Бустинг и бэггинг</vt:lpstr>
      <vt:lpstr>Бустинг и бэггинг</vt:lpstr>
      <vt:lpstr>Обнаружение выбросов</vt:lpstr>
      <vt:lpstr>Обнаружение выбросов</vt:lpstr>
      <vt:lpstr>Обнаружение выбросов</vt:lpstr>
      <vt:lpstr>Гистограмма</vt:lpstr>
      <vt:lpstr>Ящик с усами</vt:lpstr>
      <vt:lpstr>Классификация, кластеризация, регрессия</vt:lpstr>
      <vt:lpstr>Спасибо за внимание!</vt:lpstr>
    </vt:vector>
  </TitlesOfParts>
  <Company>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«Разработка и реализация методов и алгоритмов цифровой обработки сигналов на основе модулярных кодов» </dc:title>
  <dc:creator>П</dc:creator>
  <cp:lastModifiedBy>П</cp:lastModifiedBy>
  <cp:revision>369</cp:revision>
  <dcterms:created xsi:type="dcterms:W3CDTF">2017-11-15T14:58:25Z</dcterms:created>
  <dcterms:modified xsi:type="dcterms:W3CDTF">2020-04-17T18:10:08Z</dcterms:modified>
</cp:coreProperties>
</file>