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24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1" r:id="rId21"/>
    <p:sldId id="350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1012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3356992"/>
          </a:xfrm>
        </p:spPr>
        <p:txBody>
          <a:bodyPr>
            <a:normAutofit fontScale="90000"/>
          </a:bodyPr>
          <a:lstStyle/>
          <a:p>
            <a:pPr marL="182880" lvl="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Выявление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аномалий в сырых данных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Ящик с усами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 descr="https://upload.wikimedia.org/wikipedia/commons/3/32/Densityvsbo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17" y="1106805"/>
            <a:ext cx="5866765" cy="464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Ящик с усами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Рисунок 6" descr="Картинки по запросу ящик с усами нормальное распредел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493856"/>
            <a:ext cx="5794375" cy="631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0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Правило 3 сигм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3905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Статистические тесты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4" name="Picture 6" descr="https://pandia.ru/text/80/527/images/img34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6012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chebana5.ru/images/708/1414871/2d3c3b7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81802"/>
            <a:ext cx="2820198" cy="1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gigabaza.ru/images/62/123448/m231a4ca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062815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Модельные тесты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Идея очень простая – мы строим модель, которая описывает данные. Точки, которые сильно отклоняются от модели (на которых модель сильно ошибается) и есть </a:t>
            </a:r>
            <a:r>
              <a:rPr lang="ru-RU" sz="2000" b="1" dirty="0" smtClean="0">
                <a:latin typeface="Palatino Linotype" panose="02040502050505030304" pitchFamily="18" charset="0"/>
              </a:rPr>
              <a:t>аномалии. </a:t>
            </a:r>
            <a:r>
              <a:rPr lang="ru-RU" sz="2000" b="1" dirty="0">
                <a:latin typeface="Palatino Linotype" panose="02040502050505030304" pitchFamily="18" charset="0"/>
              </a:rPr>
              <a:t>При выборе модели мы можем учесть природу задачи, функционал качества и т.п.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780928"/>
            <a:ext cx="79593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Итерационные методы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Методы, которые состоят из итераций, на каждой из которых удаляется группа «особо подозрительных объектов». Например, в n-мерном признаковом пространстве можно удалять выпуклую оболочку наших точек-объектов, считая её представителей </a:t>
            </a:r>
            <a:r>
              <a:rPr lang="ru-RU" sz="2000" b="1" dirty="0" smtClean="0">
                <a:latin typeface="Palatino Linotype" panose="02040502050505030304" pitchFamily="18" charset="0"/>
              </a:rPr>
              <a:t>выбросами. Как </a:t>
            </a:r>
            <a:r>
              <a:rPr lang="ru-RU" sz="2000" b="1" dirty="0">
                <a:latin typeface="Palatino Linotype" panose="02040502050505030304" pitchFamily="18" charset="0"/>
              </a:rPr>
              <a:t>правило, методы этой группы достаточно трудоёмки.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39" y="2611944"/>
            <a:ext cx="5827713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Метрические методы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Судя по числу публикаций, это самые популярные методы среди исследователей. В них постулируется существование некоторой метрики в пространстве объектов, которая и помогает найти </a:t>
            </a:r>
            <a:r>
              <a:rPr lang="ru-RU" sz="2000" b="1" dirty="0" smtClean="0">
                <a:latin typeface="Palatino Linotype" panose="02040502050505030304" pitchFamily="18" charset="0"/>
              </a:rPr>
              <a:t>аномалии. </a:t>
            </a:r>
            <a:r>
              <a:rPr lang="ru-RU" sz="2000" b="1" dirty="0">
                <a:latin typeface="Palatino Linotype" panose="02040502050505030304" pitchFamily="18" charset="0"/>
              </a:rPr>
              <a:t>Интуитивно понятно, что у выброса мало соседей, а у типичной точки много. Поэтому хорошей мерой </a:t>
            </a:r>
            <a:r>
              <a:rPr lang="ru-RU" sz="2000" b="1" dirty="0" err="1">
                <a:latin typeface="Palatino Linotype" panose="02040502050505030304" pitchFamily="18" charset="0"/>
              </a:rPr>
              <a:t>аномальности</a:t>
            </a:r>
            <a:r>
              <a:rPr lang="ru-RU" sz="2000" b="1" dirty="0">
                <a:latin typeface="Palatino Linotype" panose="02040502050505030304" pitchFamily="18" charset="0"/>
              </a:rPr>
              <a:t> может служить, например «расстояние до k-</a:t>
            </a:r>
            <a:r>
              <a:rPr lang="ru-RU" sz="2000" b="1" dirty="0" err="1">
                <a:latin typeface="Palatino Linotype" panose="02040502050505030304" pitchFamily="18" charset="0"/>
              </a:rPr>
              <a:t>го</a:t>
            </a:r>
            <a:r>
              <a:rPr lang="ru-RU" sz="2000" b="1" dirty="0">
                <a:latin typeface="Palatino Linotype" panose="02040502050505030304" pitchFamily="18" charset="0"/>
              </a:rPr>
              <a:t> соседа» (</a:t>
            </a:r>
            <a:r>
              <a:rPr lang="ru-RU" sz="2000" b="1" dirty="0" err="1">
                <a:latin typeface="Palatino Linotype" panose="02040502050505030304" pitchFamily="18" charset="0"/>
              </a:rPr>
              <a:t>Local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Outlier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Factor</a:t>
            </a:r>
            <a:r>
              <a:rPr lang="ru-RU" sz="2000" b="1" dirty="0">
                <a:latin typeface="Palatino Linotype" panose="02040502050505030304" pitchFamily="18" charset="0"/>
              </a:rPr>
              <a:t>). Здесь используются специфические метрики, например расстояние </a:t>
            </a:r>
            <a:r>
              <a:rPr lang="ru-RU" sz="2000" b="1" dirty="0" err="1">
                <a:latin typeface="Palatino Linotype" panose="02040502050505030304" pitchFamily="18" charset="0"/>
              </a:rPr>
              <a:t>Махалонобиса</a:t>
            </a:r>
            <a:r>
              <a:rPr lang="ru-RU" sz="2000" b="1" dirty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62" y="3306023"/>
            <a:ext cx="5133876" cy="353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4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Методы подмены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Когда возникает новая задача, можно решить её старыми методами (ориентированными на уже известные задачи). Например, можно сделать кластеризацию, тогда маленькие кластеры, скорее всего, состоят из </a:t>
            </a:r>
            <a:r>
              <a:rPr lang="ru-RU" sz="2000" b="1" dirty="0" smtClean="0">
                <a:latin typeface="Palatino Linotype" panose="02040502050505030304" pitchFamily="18" charset="0"/>
              </a:rPr>
              <a:t>аномалий. </a:t>
            </a:r>
            <a:r>
              <a:rPr lang="ru-RU" sz="2000" b="1" dirty="0">
                <a:latin typeface="Palatino Linotype" panose="02040502050505030304" pitchFamily="18" charset="0"/>
              </a:rPr>
              <a:t>Если у нас есть частичная информация об аномалиях (как в задаче PUC), то можно решить её как задачу классификации с классами 1 (размеченные аномалии) и 0 (все остальные объекты).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728739"/>
            <a:ext cx="5803900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70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Методы машинного обучения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70263"/>
            <a:ext cx="864096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Задачу нахождения аномалий можно трактовать как новую задачу машинного обучения (отличную от классификации и кластеризации).</a:t>
            </a:r>
          </a:p>
          <a:p>
            <a:pPr algn="just"/>
            <a:r>
              <a:rPr lang="ru-RU" sz="2000" b="1" dirty="0">
                <a:latin typeface="Palatino Linotype" panose="02040502050505030304" pitchFamily="18" charset="0"/>
              </a:rPr>
              <a:t>Наиболее известные алгоритмы машинного 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обучения:</a:t>
            </a:r>
          </a:p>
          <a:p>
            <a:pPr marL="502920" indent="-4572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Метод опорных векторов для одного класса (</a:t>
            </a:r>
            <a:r>
              <a:rPr lang="ru-RU" sz="2000" b="1" dirty="0" err="1">
                <a:latin typeface="Palatino Linotype" panose="02040502050505030304" pitchFamily="18" charset="0"/>
              </a:rPr>
              <a:t>OneClassSVM</a:t>
            </a:r>
            <a:r>
              <a:rPr lang="ru-RU" sz="2000" b="1" dirty="0">
                <a:latin typeface="Palatino Linotype" panose="02040502050505030304" pitchFamily="18" charset="0"/>
              </a:rPr>
              <a:t>)</a:t>
            </a:r>
          </a:p>
          <a:p>
            <a:pPr marL="502920" indent="-4572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Изолирующий лес (</a:t>
            </a:r>
            <a:r>
              <a:rPr lang="ru-RU" sz="2000" b="1" dirty="0" err="1">
                <a:latin typeface="Palatino Linotype" panose="02040502050505030304" pitchFamily="18" charset="0"/>
              </a:rPr>
              <a:t>IsolationForest</a:t>
            </a:r>
            <a:r>
              <a:rPr lang="ru-RU" sz="2000" b="1" dirty="0">
                <a:latin typeface="Palatino Linotype" panose="02040502050505030304" pitchFamily="18" charset="0"/>
              </a:rPr>
              <a:t>)</a:t>
            </a:r>
          </a:p>
          <a:p>
            <a:pPr marL="502920" indent="-4572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Эллипсоидальная аппроксимация данных (</a:t>
            </a:r>
            <a:r>
              <a:rPr lang="ru-RU" sz="2000" b="1" dirty="0" err="1">
                <a:latin typeface="Palatino Linotype" panose="02040502050505030304" pitchFamily="18" charset="0"/>
              </a:rPr>
              <a:t>EllipticEnvelope</a:t>
            </a:r>
            <a:r>
              <a:rPr lang="ru-RU" sz="2000" b="1" dirty="0"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4" y="3933056"/>
            <a:ext cx="58642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Ансамбли алгоритмов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В методы решения задач обнаружения аномалий также проникла идея «один алгоритм хорошо, а сто лучше», поэтому часто строят много разных алгоритмов. Каждый из них даёт оценку </a:t>
            </a:r>
            <a:r>
              <a:rPr lang="ru-RU" sz="2000" b="1" dirty="0" err="1">
                <a:latin typeface="Palatino Linotype" panose="02040502050505030304" pitchFamily="18" charset="0"/>
              </a:rPr>
              <a:t>аномальности</a:t>
            </a:r>
            <a:r>
              <a:rPr lang="ru-RU" sz="2000" b="1" dirty="0">
                <a:latin typeface="Palatino Linotype" panose="02040502050505030304" pitchFamily="18" charset="0"/>
              </a:rPr>
              <a:t> и эти оценки потом «усредняют</a:t>
            </a:r>
            <a:r>
              <a:rPr lang="ru-RU" sz="2000" b="1" dirty="0" smtClean="0">
                <a:latin typeface="Palatino Linotype" panose="02040502050505030304" pitchFamily="18" charset="0"/>
              </a:rPr>
              <a:t>».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Бэггинг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Bootstrap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aggregating</a:t>
            </a:r>
            <a:r>
              <a:rPr lang="ru-RU" sz="2000" b="1" dirty="0">
                <a:latin typeface="Palatino Linotype" panose="02040502050505030304" pitchFamily="18" charset="0"/>
              </a:rPr>
              <a:t>) – это технология классификации, использующая композиции алгоритмов, каждый из которых обучается </a:t>
            </a:r>
            <a:r>
              <a:rPr lang="ru-RU" sz="2000" b="1" dirty="0" err="1">
                <a:latin typeface="Palatino Linotype" panose="02040502050505030304" pitchFamily="18" charset="0"/>
              </a:rPr>
              <a:t>неза-висимо</a:t>
            </a:r>
            <a:r>
              <a:rPr lang="ru-RU" sz="2000" b="1" dirty="0">
                <a:latin typeface="Palatino Linotype" panose="02040502050505030304" pitchFamily="18" charset="0"/>
              </a:rPr>
              <a:t>. Результат классификации определяется путем голосования. </a:t>
            </a:r>
            <a:r>
              <a:rPr lang="ru-RU" sz="2000" b="1" dirty="0" err="1">
                <a:latin typeface="Palatino Linotype" panose="02040502050505030304" pitchFamily="18" charset="0"/>
              </a:rPr>
              <a:t>Бэггинг</a:t>
            </a:r>
            <a:r>
              <a:rPr lang="ru-RU" sz="2000" b="1" dirty="0">
                <a:latin typeface="Palatino Linotype" panose="02040502050505030304" pitchFamily="18" charset="0"/>
              </a:rPr>
              <a:t> позволяет снизить процент ошибки классификации в случае, когда высока дисперсия ошибки базового </a:t>
            </a:r>
            <a:r>
              <a:rPr lang="ru-RU" sz="2000" b="1" dirty="0" smtClean="0">
                <a:latin typeface="Palatino Linotype" panose="02040502050505030304" pitchFamily="18" charset="0"/>
              </a:rPr>
              <a:t>метода.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Здесь </a:t>
            </a:r>
            <a:r>
              <a:rPr lang="ru-RU" sz="2000" b="1" dirty="0">
                <a:latin typeface="Palatino Linotype" panose="02040502050505030304" pitchFamily="18" charset="0"/>
              </a:rPr>
              <a:t>«усреднение» не обязательно означает среднее арифметическое всех оценок, интуитивно понятно, что часто может сработать максимум (если какой-то алгоритм уверен в </a:t>
            </a:r>
            <a:r>
              <a:rPr lang="ru-RU" sz="2000" b="1" dirty="0" err="1">
                <a:latin typeface="Palatino Linotype" panose="02040502050505030304" pitchFamily="18" charset="0"/>
              </a:rPr>
              <a:t>аномальности</a:t>
            </a:r>
            <a:r>
              <a:rPr lang="ru-RU" sz="2000" b="1" dirty="0">
                <a:latin typeface="Palatino Linotype" panose="02040502050505030304" pitchFamily="18" charset="0"/>
              </a:rPr>
              <a:t> объекта, скорее всего так оно и есть).</a:t>
            </a:r>
          </a:p>
        </p:txBody>
      </p:sp>
    </p:spTree>
    <p:extLst>
      <p:ext uri="{BB962C8B-B14F-4D97-AF65-F5344CB8AC3E}">
        <p14:creationId xmlns:p14="http://schemas.microsoft.com/office/powerpoint/2010/main" val="28555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Сырые данные и выбросы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193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Сырые данные</a:t>
            </a:r>
            <a:r>
              <a:rPr lang="ru-RU" sz="2000" b="1" dirty="0">
                <a:latin typeface="Palatino Linotype" panose="02040502050505030304" pitchFamily="18" charset="0"/>
              </a:rPr>
              <a:t> (</a:t>
            </a:r>
            <a:r>
              <a:rPr lang="en-US" sz="2000" b="1" dirty="0">
                <a:latin typeface="Palatino Linotype" panose="02040502050505030304" pitchFamily="18" charset="0"/>
              </a:rPr>
              <a:t>raw data</a:t>
            </a:r>
            <a:r>
              <a:rPr lang="ru-RU" sz="2000" b="1" dirty="0">
                <a:latin typeface="Palatino Linotype" panose="02040502050505030304" pitchFamily="18" charset="0"/>
              </a:rPr>
              <a:t>) представляют собой данные, полученные из источника. Сырые данные не подвергались обработке, «очистке» исследователями для устранения выбросов, очевидных ошибок измерений, ошибок ввода данных или какому-либо анализу. </a:t>
            </a: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Выброс</a:t>
            </a:r>
            <a:r>
              <a:rPr lang="ru-RU" sz="2000" b="1" dirty="0"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outlier</a:t>
            </a:r>
            <a:r>
              <a:rPr lang="ru-RU" sz="2000" b="1" dirty="0">
                <a:latin typeface="Palatino Linotype" panose="02040502050505030304" pitchFamily="18" charset="0"/>
              </a:rPr>
              <a:t>),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аномалия</a:t>
            </a:r>
            <a:r>
              <a:rPr lang="ru-RU" sz="2000" b="1" dirty="0"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anomaly</a:t>
            </a:r>
            <a:r>
              <a:rPr lang="ru-RU" sz="2000" b="1" dirty="0">
                <a:latin typeface="Palatino Linotype" panose="02040502050505030304" pitchFamily="18" charset="0"/>
              </a:rPr>
              <a:t>) – в </a:t>
            </a:r>
            <a:r>
              <a:rPr lang="ru-RU" sz="2000" b="1" dirty="0" err="1"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Science</a:t>
            </a:r>
            <a:r>
              <a:rPr lang="ru-RU" sz="2000" b="1" dirty="0">
                <a:latin typeface="Palatino Linotype" panose="02040502050505030304" pitchFamily="18" charset="0"/>
              </a:rPr>
              <a:t> результат измерения, выделяющийся из общей выборки.</a:t>
            </a:r>
            <a:endParaRPr lang="en-US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4351"/>
            <a:ext cx="5400600" cy="370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Confusion matrix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97" y="787938"/>
            <a:ext cx="5246737" cy="27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54535" r="47352" b="32396"/>
          <a:stretch/>
        </p:blipFill>
        <p:spPr bwMode="auto">
          <a:xfrm>
            <a:off x="2381293" y="5638945"/>
            <a:ext cx="4155541" cy="99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50000" r="52376" b="20861"/>
          <a:stretch/>
        </p:blipFill>
        <p:spPr bwMode="auto">
          <a:xfrm>
            <a:off x="1289018" y="3429000"/>
            <a:ext cx="2969537" cy="222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9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ROC-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0383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ROC-кривая</a:t>
            </a:r>
            <a:r>
              <a:rPr lang="ru-RU" sz="2000" b="1" dirty="0"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Receiver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Operator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Characteristic</a:t>
            </a:r>
            <a:r>
              <a:rPr lang="ru-RU" sz="2000" b="1" dirty="0">
                <a:latin typeface="Palatino Linotype" panose="02040502050505030304" pitchFamily="18" charset="0"/>
              </a:rPr>
              <a:t>) – кривая, которая наиболее часто используется для представления результатов бинарной классификации в машинном 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обучении. 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2" name="Picture 4" descr="https://cdn.educba.com/academy/wp-content/uploads/2019/05/FALSE-POSITIVE-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2291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54535" r="52550" b="17188"/>
          <a:stretch/>
        </p:blipFill>
        <p:spPr bwMode="auto">
          <a:xfrm>
            <a:off x="5148064" y="2636912"/>
            <a:ext cx="2915215" cy="21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Робастность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193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Выявление аномалий </a:t>
            </a:r>
            <a:r>
              <a:rPr lang="ru-RU" sz="2000" b="1" dirty="0">
                <a:latin typeface="Palatino Linotype" panose="02040502050505030304" pitchFamily="18" charset="0"/>
              </a:rPr>
              <a:t>(обнаружение выбросов) – это опознавание во время интеллектуального анализа данных редких данных, событий или наблюдений, которые вызывают подозрения ввиду существенного отличия от большей части данных. </a:t>
            </a: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>
              <a:spcAft>
                <a:spcPts val="0"/>
              </a:spcAf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Аномалии бывают не только в табличных данных, они могут быть в графах, временных рядах и т.д. </a:t>
            </a:r>
          </a:p>
          <a:p>
            <a:pPr indent="432000" algn="just">
              <a:spcAft>
                <a:spcPts val="0"/>
              </a:spcAf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Статистический метод, способный действовать в условиях выбросов, называется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робастным</a:t>
            </a:r>
            <a:r>
              <a:rPr lang="ru-RU" sz="2000" b="1" dirty="0">
                <a:latin typeface="Palatino Linotype" panose="02040502050505030304" pitchFamily="18" charset="0"/>
              </a:rPr>
              <a:t>. Медиана является робастной характеристикой, а выборочное среднее – не является.</a:t>
            </a:r>
          </a:p>
          <a:p>
            <a:pPr indent="432000" algn="just">
              <a:spcAft>
                <a:spcPts val="0"/>
              </a:spcAf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Робастность</a:t>
            </a:r>
            <a:r>
              <a:rPr lang="ru-RU" sz="2000" b="1" dirty="0"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robustness</a:t>
            </a:r>
            <a:r>
              <a:rPr lang="ru-RU" sz="2000" b="1" dirty="0">
                <a:latin typeface="Palatino Linotype" panose="02040502050505030304" pitchFamily="18" charset="0"/>
              </a:rPr>
              <a:t>) – свойство статистического метода, характеризующее независимость влияния на результат исследования различного рода выбросов, устойчивости к помехам. </a:t>
            </a:r>
          </a:p>
          <a:p>
            <a:pPr indent="432000" algn="just">
              <a:spcAft>
                <a:spcPts val="0"/>
              </a:spcAft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Причины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Выбросы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являются следствием: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ошибок в данных (неточности измерения, округления, неверной записи и т.п.);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наличия шумовых объектов (неверно классифицированных объектов);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присутствия объектов «других» выборок (показания сломавшегося датчика).</a:t>
            </a:r>
          </a:p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Выбросы могут быть и частью распределения – так, в нормальном распределении каждое 22-е измерение будет выходить из «двух сигм», и каждое 370-е – из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трёх.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193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>
              <a:spcAft>
                <a:spcPts val="0"/>
              </a:spcAft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Определение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Поскольку множество статистических методов «буксуют» на выборках с выбросами, выбросы приходится обнаруживать (желательно – автоматически) и исключать из выборки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Простейшие способы основаны на использовании гистограмм и «ящиков с усами». Более тонкие критерии 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правило 3 сигм, критерий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Шовене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, критерий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Граббса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, критерий Пирса, критерий Диксона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100" name="Picture 4" descr="https://cf2.ppt-online.org/files2/slide/b/Btq2up8r4gseEbfFcU7zZ5mCDAXVvY9LHyJlahMKI/slide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19197"/>
          <a:stretch/>
        </p:blipFill>
        <p:spPr bwMode="auto">
          <a:xfrm>
            <a:off x="827584" y="3140968"/>
            <a:ext cx="7638611" cy="35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Определение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Определение и исключение выбросов может быть востребовано в таких областях как: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Обнаружение подозрительных банковских операций (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Credit-card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Fraud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Обнаружение вторжений (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Intrusion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Detection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Обнаружение нестандартных игроков на бирже (инсайдеров)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Обнаружение неполадок в механизмах по показаниям датчиков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Медицинская диагностика (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Medical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Diagnosis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Сейсмология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Определение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Исследователями было предложено несколько техник выявления аномалий. Вот некоторые из них: 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Статистические тесты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Модельные тесты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Итерационные методы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Метрические методы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Методы подмены задачи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Методы машинного обучения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Ансамбли алгоритмов</a:t>
            </a:r>
          </a:p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Эффективность различных методов зависит от данных и параметров и имеют слабые систематические преимущества один перед другим, если сравнивать по многим наборам данных и параметров.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Гистограмма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4" name="Picture 4" descr="http://files3.vunivere.ru/workbase/00/02/23/20/images/image01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0077"/>
          <a:stretch/>
        </p:blipFill>
        <p:spPr bwMode="auto">
          <a:xfrm>
            <a:off x="1312752" y="1249378"/>
            <a:ext cx="7040723" cy="49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Ящик с усами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49863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3270</TotalTime>
  <Words>915</Words>
  <Application>Microsoft Office PowerPoint</Application>
  <PresentationFormat>Экран (4:3)</PresentationFormat>
  <Paragraphs>196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Санкт-Петербургский государственный электротехнический университет СПБ ГЭТУ «ЛЭТИ»      Выявление аномалий в сырых данных  </vt:lpstr>
      <vt:lpstr>Сырые данные и выбросы</vt:lpstr>
      <vt:lpstr>Робастность</vt:lpstr>
      <vt:lpstr>Причины выбросов</vt:lpstr>
      <vt:lpstr>Определение выбросов</vt:lpstr>
      <vt:lpstr>Определение выбросов</vt:lpstr>
      <vt:lpstr>Определение выбросов</vt:lpstr>
      <vt:lpstr>Гистограмма</vt:lpstr>
      <vt:lpstr>Ящик с усами</vt:lpstr>
      <vt:lpstr>Ящик с усами</vt:lpstr>
      <vt:lpstr>Ящик с усами</vt:lpstr>
      <vt:lpstr>Правило 3 сигм</vt:lpstr>
      <vt:lpstr>Статистические тесты</vt:lpstr>
      <vt:lpstr>Модельные тесты</vt:lpstr>
      <vt:lpstr>Итерационные методы</vt:lpstr>
      <vt:lpstr>Метрические методы</vt:lpstr>
      <vt:lpstr>Методы подмены задачи</vt:lpstr>
      <vt:lpstr>Методы машинного обучения</vt:lpstr>
      <vt:lpstr>Ансамбли алгоритмов</vt:lpstr>
      <vt:lpstr>Confusion matrix</vt:lpstr>
      <vt:lpstr>ROC-анализ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393</cp:revision>
  <dcterms:created xsi:type="dcterms:W3CDTF">2017-11-15T14:58:25Z</dcterms:created>
  <dcterms:modified xsi:type="dcterms:W3CDTF">2020-02-26T15:25:07Z</dcterms:modified>
</cp:coreProperties>
</file>