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68" r:id="rId1"/>
  </p:sldMasterIdLst>
  <p:notesMasterIdLst>
    <p:notesMasterId r:id="rId18"/>
  </p:notes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46" autoAdjust="0"/>
    <p:restoredTop sz="90089" autoAdjust="0"/>
  </p:normalViewPr>
  <p:slideViewPr>
    <p:cSldViewPr>
      <p:cViewPr>
        <p:scale>
          <a:sx n="70" d="100"/>
          <a:sy n="70" d="100"/>
        </p:scale>
        <p:origin x="-940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660BAC-1116-4E0F-9910-EE8130B9E10B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9E25F-1EAB-486D-8F56-533AEC3E2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733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9E25F-1EAB-486D-8F56-533AEC3E243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27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9E25F-1EAB-486D-8F56-533AEC3E2432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406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3DAB-BC46-4DFE-B968-5E8E9753D9A5}" type="datetime1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10CD-AE53-4B5C-AF22-C9ADB413F1C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111C4-06AA-4BDE-9D08-4CB17FAA47D2}" type="datetime1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10CD-AE53-4B5C-AF22-C9ADB413F1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44766-15A0-4F6B-A341-2FB9AD5932FA}" type="datetime1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10CD-AE53-4B5C-AF22-C9ADB413F1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C1A1-AC6E-4C42-90D7-FAF347F4BA9C}" type="datetime1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10CD-AE53-4B5C-AF22-C9ADB413F1C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AC4D3-6A23-401A-884D-0DAD8081EA97}" type="datetime1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10CD-AE53-4B5C-AF22-C9ADB413F1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1281-8604-4913-8FC0-A5AF4670FB84}" type="datetime1">
              <a:rPr lang="ru-RU" smtClean="0"/>
              <a:t>14.04.2020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10CD-AE53-4B5C-AF22-C9ADB413F1C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A9BC4-F49A-47C2-A95C-7E614A8177A6}" type="datetime1">
              <a:rPr lang="ru-RU" smtClean="0"/>
              <a:t>14.04.2020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10CD-AE53-4B5C-AF22-C9ADB413F1C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A731-FC71-4844-861A-EB96CBB6B345}" type="datetime1">
              <a:rPr lang="ru-RU" smtClean="0"/>
              <a:t>14.04.2020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10CD-AE53-4B5C-AF22-C9ADB413F1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E5CF-7940-4F10-A516-1AFEC08F7923}" type="datetime1">
              <a:rPr lang="ru-RU" smtClean="0"/>
              <a:t>14.04.2020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10CD-AE53-4B5C-AF22-C9ADB413F1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1FE9C-BCF9-4B86-98C4-CFE6A1A2D503}" type="datetime1">
              <a:rPr lang="ru-RU" smtClean="0"/>
              <a:t>14.04.2020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10CD-AE53-4B5C-AF22-C9ADB413F1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9F9B-A6E9-4D25-8CCF-8892DD2066C3}" type="datetime1">
              <a:rPr lang="ru-RU" smtClean="0"/>
              <a:t>14.04.2020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10CD-AE53-4B5C-AF22-C9ADB413F1C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09A70AC-E61A-4D7E-946F-CE1D69C341E2}" type="datetime1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36910CD-AE53-4B5C-AF22-C9ADB413F1C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6140896"/>
            <a:ext cx="6400800" cy="744488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Санкт-Петербург</a:t>
            </a:r>
          </a:p>
          <a:p>
            <a:pPr algn="ctr"/>
            <a:r>
              <a:rPr lang="ru-RU" sz="1800" dirty="0" smtClean="0"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2020</a:t>
            </a:r>
            <a:endParaRPr lang="ru-RU" sz="1800" dirty="0">
              <a:solidFill>
                <a:schemeClr val="tx1"/>
              </a:solidFill>
              <a:latin typeface="Palatino Linotype" panose="020405020505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44016"/>
            <a:ext cx="9144000" cy="3356992"/>
          </a:xfrm>
        </p:spPr>
        <p:txBody>
          <a:bodyPr>
            <a:normAutofit fontScale="90000"/>
          </a:bodyPr>
          <a:lstStyle/>
          <a:p>
            <a:pPr marL="182880" lvl="0" indent="0" algn="ctr">
              <a:lnSpc>
                <a:spcPct val="110000"/>
              </a:lnSpc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Санкт-</a:t>
            </a:r>
            <a:r>
              <a:rPr lang="ru-RU" alt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П</a:t>
            </a:r>
            <a:r>
              <a:rPr lang="ru-RU" alt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етербургский государственный электротехнический университет</a:t>
            </a:r>
            <a:br>
              <a:rPr lang="ru-RU" alt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СПБ ГЭТУ «ЛЭТИ»</a:t>
            </a:r>
            <a:br>
              <a:rPr lang="ru-RU" alt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</a:br>
            <a:r>
              <a:rPr lang="ru-RU" alt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/>
            </a:r>
            <a:br>
              <a:rPr lang="ru-RU" alt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</a:br>
            <a:r>
              <a:rPr lang="ru-RU" alt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/>
            </a:r>
            <a:br>
              <a:rPr lang="ru-RU" alt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</a:br>
            <a:r>
              <a:rPr lang="ru-RU" alt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/>
            </a:r>
            <a:br>
              <a:rPr lang="ru-RU" alt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</a:br>
            <a:r>
              <a:rPr lang="ru-RU" alt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/>
            </a:r>
            <a:br>
              <a:rPr lang="ru-RU" alt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</a:br>
            <a:r>
              <a:rPr lang="en-US" alt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/>
            </a:r>
            <a:br>
              <a:rPr lang="en-US" alt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</a:br>
            <a:r>
              <a:rPr lang="ru-RU" alt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/>
            </a:r>
            <a:br>
              <a:rPr lang="ru-RU" alt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Поиск </a:t>
            </a:r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ассоциативных правил </a:t>
            </a:r>
            <a:b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</a:br>
            <a:r>
              <a:rPr lang="ru-RU" alt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/>
            </a:r>
            <a:br>
              <a:rPr lang="ru-RU" alt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</a:br>
            <a:endParaRPr lang="ru-RU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5517232"/>
            <a:ext cx="8568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Palatino Linotype" panose="02040502050505030304" pitchFamily="18" charset="0"/>
              </a:rPr>
              <a:t>Авторы: Каплун Д. И., Вознесенский А. С.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131" y="1007399"/>
            <a:ext cx="2267744" cy="1125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378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Процесс</a:t>
            </a:r>
            <a:r>
              <a:rPr lang="en-U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построения ассоциативных правил</a:t>
            </a:r>
            <a:endParaRPr lang="ru-RU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07748" y="1404824"/>
            <a:ext cx="8136904" cy="4040400"/>
          </a:xfrm>
        </p:spPr>
        <p:txBody>
          <a:bodyPr>
            <a:noAutofit/>
          </a:bodyPr>
          <a:lstStyle/>
          <a:p>
            <a:pPr marL="45720" indent="432000" algn="just" fontAlgn="base">
              <a:buNone/>
            </a:pPr>
            <a:r>
              <a:rPr lang="ru-RU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От ассоциативных правил обычно требуется выполнение определённой пользователем минимальной поддержки и определённого пользователем минимального доверия. Генерация ассоциативного правила обычно разделяется на два шага:</a:t>
            </a:r>
          </a:p>
          <a:p>
            <a:pPr marL="502920" indent="-457200" algn="just" fontAlgn="base">
              <a:buFont typeface="+mj-lt"/>
              <a:buAutoNum type="arabicPeriod"/>
            </a:pPr>
            <a:r>
              <a:rPr lang="ru-RU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Минимальный порог поддержки используется для поиска всех частых наборов объектов в базе данных.</a:t>
            </a:r>
          </a:p>
          <a:p>
            <a:pPr marL="502920" indent="-457200" algn="just" fontAlgn="base">
              <a:buFont typeface="+mj-lt"/>
              <a:buAutoNum type="arabicPeriod"/>
            </a:pPr>
            <a:r>
              <a:rPr lang="ru-RU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Ограничение минимального доверия применяется к этим наборам для формирования правила.</a:t>
            </a:r>
          </a:p>
          <a:p>
            <a:pPr marL="45720" indent="432000" algn="just" fontAlgn="base">
              <a:buNone/>
            </a:pPr>
            <a:r>
              <a:rPr lang="ru-RU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Второй шаг прост и ясен, а первый шаг требует большего внимания.</a:t>
            </a:r>
          </a:p>
          <a:p>
            <a:pPr marL="45720" indent="432000" algn="just" fontAlgn="base">
              <a:buNone/>
            </a:pPr>
            <a:endParaRPr lang="ru-RU" sz="20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17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Процесс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 </a:t>
            </a:r>
            <a:r>
              <a:rPr lang="ru-RU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построения ассоциативных правил</a:t>
            </a:r>
            <a:endParaRPr lang="ru-RU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507748" y="1404824"/>
                <a:ext cx="8136904" cy="4904496"/>
              </a:xfrm>
            </p:spPr>
            <p:txBody>
              <a:bodyPr>
                <a:noAutofit/>
              </a:bodyPr>
              <a:lstStyle/>
              <a:p>
                <a:pPr marL="45720" indent="432000" algn="just" fontAlgn="base">
                  <a:buNone/>
                </a:pP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Нахождение всех частых наборов в базе данных затруднительно, поскольку вовлекает поиск всех возможных наборов (комбинаций объектов). Множество возможных наборов является </a:t>
                </a:r>
                <a:r>
                  <a:rPr lang="ru-RU" sz="2000" b="1" dirty="0" err="1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булеаном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 над 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𝑰</m:t>
                    </m:r>
                  </m:oMath>
                </a14:m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 и имеет 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размер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𝒏</m:t>
                        </m:r>
                      </m:sup>
                    </m:sSup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  (за исключением пустого множества, которое не является допустимым набором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).</a:t>
                </a:r>
              </a:p>
              <a:p>
                <a:pPr marL="45720" indent="432000" algn="just" fontAlgn="base">
                  <a:buNone/>
                </a:pP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 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Хотя размер </a:t>
                </a:r>
                <a:r>
                  <a:rPr lang="ru-RU" sz="2000" b="1" dirty="0" err="1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булеана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 растёт экспоненциально от числа объект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о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в </a:t>
                </a:r>
                <a14:m>
                  <m:oMath xmlns:m="http://schemas.openxmlformats.org/officeDocument/2006/math">
                    <m:r>
                      <a:rPr lang="en-US" sz="2000" b="1" i="1" dirty="0">
                        <a:solidFill>
                          <a:schemeClr val="tx1"/>
                        </a:solidFill>
                        <a:latin typeface="Cambria Math"/>
                      </a:rPr>
                      <m:t>𝒏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 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в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𝑰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,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 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эффективный 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поиск возможен с 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помощью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 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свойства 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нисходящего замыкания 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поддержки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 (называемого также </a:t>
                </a:r>
                <a:r>
                  <a:rPr lang="ru-RU" sz="2000" b="1" dirty="0" err="1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антимонотонностью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), 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которое гарантирует, что для часто встречающегося набора все его поднаборы также часто встречаются, а потому не может быть нечастых поднаборов у часто встречающегося набора. Используя это свойство, эффективные алгоритмы (например, </a:t>
                </a:r>
                <a:r>
                  <a:rPr lang="ru-RU" sz="2000" b="1" dirty="0" err="1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Apriori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 и </a:t>
                </a:r>
                <a:r>
                  <a:rPr lang="ru-RU" sz="2000" b="1" dirty="0" err="1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Eclat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) 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могут найти все часто встречающиеся наборы.</a:t>
                </a: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507748" y="1404824"/>
                <a:ext cx="8136904" cy="4904496"/>
              </a:xfrm>
              <a:blipFill rotWithShape="1">
                <a:blip r:embed="rId2"/>
                <a:stretch>
                  <a:fillRect l="-150" t="-621" r="-8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181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</p:spPr>
        <p:txBody>
          <a:bodyPr/>
          <a:lstStyle/>
          <a:p>
            <a:pPr lvl="1" algn="ctr"/>
            <a:r>
              <a:rPr lang="ru-RU" sz="44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ea typeface="+mj-ea"/>
                <a:cs typeface="Times New Roman" pitchFamily="18" charset="0"/>
              </a:rPr>
              <a:t>Алгоритмы поиска ассоциативных правил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07748" y="1340768"/>
            <a:ext cx="8136904" cy="4904496"/>
          </a:xfrm>
        </p:spPr>
        <p:txBody>
          <a:bodyPr>
            <a:noAutofit/>
          </a:bodyPr>
          <a:lstStyle/>
          <a:p>
            <a:pPr marL="45720" indent="432000" algn="just" fontAlgn="base">
              <a:buNone/>
            </a:pPr>
            <a:r>
              <a:rPr lang="ru-RU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Было предложено много алгоритмов для генерации ассоциативных </a:t>
            </a:r>
            <a:r>
              <a:rPr lang="ru-RU" sz="20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правил.</a:t>
            </a:r>
          </a:p>
          <a:p>
            <a:pPr marL="45720" indent="432000" algn="just" fontAlgn="base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Несколько </a:t>
            </a:r>
            <a:r>
              <a:rPr lang="ru-RU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алгоритмов хорошо известны, это </a:t>
            </a:r>
            <a:r>
              <a:rPr lang="en-US" sz="2000" b="1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Apriori</a:t>
            </a:r>
            <a:r>
              <a:rPr lang="ru-RU" sz="20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Eclat</a:t>
            </a:r>
            <a:r>
              <a:rPr lang="ru-RU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 и FP-</a:t>
            </a:r>
            <a:r>
              <a:rPr lang="ru-RU" sz="2000" b="1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Growth</a:t>
            </a:r>
            <a:r>
              <a:rPr lang="ru-RU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, но они делают только половину работы, поскольку они предназначены для отыскания часто встречающихся наборов объектов. Нужно сделать ещё один шаг после того, как часто встречающиеся наборы найдены в базе данных.</a:t>
            </a:r>
          </a:p>
          <a:p>
            <a:pPr marL="45720" indent="432000" algn="just" fontAlgn="base">
              <a:buNone/>
            </a:pPr>
            <a:endParaRPr lang="ru-RU" sz="20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1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</p:spPr>
        <p:txBody>
          <a:bodyPr/>
          <a:lstStyle/>
          <a:p>
            <a:pPr lvl="1" algn="ctr"/>
            <a:r>
              <a:rPr lang="ru-RU" sz="44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ea typeface="+mj-ea"/>
                <a:cs typeface="Times New Roman" pitchFamily="18" charset="0"/>
              </a:rPr>
              <a:t>Алгоритмы поиска ассоциативных правил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07748" y="1340768"/>
            <a:ext cx="8136904" cy="4904496"/>
          </a:xfrm>
        </p:spPr>
        <p:txBody>
          <a:bodyPr>
            <a:noAutofit/>
          </a:bodyPr>
          <a:lstStyle/>
          <a:p>
            <a:pPr marL="502920" indent="-457200" algn="just" fontAlgn="base">
              <a:buFont typeface="+mj-lt"/>
              <a:buAutoNum type="arabicPeriod"/>
            </a:pPr>
            <a:r>
              <a:rPr lang="ru-RU" sz="20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Ал­го­ритм </a:t>
            </a:r>
            <a:r>
              <a:rPr lang="ru-RU" sz="2000" b="1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Apriori</a:t>
            </a:r>
            <a:r>
              <a:rPr lang="ru-RU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 ис­поль­зу­ет стра­те­гию по­ис­ка в ши­ри­ну для под­счё­та объ­ек­тов и ис­поль­зу­ет функ­цию ге­не­ра­ции кан­ди­да­та, ко­то­рая ос­но­ва­на на свой­стве нис­хо­дя­ще­го за­мы­ка­ния под­держ­ки.</a:t>
            </a:r>
          </a:p>
          <a:p>
            <a:pPr marL="502920" indent="-457200" algn="just" fontAlgn="base">
              <a:buFont typeface="+mj-lt"/>
              <a:buAutoNum type="arabicPeriod"/>
            </a:pPr>
            <a:r>
              <a:rPr lang="ru-RU" sz="20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Ал­го­ритм </a:t>
            </a:r>
            <a:r>
              <a:rPr lang="ru-RU" sz="2000" b="1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Eclat</a:t>
            </a:r>
            <a:r>
              <a:rPr lang="ru-RU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 (или ECLAT, от </a:t>
            </a:r>
            <a:r>
              <a:rPr lang="ru-RU" sz="2000" b="1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Equivalence</a:t>
            </a:r>
            <a:r>
              <a:rPr lang="ru-RU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Class</a:t>
            </a:r>
            <a:r>
              <a:rPr lang="ru-RU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Transformation</a:t>
            </a:r>
            <a:r>
              <a:rPr lang="ru-RU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 = Пре­об­ра­зо­ва­ние Клас­сов Эк­ви­ва­лент­но­сти) яв­ля­ет­ся ал­го­рит­мом по­ис­ка в глу­би­ну, ос­но­ван­ном на пе­ре­се­че­нии мно­жеств. </a:t>
            </a:r>
            <a:r>
              <a:rPr lang="ru-RU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Ал­го­ритм при­го­ден как для по­сле­до­ва­тель­но­го, так и па­рал­лель­но­го вы­пол­не­ния со свой­ства­ми ло­каль­но­го </a:t>
            </a:r>
            <a:r>
              <a:rPr lang="ru-RU" sz="20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улучшения.</a:t>
            </a:r>
            <a:endParaRPr lang="en-US" sz="2000" b="1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502920" indent="-457200" algn="just" fontAlgn="base">
              <a:buFont typeface="+mj-lt"/>
              <a:buAutoNum type="arabicPeriod"/>
            </a:pPr>
            <a:endParaRPr lang="ru-RU" sz="20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45720" indent="432000" algn="just" fontAlgn="base">
              <a:buNone/>
            </a:pPr>
            <a:endParaRPr lang="ru-RU" sz="20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78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</p:spPr>
        <p:txBody>
          <a:bodyPr/>
          <a:lstStyle/>
          <a:p>
            <a:pPr lvl="1" algn="ctr"/>
            <a:r>
              <a:rPr lang="ru-RU" sz="44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ea typeface="+mj-ea"/>
                <a:cs typeface="Times New Roman" pitchFamily="18" charset="0"/>
              </a:rPr>
              <a:t>Алгоритмы поиска ассоциативных правил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07748" y="1340768"/>
            <a:ext cx="8136904" cy="5517232"/>
          </a:xfrm>
        </p:spPr>
        <p:txBody>
          <a:bodyPr>
            <a:noAutofit/>
          </a:bodyPr>
          <a:lstStyle/>
          <a:p>
            <a:pPr marL="502920" indent="-457200" algn="just" fontAlgn="base">
              <a:buFont typeface="+mj-lt"/>
              <a:buAutoNum type="arabicPeriod" startAt="3"/>
            </a:pPr>
            <a:r>
              <a:rPr lang="ru-RU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Ал­го­ритм </a:t>
            </a:r>
            <a:r>
              <a:rPr lang="ru-RU" sz="20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FP</a:t>
            </a:r>
            <a:r>
              <a:rPr lang="en-US" sz="20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-</a:t>
            </a:r>
            <a:r>
              <a:rPr lang="ru-RU" sz="20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роста </a:t>
            </a:r>
            <a:r>
              <a:rPr lang="ru-RU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пред­на­зна­чен для вы­яв­ле­ния часто встре­ча­ю­щих­ся </a:t>
            </a:r>
            <a:r>
              <a:rPr lang="ru-RU" sz="20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шаблонов.</a:t>
            </a:r>
            <a:endParaRPr lang="en-US" sz="2000" b="1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65760" lvl="1" indent="0" algn="just" fontAlgn="base">
              <a:buNone/>
            </a:pPr>
            <a:r>
              <a:rPr lang="ru-RU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При </a:t>
            </a:r>
            <a:r>
              <a:rPr lang="ru-RU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пер­вом про­хо­де ал­го­ритм под­счи­ты­ва­ет встре­ча­е­мость объ­ек­тов (пары ат­ри­бут-зна­че­ние) в на­бо­рах и за­по­ми­на­ет их в «таб­ли­це за­го­лов­ков</a:t>
            </a:r>
            <a:r>
              <a:rPr lang="ru-RU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».</a:t>
            </a:r>
            <a:endParaRPr lang="en-US" b="1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65760" lvl="1" indent="0" algn="just" fontAlgn="base">
              <a:buNone/>
            </a:pPr>
            <a:r>
              <a:rPr lang="ru-RU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При вто­ром про­хо­де ал­го­ритм стро­ит струк­ту­ру FP-де­ре­ва путём встав­ки эк­зем­пля­ров. Объ­ек­ты в каж­дом эк­зем­пля­ре долж­ны быть упо­ря­до­че­ны по убы­ва­нию их ча­сто­ты встре­ча­е­мо­сти в на­бо­ре, так что де­ре­во может быть об­ра­бо­та­но быст­ро</a:t>
            </a:r>
            <a:r>
              <a:rPr lang="ru-RU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.</a:t>
            </a:r>
            <a:endParaRPr lang="en-US" b="1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65760" lvl="1" indent="0" algn="just" fontAlgn="base">
              <a:buNone/>
            </a:pPr>
            <a:r>
              <a:rPr lang="ru-RU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Объ­ек­ты в каж­дом эк­зем­пля­ре, ко­то­рые не до­сти­га­ют ми­ни­маль­но­го по­ро­га, от­бра­сы­ва­ют­ся. Если много эк­зем­пля­ров имеют об­щи­ми боль­шин­ство часто встре­ча­е­мых объ­ек­тов, FP-де­ре­во обес­пе­чи­ва­ет вы­со­кое сжа­тие близ­ко к корню де­ре­ва</a:t>
            </a:r>
            <a:r>
              <a:rPr lang="ru-RU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.</a:t>
            </a:r>
            <a:endParaRPr lang="ru-RU" sz="20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45720" indent="432000" algn="just" fontAlgn="base">
              <a:buNone/>
            </a:pPr>
            <a:endParaRPr lang="ru-RU" sz="20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61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</p:spPr>
        <p:txBody>
          <a:bodyPr/>
          <a:lstStyle/>
          <a:p>
            <a:pPr lvl="1" algn="ctr"/>
            <a:r>
              <a:rPr lang="ru-RU" sz="44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ea typeface="+mj-ea"/>
                <a:cs typeface="Times New Roman" pitchFamily="18" charset="0"/>
              </a:rPr>
              <a:t>Алгоритмы поиска ассоциативных правил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07748" y="1340768"/>
            <a:ext cx="8136904" cy="4904496"/>
          </a:xfrm>
        </p:spPr>
        <p:txBody>
          <a:bodyPr>
            <a:noAutofit/>
          </a:bodyPr>
          <a:lstStyle/>
          <a:p>
            <a:pPr marL="45720" indent="0" algn="just" fontAlgn="base">
              <a:buNone/>
            </a:pPr>
            <a:r>
              <a:rPr lang="ru-RU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Ре­кур­сив­ная об­ра­бот­ка этой вер­сии сжа­тия роста боль­ших объ­ек­тов глав­но­го на­бо­ра на­зна­ча­ет­ся прямо, а не ге­не­ри­ру­ет­ся кан­ди­да­ты с по­сле­ду­ю­щей про­вер­кой по пол­ной базе. Рост на­чи­на­ет­ся снизу таб­ли­цы за­го­лов­ков путём на­хож­де­ния всех эк­зем­пля­ров, со­от­вет­ству­ю­щих дан­ным усло­ви­ям. Со­зда­ёт­ся новое де­ре­во со счёт­чи­ка­ми, по­лу­ча­е­мых из ис­ход­но­го де­ре­ва и со­от­вет­ству­ю­щи­ми на­бо­ру эк­зем­пля­ров, ко­то­рые за­ви­сят от ат­ри­бу­та, и каж­дый узел по­лу­ча­ет сумму счёт­чи­ков его по­том­ков. Ре­кур­сив­ный рост пре­кра­ща­ет­ся, когда не оста­лось объ­ек­тов, ко­то­рые удо­вле­тво­ря­ют ми­ни­маль­но­му по­ро­гу под­держ­ки, и ра­бо­та про­дол­жа­ет­ся на осталь­ных эле­мен­тах за­го­лов­ков ис­ход­но­го FP-де­ре­ва.</a:t>
            </a:r>
          </a:p>
          <a:p>
            <a:pPr marL="45720" indent="0" algn="just" fontAlgn="base">
              <a:buNone/>
            </a:pPr>
            <a:r>
              <a:rPr lang="ru-RU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Когда ре­кур­сив­ный про­цесс за­вер­шён, все боль­шие на­бо­ры объ­ек­тов с ми­ни­маль­ным по­кры­ти­ем най­де­ны и на­чи­на­ет­ся со­зда­ние ас­со­ци­а­тив­но­го правила.</a:t>
            </a:r>
          </a:p>
          <a:p>
            <a:pPr marL="502920" indent="-457200" algn="just" fontAlgn="base">
              <a:buFont typeface="+mj-lt"/>
              <a:buAutoNum type="arabicPeriod"/>
            </a:pPr>
            <a:endParaRPr lang="ru-RU" sz="20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45720" indent="432000" algn="just" fontAlgn="base">
              <a:buNone/>
            </a:pPr>
            <a:endParaRPr lang="ru-RU" sz="20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19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288" y="44624"/>
            <a:ext cx="9144000" cy="6480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Спасибо за внимание!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204864"/>
            <a:ext cx="5803712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289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Ассоциативные правила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Объект 7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1412776"/>
                <a:ext cx="8136904" cy="3960440"/>
              </a:xfrm>
            </p:spPr>
            <p:txBody>
              <a:bodyPr/>
              <a:lstStyle/>
              <a:p>
                <a:pPr marL="45720" indent="432000" algn="just" fontAlgn="base">
                  <a:buNone/>
                </a:pP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Пусть дан набор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𝑰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2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,…,</m:t>
                        </m:r>
                        <m:sSub>
                          <m:sSubPr>
                            <m:ctrlPr>
                              <a:rPr lang="en-US" sz="2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𝒏</m:t>
                            </m:r>
                          </m:sub>
                        </m:sSub>
                      </m:e>
                    </m:d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из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𝒏</m:t>
                    </m:r>
                  </m:oMath>
                </a14:m>
                <a:r>
                  <a:rPr lang="en-US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 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двоичных атрибутов, называемых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 объектами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.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 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Пусть 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дан 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набор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𝑫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2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,…,</m:t>
                        </m:r>
                        <m:sSub>
                          <m:sSubPr>
                            <m:ctrlPr>
                              <a:rPr lang="en-US" sz="2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𝒎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 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транзакций, называемый базой 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данных.</a:t>
                </a:r>
                <a:endParaRPr lang="en-US" sz="2000" b="1" dirty="0" smtClean="0">
                  <a:solidFill>
                    <a:schemeClr val="tx1"/>
                  </a:solidFill>
                  <a:latin typeface="Palatino Linotype" panose="02040502050505030304" pitchFamily="18" charset="0"/>
                </a:endParaRPr>
              </a:p>
              <a:p>
                <a:pPr marL="45720" indent="432000" algn="just" fontAlgn="base">
                  <a:buNone/>
                </a:pP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Каждая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 транзакция 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в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𝑫</m:t>
                    </m:r>
                  </m:oMath>
                </a14:m>
                <a:r>
                  <a:rPr lang="en-US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 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имеет уникальный ID (номер) транзакции и состоит из подмножества объектов из 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𝑰</m:t>
                    </m:r>
                  </m:oMath>
                </a14:m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.</a:t>
                </a:r>
                <a:endParaRPr lang="en-US" sz="2000" b="1" dirty="0" smtClean="0">
                  <a:solidFill>
                    <a:schemeClr val="tx1"/>
                  </a:solidFill>
                  <a:latin typeface="Palatino Linotype" panose="02040502050505030304" pitchFamily="18" charset="0"/>
                </a:endParaRPr>
              </a:p>
              <a:p>
                <a:pPr marL="45720" indent="432000" algn="just" fontAlgn="base">
                  <a:buNone/>
                </a:pP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Правило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 определяется как импликация вида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: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𝑿</m:t>
                    </m:r>
                    <m:groupChr>
                      <m:groupChrPr>
                        <m:chr m:val="⇒"/>
                        <m:vertJc m:val="bot"/>
                        <m:ctrlPr>
                          <a:rPr lang="ru-RU" sz="2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groupChrPr>
                      <m:e/>
                    </m:groupCh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𝒀</m:t>
                    </m:r>
                  </m:oMath>
                </a14:m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, где 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𝑿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𝒀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⊆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𝑰</m:t>
                    </m:r>
                  </m:oMath>
                </a14:m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.</a:t>
                </a:r>
                <a:endParaRPr lang="en-US" sz="2000" b="1" dirty="0" smtClean="0">
                  <a:solidFill>
                    <a:schemeClr val="tx1"/>
                  </a:solidFill>
                  <a:latin typeface="Palatino Linotype" panose="02040502050505030304" pitchFamily="18" charset="0"/>
                </a:endParaRPr>
              </a:p>
              <a:p>
                <a:pPr marL="45720" indent="432000" algn="just" fontAlgn="base">
                  <a:buNone/>
                </a:pP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Любое 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правило состоит из двух различных наборов объектов, известных также как наборы объектов, 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𝑿</m:t>
                    </m:r>
                  </m:oMath>
                </a14:m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 и 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𝒀</m:t>
                    </m:r>
                  </m:oMath>
                </a14:m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, 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где  </a:t>
                </a:r>
                <a:r>
                  <a:rPr lang="en-US" sz="20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𝑿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 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называется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 первым операндом или левой частью, а  </a:t>
                </a:r>
                <a:r>
                  <a:rPr lang="en-US" sz="20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𝒀</m:t>
                    </m:r>
                  </m:oMath>
                </a14:m>
                <a:r>
                  <a:rPr lang="en-US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 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— вторым операндом или правой частью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.</a:t>
                </a:r>
                <a:endParaRPr lang="ru-RU" dirty="0"/>
              </a:p>
            </p:txBody>
          </p:sp>
        </mc:Choice>
        <mc:Fallback xmlns="">
          <p:sp>
            <p:nvSpPr>
              <p:cNvPr id="8" name="Объект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1412776"/>
                <a:ext cx="8136904" cy="3960440"/>
              </a:xfrm>
              <a:blipFill rotWithShape="1">
                <a:blip r:embed="rId2"/>
                <a:stretch>
                  <a:fillRect l="-225" t="-770" r="-825" b="-13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808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Ассоциативные правила</a:t>
            </a: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1855620"/>
              </p:ext>
            </p:extLst>
          </p:nvPr>
        </p:nvGraphicFramePr>
        <p:xfrm>
          <a:off x="971600" y="1196752"/>
          <a:ext cx="7416822" cy="2700020"/>
        </p:xfrm>
        <a:graphic>
          <a:graphicData uri="http://schemas.openxmlformats.org/drawingml/2006/table">
            <a:tbl>
              <a:tblPr/>
              <a:tblGrid>
                <a:gridCol w="1236137"/>
                <a:gridCol w="1236137"/>
                <a:gridCol w="1236137"/>
                <a:gridCol w="1236137"/>
                <a:gridCol w="1236137"/>
                <a:gridCol w="1236137"/>
              </a:tblGrid>
              <a:tr h="0">
                <a:tc gridSpan="6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Palatino Linotype" panose="02040502050505030304" pitchFamily="18" charset="0"/>
                        </a:rPr>
                        <a:t>Пример </a:t>
                      </a:r>
                      <a:r>
                        <a:rPr lang="ru-RU" dirty="0">
                          <a:latin typeface="Palatino Linotype" panose="02040502050505030304" pitchFamily="18" charset="0"/>
                        </a:rPr>
                        <a:t>базы данных с 5 транзакциями и 5 элементами</a:t>
                      </a: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b="1">
                          <a:effectLst/>
                          <a:latin typeface="Palatino Linotype" panose="02040502050505030304" pitchFamily="18" charset="0"/>
                        </a:rPr>
                        <a:t>ID </a:t>
                      </a:r>
                      <a:r>
                        <a:rPr lang="ru-RU" b="1">
                          <a:effectLst/>
                          <a:latin typeface="Palatino Linotype" panose="02040502050505030304" pitchFamily="18" charset="0"/>
                        </a:rPr>
                        <a:t>транзакции</a:t>
                      </a:r>
                    </a:p>
                  </a:txBody>
                  <a:tcPr marL="31750" marR="31750" marT="6350" marB="6350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D19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b="1">
                          <a:effectLst/>
                          <a:latin typeface="Palatino Linotype" panose="02040502050505030304" pitchFamily="18" charset="0"/>
                        </a:rPr>
                        <a:t>молоко</a:t>
                      </a:r>
                    </a:p>
                  </a:txBody>
                  <a:tcPr marL="31750" marR="31750" marT="6350" marB="6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19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b="1">
                          <a:effectLst/>
                          <a:latin typeface="Palatino Linotype" panose="02040502050505030304" pitchFamily="18" charset="0"/>
                        </a:rPr>
                        <a:t>хлеб</a:t>
                      </a:r>
                    </a:p>
                  </a:txBody>
                  <a:tcPr marL="31750" marR="31750" marT="6350" marB="6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19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b="1">
                          <a:effectLst/>
                          <a:latin typeface="Palatino Linotype" panose="02040502050505030304" pitchFamily="18" charset="0"/>
                        </a:rPr>
                        <a:t>масло</a:t>
                      </a:r>
                    </a:p>
                  </a:txBody>
                  <a:tcPr marL="31750" marR="31750" marT="6350" marB="6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19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b="1">
                          <a:effectLst/>
                          <a:latin typeface="Palatino Linotype" panose="02040502050505030304" pitchFamily="18" charset="0"/>
                        </a:rPr>
                        <a:t>пиво</a:t>
                      </a:r>
                    </a:p>
                  </a:txBody>
                  <a:tcPr marL="31750" marR="31750" marT="6350" marB="6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19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b="1" dirty="0" smtClean="0">
                          <a:effectLst/>
                          <a:latin typeface="Palatino Linotype" panose="02040502050505030304" pitchFamily="18" charset="0"/>
                        </a:rPr>
                        <a:t>креветки</a:t>
                      </a:r>
                      <a:endParaRPr lang="ru-RU" b="1" dirty="0"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31750" marR="31750" marT="6350" marB="6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198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auto"/>
                      <a:r>
                        <a:rPr lang="ru-RU">
                          <a:effectLst/>
                          <a:latin typeface="Palatino Linotype" panose="02040502050505030304" pitchFamily="18" charset="0"/>
                        </a:rPr>
                        <a:t>1</a:t>
                      </a:r>
                    </a:p>
                  </a:txBody>
                  <a:tcPr marL="25400" marR="254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/>
                      <a:r>
                        <a:rPr lang="ru-RU">
                          <a:effectLst/>
                          <a:latin typeface="Palatino Linotype" panose="02040502050505030304" pitchFamily="18" charset="0"/>
                        </a:rPr>
                        <a:t>1</a:t>
                      </a:r>
                    </a:p>
                  </a:txBody>
                  <a:tcPr marL="25400" marR="254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FDC"/>
                    </a:solidFill>
                  </a:tcPr>
                </a:tc>
                <a:tc>
                  <a:txBody>
                    <a:bodyPr/>
                    <a:lstStyle/>
                    <a:p>
                      <a:pPr fontAlgn="auto"/>
                      <a:r>
                        <a:rPr lang="ru-RU">
                          <a:effectLst/>
                          <a:latin typeface="Palatino Linotype" panose="02040502050505030304" pitchFamily="18" charset="0"/>
                        </a:rPr>
                        <a:t>1</a:t>
                      </a:r>
                    </a:p>
                  </a:txBody>
                  <a:tcPr marL="25400" marR="254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/>
                      <a:r>
                        <a:rPr lang="ru-RU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</a:p>
                  </a:txBody>
                  <a:tcPr marL="25400" marR="254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FDC"/>
                    </a:solidFill>
                  </a:tcPr>
                </a:tc>
                <a:tc>
                  <a:txBody>
                    <a:bodyPr/>
                    <a:lstStyle/>
                    <a:p>
                      <a:pPr fontAlgn="auto"/>
                      <a:r>
                        <a:rPr lang="ru-RU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</a:p>
                  </a:txBody>
                  <a:tcPr marL="25400" marR="254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/>
                      <a:r>
                        <a:rPr lang="ru-RU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</a:p>
                  </a:txBody>
                  <a:tcPr marL="25400" marR="254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FD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auto"/>
                      <a:r>
                        <a:rPr lang="ru-RU">
                          <a:effectLst/>
                          <a:latin typeface="Palatino Linotype" panose="02040502050505030304" pitchFamily="18" charset="0"/>
                        </a:rPr>
                        <a:t>2</a:t>
                      </a:r>
                    </a:p>
                  </a:txBody>
                  <a:tcPr marL="25400" marR="254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FDC"/>
                    </a:solidFill>
                  </a:tcPr>
                </a:tc>
                <a:tc>
                  <a:txBody>
                    <a:bodyPr/>
                    <a:lstStyle/>
                    <a:p>
                      <a:pPr fontAlgn="auto"/>
                      <a:r>
                        <a:rPr lang="ru-RU" dirty="0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</a:p>
                  </a:txBody>
                  <a:tcPr marL="25400" marR="254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BA"/>
                    </a:solidFill>
                  </a:tcPr>
                </a:tc>
                <a:tc>
                  <a:txBody>
                    <a:bodyPr/>
                    <a:lstStyle/>
                    <a:p>
                      <a:pPr fontAlgn="auto"/>
                      <a:r>
                        <a:rPr lang="ru-RU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</a:p>
                  </a:txBody>
                  <a:tcPr marL="25400" marR="254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FDC"/>
                    </a:solidFill>
                  </a:tcPr>
                </a:tc>
                <a:tc>
                  <a:txBody>
                    <a:bodyPr/>
                    <a:lstStyle/>
                    <a:p>
                      <a:pPr fontAlgn="auto"/>
                      <a:r>
                        <a:rPr lang="ru-RU" dirty="0">
                          <a:effectLst/>
                          <a:latin typeface="Palatino Linotype" panose="02040502050505030304" pitchFamily="18" charset="0"/>
                        </a:rPr>
                        <a:t>1</a:t>
                      </a:r>
                    </a:p>
                  </a:txBody>
                  <a:tcPr marL="25400" marR="254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BA"/>
                    </a:solidFill>
                  </a:tcPr>
                </a:tc>
                <a:tc>
                  <a:txBody>
                    <a:bodyPr/>
                    <a:lstStyle/>
                    <a:p>
                      <a:pPr fontAlgn="auto"/>
                      <a:r>
                        <a:rPr lang="ru-RU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</a:p>
                  </a:txBody>
                  <a:tcPr marL="25400" marR="254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FDC"/>
                    </a:solidFill>
                  </a:tcPr>
                </a:tc>
                <a:tc>
                  <a:txBody>
                    <a:bodyPr/>
                    <a:lstStyle/>
                    <a:p>
                      <a:pPr fontAlgn="auto"/>
                      <a:r>
                        <a:rPr lang="ru-RU" dirty="0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</a:p>
                  </a:txBody>
                  <a:tcPr marL="25400" marR="254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B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auto"/>
                      <a:r>
                        <a:rPr lang="ru-RU">
                          <a:effectLst/>
                          <a:latin typeface="Palatino Linotype" panose="02040502050505030304" pitchFamily="18" charset="0"/>
                        </a:rPr>
                        <a:t>3</a:t>
                      </a:r>
                    </a:p>
                  </a:txBody>
                  <a:tcPr marL="25400" marR="254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/>
                      <a:r>
                        <a:rPr lang="ru-RU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</a:p>
                  </a:txBody>
                  <a:tcPr marL="25400" marR="254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FDC"/>
                    </a:solidFill>
                  </a:tcPr>
                </a:tc>
                <a:tc>
                  <a:txBody>
                    <a:bodyPr/>
                    <a:lstStyle/>
                    <a:p>
                      <a:pPr fontAlgn="auto"/>
                      <a:r>
                        <a:rPr lang="ru-RU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</a:p>
                  </a:txBody>
                  <a:tcPr marL="25400" marR="254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/>
                      <a:r>
                        <a:rPr lang="ru-RU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</a:p>
                  </a:txBody>
                  <a:tcPr marL="25400" marR="254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FDC"/>
                    </a:solidFill>
                  </a:tcPr>
                </a:tc>
                <a:tc>
                  <a:txBody>
                    <a:bodyPr/>
                    <a:lstStyle/>
                    <a:p>
                      <a:pPr fontAlgn="auto"/>
                      <a:r>
                        <a:rPr lang="ru-RU">
                          <a:effectLst/>
                          <a:latin typeface="Palatino Linotype" panose="02040502050505030304" pitchFamily="18" charset="0"/>
                        </a:rPr>
                        <a:t>1</a:t>
                      </a:r>
                    </a:p>
                  </a:txBody>
                  <a:tcPr marL="25400" marR="254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/>
                      <a:r>
                        <a:rPr lang="ru-RU">
                          <a:effectLst/>
                          <a:latin typeface="Palatino Linotype" panose="02040502050505030304" pitchFamily="18" charset="0"/>
                        </a:rPr>
                        <a:t>1</a:t>
                      </a:r>
                    </a:p>
                  </a:txBody>
                  <a:tcPr marL="25400" marR="254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FD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auto"/>
                      <a:r>
                        <a:rPr lang="ru-RU">
                          <a:effectLst/>
                          <a:latin typeface="Palatino Linotype" panose="02040502050505030304" pitchFamily="18" charset="0"/>
                        </a:rPr>
                        <a:t>4</a:t>
                      </a:r>
                    </a:p>
                  </a:txBody>
                  <a:tcPr marL="25400" marR="254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FDC"/>
                    </a:solidFill>
                  </a:tcPr>
                </a:tc>
                <a:tc>
                  <a:txBody>
                    <a:bodyPr/>
                    <a:lstStyle/>
                    <a:p>
                      <a:pPr fontAlgn="auto"/>
                      <a:r>
                        <a:rPr lang="ru-RU" dirty="0">
                          <a:effectLst/>
                          <a:latin typeface="Palatino Linotype" panose="02040502050505030304" pitchFamily="18" charset="0"/>
                        </a:rPr>
                        <a:t>1</a:t>
                      </a:r>
                    </a:p>
                  </a:txBody>
                  <a:tcPr marL="25400" marR="254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BA"/>
                    </a:solidFill>
                  </a:tcPr>
                </a:tc>
                <a:tc>
                  <a:txBody>
                    <a:bodyPr/>
                    <a:lstStyle/>
                    <a:p>
                      <a:pPr fontAlgn="auto"/>
                      <a:r>
                        <a:rPr lang="ru-RU" dirty="0">
                          <a:effectLst/>
                          <a:latin typeface="Palatino Linotype" panose="02040502050505030304" pitchFamily="18" charset="0"/>
                        </a:rPr>
                        <a:t>1</a:t>
                      </a:r>
                    </a:p>
                  </a:txBody>
                  <a:tcPr marL="25400" marR="254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FDC"/>
                    </a:solidFill>
                  </a:tcPr>
                </a:tc>
                <a:tc>
                  <a:txBody>
                    <a:bodyPr/>
                    <a:lstStyle/>
                    <a:p>
                      <a:pPr fontAlgn="auto"/>
                      <a:r>
                        <a:rPr lang="ru-RU" dirty="0">
                          <a:effectLst/>
                          <a:latin typeface="Palatino Linotype" panose="02040502050505030304" pitchFamily="18" charset="0"/>
                        </a:rPr>
                        <a:t>1</a:t>
                      </a:r>
                    </a:p>
                  </a:txBody>
                  <a:tcPr marL="25400" marR="254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BA"/>
                    </a:solidFill>
                  </a:tcPr>
                </a:tc>
                <a:tc>
                  <a:txBody>
                    <a:bodyPr/>
                    <a:lstStyle/>
                    <a:p>
                      <a:pPr fontAlgn="auto"/>
                      <a:r>
                        <a:rPr lang="ru-RU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</a:p>
                  </a:txBody>
                  <a:tcPr marL="25400" marR="254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FDC"/>
                    </a:solidFill>
                  </a:tcPr>
                </a:tc>
                <a:tc>
                  <a:txBody>
                    <a:bodyPr/>
                    <a:lstStyle/>
                    <a:p>
                      <a:pPr fontAlgn="auto"/>
                      <a:r>
                        <a:rPr lang="ru-RU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</a:p>
                  </a:txBody>
                  <a:tcPr marL="25400" marR="254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B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auto"/>
                      <a:r>
                        <a:rPr lang="ru-RU">
                          <a:effectLst/>
                          <a:latin typeface="Palatino Linotype" panose="02040502050505030304" pitchFamily="18" charset="0"/>
                        </a:rPr>
                        <a:t>5</a:t>
                      </a:r>
                    </a:p>
                  </a:txBody>
                  <a:tcPr marL="25400" marR="254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/>
                      <a:r>
                        <a:rPr lang="ru-RU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</a:p>
                  </a:txBody>
                  <a:tcPr marL="25400" marR="254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FDC"/>
                    </a:solidFill>
                  </a:tcPr>
                </a:tc>
                <a:tc>
                  <a:txBody>
                    <a:bodyPr/>
                    <a:lstStyle/>
                    <a:p>
                      <a:pPr fontAlgn="auto"/>
                      <a:r>
                        <a:rPr lang="ru-RU">
                          <a:effectLst/>
                          <a:latin typeface="Palatino Linotype" panose="02040502050505030304" pitchFamily="18" charset="0"/>
                        </a:rPr>
                        <a:t>1</a:t>
                      </a:r>
                    </a:p>
                  </a:txBody>
                  <a:tcPr marL="25400" marR="254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/>
                      <a:r>
                        <a:rPr lang="ru-RU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</a:p>
                  </a:txBody>
                  <a:tcPr marL="25400" marR="254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FDC"/>
                    </a:solidFill>
                  </a:tcPr>
                </a:tc>
                <a:tc>
                  <a:txBody>
                    <a:bodyPr/>
                    <a:lstStyle/>
                    <a:p>
                      <a:pPr fontAlgn="auto"/>
                      <a:r>
                        <a:rPr lang="ru-RU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</a:p>
                  </a:txBody>
                  <a:tcPr marL="25400" marR="254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/>
                      <a:r>
                        <a:rPr lang="ru-RU" dirty="0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</a:p>
                  </a:txBody>
                  <a:tcPr marL="25400" marR="254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FD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980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Концепции</a:t>
            </a:r>
            <a:endParaRPr lang="ru-RU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507748" y="890384"/>
                <a:ext cx="8136904" cy="3474720"/>
              </a:xfrm>
            </p:spPr>
            <p:txBody>
              <a:bodyPr>
                <a:normAutofit/>
              </a:bodyPr>
              <a:lstStyle/>
              <a:p>
                <a:pPr marL="45720" indent="432000" algn="just" fontAlgn="base">
                  <a:buNone/>
                </a:pP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Чтобы выбрать вызывающее интерес правило из множества всех возможных правил, используются ограничения на различные меры значимости и содержательности. 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Наиболее известными ограничениями являются минимальный порог поддержки и 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доверия.</a:t>
                </a:r>
              </a:p>
              <a:p>
                <a:pPr marL="45720" indent="432000" algn="just" fontAlgn="base">
                  <a:buNone/>
                </a:pP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Пусть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𝑿</m:t>
                    </m:r>
                  </m:oMath>
                </a14:m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 будет 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набором объектов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𝑿</m:t>
                    </m:r>
                    <m:groupChr>
                      <m:groupChrPr>
                        <m:chr m:val="⇒"/>
                        <m:vertJc m:val="bot"/>
                        <m:ctrlPr>
                          <a:rPr lang="ru-RU" sz="2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groupChrPr>
                      <m:e/>
                    </m:groupChr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𝒀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будет 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ассоциативным правилом, а </a:t>
                </a:r>
                <a:r>
                  <a:rPr lang="en-US" sz="20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𝑻</m:t>
                    </m:r>
                  </m:oMath>
                </a14:m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 — набором транзакций данной базы данных.</a:t>
                </a:r>
              </a:p>
              <a:p>
                <a:pPr marL="4572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507748" y="890384"/>
                <a:ext cx="8136904" cy="3474720"/>
              </a:xfrm>
              <a:blipFill rotWithShape="1">
                <a:blip r:embed="rId2"/>
                <a:stretch>
                  <a:fillRect l="-150" t="-877" r="-8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447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Поддержка</a:t>
            </a:r>
            <a:endParaRPr lang="ru-RU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507748" y="828760"/>
                <a:ext cx="8136904" cy="3680360"/>
              </a:xfrm>
            </p:spPr>
            <p:txBody>
              <a:bodyPr>
                <a:normAutofit/>
              </a:bodyPr>
              <a:lstStyle/>
              <a:p>
                <a:pPr marL="45720" indent="432000" algn="just" fontAlgn="base">
                  <a:buNone/>
                </a:pP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Поддержка — это показатель, насколько часто набор объектов обнаруживается в базе данных.</a:t>
                </a:r>
              </a:p>
              <a:p>
                <a:pPr marL="45720" indent="432000" algn="just" fontAlgn="base">
                  <a:buNone/>
                </a:pP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Поддержка набора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𝑿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  по отношению 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к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𝑻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 определяется 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как отношение 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числа транзакций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𝒕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в 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базе данных, содержащих набор 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𝑿</m:t>
                    </m:r>
                  </m:oMath>
                </a14:m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, 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к общему числу транзакций 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.</a:t>
                </a:r>
                <a:endParaRPr lang="en-US" sz="2000" b="1" dirty="0" smtClean="0">
                  <a:solidFill>
                    <a:schemeClr val="tx1"/>
                  </a:solidFill>
                  <a:latin typeface="Palatino Linotype" panose="02040502050505030304" pitchFamily="18" charset="0"/>
                </a:endParaRPr>
              </a:p>
              <a:p>
                <a:pPr marL="45720" indent="432000" algn="just" fontAlgn="base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𝑺𝒖𝒑𝒑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𝑿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𝒕</m:t>
                                  </m:r>
                                  <m: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∈</m:t>
                                  </m:r>
                                  <m: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𝑻</m:t>
                                  </m:r>
                                  <m: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;</m:t>
                                  </m:r>
                                  <m: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𝑿</m:t>
                                  </m:r>
                                  <m: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⊆</m:t>
                                  </m:r>
                                  <m: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𝒕</m:t>
                                  </m:r>
                                </m:e>
                              </m:d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𝑻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ru-RU" sz="2000" b="1" dirty="0" smtClean="0">
                  <a:solidFill>
                    <a:schemeClr val="tx1"/>
                  </a:solidFill>
                  <a:latin typeface="Palatino Linotype" panose="02040502050505030304" pitchFamily="18" charset="0"/>
                </a:endParaRPr>
              </a:p>
              <a:p>
                <a:pPr marL="45720" indent="432000" algn="just" fontAlgn="base">
                  <a:buNone/>
                </a:pP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В 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нашем примере набор данных X={пиво, 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креветки} 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имеет поддержку 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1/5=0.2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, 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поскольку он обнаруживается в 20 % всех транзакций (1 из 5 транзакций). 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507748" y="828760"/>
                <a:ext cx="8136904" cy="3680360"/>
              </a:xfrm>
              <a:blipFill rotWithShape="1">
                <a:blip r:embed="rId2"/>
                <a:stretch>
                  <a:fillRect l="-150" t="-828" r="-8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005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Доверие</a:t>
            </a:r>
            <a:endParaRPr lang="ru-RU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507748" y="828760"/>
                <a:ext cx="8136904" cy="5120520"/>
              </a:xfrm>
            </p:spPr>
            <p:txBody>
              <a:bodyPr>
                <a:noAutofit/>
              </a:bodyPr>
              <a:lstStyle/>
              <a:p>
                <a:pPr marL="45720" indent="432000" algn="just" fontAlgn="base">
                  <a:buNone/>
                </a:pP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Доверие — это показатель, насколько часто правило оказывается верным.</a:t>
                </a:r>
              </a:p>
              <a:p>
                <a:pPr marL="45720" indent="432000" algn="just" fontAlgn="base">
                  <a:buNone/>
                </a:pP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Значение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 доверия 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правила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𝑿</m:t>
                    </m:r>
                    <m:groupChr>
                      <m:groupChrPr>
                        <m:chr m:val="⇒"/>
                        <m:pos m:val="top"/>
                        <m:ctrlPr>
                          <a:rPr lang="en-US" sz="2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groupChrPr>
                      <m:e/>
                    </m:groupChr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𝒀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  по отношению к набору 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транзакций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𝑻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является 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отношением числа транзакций, которые содержат как 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набор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𝑿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 , так и 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набор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𝒀</m:t>
                    </m:r>
                  </m:oMath>
                </a14:m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 , к числу транзакций, содержащих 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набор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𝑿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 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.</a:t>
                </a:r>
              </a:p>
              <a:p>
                <a:pPr marL="45720" indent="432000" algn="just" fontAlgn="base">
                  <a:buNone/>
                </a:pP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Доверие 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определяется 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как:</a:t>
                </a:r>
                <a:endParaRPr lang="en-US" sz="2000" b="1" dirty="0" smtClean="0">
                  <a:solidFill>
                    <a:schemeClr val="tx1"/>
                  </a:solidFill>
                  <a:latin typeface="Palatino Linotype" panose="02040502050505030304" pitchFamily="18" charset="0"/>
                </a:endParaRPr>
              </a:p>
              <a:p>
                <a:pPr marL="45720" indent="432000" algn="just" fontAlgn="base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𝑪𝒐𝒏𝒇</m:t>
                      </m:r>
                      <m:d>
                        <m:dPr>
                          <m:ctrlP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𝑿</m:t>
                          </m:r>
                          <m:groupChr>
                            <m:groupChrPr>
                              <m:chr m:val="⇒"/>
                              <m:pos m:val="top"/>
                              <m:ctrlPr>
                                <a:rPr lang="en-U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groupChrPr>
                            <m:e/>
                          </m:groupChr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𝒀</m:t>
                          </m:r>
                        </m:e>
                      </m:d>
                      <m:r>
                        <a:rPr lang="en-US" sz="2000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𝑺𝒖𝒑𝒑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(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𝑿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◡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𝒀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𝑺𝒖𝒑𝒑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𝑿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ru-RU" sz="2000" b="1" dirty="0">
                  <a:solidFill>
                    <a:schemeClr val="tx1"/>
                  </a:solidFill>
                  <a:latin typeface="Palatino Linotype" panose="02040502050505030304" pitchFamily="18" charset="0"/>
                </a:endParaRPr>
              </a:p>
              <a:p>
                <a:pPr marL="45720" indent="432000" algn="just" fontAlgn="base">
                  <a:buNone/>
                </a:pP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Например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, правило {масло, хлеб} =&gt; {молоко} имеет 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доверие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 0.2/0.2=1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  в базе данных, что означает, что для 100% транзакций, содержащих масло и хлеб, правило верно (в 100 % случаев, когда покупается масло и хлеб, молоко покупается также).</a:t>
                </a:r>
              </a:p>
              <a:p>
                <a:pPr marL="45720" indent="0" algn="just" fontAlgn="base">
                  <a:buNone/>
                </a:pPr>
                <a:endParaRPr lang="ru-RU" sz="2000" b="1" dirty="0">
                  <a:solidFill>
                    <a:schemeClr val="tx1"/>
                  </a:solidFill>
                  <a:latin typeface="Palatino Linotype" panose="0204050205050503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507748" y="828760"/>
                <a:ext cx="8136904" cy="5120520"/>
              </a:xfrm>
              <a:blipFill rotWithShape="1">
                <a:blip r:embed="rId2"/>
                <a:stretch>
                  <a:fillRect l="-150" t="-595" r="-8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572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Лифт</a:t>
            </a:r>
            <a:endParaRPr lang="ru-RU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507748" y="828760"/>
                <a:ext cx="8136904" cy="5120520"/>
              </a:xfrm>
            </p:spPr>
            <p:txBody>
              <a:bodyPr>
                <a:noAutofit/>
              </a:bodyPr>
              <a:lstStyle/>
              <a:p>
                <a:pPr marL="45720" indent="432000" algn="just" fontAlgn="base">
                  <a:buNone/>
                </a:pP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Лифт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 правила определяется как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:</a:t>
                </a:r>
              </a:p>
              <a:p>
                <a:pPr marL="45720" indent="0" algn="just" fontAlgn="base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𝑳𝒊𝒇𝒕</m:t>
                      </m:r>
                      <m:d>
                        <m:dPr>
                          <m:ctrlP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𝑿</m:t>
                          </m:r>
                          <m:groupChr>
                            <m:groupChrPr>
                              <m:chr m:val="⇒"/>
                              <m:pos m:val="top"/>
                              <m:ctrlPr>
                                <a:rPr lang="en-U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groupChrPr>
                            <m:e/>
                          </m:groupChr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𝒀</m:t>
                          </m:r>
                        </m:e>
                      </m:d>
                      <m:r>
                        <a:rPr lang="en-US" sz="2000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𝑺𝒖𝒑𝒑</m:t>
                          </m:r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(</m:t>
                          </m:r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𝑿</m:t>
                          </m:r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◡</m:t>
                          </m:r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𝒀</m:t>
                          </m:r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𝑺𝒖𝒑𝒑</m:t>
                          </m:r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𝑿</m:t>
                              </m:r>
                            </m:e>
                          </m:d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∗</m:t>
                          </m:r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𝑺𝒖𝒑𝒑</m:t>
                          </m:r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(</m:t>
                          </m:r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𝒀</m:t>
                          </m:r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ru-RU" sz="2000" b="1" dirty="0">
                  <a:solidFill>
                    <a:schemeClr val="tx1"/>
                  </a:solidFill>
                  <a:latin typeface="Palatino Linotype" panose="02040502050505030304" pitchFamily="18" charset="0"/>
                </a:endParaRPr>
              </a:p>
              <a:p>
                <a:pPr marL="45720" indent="0" algn="just" fontAlgn="base">
                  <a:buNone/>
                </a:pP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или отношение наблюдаемой поддержки к математическому ожиданию события, если бы X и Y были бы независимы. Например, правило {молоко, 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хлеб}</a:t>
                </a:r>
                <a14:m>
                  <m:oMath xmlns:m="http://schemas.openxmlformats.org/officeDocument/2006/math">
                    <m:groupChr>
                      <m:groupChrPr>
                        <m:chr m:val="⇒"/>
                        <m:vertJc m:val="bot"/>
                        <m:ctrlPr>
                          <a:rPr lang="ru-RU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groupChrPr>
                      <m:e/>
                    </m:groupChr>
                  </m:oMath>
                </a14:m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{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масло} имеет лифт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.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.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.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.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𝟐𝟓</m:t>
                    </m:r>
                  </m:oMath>
                </a14:m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.</a:t>
                </a:r>
                <a:endParaRPr lang="ru-RU" sz="2000" b="1" dirty="0">
                  <a:solidFill>
                    <a:schemeClr val="tx1"/>
                  </a:solidFill>
                  <a:latin typeface="Palatino Linotype" panose="02040502050505030304" pitchFamily="18" charset="0"/>
                </a:endParaRPr>
              </a:p>
              <a:p>
                <a:pPr marL="45720" indent="0" algn="just" fontAlgn="base">
                  <a:buNone/>
                </a:pPr>
                <a:endParaRPr lang="ru-RU" sz="2000" b="1" dirty="0">
                  <a:solidFill>
                    <a:schemeClr val="tx1"/>
                  </a:solidFill>
                  <a:latin typeface="Palatino Linotype" panose="0204050205050503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507748" y="828760"/>
                <a:ext cx="8136904" cy="5120520"/>
              </a:xfrm>
              <a:blipFill rotWithShape="1">
                <a:blip r:embed="rId2"/>
                <a:stretch>
                  <a:fillRect l="-150" t="-595" r="-8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400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Лифт</a:t>
            </a:r>
            <a:endParaRPr lang="ru-RU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07748" y="828760"/>
            <a:ext cx="8136904" cy="5120520"/>
          </a:xfrm>
        </p:spPr>
        <p:txBody>
          <a:bodyPr>
            <a:noAutofit/>
          </a:bodyPr>
          <a:lstStyle/>
          <a:p>
            <a:pPr marL="45720" indent="432000" algn="just" fontAlgn="base">
              <a:buNone/>
            </a:pPr>
            <a:r>
              <a:rPr lang="ru-RU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Если правило имеет лифт 1, это означает, что событие в левой части независимо от события в правой части. Если два события независимы, никакого правила нельзя вытащить из этих двух </a:t>
            </a:r>
            <a:r>
              <a:rPr lang="ru-RU" sz="20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событий.</a:t>
            </a:r>
            <a:endParaRPr lang="en-US" sz="2000" b="1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45720" indent="432000" algn="just" fontAlgn="base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Если </a:t>
            </a:r>
            <a:r>
              <a:rPr lang="ru-RU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лифт &gt; 1, это позволяет нам знать степень, насколько события связаны друг с другом, и делает эти правила потенциально полезными для предсказания следствия в будущих наборах </a:t>
            </a:r>
            <a:r>
              <a:rPr lang="ru-RU" sz="20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данных.</a:t>
            </a:r>
            <a:endParaRPr lang="en-US" sz="2000" b="1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45720" indent="432000" algn="just" fontAlgn="base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Если </a:t>
            </a:r>
            <a:r>
              <a:rPr lang="ru-RU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лифт &lt; 1, это означает, что объекты заменяют друг друга. Это означает, что наличие одного объекта имеет отрицательный эффект на присутствие второго объекта, и </a:t>
            </a:r>
            <a:r>
              <a:rPr lang="ru-RU" sz="20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наоборот.</a:t>
            </a:r>
            <a:endParaRPr lang="ru-RU" sz="20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37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itchFamily="18" charset="0"/>
              </a:rPr>
              <a:t>Уверенность</a:t>
            </a:r>
            <a:endParaRPr lang="ru-RU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507748" y="828760"/>
                <a:ext cx="8136904" cy="5480560"/>
              </a:xfrm>
            </p:spPr>
            <p:txBody>
              <a:bodyPr>
                <a:noAutofit/>
              </a:bodyPr>
              <a:lstStyle/>
              <a:p>
                <a:pPr marL="45720" indent="432000" algn="just" fontAlgn="base">
                  <a:buNone/>
                </a:pP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Уверенность правила определяется как: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 </a:t>
                </a:r>
                <a:endParaRPr lang="ru-RU" sz="2000" b="1" dirty="0" smtClean="0">
                  <a:solidFill>
                    <a:schemeClr val="tx1"/>
                  </a:solidFill>
                  <a:latin typeface="Palatino Linotype" panose="02040502050505030304" pitchFamily="18" charset="0"/>
                </a:endParaRPr>
              </a:p>
              <a:p>
                <a:pPr marL="45720" indent="432000" algn="ctr" fontAlgn="base">
                  <a:buNone/>
                </a:pP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 </a:t>
                </a:r>
                <a:endParaRPr lang="en-US" sz="2000" b="1" dirty="0" smtClean="0">
                  <a:solidFill>
                    <a:schemeClr val="tx1"/>
                  </a:solidFill>
                  <a:latin typeface="Palatino Linotype" panose="02040502050505030304" pitchFamily="18" charset="0"/>
                </a:endParaRPr>
              </a:p>
              <a:p>
                <a:pPr marL="45720" indent="432000" algn="ctr" fontAlgn="base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schemeClr val="tx1"/>
                          </a:solidFill>
                          <a:latin typeface="Cambria Math"/>
                        </a:rPr>
                        <m:t>𝑪𝒐𝒏𝒗</m:t>
                      </m:r>
                      <m:d>
                        <m:dPr>
                          <m:ctrlP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𝑿</m:t>
                          </m:r>
                          <m:groupChr>
                            <m:groupChrPr>
                              <m:chr m:val="⇒"/>
                              <m:pos m:val="top"/>
                              <m:ctrlPr>
                                <a:rPr lang="en-U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groupChrPr>
                            <m:e/>
                          </m:groupChr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𝒀</m:t>
                          </m:r>
                        </m:e>
                      </m:d>
                      <m:r>
                        <a:rPr lang="en-US" sz="2000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𝑺𝒖𝒑𝒑</m:t>
                          </m:r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𝒀</m:t>
                          </m:r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𝑪𝒐𝒏𝒇</m:t>
                          </m:r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𝑿</m:t>
                          </m:r>
                          <m:groupChr>
                            <m:groupChrPr>
                              <m:chr m:val="⇒"/>
                              <m:pos m:val="top"/>
                              <m:ctrlPr>
                                <a:rPr lang="en-U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groupChrPr>
                            <m:e/>
                          </m:groupChr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𝒀</m:t>
                          </m:r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000" b="1" dirty="0" smtClean="0">
                  <a:solidFill>
                    <a:schemeClr val="tx1"/>
                  </a:solidFill>
                  <a:latin typeface="Palatino Linotype" panose="02040502050505030304" pitchFamily="18" charset="0"/>
                </a:endParaRPr>
              </a:p>
              <a:p>
                <a:pPr marL="45720" indent="432000" algn="just" fontAlgn="base">
                  <a:buNone/>
                </a:pP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Например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, правило {молоко, хлеб}</a:t>
                </a:r>
                <a14:m>
                  <m:oMath xmlns:m="http://schemas.openxmlformats.org/officeDocument/2006/math">
                    <m:groupChr>
                      <m:groupChrPr>
                        <m:chr m:val="⇒"/>
                        <m:vertJc m:val="bot"/>
                        <m:ctrlPr>
                          <a:rPr lang="ru-RU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groupChrPr>
                      <m:e/>
                    </m:groupChr>
                  </m:oMath>
                </a14:m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{масло} имеет 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уверенность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.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.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.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</m:oMath>
                </a14:m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  и может пониматься как отношение ожидаемой частоты, что X встречается без Y (говоря иначе, частота, что правило даёт неправильное предсказание), если бы X и Y были бы независимыми, и наблюдаемой частоты неверных предсказаний</a:t>
                </a: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.</a:t>
                </a:r>
                <a:endParaRPr lang="en-US" sz="2000" b="1" dirty="0" smtClean="0">
                  <a:solidFill>
                    <a:schemeClr val="tx1"/>
                  </a:solidFill>
                  <a:latin typeface="Palatino Linotype" panose="02040502050505030304" pitchFamily="18" charset="0"/>
                </a:endParaRPr>
              </a:p>
              <a:p>
                <a:pPr marL="45720" indent="432000" algn="just" fontAlgn="base">
                  <a:buNone/>
                </a:pPr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 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В этом примере значение уверенности 1,2 показывает, что правило {молоко, хлеб} </a:t>
                </a:r>
                <a14:m>
                  <m:oMath xmlns:m="http://schemas.openxmlformats.org/officeDocument/2006/math">
                    <m:groupChr>
                      <m:groupChrPr>
                        <m:chr m:val="⇒"/>
                        <m:vertJc m:val="bot"/>
                        <m:ctrlPr>
                          <a:rPr lang="ru-RU" sz="2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groupChrPr>
                      <m:e/>
                    </m:groupChr>
                  </m:oMath>
                </a14:m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 </a:t>
                </a:r>
                <a:r>
                  <a:rPr lang="ru-RU" sz="2000" b="1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{масло} будет неверным на 20 % чаще (в 1,2 раз чаще), если ассоциация между X и Y была чистой случайностью.</a:t>
                </a:r>
              </a:p>
              <a:p>
                <a:pPr marL="45720" indent="432000" algn="just" fontAlgn="base">
                  <a:buNone/>
                </a:pPr>
                <a:endParaRPr lang="ru-RU" sz="2000" b="1" dirty="0">
                  <a:solidFill>
                    <a:schemeClr val="tx1"/>
                  </a:solidFill>
                  <a:latin typeface="Palatino Linotype" panose="0204050205050503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507748" y="828760"/>
                <a:ext cx="8136904" cy="5480560"/>
              </a:xfrm>
              <a:blipFill rotWithShape="1">
                <a:blip r:embed="rId2"/>
                <a:stretch>
                  <a:fillRect l="-150" t="-556" r="-8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126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4087</TotalTime>
  <Words>584</Words>
  <Application>Microsoft Office PowerPoint</Application>
  <PresentationFormat>Экран (4:3)</PresentationFormat>
  <Paragraphs>100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Воздушный поток</vt:lpstr>
      <vt:lpstr>Санкт-Петербургский государственный электротехнический университет СПБ ГЭТУ «ЛЭТИ»       Поиск ассоциативных правил   </vt:lpstr>
      <vt:lpstr>Ассоциативные правила</vt:lpstr>
      <vt:lpstr>Ассоциативные правила</vt:lpstr>
      <vt:lpstr>Концепции</vt:lpstr>
      <vt:lpstr>Поддержка</vt:lpstr>
      <vt:lpstr>Доверие</vt:lpstr>
      <vt:lpstr>Лифт</vt:lpstr>
      <vt:lpstr>Лифт</vt:lpstr>
      <vt:lpstr>Уверенность</vt:lpstr>
      <vt:lpstr>Процесс построения ассоциативных правил</vt:lpstr>
      <vt:lpstr>Процесс построения ассоциативных правил</vt:lpstr>
      <vt:lpstr>Алгоритмы поиска ассоциативных правил</vt:lpstr>
      <vt:lpstr>Алгоритмы поиска ассоциативных правил</vt:lpstr>
      <vt:lpstr>Алгоритмы поиска ассоциативных правил</vt:lpstr>
      <vt:lpstr>Алгоритмы поиска ассоциативных правил</vt:lpstr>
      <vt:lpstr>Спасибо за внимание!</vt:lpstr>
    </vt:vector>
  </TitlesOfParts>
  <Company>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«Разработка и реализация методов и алгоритмов цифровой обработки сигналов на основе модулярных кодов» </dc:title>
  <dc:creator>П</dc:creator>
  <cp:lastModifiedBy>П</cp:lastModifiedBy>
  <cp:revision>445</cp:revision>
  <dcterms:created xsi:type="dcterms:W3CDTF">2017-11-15T14:58:25Z</dcterms:created>
  <dcterms:modified xsi:type="dcterms:W3CDTF">2020-04-13T22:33:36Z</dcterms:modified>
</cp:coreProperties>
</file>