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8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6" r:id="rId14"/>
    <p:sldId id="284" r:id="rId15"/>
    <p:sldId id="28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6" autoAdjust="0"/>
    <p:restoredTop sz="90089" autoAdjust="0"/>
  </p:normalViewPr>
  <p:slideViewPr>
    <p:cSldViewPr>
      <p:cViewPr>
        <p:scale>
          <a:sx n="70" d="100"/>
          <a:sy n="70" d="100"/>
        </p:scale>
        <p:origin x="-94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3DAB-BC46-4DFE-B968-5E8E9753D9A5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11C4-06AA-4BDE-9D08-4CB17FAA47D2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766-15A0-4F6B-A341-2FB9AD5932FA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A1-AC6E-4C42-90D7-FAF347F4BA9C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C4D3-6A23-401A-884D-0DAD8081EA97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281-8604-4913-8FC0-A5AF4670FB84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BC4-F49A-47C2-A95C-7E614A8177A6}" type="datetime1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A731-FC71-4844-861A-EB96CBB6B345}" type="datetime1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E5CF-7940-4F10-A516-1AFEC08F7923}" type="datetime1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E9C-BCF9-4B86-98C4-CFE6A1A2D503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9F9B-A6E9-4D25-8CCF-8892DD2066C3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9A70AC-E61A-4D7E-946F-CE1D69C341E2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3356992"/>
          </a:xfrm>
        </p:spPr>
        <p:txBody>
          <a:bodyPr>
            <a:normAutofit fontScale="90000"/>
          </a:bodyPr>
          <a:lstStyle/>
          <a:p>
            <a:pPr marL="182880" lvl="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Анализ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временных рядов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Виды функциональных зависимостей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611560" y="2085582"/>
                <a:ext cx="7848872" cy="320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Линейная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𝒕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>
                    <a:latin typeface="Palatino Linotype" panose="02040502050505030304" pitchFamily="18" charset="0"/>
                  </a:rPr>
                  <a:t>Квадратичная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lvl="0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Полиномиальная</a:t>
                </a:r>
                <a:r>
                  <a:rPr lang="en-US" sz="28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en-US" sz="2800" b="1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Логарифмическая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𝒍𝒏𝒕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lvl="0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Гиперболическая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𝒕</m:t>
                            </m:r>
                          </m:den>
                        </m:f>
                      </m:sup>
                    </m:sSup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lvl="0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Экспонентная</a:t>
                </a:r>
                <a:r>
                  <a:rPr lang="en-US" sz="28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/>
                          </a:rPr>
                          <m:t>𝒕</m:t>
                        </m:r>
                      </m:sup>
                    </m:sSup>
                  </m:oMath>
                </a14:m>
                <a:endParaRPr lang="ru-RU" sz="2800" b="1" dirty="0" smtClean="0">
                  <a:latin typeface="Palatino Linotype" panose="02040502050505030304" pitchFamily="18" charset="0"/>
                </a:endParaRPr>
              </a:p>
              <a:p>
                <a:pPr lvl="0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…</a:t>
                </a:r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85582"/>
                <a:ext cx="7848872" cy="3204082"/>
              </a:xfrm>
              <a:prstGeom prst="rect">
                <a:avLst/>
              </a:prstGeom>
              <a:blipFill rotWithShape="1">
                <a:blip r:embed="rId2"/>
                <a:stretch>
                  <a:fillRect l="-1941" t="-7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8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МНК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900igr.net/up/datas/127210/0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971600" y="548680"/>
                <a:ext cx="7128792" cy="2543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en-US" sz="2800" b="1" dirty="0" smtClean="0">
                  <a:latin typeface="Palatino Linotype" panose="02040502050505030304" pitchFamily="18" charset="0"/>
                </a:endParaRPr>
              </a:p>
              <a:p>
                <a:pPr lvl="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>
                              <a:latin typeface="Cambria Math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>
                              <a:latin typeface="Cambria Math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/>
                                </a:rPr>
                                <m:t>−(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𝒎𝒊𝒏</m:t>
                      </m:r>
                    </m:oMath>
                  </m:oMathPara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8680"/>
                <a:ext cx="7128792" cy="25435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1765" r="2978" b="4006"/>
          <a:stretch/>
        </p:blipFill>
        <p:spPr bwMode="auto">
          <a:xfrm>
            <a:off x="2470385" y="2636912"/>
            <a:ext cx="4203230" cy="38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8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скользящего среднего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900igr.net/up/datas/127210/0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3568" y="4623730"/>
                <a:ext cx="7848872" cy="168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en-US" sz="2800" b="1" dirty="0" smtClean="0">
                  <a:latin typeface="Palatino Linotype" panose="02040502050505030304" pitchFamily="18" charset="0"/>
                </a:endParaRPr>
              </a:p>
              <a:p>
                <a:pPr lvl="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p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23730"/>
                <a:ext cx="7848872" cy="16855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b="16590"/>
          <a:stretch/>
        </p:blipFill>
        <p:spPr bwMode="auto">
          <a:xfrm>
            <a:off x="971600" y="849201"/>
            <a:ext cx="7128792" cy="387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скользящего среднего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900igr.net/up/datas/127210/0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683568" y="4623730"/>
                <a:ext cx="7848872" cy="168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en-US" sz="2800" b="1" dirty="0" smtClean="0">
                  <a:latin typeface="Palatino Linotype" panose="02040502050505030304" pitchFamily="18" charset="0"/>
                </a:endParaRPr>
              </a:p>
              <a:p>
                <a:pPr lvl="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23730"/>
                <a:ext cx="7848872" cy="16855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1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экспоненциального сглаживания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900igr.net/up/datas/127210/0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3568" y="5512237"/>
                <a:ext cx="7848872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𝜶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12237"/>
                <a:ext cx="7848872" cy="437043"/>
              </a:xfrm>
              <a:prstGeom prst="rect">
                <a:avLst/>
              </a:prstGeom>
              <a:blipFill rotWithShape="1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2158" b="8310"/>
          <a:stretch/>
        </p:blipFill>
        <p:spPr bwMode="auto">
          <a:xfrm>
            <a:off x="1406699" y="1412776"/>
            <a:ext cx="6333653" cy="38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Прогнозирование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900igr.net/up/datas/127210/0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4324" y="836712"/>
            <a:ext cx="80921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Palatino Linotype" panose="02040502050505030304" pitchFamily="18" charset="0"/>
              </a:rPr>
              <a:t>Двойное экспоненциальное сглаживание</a:t>
            </a:r>
            <a:endParaRPr lang="ru-RU" sz="2800" b="1" dirty="0">
              <a:latin typeface="Palatino Linotype" panose="02040502050505030304" pitchFamily="18" charset="0"/>
            </a:endParaRPr>
          </a:p>
          <a:p>
            <a:pPr fontAlgn="base">
              <a:lnSpc>
                <a:spcPct val="80000"/>
              </a:lnSpc>
              <a:buClr>
                <a:srgbClr val="FF0000"/>
              </a:buClr>
              <a:buSzPct val="125000"/>
            </a:pPr>
            <a:endParaRPr lang="ru-RU" sz="2800" b="1" dirty="0" smtClean="0">
              <a:latin typeface="Palatino Linotype" panose="02040502050505030304" pitchFamily="18" charset="0"/>
            </a:endParaRPr>
          </a:p>
          <a:p>
            <a:pPr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Palatino Linotype" panose="02040502050505030304" pitchFamily="18" charset="0"/>
              </a:rPr>
              <a:t>Тройное экспоненциальное сглаживание </a:t>
            </a:r>
            <a:r>
              <a:rPr lang="en-US" sz="2800" b="1" dirty="0" err="1" smtClean="0">
                <a:latin typeface="Palatino Linotype" panose="02040502050505030304" pitchFamily="18" charset="0"/>
              </a:rPr>
              <a:t>a.k.a</a:t>
            </a:r>
            <a:r>
              <a:rPr lang="en-US" sz="2800" b="1" dirty="0" smtClean="0">
                <a:latin typeface="Palatino Linotype" panose="02040502050505030304" pitchFamily="18" charset="0"/>
              </a:rPr>
              <a:t> </a:t>
            </a:r>
            <a:r>
              <a:rPr lang="ru-RU" sz="2800" b="1" dirty="0" smtClean="0">
                <a:latin typeface="Palatino Linotype" panose="02040502050505030304" pitchFamily="18" charset="0"/>
              </a:rPr>
              <a:t>метод </a:t>
            </a:r>
            <a:r>
              <a:rPr lang="ru-RU" sz="2800" b="1" dirty="0" err="1" smtClean="0">
                <a:latin typeface="Palatino Linotype" panose="02040502050505030304" pitchFamily="18" charset="0"/>
              </a:rPr>
              <a:t>Хольт-Винтерса</a:t>
            </a:r>
            <a:endParaRPr lang="ru-RU" sz="2800" b="1" dirty="0">
              <a:latin typeface="Palatino Linotype" panose="02040502050505030304" pitchFamily="18" charset="0"/>
            </a:endParaRPr>
          </a:p>
          <a:p>
            <a:pPr algn="just" fontAlgn="base">
              <a:lnSpc>
                <a:spcPct val="80000"/>
              </a:lnSpc>
              <a:buClr>
                <a:srgbClr val="FF0000"/>
              </a:buClr>
              <a:buSzPct val="125000"/>
            </a:pPr>
            <a:endParaRPr lang="ru-RU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1360" b="7157"/>
          <a:stretch/>
        </p:blipFill>
        <p:spPr bwMode="auto">
          <a:xfrm>
            <a:off x="970334" y="3011940"/>
            <a:ext cx="7105357" cy="29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Временной ряд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268760"/>
                <a:ext cx="8136904" cy="4752528"/>
              </a:xfrm>
            </p:spPr>
            <p:txBody>
              <a:bodyPr>
                <a:normAutofit/>
              </a:bodyPr>
              <a:lstStyle/>
              <a:p>
                <a:pPr marL="45720" indent="432000" algn="just" fontAlgn="base">
                  <a:buNone/>
                </a:pPr>
                <a:r>
                  <a:rPr lang="ru-RU" sz="2800" b="1" i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Временным </a:t>
                </a:r>
                <a:r>
                  <a:rPr lang="ru-RU" sz="2800" b="1" i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рядом</a:t>
                </a:r>
                <a:r>
                  <a:rPr lang="ru-RU" sz="28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28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(динамическим рядом) в технике и экономике называется последовательность наблюдений некоторого признака (случайной величины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в </a:t>
                </a:r>
                <a:r>
                  <a:rPr lang="ru-RU" sz="28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последовательные равноотстоящие моменты 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времени.</a:t>
                </a:r>
                <a:endParaRPr lang="en-US" sz="2800" b="1" dirty="0" smtClean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marL="45720" indent="432000" algn="just" fontAlgn="base">
                  <a:buNone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Отдельные </a:t>
                </a:r>
                <a:r>
                  <a:rPr lang="ru-RU" sz="28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наблюдения называются </a:t>
                </a:r>
                <a:r>
                  <a:rPr lang="ru-RU" sz="2800" b="1" i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уровнями ряда</a:t>
                </a:r>
                <a:r>
                  <a:rPr lang="ru-RU" sz="28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, которые будем 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обозначать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28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, 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где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 </a:t>
                </a:r>
                <a:r>
                  <a:rPr lang="ru-RU" sz="28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– число уровней.</a:t>
                </a:r>
              </a:p>
              <a:p>
                <a:pPr marL="45720" indent="432000" algn="just" fontAlgn="base">
                  <a:buNone/>
                </a:pPr>
                <a:endParaRPr lang="ru-RU" sz="2000" b="1" dirty="0" smtClean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marL="45720" indent="432000" algn="just" fontAlgn="base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268760"/>
                <a:ext cx="8136904" cy="4752528"/>
              </a:xfrm>
              <a:blipFill rotWithShape="1">
                <a:blip r:embed="rId2"/>
                <a:stretch>
                  <a:fillRect l="-975" t="-1410" r="-1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0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Анализ временных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рядов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136904" cy="4320480"/>
          </a:xfrm>
        </p:spPr>
        <p:txBody>
          <a:bodyPr>
            <a:normAutofit fontScale="92500" lnSpcReduction="20000"/>
          </a:bodyPr>
          <a:lstStyle/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построение математической модели процесса, представленного временным рядом;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исследование структуры временного ряда (выявление изменения среднего уровня значений (тренда) и обнаружение периодических колебаний);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прогнозирование будущего развития процесса, представленного временным рядом.</a:t>
            </a:r>
          </a:p>
          <a:p>
            <a:pPr marL="45720" indent="432000" algn="just" fontAlgn="base">
              <a:buNone/>
            </a:pP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Методы анализа 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временных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рядов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136904" cy="3600400"/>
          </a:xfrm>
        </p:spPr>
        <p:txBody>
          <a:bodyPr>
            <a:normAutofit/>
          </a:bodyPr>
          <a:lstStyle/>
          <a:p>
            <a:pPr algn="just"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методы </a:t>
            </a:r>
            <a:r>
              <a:rPr lang="ru-RU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выявления аномалий,</a:t>
            </a:r>
          </a:p>
          <a:p>
            <a:pPr algn="just"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методы сглаживания,</a:t>
            </a:r>
          </a:p>
          <a:p>
            <a:pPr algn="just"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корреляционный анализ,</a:t>
            </a:r>
          </a:p>
          <a:p>
            <a:pPr algn="just"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RS-анализ,</a:t>
            </a:r>
          </a:p>
          <a:p>
            <a:pPr algn="just"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регрессионный анализ,</a:t>
            </a:r>
          </a:p>
          <a:p>
            <a:pPr algn="just" fontAlgn="base">
              <a:lnSpc>
                <a:spcPct val="8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методы аппроксимации, интерполяции и экстраполяции </a:t>
            </a:r>
          </a:p>
          <a:p>
            <a:pPr marL="45720" indent="432000" algn="just" fontAlgn="base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Компоненты временных рядов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9552" y="2204864"/>
                <a:ext cx="8136904" cy="2592288"/>
              </a:xfrm>
            </p:spPr>
            <p:txBody>
              <a:bodyPr>
                <a:normAutofit/>
              </a:bodyPr>
              <a:lstStyle/>
              <a:p>
                <a:pPr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Систематичные</a:t>
                </a:r>
              </a:p>
              <a:p>
                <a:pPr lvl="1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Тренд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–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𝑻</m:t>
                    </m:r>
                  </m:oMath>
                </a14:m>
                <a:endParaRPr lang="ru-RU" sz="2800" b="1" dirty="0" smtClean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lvl="1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Сезонные и циклические колебания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–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S</a:t>
                </a:r>
                <a:endParaRPr lang="ru-RU" sz="2800" b="1" i="1" dirty="0" smtClean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Несистематичные</a:t>
                </a:r>
              </a:p>
              <a:p>
                <a:pPr lvl="1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Шум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ru-RU" sz="2800" b="1" dirty="0" smtClean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lvl="1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endParaRPr lang="ru-RU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lvl="1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endParaRPr lang="ru-RU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marL="45720" indent="432000" algn="just" fontAlgn="base">
                  <a:buNone/>
                </a:pPr>
                <a:endParaRPr lang="ru-RU" sz="2000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9552" y="2204864"/>
                <a:ext cx="8136904" cy="2592288"/>
              </a:xfrm>
              <a:blipFill rotWithShape="1">
                <a:blip r:embed="rId2"/>
                <a:stretch>
                  <a:fillRect l="-1349" t="-8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2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Компоненты временных рядов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32" y="846659"/>
            <a:ext cx="5902596" cy="17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32" y="3078907"/>
            <a:ext cx="5902596" cy="15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62" y="5023123"/>
            <a:ext cx="59007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5207" y="836712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Тренд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3078907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Сезонность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1846" y="501317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Шум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Модели временных рядов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11560" y="2399631"/>
                <a:ext cx="7848872" cy="203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Аддитивная</a:t>
                </a:r>
                <a:r>
                  <a:rPr lang="en-US" sz="28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sz="2800" b="1" dirty="0" smtClean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Мультипликативная</a:t>
                </a:r>
                <a:r>
                  <a:rPr lang="en-US" sz="28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Смешанная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ru-RU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99631"/>
                <a:ext cx="7848872" cy="2037481"/>
              </a:xfrm>
              <a:prstGeom prst="rect">
                <a:avLst/>
              </a:prstGeom>
              <a:blipFill rotWithShape="1">
                <a:blip r:embed="rId2"/>
                <a:stretch>
                  <a:fillRect l="-1941" t="-1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Модели временных рядов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11560" y="2399631"/>
                <a:ext cx="7848872" cy="203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Аддитивная</a:t>
                </a:r>
                <a:r>
                  <a:rPr lang="en-US" sz="28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sz="2800" b="1" dirty="0" smtClean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Мультипликативная</a:t>
                </a:r>
                <a:r>
                  <a:rPr lang="en-US" sz="28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Смешанная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ru-RU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99631"/>
                <a:ext cx="7848872" cy="2037481"/>
              </a:xfrm>
              <a:prstGeom prst="rect">
                <a:avLst/>
              </a:prstGeom>
              <a:blipFill rotWithShape="1">
                <a:blip r:embed="rId2"/>
                <a:stretch>
                  <a:fillRect l="-1941" t="-1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2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Оценивание тренда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11560" y="1268760"/>
                <a:ext cx="7848872" cy="445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Параметрические методы</a:t>
                </a:r>
                <a:endParaRPr lang="en-US" sz="2800" b="1" dirty="0" smtClean="0">
                  <a:latin typeface="Palatino Linotype" panose="02040502050505030304" pitchFamily="18" charset="0"/>
                </a:endParaRPr>
              </a:p>
              <a:p>
                <a:pPr algn="ctr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r>
                  <a:rPr lang="en-US" sz="28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𝒆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en-US" sz="2800" b="1" i="1" dirty="0" smtClean="0">
                  <a:latin typeface="Cambria Math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ru-RU" sz="2800" b="1" dirty="0" smtClean="0">
                    <a:latin typeface="Palatino Linotype" panose="02040502050505030304" pitchFamily="18" charset="0"/>
                  </a:rPr>
                  <a:t> – тренд</a:t>
                </a: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𝒆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ru-RU" sz="2800" b="1" dirty="0" smtClean="0">
                    <a:latin typeface="Palatino Linotype" panose="02040502050505030304" pitchFamily="18" charset="0"/>
                  </a:rPr>
                  <a:t> – шум</a:t>
                </a: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ru-RU" sz="2800" b="1" dirty="0" smtClean="0">
                    <a:latin typeface="Palatino Linotype" panose="02040502050505030304" pitchFamily="18" charset="0"/>
                  </a:rPr>
                  <a:t> – вектор параметров</a:t>
                </a:r>
              </a:p>
              <a:p>
                <a:pPr marL="914400" lvl="1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МНК</a:t>
                </a:r>
              </a:p>
              <a:p>
                <a:pPr marL="914400" lvl="1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…</a:t>
                </a: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q"/>
                </a:pPr>
                <a:r>
                  <a:rPr lang="ru-RU" sz="2800" b="1" dirty="0" smtClean="0">
                    <a:latin typeface="Palatino Linotype" panose="02040502050505030304" pitchFamily="18" charset="0"/>
                  </a:rPr>
                  <a:t>Непараметрические методы</a:t>
                </a:r>
              </a:p>
              <a:p>
                <a:pPr marL="914400" lvl="1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>
                    <a:latin typeface="Palatino Linotype" panose="02040502050505030304" pitchFamily="18" charset="0"/>
                  </a:rPr>
                  <a:t>Скользящее среднее</a:t>
                </a:r>
              </a:p>
              <a:p>
                <a:pPr marL="914400" lvl="1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>
                    <a:latin typeface="Palatino Linotype" panose="02040502050505030304" pitchFamily="18" charset="0"/>
                  </a:rPr>
                  <a:t>Экспоненциальное сглаживание</a:t>
                </a:r>
              </a:p>
              <a:p>
                <a:pPr marL="914400" lvl="1" indent="-457200"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ru-RU" sz="2800" b="1" dirty="0">
                    <a:latin typeface="Palatino Linotype" panose="02040502050505030304" pitchFamily="18" charset="0"/>
                  </a:rPr>
                  <a:t>…</a:t>
                </a: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sz="2800" b="1" dirty="0">
                  <a:latin typeface="Palatino Linotype" panose="02040502050505030304" pitchFamily="18" charset="0"/>
                </a:endParaRPr>
              </a:p>
              <a:p>
                <a:pPr algn="just" fontAlgn="base">
                  <a:lnSpc>
                    <a:spcPct val="80000"/>
                  </a:lnSpc>
                  <a:buClr>
                    <a:srgbClr val="FF0000"/>
                  </a:buClr>
                  <a:buSzPct val="125000"/>
                </a:pPr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7848872" cy="4450449"/>
              </a:xfrm>
              <a:prstGeom prst="rect">
                <a:avLst/>
              </a:prstGeom>
              <a:blipFill rotWithShape="1">
                <a:blip r:embed="rId2"/>
                <a:stretch>
                  <a:fillRect l="-1941" t="-5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4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4421</TotalTime>
  <Words>527</Words>
  <Application>Microsoft Office PowerPoint</Application>
  <PresentationFormat>Экран (4:3)</PresentationFormat>
  <Paragraphs>79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Санкт-Петербургский государственный электротехнический университет СПБ ГЭТУ «ЛЭТИ»       Анализ временных рядов   </vt:lpstr>
      <vt:lpstr>Временной ряд</vt:lpstr>
      <vt:lpstr>Анализ временных рядов</vt:lpstr>
      <vt:lpstr>Методы анализа временных рядов</vt:lpstr>
      <vt:lpstr>Компоненты временных рядов</vt:lpstr>
      <vt:lpstr>Компоненты временных рядов</vt:lpstr>
      <vt:lpstr>Модели временных рядов</vt:lpstr>
      <vt:lpstr>Модели временных рядов</vt:lpstr>
      <vt:lpstr>Оценивание тренда</vt:lpstr>
      <vt:lpstr>Виды функциональных зависимостей</vt:lpstr>
      <vt:lpstr>МНК</vt:lpstr>
      <vt:lpstr>Метод скользящего среднего</vt:lpstr>
      <vt:lpstr>Метод скользящего среднего</vt:lpstr>
      <vt:lpstr>Метод экспоненциального сглаживания</vt:lpstr>
      <vt:lpstr>Прогнозирование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472</cp:revision>
  <dcterms:created xsi:type="dcterms:W3CDTF">2017-11-15T14:58:25Z</dcterms:created>
  <dcterms:modified xsi:type="dcterms:W3CDTF">2020-04-15T19:50:19Z</dcterms:modified>
</cp:coreProperties>
</file>