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2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6" autoAdjust="0"/>
    <p:restoredTop sz="90089" autoAdjust="0"/>
  </p:normalViewPr>
  <p:slideViewPr>
    <p:cSldViewPr>
      <p:cViewPr>
        <p:scale>
          <a:sx n="70" d="100"/>
          <a:sy n="70" d="100"/>
        </p:scale>
        <p:origin x="-9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3DAB-BC46-4DFE-B968-5E8E9753D9A5}" type="datetime1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11C4-06AA-4BDE-9D08-4CB17FAA47D2}" type="datetime1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766-15A0-4F6B-A341-2FB9AD5932FA}" type="datetime1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C1A1-AC6E-4C42-90D7-FAF347F4BA9C}" type="datetime1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C4D3-6A23-401A-884D-0DAD8081EA97}" type="datetime1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281-8604-4913-8FC0-A5AF4670FB84}" type="datetime1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9BC4-F49A-47C2-A95C-7E614A8177A6}" type="datetime1">
              <a:rPr lang="ru-RU" smtClean="0"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A731-FC71-4844-861A-EB96CBB6B345}" type="datetime1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E5CF-7940-4F10-A516-1AFEC08F7923}" type="datetime1">
              <a:rPr lang="ru-RU" smtClean="0"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FE9C-BCF9-4B86-98C4-CFE6A1A2D503}" type="datetime1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9F9B-A6E9-4D25-8CCF-8892DD2066C3}" type="datetime1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9A70AC-E61A-4D7E-946F-CE1D69C341E2}" type="datetime1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3356992"/>
          </a:xfrm>
        </p:spPr>
        <p:txBody>
          <a:bodyPr>
            <a:normAutofit fontScale="90000"/>
          </a:bodyPr>
          <a:lstStyle/>
          <a:p>
            <a:pPr marL="182880" lvl="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Корреляция и к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орреляционный анализ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Авторы: Каплун Д. И., Вознесенский А. С.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Коэффициент корреляции Пирсона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8176"/>
          <a:stretch/>
        </p:blipFill>
        <p:spPr bwMode="auto">
          <a:xfrm>
            <a:off x="432048" y="2636912"/>
            <a:ext cx="8316416" cy="313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90982" y="1556792"/>
                <a:ext cx="4162037" cy="83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𝑿𝒀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𝒄𝒐𝒗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𝑿𝒀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𝒀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𝒀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𝒀</m:t>
                                  </m:r>
                                </m:e>
                              </m:acc>
                              <m:r>
                                <a:rPr lang="en-US" sz="2000" b="1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𝑿</m:t>
                                      </m:r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b="1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latin typeface="Cambria Math"/>
                                            </a:rPr>
                                            <m:t>𝑿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𝒀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𝒀</m:t>
                                      </m:r>
                                    </m:e>
                                  </m:acc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82" y="1556792"/>
                <a:ext cx="4162037" cy="8386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0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Коэффициент корреляции Пирсона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295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Коэффициент корреляции </a:t>
            </a:r>
            <a:r>
              <a:rPr lang="ru-RU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Спирмена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0168" y="5747022"/>
                <a:ext cx="2330703" cy="772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ru-RU" sz="2000" b="1" i="1" smtClean="0">
                          <a:latin typeface="Cambria Math"/>
                        </a:rPr>
                        <m:t>=</m:t>
                      </m:r>
                      <m:r>
                        <a:rPr lang="ru-RU" sz="2000" b="1" i="1" smtClean="0">
                          <a:latin typeface="Cambria Math"/>
                        </a:rPr>
                        <m:t>𝟏</m:t>
                      </m:r>
                      <m:r>
                        <a:rPr lang="ru-RU" sz="20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latin typeface="Cambria Math"/>
                            </a:rPr>
                            <m:t>𝟔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ru-RU" sz="2000" b="1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ru-RU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68" y="5747022"/>
                <a:ext cx="2330703" cy="7723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513147"/>
                  </p:ext>
                </p:extLst>
              </p:nvPr>
            </p:nvGraphicFramePr>
            <p:xfrm>
              <a:off x="755576" y="1412776"/>
              <a:ext cx="7761837" cy="433424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20080"/>
                    <a:gridCol w="576064"/>
                    <a:gridCol w="576064"/>
                    <a:gridCol w="648072"/>
                    <a:gridCol w="648072"/>
                    <a:gridCol w="576064"/>
                    <a:gridCol w="648072"/>
                    <a:gridCol w="648072"/>
                    <a:gridCol w="705053"/>
                    <a:gridCol w="1296144"/>
                    <a:gridCol w="720080"/>
                  </a:tblGrid>
                  <a:tr h="64323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Palatino Linotype" panose="02040502050505030304" pitchFamily="18" charset="0"/>
                            </a:rPr>
                            <a:t>№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Palatino Linotype" panose="02040502050505030304" pitchFamily="18" charset="0"/>
                            </a:rPr>
                            <a:t>X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Palatino Linotype" panose="02040502050505030304" pitchFamily="18" charset="0"/>
                            </a:rPr>
                            <a:t>Y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Palatino Linotype" panose="02040502050505030304" pitchFamily="18" charset="0"/>
                            </a:rPr>
                            <a:t>Ранжирование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Palatino Linotype" panose="02040502050505030304" pitchFamily="18" charset="0"/>
                            </a:rPr>
                            <a:t>Сравнение рангов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Palatino Linotype" panose="02040502050505030304" pitchFamily="18" charset="0"/>
                            </a:rPr>
                            <a:t>Разность рангов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𝐝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smtClean="0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𝐝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latin typeface="Cambria Math"/>
                                          </a:rPr>
                                          <m:t>𝐢</m:t>
                                        </m:r>
                                      </m:sub>
                                    </m:sSub>
                                    <m:r>
                                      <a:rPr lang="en-US" sz="1600" b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600" b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X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smtClean="0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/>
                                      </a:rPr>
                                      <m:t>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Y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smtClean="0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/>
                                      </a:rPr>
                                      <m:t>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smtClean="0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/>
                                      </a:rPr>
                                      <m:t>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smtClean="0"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/>
                                      </a:rPr>
                                      <m:t>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4.7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-2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4.4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-2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-3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4.2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-3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4.3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4.2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4.3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4.4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4.7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5552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ru-RU" sz="1200" b="1" i="1" dirty="0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/>
                                </m:nary>
                              </m:oMath>
                            </m:oMathPara>
                          </a14:m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rgbClr val="FF0000"/>
                              </a:solidFill>
                              <a:latin typeface="Palatino Linotype" panose="02040502050505030304" pitchFamily="18" charset="0"/>
                            </a:rPr>
                            <a:t>60</a:t>
                          </a:r>
                          <a:endParaRPr lang="ru-RU" sz="1200" b="1" dirty="0">
                            <a:solidFill>
                              <a:srgbClr val="FF0000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513147"/>
                  </p:ext>
                </p:extLst>
              </p:nvPr>
            </p:nvGraphicFramePr>
            <p:xfrm>
              <a:off x="755576" y="1412776"/>
              <a:ext cx="7761837" cy="433424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720080"/>
                    <a:gridCol w="576064"/>
                    <a:gridCol w="576064"/>
                    <a:gridCol w="648072"/>
                    <a:gridCol w="648072"/>
                    <a:gridCol w="576064"/>
                    <a:gridCol w="648072"/>
                    <a:gridCol w="648072"/>
                    <a:gridCol w="705053"/>
                    <a:gridCol w="1296144"/>
                    <a:gridCol w="720080"/>
                  </a:tblGrid>
                  <a:tr h="64323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Palatino Linotype" panose="02040502050505030304" pitchFamily="18" charset="0"/>
                            </a:rPr>
                            <a:t>№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Palatino Linotype" panose="02040502050505030304" pitchFamily="18" charset="0"/>
                            </a:rPr>
                            <a:t>X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Palatino Linotype" panose="02040502050505030304" pitchFamily="18" charset="0"/>
                            </a:rPr>
                            <a:t>Y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Palatino Linotype" panose="02040502050505030304" pitchFamily="18" charset="0"/>
                            </a:rPr>
                            <a:t>Ранжирование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Palatino Linotype" panose="02040502050505030304" pitchFamily="18" charset="0"/>
                            </a:rPr>
                            <a:t>Сравнение рангов</a:t>
                          </a:r>
                          <a:endParaRPr lang="ru-RU" sz="16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42723" t="-658" r="-55869" b="-4625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79661" t="-658" r="-847" b="-462500"/>
                          </a:stretch>
                        </a:blipFill>
                      </a:tcPr>
                    </a:tc>
                  </a:tr>
                  <a:tr h="28506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X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386916" t="-232609" r="-704673" b="-15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Y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580189" t="-232609" r="-522642" b="-15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673832" t="-232609" r="-417757" b="-152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720000" t="-232609" r="-288696" b="-15282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4.7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-2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4.4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-2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-3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4.2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3.9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-3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4.3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4.2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26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4.3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8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16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4.4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2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285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17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3.9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31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4.7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10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latin typeface="Palatino Linotype" panose="02040502050505030304" pitchFamily="18" charset="0"/>
                            </a:rPr>
                            <a:t>5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Palatino Linotype" panose="02040502050505030304" pitchFamily="18" charset="0"/>
                            </a:rPr>
                            <a:t>0</a:t>
                          </a:r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  <a:tr h="55528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47" t="-682418" r="-979661" b="-158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2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solidFill>
                                <a:srgbClr val="FF0000"/>
                              </a:solidFill>
                              <a:latin typeface="Palatino Linotype" panose="02040502050505030304" pitchFamily="18" charset="0"/>
                            </a:rPr>
                            <a:t>60</a:t>
                          </a:r>
                          <a:endParaRPr lang="ru-RU" sz="1200" b="1" dirty="0">
                            <a:solidFill>
                              <a:srgbClr val="FF0000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7680" y="5844805"/>
                <a:ext cx="2834760" cy="576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𝝆</m:t>
                    </m:r>
                    <m:r>
                      <a:rPr lang="ru-RU" sz="2000" b="1" i="1" smtClean="0"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</a:rPr>
                      <m:t>𝟏</m:t>
                    </m:r>
                    <m:r>
                      <a:rPr lang="ru-RU" sz="2000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latin typeface="Cambria Math"/>
                          </a:rPr>
                          <m:t>𝟔</m:t>
                        </m:r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𝟔𝟎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𝟏𝟎</m:t>
                        </m:r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Palatino Linotype" panose="02040502050505030304" pitchFamily="18" charset="0"/>
                  </a:rPr>
                  <a:t>=0.636</a:t>
                </a:r>
                <a:endParaRPr lang="ru-RU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80" y="5844805"/>
                <a:ext cx="2834760" cy="576825"/>
              </a:xfrm>
              <a:prstGeom prst="rect">
                <a:avLst/>
              </a:prstGeom>
              <a:blipFill rotWithShape="1">
                <a:blip r:embed="rId4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Коэффициент корреляции </a:t>
            </a:r>
            <a:r>
              <a:rPr lang="ru-RU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Кендалла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91894" y="4928114"/>
                <a:ext cx="5000386" cy="1741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𝝉</m:t>
                      </m:r>
                      <m:r>
                        <a:rPr lang="ru-RU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𝑸</m:t>
                          </m:r>
                        </m:num>
                        <m:den>
                          <m:f>
                            <m:f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𝑵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000" b="1" dirty="0" smtClean="0">
                  <a:latin typeface="Palatino Linotype" panose="0204050205050503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/>
                          <a:ea typeface="Cambria Math"/>
                        </a:rPr>
                        <m:t>𝝉</m:t>
                      </m:r>
                      <m:r>
                        <a:rPr lang="ru-RU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ru-RU" sz="2000" b="1" i="1" smtClean="0">
                              <a:latin typeface="Cambria Math"/>
                            </a:rPr>
                            <m:t>𝟏𝟕</m:t>
                          </m:r>
                        </m:num>
                        <m:den>
                          <m:f>
                            <m:f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20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r>
                            <a:rPr lang="ru-RU" sz="20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ru-RU" sz="2000" b="1" i="1" smtClean="0">
                          <a:latin typeface="Cambria Math"/>
                        </a:rPr>
                        <m:t>=−</m:t>
                      </m:r>
                      <m:r>
                        <a:rPr lang="ru-RU" sz="2000" b="1" i="1" smtClean="0">
                          <a:latin typeface="Cambria Math"/>
                        </a:rPr>
                        <m:t>𝟎</m:t>
                      </m:r>
                      <m:r>
                        <a:rPr lang="ru-RU" sz="2000" b="1" i="1" smtClean="0">
                          <a:latin typeface="Cambria Math"/>
                        </a:rPr>
                        <m:t>.</m:t>
                      </m:r>
                      <m:r>
                        <a:rPr lang="ru-RU" sz="2000" b="1" i="1" smtClean="0">
                          <a:latin typeface="Cambria Math"/>
                        </a:rPr>
                        <m:t>𝟔𝟏𝟗</m:t>
                      </m:r>
                    </m:oMath>
                  </m:oMathPara>
                </a14:m>
                <a:endParaRPr lang="ru-RU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94" y="4928114"/>
                <a:ext cx="5000386" cy="1741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95030"/>
              </p:ext>
            </p:extLst>
          </p:nvPr>
        </p:nvGraphicFramePr>
        <p:xfrm>
          <a:off x="395537" y="1320656"/>
          <a:ext cx="8309640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64295"/>
                <a:gridCol w="938631"/>
                <a:gridCol w="1233421"/>
                <a:gridCol w="1811365"/>
                <a:gridCol w="1661928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Черты</a:t>
                      </a:r>
                      <a:r>
                        <a:rPr lang="ru-RU" sz="2000" baseline="0" dirty="0" smtClean="0">
                          <a:latin typeface="Palatino Linotype" panose="02040502050505030304" pitchFamily="18" charset="0"/>
                        </a:rPr>
                        <a:t> личности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Муж 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Жена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Совпадения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Инверсии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Общительность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1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5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2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4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Выносливость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2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6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1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4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Сдержанность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3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7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0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4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Терпеливость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4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3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1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2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Жизнерадостность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5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4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0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2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Решительность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6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2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0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1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Ответственность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7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1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0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0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Сумма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17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Коэффициент корреляции </a:t>
            </a:r>
            <a:r>
              <a:rPr lang="ru-RU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Фехнера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77140" y="4293096"/>
                <a:ext cx="1597360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𝒊</m:t>
                      </m:r>
                      <m:r>
                        <a:rPr lang="ru-RU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140" y="4293096"/>
                <a:ext cx="1597360" cy="6741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44846"/>
              </p:ext>
            </p:extLst>
          </p:nvPr>
        </p:nvGraphicFramePr>
        <p:xfrm>
          <a:off x="1427820" y="1538848"/>
          <a:ext cx="6096000" cy="2682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5832"/>
                <a:gridCol w="2232248"/>
                <a:gridCol w="232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Носитель признака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Факторный признак</a:t>
                      </a:r>
                      <a:r>
                        <a:rPr lang="ru-RU" sz="2000" baseline="0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Palatino Linotype" panose="02040502050505030304" pitchFamily="18" charset="0"/>
                        </a:rPr>
                        <a:t>X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anose="02040502050505030304" pitchFamily="18" charset="0"/>
                        </a:rPr>
                        <a:t>Результативный</a:t>
                      </a:r>
                      <a:r>
                        <a:rPr lang="ru-RU" sz="2000" baseline="0" dirty="0" smtClean="0">
                          <a:latin typeface="Palatino Linotype" panose="02040502050505030304" pitchFamily="18" charset="0"/>
                        </a:rPr>
                        <a:t> признак </a:t>
                      </a:r>
                      <a:r>
                        <a:rPr lang="en-US" sz="2000" baseline="0" dirty="0" smtClean="0">
                          <a:latin typeface="Palatino Linotype" panose="02040502050505030304" pitchFamily="18" charset="0"/>
                        </a:rPr>
                        <a:t>Y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1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5(+)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5(+)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2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6FF33"/>
                          </a:solidFill>
                          <a:latin typeface="Palatino Linotype" panose="02040502050505030304" pitchFamily="18" charset="0"/>
                        </a:rPr>
                        <a:t>4(-)</a:t>
                      </a:r>
                      <a:endParaRPr lang="ru-RU" sz="2000" b="1" dirty="0">
                        <a:solidFill>
                          <a:srgbClr val="66FF33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6FF33"/>
                          </a:solidFill>
                          <a:latin typeface="Palatino Linotype" panose="02040502050505030304" pitchFamily="18" charset="0"/>
                        </a:rPr>
                        <a:t>5(+)</a:t>
                      </a:r>
                      <a:endParaRPr lang="ru-RU" sz="2000" b="1" dirty="0">
                        <a:solidFill>
                          <a:srgbClr val="66FF33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3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4(-)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4(-)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4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6FF33"/>
                          </a:solidFill>
                          <a:latin typeface="Palatino Linotype" panose="02040502050505030304" pitchFamily="18" charset="0"/>
                        </a:rPr>
                        <a:t>5(+)</a:t>
                      </a:r>
                      <a:endParaRPr lang="ru-RU" sz="2000" b="1" dirty="0">
                        <a:solidFill>
                          <a:srgbClr val="66FF33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6FF33"/>
                          </a:solidFill>
                          <a:latin typeface="Palatino Linotype" panose="02040502050505030304" pitchFamily="18" charset="0"/>
                        </a:rPr>
                        <a:t>4(-)</a:t>
                      </a:r>
                      <a:endParaRPr lang="ru-RU" sz="2000" b="1" dirty="0">
                        <a:solidFill>
                          <a:srgbClr val="66FF33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5</a:t>
                      </a:r>
                      <a:endParaRPr lang="ru-RU" sz="2000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6FF33"/>
                          </a:solidFill>
                          <a:latin typeface="Palatino Linotype" panose="02040502050505030304" pitchFamily="18" charset="0"/>
                        </a:rPr>
                        <a:t>5(+)</a:t>
                      </a:r>
                      <a:endParaRPr lang="ru-RU" sz="2000" b="1" dirty="0">
                        <a:solidFill>
                          <a:srgbClr val="66FF33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66FF33"/>
                          </a:solidFill>
                          <a:latin typeface="Palatino Linotype" panose="02040502050505030304" pitchFamily="18" charset="0"/>
                        </a:rPr>
                        <a:t>3(-)</a:t>
                      </a:r>
                      <a:endParaRPr lang="ru-RU" sz="2000" b="1" dirty="0">
                        <a:solidFill>
                          <a:srgbClr val="66FF33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3532" y="5275121"/>
                <a:ext cx="5184576" cy="6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𝟔</m:t>
                      </m:r>
                      <m:r>
                        <a:rPr lang="en-US" sz="2000" b="1" i="1" smtClean="0">
                          <a:latin typeface="Cambria Math"/>
                        </a:rPr>
                        <m:t>; 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𝒀</m:t>
                          </m:r>
                        </m:e>
                      </m:acc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</a:rPr>
                        <m:t>; </m:t>
                      </m:r>
                      <m:r>
                        <a:rPr lang="en-US" sz="2000" b="1" i="1" smtClean="0">
                          <a:latin typeface="Cambria Math"/>
                        </a:rPr>
                        <m:t>𝒊</m:t>
                      </m:r>
                      <m:r>
                        <a:rPr lang="ru-RU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=−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32" y="5275121"/>
                <a:ext cx="5184576" cy="6756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1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RS-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анализ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1560" y="734017"/>
                <a:ext cx="7992888" cy="593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32000" algn="just"/>
                <a:r>
                  <a:rPr lang="ru-RU" b="1" dirty="0" smtClean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Показатель </a:t>
                </a:r>
                <a:r>
                  <a:rPr lang="ru-RU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Хёрста</a:t>
                </a:r>
                <a:r>
                  <a:rPr lang="ru-RU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или коэффициент </a:t>
                </a:r>
                <a:r>
                  <a:rPr lang="ru-RU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Хёрста</a:t>
                </a:r>
                <a:r>
                  <a:rPr lang="ru-RU" b="1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ru-RU" b="1" dirty="0">
                    <a:latin typeface="Palatino Linotype" panose="02040502050505030304" pitchFamily="18" charset="0"/>
                  </a:rPr>
                  <a:t>– мера, используемая в анализе временных </a:t>
                </a:r>
                <a:r>
                  <a:rPr lang="ru-RU" b="1" dirty="0" smtClean="0">
                    <a:latin typeface="Palatino Linotype" panose="02040502050505030304" pitchFamily="18" charset="0"/>
                  </a:rPr>
                  <a:t>рядов (ВР). </a:t>
                </a:r>
                <a:r>
                  <a:rPr lang="ru-RU" b="1" dirty="0">
                    <a:latin typeface="Palatino Linotype" panose="02040502050505030304" pitchFamily="18" charset="0"/>
                  </a:rPr>
                  <a:t>Эта величина уменьшается, когда задержка между двумя одинаковыми парами значений во временном ряду </a:t>
                </a:r>
                <a:r>
                  <a:rPr lang="ru-RU" b="1" dirty="0" smtClean="0">
                    <a:latin typeface="Palatino Linotype" panose="02040502050505030304" pitchFamily="18" charset="0"/>
                  </a:rPr>
                  <a:t>увеличивается.</a:t>
                </a:r>
                <a:endParaRPr lang="en-US" b="1" dirty="0" smtClean="0">
                  <a:latin typeface="Palatino Linotype" panose="02040502050505030304" pitchFamily="18" charset="0"/>
                </a:endParaRPr>
              </a:p>
              <a:p>
                <a:pPr indent="432000" algn="just"/>
                <a:r>
                  <a:rPr lang="ru-RU" b="1" dirty="0" err="1" smtClean="0">
                    <a:latin typeface="Palatino Linotype" panose="02040502050505030304" pitchFamily="18" charset="0"/>
                  </a:rPr>
                  <a:t>Херст</a:t>
                </a:r>
                <a:r>
                  <a:rPr lang="ru-RU" b="1" dirty="0" smtClean="0">
                    <a:latin typeface="Palatino Linotype" panose="02040502050505030304" pitchFamily="18" charset="0"/>
                  </a:rPr>
                  <a:t> </a:t>
                </a:r>
                <a:r>
                  <a:rPr lang="ru-RU" b="1" dirty="0">
                    <a:latin typeface="Palatino Linotype" panose="02040502050505030304" pitchFamily="18" charset="0"/>
                  </a:rPr>
                  <a:t>обнаружил, что для временных рядов различных естественных процессов (уровней осадков, стоков рек и т.д.) наблюдаемый нормированный </a:t>
                </a:r>
                <a:r>
                  <a:rPr lang="ru-RU" b="1" dirty="0" smtClean="0">
                    <a:latin typeface="Palatino Linotype" panose="02040502050505030304" pitchFamily="18" charset="0"/>
                  </a:rPr>
                  <a:t>размах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</m:t>
                    </m:r>
                    <m:r>
                      <a:rPr lang="en-US" b="1" i="1" smtClean="0">
                        <a:latin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ru-RU" b="1" dirty="0" smtClean="0">
                    <a:latin typeface="Palatino Linotype" panose="02040502050505030304" pitchFamily="18" charset="0"/>
                  </a:rPr>
                  <a:t>   </a:t>
                </a:r>
                <a:r>
                  <a:rPr lang="ru-RU" b="1" dirty="0">
                    <a:latin typeface="Palatino Linotype" panose="02040502050505030304" pitchFamily="18" charset="0"/>
                  </a:rPr>
                  <a:t>хорошо описывается эмпирическим соотношением</a:t>
                </a:r>
                <a:r>
                  <a:rPr lang="ru-RU" b="1" dirty="0" smtClean="0">
                    <a:latin typeface="Palatino Linotype" panose="02040502050505030304" pitchFamily="18" charset="0"/>
                  </a:rPr>
                  <a:t>:</a:t>
                </a:r>
                <a:r>
                  <a:rPr lang="en-US" b="1" dirty="0" smtClean="0">
                    <a:latin typeface="Palatino Linotype" panose="02040502050505030304" pitchFamily="18" charset="0"/>
                  </a:rPr>
                  <a:t>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𝑹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𝝉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𝑯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𝑺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𝝉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ru-RU" b="1" dirty="0" smtClean="0">
                  <a:latin typeface="Palatino Linotype" panose="02040502050505030304" pitchFamily="18" charset="0"/>
                </a:endParaRPr>
              </a:p>
              <a:p>
                <a:pPr algn="just"/>
                <a:r>
                  <a:rPr lang="ru-RU" b="1" dirty="0">
                    <a:latin typeface="Palatino Linotype" panose="02040502050505030304" pitchFamily="18" charset="0"/>
                  </a:rPr>
                  <a:t>Размах </a:t>
                </a:r>
                <a:r>
                  <a:rPr lang="ru-RU" b="1" dirty="0" smtClean="0">
                    <a:latin typeface="Palatino Linotype" panose="02040502050505030304" pitchFamily="18" charset="0"/>
                  </a:rPr>
                  <a:t>ВР за период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r>
                  <a:rPr lang="ru-RU" b="1" dirty="0" smtClean="0">
                    <a:latin typeface="Cambria Math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𝝉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𝝃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e>
                                  </m:d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𝝉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𝝃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e>
                                  </m:d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𝝉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ru-RU" b="1" dirty="0" smtClean="0">
                  <a:latin typeface="Palatino Linotype" panose="02040502050505030304" pitchFamily="18" charset="0"/>
                </a:endParaRPr>
              </a:p>
              <a:p>
                <a:pPr algn="just"/>
                <a:r>
                  <a:rPr lang="ru-RU" b="1" dirty="0" smtClean="0">
                    <a:latin typeface="Palatino Linotype" panose="02040502050505030304" pitchFamily="18" charset="0"/>
                  </a:rPr>
                  <a:t>Стандартное отклонение ВР за период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𝝉</m:t>
                    </m:r>
                    <m:r>
                      <a:rPr lang="ru-RU" b="1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b="1" dirty="0" smtClean="0">
                  <a:latin typeface="Palatino Linotype" panose="02040502050505030304" pitchFamily="18" charset="0"/>
                </a:endParaRPr>
              </a:p>
              <a:p>
                <a:pPr algn="just"/>
                <a:endParaRPr lang="en-US" b="1" dirty="0" smtClean="0">
                  <a:latin typeface="Palatino Linotype" panose="0204050205050503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𝝉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𝝃</m:t>
                                      </m:r>
                                      <m:d>
                                        <m:d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𝝃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𝝉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34017"/>
                <a:ext cx="7992888" cy="5935343"/>
              </a:xfrm>
              <a:prstGeom prst="rect">
                <a:avLst/>
              </a:prstGeom>
              <a:blipFill rotWithShape="1">
                <a:blip r:embed="rId2"/>
                <a:stretch>
                  <a:fillRect l="-610" t="-513" r="-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3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RS-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анализ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1560" y="620688"/>
                <a:ext cx="7992888" cy="2091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32000" algn="just"/>
                <a:r>
                  <a:rPr lang="ru-RU" sz="2000" b="1" dirty="0" smtClean="0">
                    <a:latin typeface="Palatino Linotype" panose="02040502050505030304" pitchFamily="18" charset="0"/>
                  </a:rPr>
                  <a:t>Для того, чтобы точнее определить показатель, временной ряд должен быть достаточно </a:t>
                </a:r>
                <a:r>
                  <a:rPr lang="ru-RU" sz="2000" b="1" dirty="0">
                    <a:latin typeface="Palatino Linotype" panose="02040502050505030304" pitchFamily="18" charset="0"/>
                  </a:rPr>
                  <a:t>длинным.</a:t>
                </a:r>
              </a:p>
              <a:p>
                <a:pPr indent="432000" algn="just"/>
                <a:r>
                  <a:rPr lang="ru-RU" sz="2000" b="1" dirty="0">
                    <a:latin typeface="Palatino Linotype" panose="02040502050505030304" pitchFamily="18" charset="0"/>
                  </a:rPr>
                  <a:t>Типичная схема вычислений показателя </a:t>
                </a:r>
                <a:r>
                  <a:rPr lang="ru-RU" sz="2000" b="1" dirty="0" err="1">
                    <a:latin typeface="Palatino Linotype" panose="02040502050505030304" pitchFamily="18" charset="0"/>
                  </a:rPr>
                  <a:t>Хёрста</a:t>
                </a:r>
                <a:r>
                  <a:rPr lang="ru-RU" sz="2000" b="1" dirty="0">
                    <a:latin typeface="Palatino Linotype" panose="02040502050505030304" pitchFamily="18" charset="0"/>
                  </a:rPr>
                  <a:t> состоит из логарифмирования основного выражения и нахождения величины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ru-RU" sz="2000" b="1" dirty="0" smtClean="0">
                    <a:latin typeface="Palatino Linotype" panose="02040502050505030304" pitchFamily="18" charset="0"/>
                  </a:rPr>
                  <a:t> </a:t>
                </a:r>
                <a:r>
                  <a:rPr lang="ru-RU" sz="2000" b="1" dirty="0">
                    <a:latin typeface="Palatino Linotype" panose="02040502050505030304" pitchFamily="18" charset="0"/>
                  </a:rPr>
                  <a:t>как тангенса угла наклона графика (либо его прямолинейного участка) </a:t>
                </a:r>
                <a:r>
                  <a:rPr lang="ru-RU" sz="2000" b="1" dirty="0" smtClean="0">
                    <a:latin typeface="Palatino Linotype" panose="02040502050505030304" pitchFamily="18" charset="0"/>
                  </a:rPr>
                  <a:t>зависимости</a:t>
                </a:r>
                <a:r>
                  <a:rPr lang="en-US" sz="2000" b="1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𝒍𝒐𝒈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/>
                              </a:rPr>
                              <m:t>𝑹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/>
                              </a:rPr>
                              <m:t>𝑺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000" b="1" dirty="0" smtClean="0">
                    <a:latin typeface="Palatino Linotype" panose="02040502050505030304" pitchFamily="18" charset="0"/>
                  </a:rPr>
                  <a:t>  от</a:t>
                </a:r>
                <a:r>
                  <a:rPr lang="en-US" sz="2000" b="1" dirty="0" smtClean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𝒍𝒐𝒈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𝝉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000" b="1" i="0" smtClean="0">
                        <a:latin typeface="Cambria Math"/>
                      </a:rPr>
                      <m:t>.</m:t>
                    </m:r>
                  </m:oMath>
                </a14:m>
                <a:endParaRPr lang="ru-RU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0688"/>
                <a:ext cx="7992888" cy="2091855"/>
              </a:xfrm>
              <a:prstGeom prst="rect">
                <a:avLst/>
              </a:prstGeom>
              <a:blipFill rotWithShape="1">
                <a:blip r:embed="rId2"/>
                <a:stretch>
                  <a:fillRect l="-763" t="-1458" r="-839" b="-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712543"/>
            <a:ext cx="429260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4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RS-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анализ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20688"/>
            <a:ext cx="79928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Последовательности</a:t>
            </a:r>
            <a:r>
              <a:rPr lang="ru-RU" sz="2000" b="1" dirty="0">
                <a:latin typeface="Palatino Linotype" panose="02040502050505030304" pitchFamily="18" charset="0"/>
              </a:rPr>
              <a:t>, для которых , считаются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персистентными</a:t>
            </a:r>
            <a:r>
              <a:rPr lang="ru-RU" sz="2000" b="1" dirty="0">
                <a:latin typeface="Palatino Linotype" panose="02040502050505030304" pitchFamily="18" charset="0"/>
              </a:rPr>
              <a:t> – они сохраняют имеющуюся тенденцию, то есть возрастание в прошлом более вероятно приводит к возрастанию в дальнейшем, и наоборот</a:t>
            </a:r>
            <a:r>
              <a:rPr lang="ru-RU" sz="2000" b="1" dirty="0" smtClean="0">
                <a:latin typeface="Palatino Linotype" panose="02040502050505030304" pitchFamily="18" charset="0"/>
              </a:rPr>
              <a:t>.</a:t>
            </a: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При значении 0,5 явной тенденции не выражено, а при меньших значениях процесс характеризуется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антиперсистентностью</a:t>
            </a:r>
            <a:r>
              <a:rPr lang="ru-RU" sz="2000" b="1" dirty="0">
                <a:latin typeface="Palatino Linotype" panose="02040502050505030304" pitchFamily="18" charset="0"/>
              </a:rPr>
              <a:t> – любая тенденция стремится смениться </a:t>
            </a:r>
            <a:r>
              <a:rPr lang="ru-RU" sz="2000" b="1" dirty="0" smtClean="0">
                <a:latin typeface="Palatino Linotype" panose="02040502050505030304" pitchFamily="18" charset="0"/>
              </a:rPr>
              <a:t>противоположной.</a:t>
            </a:r>
          </a:p>
          <a:p>
            <a:pPr indent="432000" algn="just"/>
            <a:r>
              <a:rPr lang="ru-RU" sz="2000" b="1" dirty="0" smtClean="0">
                <a:latin typeface="Palatino Linotype" panose="02040502050505030304" pitchFamily="18" charset="0"/>
              </a:rPr>
              <a:t>Значения </a:t>
            </a:r>
            <a:r>
              <a:rPr lang="ru-RU" sz="2000" b="1" dirty="0">
                <a:latin typeface="Palatino Linotype" panose="02040502050505030304" pitchFamily="18" charset="0"/>
              </a:rPr>
              <a:t>показателя </a:t>
            </a:r>
            <a:r>
              <a:rPr lang="ru-RU" sz="2000" b="1" dirty="0" err="1">
                <a:latin typeface="Palatino Linotype" panose="02040502050505030304" pitchFamily="18" charset="0"/>
              </a:rPr>
              <a:t>Хёрста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природных процессов </a:t>
            </a:r>
            <a:r>
              <a:rPr lang="ru-RU" sz="2000" b="1" dirty="0">
                <a:latin typeface="Palatino Linotype" panose="02040502050505030304" pitchFamily="18" charset="0"/>
              </a:rPr>
              <a:t>группируются вблизи значений 0,72-0,73</a:t>
            </a:r>
            <a:r>
              <a:rPr lang="ru-RU" sz="2000" b="1" dirty="0" smtClean="0">
                <a:latin typeface="Palatino Linotype" panose="02040502050505030304" pitchFamily="18" charset="0"/>
              </a:rPr>
              <a:t>.</a:t>
            </a:r>
          </a:p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Позже было показано, что временные ряды, демонстрирующие подобное поведение являются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естественными фракталами.</a:t>
            </a:r>
          </a:p>
          <a:p>
            <a:pPr indent="432000" algn="just"/>
            <a:endParaRPr lang="ru-RU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4923</TotalTime>
  <Words>761</Words>
  <Application>Microsoft Office PowerPoint</Application>
  <PresentationFormat>Экран (4:3)</PresentationFormat>
  <Paragraphs>222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Санкт-Петербургский государственный электротехнический университет СПБ ГЭТУ «ЛЭТИ»       Корреляция и корреляционный анализ  </vt:lpstr>
      <vt:lpstr>Коэффициент корреляции Пирсона</vt:lpstr>
      <vt:lpstr>Коэффициент корреляции Пирсона</vt:lpstr>
      <vt:lpstr>Коэффициент корреляции Спирмена</vt:lpstr>
      <vt:lpstr>Коэффициент корреляции Кендалла</vt:lpstr>
      <vt:lpstr>Коэффициент корреляции Фехнера</vt:lpstr>
      <vt:lpstr>RS-анализ</vt:lpstr>
      <vt:lpstr>RS-анализ</vt:lpstr>
      <vt:lpstr>RS-анализ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501</cp:revision>
  <dcterms:created xsi:type="dcterms:W3CDTF">2017-11-15T14:58:25Z</dcterms:created>
  <dcterms:modified xsi:type="dcterms:W3CDTF">2020-04-18T17:28:59Z</dcterms:modified>
</cp:coreProperties>
</file>