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68" r:id="rId1"/>
  </p:sldMasterIdLst>
  <p:notesMasterIdLst>
    <p:notesMasterId r:id="rId9"/>
  </p:notesMasterIdLst>
  <p:sldIdLst>
    <p:sldId id="256" r:id="rId2"/>
    <p:sldId id="273" r:id="rId3"/>
    <p:sldId id="274" r:id="rId4"/>
    <p:sldId id="275" r:id="rId5"/>
    <p:sldId id="276" r:id="rId6"/>
    <p:sldId id="277" r:id="rId7"/>
    <p:sldId id="27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46" autoAdjust="0"/>
    <p:restoredTop sz="90089" autoAdjust="0"/>
  </p:normalViewPr>
  <p:slideViewPr>
    <p:cSldViewPr>
      <p:cViewPr>
        <p:scale>
          <a:sx n="70" d="100"/>
          <a:sy n="70" d="100"/>
        </p:scale>
        <p:origin x="-300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60BAC-1116-4E0F-9910-EE8130B9E10B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E25F-1EAB-486D-8F56-533AEC3E2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733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E25F-1EAB-486D-8F56-533AEC3E243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27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E25F-1EAB-486D-8F56-533AEC3E243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06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3DAB-BC46-4DFE-B968-5E8E9753D9A5}" type="datetime1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11C4-06AA-4BDE-9D08-4CB17FAA47D2}" type="datetime1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4766-15A0-4F6B-A341-2FB9AD5932FA}" type="datetime1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1A1-AC6E-4C42-90D7-FAF347F4BA9C}" type="datetime1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C4D3-6A23-401A-884D-0DAD8081EA97}" type="datetime1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281-8604-4913-8FC0-A5AF4670FB84}" type="datetime1">
              <a:rPr lang="ru-RU" smtClean="0"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9BC4-F49A-47C2-A95C-7E614A8177A6}" type="datetime1">
              <a:rPr lang="ru-RU" smtClean="0"/>
              <a:t>18.04.2020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A731-FC71-4844-861A-EB96CBB6B345}" type="datetime1">
              <a:rPr lang="ru-RU" smtClean="0"/>
              <a:t>18.04.2020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E5CF-7940-4F10-A516-1AFEC08F7923}" type="datetime1">
              <a:rPr lang="ru-RU" smtClean="0"/>
              <a:t>18.04.2020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1FE9C-BCF9-4B86-98C4-CFE6A1A2D503}" type="datetime1">
              <a:rPr lang="ru-RU" smtClean="0"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9F9B-A6E9-4D25-8CCF-8892DD2066C3}" type="datetime1">
              <a:rPr lang="ru-RU" smtClean="0"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9A70AC-E61A-4D7E-946F-CE1D69C341E2}" type="datetime1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6140896"/>
            <a:ext cx="6400800" cy="74448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2020</a:t>
            </a:r>
            <a:endParaRPr lang="ru-RU" sz="1800" dirty="0">
              <a:solidFill>
                <a:schemeClr val="tx1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4016"/>
            <a:ext cx="9144000" cy="3356992"/>
          </a:xfrm>
        </p:spPr>
        <p:txBody>
          <a:bodyPr>
            <a:normAutofit fontScale="90000"/>
          </a:bodyPr>
          <a:lstStyle/>
          <a:p>
            <a:pPr marL="182880" lvl="0" indent="0" algn="ctr">
              <a:lnSpc>
                <a:spcPct val="110000"/>
              </a:lnSpc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Санкт-</a:t>
            </a:r>
            <a:r>
              <a:rPr lang="ru-RU" alt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П</a:t>
            </a:r>
            <a:r>
              <a:rPr lang="ru-RU" alt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етербургский государственный электротехнический университет</a:t>
            </a:r>
            <a:br>
              <a:rPr lang="ru-RU" alt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СПБ ГЭТУ «ЛЭТИ»</a:t>
            </a:r>
            <a:br>
              <a:rPr lang="ru-RU" alt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en-US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en-US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Регрессия и регрессионный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анализ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517232"/>
            <a:ext cx="8568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Palatino Linotype" panose="02040502050505030304" pitchFamily="18" charset="0"/>
              </a:rPr>
              <a:t>Авторы: Каплун Д. И., Вознесенский А. С.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131" y="1007399"/>
            <a:ext cx="2267744" cy="112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37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Регрессия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83568" y="692696"/>
                <a:ext cx="7848872" cy="5957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𝝂</m:t>
                      </m:r>
                    </m:oMath>
                  </m:oMathPara>
                </a14:m>
                <a:endParaRPr lang="en-US" sz="2800" b="1" dirty="0" smtClean="0">
                  <a:latin typeface="Palatino Linotype" panose="0204050205050503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𝑫</m:t>
                      </m:r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2800" b="1" i="1" smtClean="0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, </m:t>
                      </m:r>
                      <m:r>
                        <a:rPr lang="en-US" sz="2800" b="1" i="1" smtClean="0">
                          <a:latin typeface="Cambria Math"/>
                        </a:rPr>
                        <m:t>𝒊</m:t>
                      </m:r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  <m:r>
                        <a:rPr lang="en-US" sz="2800" b="1" i="1" smtClean="0">
                          <a:latin typeface="Cambria Math"/>
                        </a:rPr>
                        <m:t>,…,</m:t>
                      </m:r>
                      <m:r>
                        <a:rPr lang="en-US" sz="2800" b="1" i="1" smtClean="0">
                          <a:latin typeface="Cambria Math"/>
                        </a:rPr>
                        <m:t>𝑵</m:t>
                      </m:r>
                    </m:oMath>
                  </m:oMathPara>
                </a14:m>
                <a:endParaRPr lang="en-US" sz="2800" b="1" dirty="0" smtClean="0">
                  <a:latin typeface="Palatino Linotype" panose="02040502050505030304" pitchFamily="18" charset="0"/>
                </a:endParaRPr>
              </a:p>
              <a:p>
                <a:pPr/>
                <a:endParaRPr lang="en-US" sz="2800" b="1" dirty="0" smtClean="0">
                  <a:latin typeface="Palatino Linotype" panose="02040502050505030304" pitchFamily="18" charset="0"/>
                </a:endParaRPr>
              </a:p>
              <a:p>
                <a:pPr marL="342900" indent="-342900">
                  <a:buClr>
                    <a:srgbClr val="FF0000"/>
                  </a:buClr>
                  <a:buSzPct val="125000"/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𝒇</m:t>
                    </m:r>
                    <m:r>
                      <a:rPr lang="en-US" sz="2800" b="1" i="1" smtClean="0">
                        <a:latin typeface="Cambria Math"/>
                      </a:rPr>
                      <m:t>(</m:t>
                    </m:r>
                    <m:r>
                      <a:rPr lang="en-US" sz="2800" b="1" i="1" smtClean="0">
                        <a:latin typeface="Cambria Math"/>
                      </a:rPr>
                      <m:t>𝒙</m:t>
                    </m:r>
                    <m:r>
                      <a:rPr lang="en-US" sz="28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ru-RU" sz="2800" b="1" dirty="0">
                    <a:latin typeface="Palatino Linotype" panose="02040502050505030304" pitchFamily="18" charset="0"/>
                  </a:rPr>
                  <a:t> – функция регрессионной зависимости</a:t>
                </a:r>
                <a:endParaRPr lang="en-US" sz="2800" b="1" i="1" dirty="0" smtClean="0">
                  <a:latin typeface="Cambria Math"/>
                  <a:ea typeface="Cambria Math"/>
                </a:endParaRPr>
              </a:p>
              <a:p>
                <a:pPr marL="342900" indent="-342900">
                  <a:buClr>
                    <a:srgbClr val="FF0000"/>
                  </a:buClr>
                  <a:buSzPct val="125000"/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</a:rPr>
                      <m:t>𝝂</m:t>
                    </m:r>
                  </m:oMath>
                </a14:m>
                <a:r>
                  <a:rPr lang="ru-RU" sz="2800" b="1" dirty="0" smtClean="0">
                    <a:latin typeface="Palatino Linotype" panose="02040502050505030304" pitchFamily="18" charset="0"/>
                  </a:rPr>
                  <a:t> – шум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𝑵</m:t>
                    </m:r>
                    <m:d>
                      <m:dPr>
                        <m:ctrlPr>
                          <a:rPr lang="en-US" sz="28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/>
                          </a:rPr>
                          <m:t>𝟎</m:t>
                        </m:r>
                        <m:r>
                          <a:rPr lang="en-US" sz="2800" b="1" i="1" smtClean="0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  <m:t>𝝈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endParaRPr lang="en-US" sz="2800" b="1" i="1" dirty="0" smtClean="0">
                  <a:latin typeface="Cambria Math"/>
                </a:endParaRPr>
              </a:p>
              <a:p>
                <a:pPr marL="342900" indent="-342900">
                  <a:buClr>
                    <a:srgbClr val="FF0000"/>
                  </a:buClr>
                  <a:buSzPct val="125000"/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𝒙</m:t>
                    </m:r>
                  </m:oMath>
                </a14:m>
                <a:r>
                  <a:rPr lang="ru-RU" sz="2800" b="1" dirty="0">
                    <a:latin typeface="Palatino Linotype" panose="02040502050505030304" pitchFamily="18" charset="0"/>
                  </a:rPr>
                  <a:t> –</a:t>
                </a:r>
                <a:r>
                  <a:rPr lang="en-US" sz="2800" b="1" dirty="0" smtClean="0">
                    <a:latin typeface="Palatino Linotype" panose="02040502050505030304" pitchFamily="18" charset="0"/>
                  </a:rPr>
                  <a:t> </a:t>
                </a:r>
                <a:r>
                  <a:rPr lang="ru-RU" sz="2800" b="1" dirty="0" smtClean="0">
                    <a:latin typeface="Palatino Linotype" panose="02040502050505030304" pitchFamily="18" charset="0"/>
                  </a:rPr>
                  <a:t>свободная переменная</a:t>
                </a:r>
                <a:endParaRPr lang="en-US" sz="2800" b="1" i="1" dirty="0" smtClean="0">
                  <a:latin typeface="Cambria Math"/>
                </a:endParaRPr>
              </a:p>
              <a:p>
                <a:pPr marL="342900" indent="-342900">
                  <a:buClr>
                    <a:srgbClr val="FF0000"/>
                  </a:buClr>
                  <a:buSzPct val="125000"/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𝒚</m:t>
                    </m:r>
                  </m:oMath>
                </a14:m>
                <a:r>
                  <a:rPr lang="ru-RU" sz="2800" b="1" dirty="0">
                    <a:latin typeface="Palatino Linotype" panose="02040502050505030304" pitchFamily="18" charset="0"/>
                  </a:rPr>
                  <a:t> – зависимая </a:t>
                </a:r>
                <a:r>
                  <a:rPr lang="ru-RU" sz="2800" b="1" dirty="0" smtClean="0">
                    <a:latin typeface="Palatino Linotype" panose="02040502050505030304" pitchFamily="18" charset="0"/>
                  </a:rPr>
                  <a:t>переменная</a:t>
                </a:r>
                <a:endParaRPr lang="en-US" sz="2800" b="1" i="1" dirty="0" smtClean="0">
                  <a:latin typeface="Cambria Math"/>
                </a:endParaRPr>
              </a:p>
              <a:p>
                <a:pPr marL="342900" indent="-342900">
                  <a:buClr>
                    <a:srgbClr val="FF0000"/>
                  </a:buClr>
                  <a:buSzPct val="125000"/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𝒇</m:t>
                    </m:r>
                    <m:r>
                      <a:rPr lang="en-US" sz="2800" b="1" i="1" smtClean="0">
                        <a:latin typeface="Cambria Math"/>
                      </a:rPr>
                      <m:t>(</m:t>
                    </m:r>
                    <m:r>
                      <a:rPr lang="en-US" sz="2800" b="1" i="1" smtClean="0">
                        <a:latin typeface="Cambria Math"/>
                      </a:rPr>
                      <m:t>𝒙</m:t>
                    </m:r>
                    <m:r>
                      <a:rPr lang="en-US" sz="2800" b="1" i="1" smtClean="0">
                        <a:latin typeface="Cambria Math"/>
                      </a:rPr>
                      <m:t>,</m:t>
                    </m:r>
                    <m:r>
                      <a:rPr lang="en-US" sz="2800" b="1" i="1" smtClean="0">
                        <a:latin typeface="Cambria Math"/>
                      </a:rPr>
                      <m:t>𝒘</m:t>
                    </m:r>
                    <m:r>
                      <a:rPr lang="en-US" sz="28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ru-RU" sz="2800" b="1" dirty="0">
                    <a:latin typeface="Palatino Linotype" panose="02040502050505030304" pitchFamily="18" charset="0"/>
                  </a:rPr>
                  <a:t> – функция регрессионной зависимости</a:t>
                </a:r>
                <a:endParaRPr lang="en-US" sz="2800" b="1" i="1" dirty="0" smtClean="0">
                  <a:latin typeface="Cambria Math"/>
                </a:endParaRPr>
              </a:p>
              <a:p>
                <a:pPr marL="342900" indent="-342900">
                  <a:buClr>
                    <a:srgbClr val="FF0000"/>
                  </a:buClr>
                  <a:buSzPct val="125000"/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𝒘</m:t>
                    </m:r>
                  </m:oMath>
                </a14:m>
                <a:r>
                  <a:rPr lang="ru-RU" sz="2800" b="1" dirty="0">
                    <a:latin typeface="Palatino Linotype" panose="02040502050505030304" pitchFamily="18" charset="0"/>
                  </a:rPr>
                  <a:t> –</a:t>
                </a:r>
                <a:r>
                  <a:rPr lang="en-US" sz="2800" b="1" dirty="0" smtClean="0">
                    <a:latin typeface="Palatino Linotype" panose="02040502050505030304" pitchFamily="18" charset="0"/>
                  </a:rPr>
                  <a:t> </a:t>
                </a:r>
                <a:r>
                  <a:rPr lang="ru-RU" sz="2800" b="1" dirty="0" smtClean="0">
                    <a:latin typeface="Palatino Linotype" panose="02040502050505030304" pitchFamily="18" charset="0"/>
                  </a:rPr>
                  <a:t>вектор параметров</a:t>
                </a:r>
                <a:endParaRPr lang="en-US" sz="2800" b="1" dirty="0" smtClean="0">
                  <a:latin typeface="Palatino Linotype" panose="02040502050505030304" pitchFamily="18" charset="0"/>
                </a:endParaRPr>
              </a:p>
              <a:p>
                <a:pPr marL="342900" indent="-342900">
                  <a:buClr>
                    <a:srgbClr val="FF0000"/>
                  </a:buClr>
                  <a:buSzPct val="125000"/>
                  <a:buFont typeface="Wingdings" panose="05000000000000000000" pitchFamily="2" charset="2"/>
                  <a:buChar char="q"/>
                </a:pPr>
                <a:endParaRPr lang="en-US" sz="2800" b="1" dirty="0" smtClean="0">
                  <a:latin typeface="Palatino Linotype" panose="0204050205050503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𝒘</m:t>
                          </m:r>
                        </m:e>
                      </m:acc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arg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800" b="1" i="1" smtClean="0">
                                  <a:latin typeface="Cambria Math"/>
                                </a:rPr>
                                <m:t>𝒘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𝑹</m:t>
                              </m:r>
                            </m:lim>
                          </m:limLow>
                        </m:fName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𝒑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𝒚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|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𝒘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𝒇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𝒑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𝑫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|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𝒘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𝒇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sz="2800" b="1" dirty="0">
                  <a:latin typeface="Palatino Linotype" panose="02040502050505030304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692696"/>
                <a:ext cx="7848872" cy="59573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808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Регрессия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47564" y="805313"/>
                <a:ext cx="7848872" cy="4211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FF0000"/>
                  </a:buClr>
                  <a:buSzPct val="125000"/>
                  <a:buFont typeface="Wingdings" panose="05000000000000000000" pitchFamily="2" charset="2"/>
                  <a:buChar char="q"/>
                </a:pPr>
                <a:r>
                  <a:rPr lang="ru-RU" sz="2800" b="1" dirty="0" smtClean="0">
                    <a:latin typeface="Palatino Linotype" panose="02040502050505030304" pitchFamily="18" charset="0"/>
                  </a:rPr>
                  <a:t>Линейная </a:t>
                </a:r>
                <a:r>
                  <a:rPr lang="ru-RU" sz="2800" b="1" dirty="0" smtClean="0">
                    <a:latin typeface="Arial"/>
                    <a:cs typeface="Arial"/>
                  </a:rPr>
                  <a:t>→ </a:t>
                </a:r>
                <a:r>
                  <a:rPr lang="ru-RU" sz="2800" b="1" dirty="0" smtClean="0">
                    <a:latin typeface="Palatino Linotype" panose="02040502050505030304" pitchFamily="18" charset="0"/>
                  </a:rPr>
                  <a:t>МНК</a:t>
                </a:r>
              </a:p>
              <a:p>
                <a:pPr marL="914400" lvl="1" indent="-457200">
                  <a:buClr>
                    <a:srgbClr val="FF0000"/>
                  </a:buClr>
                  <a:buFont typeface="Wingdings" panose="05000000000000000000" pitchFamily="2" charset="2"/>
                  <a:buChar char="§"/>
                </a:pPr>
                <a:r>
                  <a:rPr lang="ru-RU" sz="2800" b="1" dirty="0">
                    <a:latin typeface="Palatino Linotype" panose="02040502050505030304" pitchFamily="18" charset="0"/>
                  </a:rPr>
                  <a:t>Прямая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Palatino Linotype" panose="02040502050505030304" pitchFamily="18" charset="0"/>
                      </a:rPr>
                      <m:t>𝒚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=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𝒂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+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𝒃𝒙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+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𝜺</m:t>
                    </m:r>
                  </m:oMath>
                </a14:m>
                <a:endParaRPr lang="en-US" sz="2800" b="1" dirty="0" smtClean="0">
                  <a:latin typeface="Palatino Linotype" panose="02040502050505030304" pitchFamily="18" charset="0"/>
                </a:endParaRPr>
              </a:p>
              <a:p>
                <a:pPr lvl="1">
                  <a:buClr>
                    <a:srgbClr val="FF0000"/>
                  </a:buClr>
                </a:pPr>
                <a:endParaRPr lang="en-US" sz="2800" b="1" dirty="0">
                  <a:latin typeface="Palatino Linotype" panose="02040502050505030304" pitchFamily="18" charset="0"/>
                </a:endParaRPr>
              </a:p>
              <a:p>
                <a:pPr marL="342900" indent="-342900">
                  <a:buClr>
                    <a:srgbClr val="FF0000"/>
                  </a:buClr>
                  <a:buSzPct val="125000"/>
                  <a:buFont typeface="Wingdings" panose="05000000000000000000" pitchFamily="2" charset="2"/>
                  <a:buChar char="q"/>
                </a:pPr>
                <a:r>
                  <a:rPr lang="ru-RU" sz="2800" b="1" dirty="0" smtClean="0">
                    <a:latin typeface="Palatino Linotype" panose="02040502050505030304" pitchFamily="18" charset="0"/>
                  </a:rPr>
                  <a:t>Нелинейная </a:t>
                </a:r>
                <a:r>
                  <a:rPr lang="ru-RU" sz="2800" b="1" dirty="0" smtClean="0">
                    <a:latin typeface="Arial"/>
                    <a:cs typeface="Arial"/>
                  </a:rPr>
                  <a:t>→ </a:t>
                </a:r>
                <a:r>
                  <a:rPr lang="ru-RU" sz="2800" b="1" dirty="0">
                    <a:latin typeface="Palatino Linotype" panose="02040502050505030304" pitchFamily="18" charset="0"/>
                  </a:rPr>
                  <a:t>Градиентный спуск</a:t>
                </a:r>
                <a:endParaRPr lang="en-US" sz="2800" b="1" dirty="0">
                  <a:latin typeface="Palatino Linotype" panose="02040502050505030304" pitchFamily="18" charset="0"/>
                </a:endParaRPr>
              </a:p>
              <a:p>
                <a:pPr marL="914400" lvl="1" indent="-457200">
                  <a:buClr>
                    <a:srgbClr val="FF0000"/>
                  </a:buClr>
                  <a:buFont typeface="Wingdings" panose="05000000000000000000" pitchFamily="2" charset="2"/>
                  <a:buChar char="§"/>
                </a:pPr>
                <a:r>
                  <a:rPr lang="ru-RU" sz="2800" b="1" dirty="0">
                    <a:latin typeface="Palatino Linotype" panose="02040502050505030304" pitchFamily="18" charset="0"/>
                  </a:rPr>
                  <a:t>Парабола</a:t>
                </a:r>
                <a14:m>
                  <m:oMath xmlns:m="http://schemas.openxmlformats.org/officeDocument/2006/math">
                    <m:r>
                      <a:rPr lang="ru-RU" sz="2800" b="1" i="0" smtClean="0">
                        <a:latin typeface="Cambria Math"/>
                      </a:rPr>
                      <m:t>:</m:t>
                    </m:r>
                    <m:r>
                      <a:rPr lang="ru-RU" sz="2800" b="1">
                        <a:latin typeface="Palatino Linotype" panose="02040502050505030304" pitchFamily="18" charset="0"/>
                      </a:rPr>
                      <m:t> 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𝒚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=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𝒂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+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𝒃𝒙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+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𝜸</m:t>
                    </m:r>
                    <m:sSup>
                      <m:sSupPr>
                        <m:ctrlPr>
                          <a:rPr lang="en-US" sz="2800" b="1">
                            <a:latin typeface="Palatino Linotype" panose="020405020505050303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Palatino Linotype" panose="0204050205050503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>
                            <a:latin typeface="Palatino Linotype" panose="0204050205050503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>
                        <a:latin typeface="Palatino Linotype" panose="02040502050505030304" pitchFamily="18" charset="0"/>
                      </a:rPr>
                      <m:t>+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𝜺</m:t>
                    </m:r>
                  </m:oMath>
                </a14:m>
                <a:endParaRPr lang="en-US" sz="2800" b="1" dirty="0">
                  <a:latin typeface="Palatino Linotype" panose="02040502050505030304" pitchFamily="18" charset="0"/>
                </a:endParaRPr>
              </a:p>
              <a:p>
                <a:pPr marL="914400" lvl="1" indent="-457200">
                  <a:buClr>
                    <a:srgbClr val="FF0000"/>
                  </a:buClr>
                  <a:buFont typeface="Wingdings" panose="05000000000000000000" pitchFamily="2" charset="2"/>
                  <a:buChar char="§"/>
                </a:pPr>
                <a:r>
                  <a:rPr lang="ru-RU" sz="2800" b="1" dirty="0" smtClean="0">
                    <a:latin typeface="Palatino Linotype" panose="02040502050505030304" pitchFamily="18" charset="0"/>
                  </a:rPr>
                  <a:t>Гипербола: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Palatino Linotype" panose="02040502050505030304" pitchFamily="18" charset="0"/>
                      </a:rPr>
                      <m:t>𝒚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=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𝒂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+</m:t>
                    </m:r>
                    <m:f>
                      <m:fPr>
                        <m:ctrlPr>
                          <a:rPr lang="en-US" sz="2800" b="1">
                            <a:latin typeface="Palatino Linotype" panose="02040502050505030304" pitchFamily="18" charset="0"/>
                          </a:rPr>
                        </m:ctrlPr>
                      </m:fPr>
                      <m:num>
                        <m:r>
                          <a:rPr lang="en-US" sz="2800" b="1">
                            <a:latin typeface="Palatino Linotype" panose="020405020505050303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2800" b="1">
                            <a:latin typeface="Palatino Linotype" panose="02040502050505030304" pitchFamily="18" charset="0"/>
                          </a:rPr>
                          <m:t>𝒙</m:t>
                        </m:r>
                      </m:den>
                    </m:f>
                    <m:r>
                      <a:rPr lang="en-US" sz="2800" b="1">
                        <a:latin typeface="Palatino Linotype" panose="02040502050505030304" pitchFamily="18" charset="0"/>
                      </a:rPr>
                      <m:t>+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𝜺</m:t>
                    </m:r>
                  </m:oMath>
                </a14:m>
                <a:endParaRPr lang="en-US" sz="2800" b="1" dirty="0">
                  <a:latin typeface="Palatino Linotype" panose="02040502050505030304" pitchFamily="18" charset="0"/>
                </a:endParaRPr>
              </a:p>
              <a:p>
                <a:pPr marL="914400" lvl="1" indent="-457200">
                  <a:buClr>
                    <a:srgbClr val="FF0000"/>
                  </a:buClr>
                  <a:buFont typeface="Wingdings" panose="05000000000000000000" pitchFamily="2" charset="2"/>
                  <a:buChar char="§"/>
                </a:pPr>
                <a:r>
                  <a:rPr lang="ru-RU" sz="2800" b="1" dirty="0" smtClean="0">
                    <a:latin typeface="Palatino Linotype" panose="02040502050505030304" pitchFamily="18" charset="0"/>
                  </a:rPr>
                  <a:t>Показательная: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Palatino Linotype" panose="02040502050505030304" pitchFamily="18" charset="0"/>
                      </a:rPr>
                      <m:t>𝒚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=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𝒂</m:t>
                    </m:r>
                    <m:sSup>
                      <m:sSupPr>
                        <m:ctrlPr>
                          <a:rPr lang="en-US" sz="2800" b="1">
                            <a:latin typeface="Palatino Linotype" panose="020405020505050303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Palatino Linotype" panose="020405020505050303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2800" b="1">
                            <a:latin typeface="Palatino Linotype" panose="02040502050505030304" pitchFamily="18" charset="0"/>
                          </a:rPr>
                          <m:t>𝒙</m:t>
                        </m:r>
                      </m:sup>
                    </m:sSup>
                    <m:r>
                      <a:rPr lang="en-US" sz="2800" b="1">
                        <a:latin typeface="Palatino Linotype" panose="02040502050505030304" pitchFamily="18" charset="0"/>
                      </a:rPr>
                      <m:t>+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𝜺</m:t>
                    </m:r>
                  </m:oMath>
                </a14:m>
                <a:endParaRPr lang="en-US" sz="2800" b="1" dirty="0">
                  <a:latin typeface="Palatino Linotype" panose="02040502050505030304" pitchFamily="18" charset="0"/>
                </a:endParaRPr>
              </a:p>
              <a:p>
                <a:pPr marL="914400" lvl="1" indent="-457200">
                  <a:buClr>
                    <a:srgbClr val="FF0000"/>
                  </a:buClr>
                  <a:buFont typeface="Wingdings" panose="05000000000000000000" pitchFamily="2" charset="2"/>
                  <a:buChar char="§"/>
                </a:pPr>
                <a:r>
                  <a:rPr lang="ru-RU" sz="2800" b="1" dirty="0" smtClean="0">
                    <a:latin typeface="Palatino Linotype" panose="02040502050505030304" pitchFamily="18" charset="0"/>
                  </a:rPr>
                  <a:t>Степенная: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Palatino Linotype" panose="02040502050505030304" pitchFamily="18" charset="0"/>
                      </a:rPr>
                      <m:t>𝒚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=</m:t>
                    </m:r>
                    <m:r>
                      <a:rPr lang="en-US" sz="2800" b="1">
                        <a:latin typeface="Palatino Linotype" panose="02040502050505030304" pitchFamily="18" charset="0"/>
                      </a:rPr>
                      <m:t>𝒂</m:t>
                    </m:r>
                    <m:sSup>
                      <m:sSupPr>
                        <m:ctrlPr>
                          <a:rPr lang="en-US" sz="2800" b="1">
                            <a:latin typeface="Palatino Linotype" panose="020405020505050303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Palatino Linotype" panose="0204050205050503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>
                            <a:latin typeface="Palatino Linotype" panose="02040502050505030304" pitchFamily="18" charset="0"/>
                          </a:rPr>
                          <m:t>𝒃</m:t>
                        </m:r>
                      </m:sup>
                    </m:sSup>
                    <m:r>
                      <a:rPr lang="en-US" sz="2800" b="1">
                        <a:latin typeface="Palatino Linotype" panose="02040502050505030304" pitchFamily="18" charset="0"/>
                      </a:rPr>
                      <m:t>𝜺</m:t>
                    </m:r>
                  </m:oMath>
                </a14:m>
                <a:endParaRPr lang="en-US" sz="2800" b="1" dirty="0">
                  <a:latin typeface="Palatino Linotype" panose="02040502050505030304" pitchFamily="18" charset="0"/>
                </a:endParaRPr>
              </a:p>
              <a:p>
                <a:pPr marL="914400" lvl="1" indent="-457200">
                  <a:buClr>
                    <a:srgbClr val="FF0000"/>
                  </a:buClr>
                  <a:buFont typeface="Wingdings" panose="05000000000000000000" pitchFamily="2" charset="2"/>
                  <a:buChar char="§"/>
                </a:pPr>
                <a:r>
                  <a:rPr lang="ru-RU" sz="2800" b="1" dirty="0">
                    <a:latin typeface="Palatino Linotype" panose="02040502050505030304" pitchFamily="18" charset="0"/>
                  </a:rPr>
                  <a:t>Экспоненциальная</a:t>
                </a:r>
                <a14:m>
                  <m:oMath xmlns:m="http://schemas.openxmlformats.org/officeDocument/2006/math">
                    <m:r>
                      <a:rPr lang="ru-RU" sz="2800" b="1" i="0" smtClean="0">
                        <a:latin typeface="Cambria Math"/>
                      </a:rPr>
                      <m:t>: </m:t>
                    </m:r>
                    <m:r>
                      <a:rPr lang="en-US" sz="2800" b="1" i="1">
                        <a:latin typeface="Cambria Math"/>
                      </a:rPr>
                      <m:t>𝒚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800" b="1" i="1" smtClean="0">
                            <a:latin typeface="Cambria Math"/>
                          </a:rPr>
                          <m:t>𝒂</m:t>
                        </m:r>
                        <m:r>
                          <a:rPr lang="en-US" sz="2800" b="1" i="1" smtClean="0">
                            <a:latin typeface="Cambria Math"/>
                          </a:rPr>
                          <m:t>+</m:t>
                        </m:r>
                        <m:r>
                          <a:rPr lang="en-US" sz="2800" b="1">
                            <a:latin typeface="Cambria Math"/>
                          </a:rPr>
                          <m:t>𝒃</m:t>
                        </m:r>
                        <m:r>
                          <a:rPr lang="en-US" sz="2800" b="1" i="1" smtClean="0">
                            <a:latin typeface="Cambria Math"/>
                          </a:rPr>
                          <m:t>𝒙</m:t>
                        </m:r>
                      </m:sup>
                    </m:sSup>
                    <m:r>
                      <a:rPr lang="en-US" sz="2800" b="1">
                        <a:latin typeface="Cambria Math"/>
                      </a:rPr>
                      <m:t>𝜺</m:t>
                    </m:r>
                  </m:oMath>
                </a14:m>
                <a:endParaRPr lang="ru-RU" sz="2800" b="1" dirty="0">
                  <a:latin typeface="Palatino Linotype" panose="0204050205050503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4" y="805313"/>
                <a:ext cx="7848872" cy="4211346"/>
              </a:xfrm>
              <a:prstGeom prst="rect">
                <a:avLst/>
              </a:prstGeom>
              <a:blipFill rotWithShape="1">
                <a:blip r:embed="rId2"/>
                <a:stretch>
                  <a:fillRect l="-1941" t="-3473" b="-30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61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Регрессия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47564" y="1196752"/>
                <a:ext cx="7848872" cy="3242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-457200">
                  <a:buClr>
                    <a:srgbClr val="FF0000"/>
                  </a:buClr>
                  <a:buSzPct val="125000"/>
                  <a:buFont typeface="Wingdings" panose="05000000000000000000" pitchFamily="2" charset="2"/>
                  <a:buChar char="q"/>
                </a:pPr>
                <a:r>
                  <a:rPr lang="ru-RU" sz="2800" b="1" dirty="0" smtClean="0">
                    <a:latin typeface="Palatino Linotype" panose="02040502050505030304" pitchFamily="18" charset="0"/>
                  </a:rPr>
                  <a:t> </a:t>
                </a:r>
                <a:r>
                  <a:rPr lang="ru-RU" sz="2800" b="1" dirty="0">
                    <a:latin typeface="Palatino Linotype" panose="02040502050505030304" pitchFamily="18" charset="0"/>
                  </a:rPr>
                  <a:t>Критерий:</a:t>
                </a:r>
                <a:r>
                  <a:rPr lang="en-US" sz="2800" b="1" dirty="0">
                    <a:latin typeface="Palatino Linotype" panose="02040502050505030304" pitchFamily="18" charset="0"/>
                  </a:rPr>
                  <a:t> </a:t>
                </a:r>
                <a:r>
                  <a:rPr lang="en-US" sz="2800" b="1" dirty="0">
                    <a:latin typeface="Palatino Linotype" panose="02040502050505030304" pitchFamily="18" charset="0"/>
                  </a:rPr>
                  <a:t>Sum of Squared Errors</a:t>
                </a:r>
              </a:p>
              <a:p>
                <a:pPr marL="0" lvl="1">
                  <a:buClr>
                    <a:srgbClr val="FF0000"/>
                  </a:buClr>
                  <a:buSzPct val="12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latin typeface="Cambria Math"/>
                        </a:rPr>
                        <m:t>𝐒𝐒𝐄</m:t>
                      </m:r>
                      <m:r>
                        <a:rPr lang="en-US" sz="2800" b="1">
                          <a:latin typeface="Palatino Linotype" panose="020405020505050303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1" i="1" smtClean="0">
                              <a:latin typeface="Cambria Math"/>
                            </a:rPr>
                            <m:t>𝒊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28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𝒇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𝒘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800" b="1" i="1" smtClean="0">
                              <a:latin typeface="Cambria Math"/>
                            </a:rPr>
                            <m:t>)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𝒎𝒊𝒏</m:t>
                          </m:r>
                        </m:e>
                      </m:nary>
                    </m:oMath>
                  </m:oMathPara>
                </a14:m>
                <a:endParaRPr lang="en-US" sz="2800" b="1" dirty="0" smtClean="0">
                  <a:latin typeface="Palatino Linotype" panose="02040502050505030304" pitchFamily="18" charset="0"/>
                </a:endParaRPr>
              </a:p>
              <a:p>
                <a:pPr marL="0" lvl="1">
                  <a:buClr>
                    <a:srgbClr val="FF0000"/>
                  </a:buClr>
                  <a:buSzPct val="125000"/>
                </a:pPr>
                <a:endParaRPr lang="en-US" sz="2800" b="1" dirty="0" smtClean="0">
                  <a:latin typeface="Palatino Linotype" panose="02040502050505030304" pitchFamily="18" charset="0"/>
                </a:endParaRPr>
              </a:p>
              <a:p>
                <a:pPr lvl="1" indent="-457200">
                  <a:buClr>
                    <a:srgbClr val="FF0000"/>
                  </a:buClr>
                  <a:buSzPct val="125000"/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1">
                        <a:latin typeface="Palatino Linotype" panose="02040502050505030304" pitchFamily="18" charset="0"/>
                      </a:rPr>
                      <m:t>Mean</m:t>
                    </m:r>
                    <m:r>
                      <m:rPr>
                        <m:nor/>
                      </m:rPr>
                      <a:rPr lang="en-US" sz="2800" b="1">
                        <a:latin typeface="Palatino Linotype" panose="0204050205050503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1">
                        <a:latin typeface="Palatino Linotype" panose="02040502050505030304" pitchFamily="18" charset="0"/>
                      </a:rPr>
                      <m:t>Square</m:t>
                    </m:r>
                    <m:r>
                      <m:rPr>
                        <m:nor/>
                      </m:rPr>
                      <a:rPr lang="en-US" sz="2800" b="1">
                        <a:latin typeface="Palatino Linotype" panose="0204050205050503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1">
                        <a:latin typeface="Palatino Linotype" panose="02040502050505030304" pitchFamily="18" charset="0"/>
                      </a:rPr>
                      <m:t>Error</m:t>
                    </m:r>
                  </m:oMath>
                </a14:m>
                <a:endParaRPr lang="ru-RU" sz="2800" b="1" dirty="0" smtClean="0">
                  <a:latin typeface="Palatino Linotype" panose="02040502050505030304" pitchFamily="18" charset="0"/>
                </a:endParaRPr>
              </a:p>
              <a:p>
                <a:pPr marL="0" lvl="1">
                  <a:buClr>
                    <a:srgbClr val="FF0000"/>
                  </a:buClr>
                  <a:buSzPct val="12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>
                              <a:latin typeface="Palatino Linotype" panose="020405020505050303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Palatino Linotype" panose="02040502050505030304" pitchFamily="18" charset="0"/>
                            </a:rPr>
                            <m:t>𝝈</m:t>
                          </m:r>
                        </m:e>
                        <m:sup>
                          <m:r>
                            <a:rPr lang="ru-RU" sz="2800" b="1">
                              <a:latin typeface="Palatino Linotype" panose="0204050205050503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800" b="1">
                          <a:latin typeface="Palatino Linotype" panose="0204050205050503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800" b="1">
                              <a:latin typeface="Palatino Linotype" panose="02040502050505030304" pitchFamily="18" charset="0"/>
                            </a:rPr>
                          </m:ctrlPr>
                        </m:fPr>
                        <m:num>
                          <m:r>
                            <a:rPr lang="en-US" sz="2800" b="1">
                              <a:latin typeface="Palatino Linotype" panose="02040502050505030304" pitchFamily="18" charset="0"/>
                            </a:rPr>
                            <m:t>𝑺𝑺𝑬</m:t>
                          </m:r>
                        </m:num>
                        <m:den>
                          <m:r>
                            <a:rPr lang="en-US" sz="2800" b="1">
                              <a:latin typeface="Palatino Linotype" panose="02040502050505030304" pitchFamily="18" charset="0"/>
                            </a:rPr>
                            <m:t>𝑵</m:t>
                          </m:r>
                          <m:r>
                            <a:rPr lang="en-US" sz="2800" b="1">
                              <a:latin typeface="Palatino Linotype" panose="02040502050505030304" pitchFamily="18" charset="0"/>
                            </a:rPr>
                            <m:t>−</m:t>
                          </m:r>
                          <m:r>
                            <a:rPr lang="en-US" sz="2800" b="1">
                              <a:latin typeface="Palatino Linotype" panose="020405020505050303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800" b="1">
                          <a:latin typeface="Palatino Linotype" panose="02040502050505030304" pitchFamily="18" charset="0"/>
                        </a:rPr>
                        <m:t>=</m:t>
                      </m:r>
                      <m:r>
                        <a:rPr lang="en-US" sz="2800" b="1">
                          <a:latin typeface="Palatino Linotype" panose="02040502050505030304" pitchFamily="18" charset="0"/>
                        </a:rPr>
                        <m:t>𝑴𝑺𝑬</m:t>
                      </m:r>
                    </m:oMath>
                  </m:oMathPara>
                </a14:m>
                <a:endParaRPr lang="en-US" sz="2800" b="1" dirty="0">
                  <a:latin typeface="Palatino Linotype" panose="0204050205050503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4" y="1196752"/>
                <a:ext cx="7848872" cy="3242554"/>
              </a:xfrm>
              <a:prstGeom prst="rect">
                <a:avLst/>
              </a:prstGeom>
              <a:blipFill rotWithShape="1">
                <a:blip r:embed="rId2"/>
                <a:stretch>
                  <a:fillRect l="-1941" t="-46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95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Регрессия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pic>
        <p:nvPicPr>
          <p:cNvPr id="3079" name="Picture 7" descr="https://miro.medium.com/max/900/1*wURQXHrNjq7MmWHUkAean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82352"/>
            <a:ext cx="85725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5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Регрессия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>
        <p:nvSpPr>
          <p:cNvPr id="2" name="AutoShape 2" descr="https://dic.academic.ru/pictures/wiki/files/76/Loess_curve_ru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692" y="1268760"/>
            <a:ext cx="5144616" cy="51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40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88" y="44624"/>
            <a:ext cx="9144000" cy="6480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204864"/>
            <a:ext cx="580371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28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5206</TotalTime>
  <Words>238</Words>
  <Application>Microsoft Office PowerPoint</Application>
  <PresentationFormat>Экран (4:3)</PresentationFormat>
  <Paragraphs>37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Санкт-Петербургский государственный электротехнический университет СПБ ГЭТУ «ЛЭТИ»       Регрессия и регрессионный анализ  </vt:lpstr>
      <vt:lpstr>Регрессия</vt:lpstr>
      <vt:lpstr>Регрессия</vt:lpstr>
      <vt:lpstr>Регрессия</vt:lpstr>
      <vt:lpstr>Регрессия</vt:lpstr>
      <vt:lpstr>Регрессия</vt:lpstr>
      <vt:lpstr>Спасибо за внимание!</vt:lpstr>
    </vt:vector>
  </TitlesOfParts>
  <Company>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«Разработка и реализация методов и алгоритмов цифровой обработки сигналов на основе модулярных кодов» </dc:title>
  <dc:creator>П</dc:creator>
  <cp:lastModifiedBy>П</cp:lastModifiedBy>
  <cp:revision>510</cp:revision>
  <dcterms:created xsi:type="dcterms:W3CDTF">2017-11-15T14:58:25Z</dcterms:created>
  <dcterms:modified xsi:type="dcterms:W3CDTF">2020-04-18T22:11:55Z</dcterms:modified>
</cp:coreProperties>
</file>