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39"/>
  </p:notesMasterIdLst>
  <p:handoutMasterIdLst>
    <p:handoutMasterId r:id="rId40"/>
  </p:handoutMasterIdLst>
  <p:sldIdLst>
    <p:sldId id="256" r:id="rId2"/>
    <p:sldId id="371" r:id="rId3"/>
    <p:sldId id="389" r:id="rId4"/>
    <p:sldId id="390" r:id="rId5"/>
    <p:sldId id="393" r:id="rId6"/>
    <p:sldId id="391" r:id="rId7"/>
    <p:sldId id="394" r:id="rId8"/>
    <p:sldId id="457" r:id="rId9"/>
    <p:sldId id="392" r:id="rId10"/>
    <p:sldId id="424" r:id="rId11"/>
    <p:sldId id="427" r:id="rId12"/>
    <p:sldId id="428" r:id="rId13"/>
    <p:sldId id="429" r:id="rId14"/>
    <p:sldId id="430" r:id="rId15"/>
    <p:sldId id="432" r:id="rId16"/>
    <p:sldId id="431" r:id="rId17"/>
    <p:sldId id="433" r:id="rId18"/>
    <p:sldId id="434" r:id="rId19"/>
    <p:sldId id="437" r:id="rId20"/>
    <p:sldId id="438" r:id="rId21"/>
    <p:sldId id="440" r:id="rId22"/>
    <p:sldId id="441" r:id="rId23"/>
    <p:sldId id="442" r:id="rId24"/>
    <p:sldId id="444" r:id="rId25"/>
    <p:sldId id="443" r:id="rId26"/>
    <p:sldId id="445" r:id="rId27"/>
    <p:sldId id="446" r:id="rId28"/>
    <p:sldId id="447" r:id="rId29"/>
    <p:sldId id="448" r:id="rId30"/>
    <p:sldId id="449" r:id="rId31"/>
    <p:sldId id="450" r:id="rId32"/>
    <p:sldId id="451" r:id="rId33"/>
    <p:sldId id="453" r:id="rId34"/>
    <p:sldId id="454" r:id="rId35"/>
    <p:sldId id="455" r:id="rId36"/>
    <p:sldId id="456" r:id="rId37"/>
    <p:sldId id="45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8ECEA"/>
    <a:srgbClr val="1B9AAB"/>
    <a:srgbClr val="97000B"/>
    <a:srgbClr val="29364B"/>
    <a:srgbClr val="481419"/>
    <a:srgbClr val="006CFF"/>
    <a:srgbClr val="0041B6"/>
    <a:srgbClr val="F9D600"/>
    <a:srgbClr val="324057"/>
    <a:srgbClr val="007CC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714" autoAdjust="0"/>
    <p:restoredTop sz="95797" autoAdjust="0"/>
  </p:normalViewPr>
  <p:slideViewPr>
    <p:cSldViewPr snapToGrid="0">
      <p:cViewPr>
        <p:scale>
          <a:sx n="60" d="100"/>
          <a:sy n="60" d="100"/>
        </p:scale>
        <p:origin x="-976" y="9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1F50-8C4C-49EF-BEB6-3A25271EBCF2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D463D-4A39-4D50-9085-E979FD0A7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463D-4A39-4D50-9085-E979FD0A7D5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463D-4A39-4D50-9085-E979FD0A7D5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463D-4A39-4D50-9085-E979FD0A7D5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463D-4A39-4D50-9085-E979FD0A7D5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463D-4A39-4D50-9085-E979FD0A7D5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463D-4A39-4D50-9085-E979FD0A7D5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463D-4A39-4D50-9085-E979FD0A7D5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463D-4A39-4D50-9085-E979FD0A7D5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463D-4A39-4D50-9085-E979FD0A7D5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463D-4A39-4D50-9085-E979FD0A7D5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463D-4A39-4D50-9085-E979FD0A7D5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463D-4A39-4D50-9085-E979FD0A7D5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463D-4A39-4D50-9085-E979FD0A7D5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463D-4A39-4D50-9085-E979FD0A7D5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463D-4A39-4D50-9085-E979FD0A7D5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463D-4A39-4D50-9085-E979FD0A7D5B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463D-4A39-4D50-9085-E979FD0A7D5B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463D-4A39-4D50-9085-E979FD0A7D5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463D-4A39-4D50-9085-E979FD0A7D5B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463D-4A39-4D50-9085-E979FD0A7D5B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463D-4A39-4D50-9085-E979FD0A7D5B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463D-4A39-4D50-9085-E979FD0A7D5B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463D-4A39-4D50-9085-E979FD0A7D5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463D-4A39-4D50-9085-E979FD0A7D5B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463D-4A39-4D50-9085-E979FD0A7D5B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463D-4A39-4D50-9085-E979FD0A7D5B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463D-4A39-4D50-9085-E979FD0A7D5B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463D-4A39-4D50-9085-E979FD0A7D5B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463D-4A39-4D50-9085-E979FD0A7D5B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463D-4A39-4D50-9085-E979FD0A7D5B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463D-4A39-4D50-9085-E979FD0A7D5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463D-4A39-4D50-9085-E979FD0A7D5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463D-4A39-4D50-9085-E979FD0A7D5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463D-4A39-4D50-9085-E979FD0A7D5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463D-4A39-4D50-9085-E979FD0A7D5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463D-4A39-4D50-9085-E979FD0A7D5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50DCE-5AAE-4F2E-A96C-FBE1E5A6D99C}" type="datetime1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289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B872-0328-4886-B320-B3ABB8DC6301}" type="datetime1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578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8DAC-165C-4001-831A-611272B50110}" type="datetime1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552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61A1-B8E2-4B2F-8EC7-91612817490E}" type="datetime1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364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1D31-F1C9-4FED-9092-471E91F88291}" type="datetime1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904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BD88-3D93-41B6-A044-509EBBE0FA96}" type="datetime1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069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A1AA-A234-43B5-8778-B645A8957E07}" type="datetime1">
              <a:rPr lang="en-US" smtClean="0"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433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824C-663B-423D-BD60-EE806FC82ED4}" type="datetime1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462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1393-5CE9-460E-B549-93AF16B246CE}" type="datetime1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194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DDC4-6CF3-42BE-B67C-9A78F96867E1}" type="datetime1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3823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2300-8FBB-40A9-ADCC-7EDC885D31C5}" type="datetime1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3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49CA0-9115-437C-AF11-08EB2249AF4B}" type="datetime1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61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_____Microsoft_Office_Excel1.xlsx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969989"/>
            <a:ext cx="10836613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pc="50" smtClean="0">
                <a:ln w="0"/>
                <a:solidFill>
                  <a:srgbClr val="97000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4</a:t>
            </a:r>
            <a:endParaRPr lang="ru-RU" b="1" spc="50" dirty="0" smtClean="0">
              <a:ln w="0"/>
              <a:solidFill>
                <a:srgbClr val="97000B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spc="50" dirty="0" smtClean="0">
                <a:ln w="0"/>
                <a:solidFill>
                  <a:srgbClr val="97000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распространения информации </a:t>
            </a:r>
          </a:p>
        </p:txBody>
      </p:sp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5549762-AF8C-43A9-A057-F2D195AE6034}"/>
              </a:ext>
            </a:extLst>
          </p:cNvPr>
          <p:cNvSpPr txBox="1"/>
          <p:nvPr/>
        </p:nvSpPr>
        <p:spPr>
          <a:xfrm>
            <a:off x="379724" y="3204478"/>
            <a:ext cx="9923605" cy="707886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к.т. н., доцент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Омский Государственный технический университет</a:t>
            </a:r>
          </a:p>
          <a:p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Бадрызлов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 Александрович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1700" y="0"/>
            <a:ext cx="7829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диффузии инноваций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5642" y="1268413"/>
            <a:ext cx="10976758" cy="405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73063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386" y="1688667"/>
            <a:ext cx="10695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66259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61255" y="1413164"/>
            <a:ext cx="1149531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использованием введенных обозначений для каждого момента времени  можно определить суммарное число принявших инновацию с момента распространения инновации, включая этот момент:</a:t>
            </a:r>
          </a:p>
          <a:p>
            <a:endParaRPr lang="ru-RU" dirty="0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0582" name="Object 6"/>
          <p:cNvGraphicFramePr>
            <a:graphicFrameLocks noChangeAspect="1"/>
          </p:cNvGraphicFramePr>
          <p:nvPr/>
        </p:nvGraphicFramePr>
        <p:xfrm>
          <a:off x="4156363" y="2235252"/>
          <a:ext cx="2363189" cy="1344798"/>
        </p:xfrm>
        <a:graphic>
          <a:graphicData uri="http://schemas.openxmlformats.org/presentationml/2006/ole">
            <p:oleObj spid="_x0000_s280582" name="Формула" r:id="rId6" imgW="1727200" imgH="97790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44384" y="3847604"/>
            <a:ext cx="7980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Число принявших инновации в момент времени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определяется в виде: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0587" name="Object 11"/>
          <p:cNvGraphicFramePr>
            <a:graphicFrameLocks noChangeAspect="1"/>
          </p:cNvGraphicFramePr>
          <p:nvPr/>
        </p:nvGraphicFramePr>
        <p:xfrm>
          <a:off x="8125630" y="3674176"/>
          <a:ext cx="3250931" cy="814474"/>
        </p:xfrm>
        <a:graphic>
          <a:graphicData uri="http://schemas.openxmlformats.org/presentationml/2006/ole">
            <p:oleObj spid="_x0000_s280587" name="Формула" r:id="rId7" imgW="2197080" imgH="545760" progId="Equation.3">
              <p:embed/>
            </p:oleObj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681356" y="809893"/>
            <a:ext cx="67436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Классическая модель диффузии инноваций по Ф.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Бассу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1700" y="0"/>
            <a:ext cx="7829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диффузии инноваций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59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377538" y="643637"/>
            <a:ext cx="94765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аналогии с диффузией инноваций можно построить модель вовлечения пользователей сети Интернет в работу социальной сети. Соответствие терминов модели диффузии инноваций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Бассу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модели вовлечения пользователей в социальную сеть представлено в таблице.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91293" y="1859937"/>
            <a:ext cx="9132125" cy="4998063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1700" y="0"/>
            <a:ext cx="7829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диффузии инноваций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5642" y="1268413"/>
            <a:ext cx="10976758" cy="405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73063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386" y="1688667"/>
            <a:ext cx="10695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66259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586354" y="714890"/>
            <a:ext cx="6168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Модель диффузии инноваций для социальной сети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4383" y="1496291"/>
            <a:ext cx="11459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делан ряд предположений и введена соответствующая терминология. Агенты (пользователи Интернет) могут становиться участниками социальной сети. У агента есть два состояния: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(свободен от влияния социальной сети) 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INVOLVED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(вовлечен в активную работу сети).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91885" y="2600695"/>
            <a:ext cx="115190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Переход из состояния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INVOLVED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совершается с вероятностью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Probability_of_transition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равной, например, 0,015. Этот переход определяется только внутренними установками пользователя Интернет.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Возможен переход из состояния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состояние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INVOLVED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 влиянием воздействия активных агентов сети.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Введена интенсивность влияния активного агента социальной сети на пользователя Интернет (параметр модели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Influence_level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равный 0,015). Влияние активного агента моделируется путем случайной рассылки сообщения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Be_connected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!», под воздействием которого пользователь Интернет переходит из состояния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состояние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INVOLVED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вероятностью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Influence_level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1700" y="0"/>
            <a:ext cx="7829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диффузии инноваций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5642" y="1268413"/>
            <a:ext cx="10976758" cy="405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73063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386" y="1688667"/>
            <a:ext cx="10695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66259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20633" y="1294409"/>
            <a:ext cx="11376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Агент социальной сети может из состояния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INVOLVED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вернуться в состояние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потеряв интерес к общению в социальной сети. Период активной работы агента социальной сети определяется параметром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Active_period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равном единице модельного времени. В проведенном имитационном эксперименте было задействовано 500 агентов.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02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755" y="2683823"/>
            <a:ext cx="6828199" cy="398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86354" y="714890"/>
            <a:ext cx="6168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Модель диффузии инноваций для социальной сети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43948" y="2766951"/>
            <a:ext cx="4286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рисунке – динамика численности агентов социальной сети, получивших информацию и вовлеченных в работу сети по результатам имитационного моделирования.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1700" y="0"/>
            <a:ext cx="7829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диффузии инноваций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5642" y="1268413"/>
            <a:ext cx="10976758" cy="405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73063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59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0" y="1737941"/>
            <a:ext cx="7065818" cy="5120059"/>
          </a:xfrm>
          <a:prstGeom prst="rect">
            <a:avLst/>
          </a:prstGeom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7469579" y="1710047"/>
            <a:ext cx="4405746" cy="20663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Экран системы имитационного мод</a:t>
            </a:r>
            <a:r>
              <a:rPr lang="ru-RU" sz="20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елиро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вания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AnyLogic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после нескольких шагов времени: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 вовлеченные агенты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8ECEA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FREE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8ECEA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зеленые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вовлеченные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INVOLVED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 – розовые.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86354" y="714890"/>
            <a:ext cx="6168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Модель диффузии инноваций для социальной сети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1700" y="0"/>
            <a:ext cx="7829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Имитационное моделирование распространения информации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5642" y="1268413"/>
            <a:ext cx="10976758" cy="405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73063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386" y="1688667"/>
            <a:ext cx="10695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66259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068779" y="1947553"/>
            <a:ext cx="54982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как социальная сеть представляется растущим случайным графом, то в отличие от модели диффузии инноваций Ф.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Басса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можно рассматривать распространение информации  не на плоскости, а в графе.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Рассмотрим логику такого моделирования.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1700" y="0"/>
            <a:ext cx="7829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Имитационное моделирование распространения информации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5642" y="1268413"/>
            <a:ext cx="10976758" cy="405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73063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386" y="1688667"/>
            <a:ext cx="10695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66259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>
          <a:xfrm>
            <a:off x="353621" y="1468581"/>
            <a:ext cx="5486400" cy="43384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Из внешнего источника данных в момент времени </a:t>
            </a:r>
            <a:r>
              <a:rPr kumimoji="0" lang="en-US" alt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 в систему имитационного моделирования загружается граф сети. 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тот же момент времени </a:t>
            </a:r>
            <a:r>
              <a:rPr kumimoji="0" lang="en-US" alt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 генерируется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новая вершина графа 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 единственным ребром приращения. 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системе имитационного моделирования для присоединения первого приращения выбирается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вершина с наибольшей степенью связности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958940" y="1869050"/>
            <a:ext cx="4108863" cy="4178837"/>
          </a:xfrm>
          <a:prstGeom prst="rect">
            <a:avLst/>
          </a:prstGeom>
        </p:spPr>
      </p:pic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5165767" y="5023262"/>
            <a:ext cx="2909454" cy="43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V="1">
            <a:off x="5296395" y="2256310"/>
            <a:ext cx="4714504" cy="938151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1700" y="0"/>
            <a:ext cx="7829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Имитационное моделирование распространения информации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5642" y="1268413"/>
            <a:ext cx="10976758" cy="405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73063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386" y="1688667"/>
            <a:ext cx="10695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66259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0426" y="1930178"/>
            <a:ext cx="609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Вершине с максимальной степенью связности  передается сообщение. </a:t>
            </a:r>
          </a:p>
          <a:p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Вершины, получившие сообщение, здесь и далее показаны красным цветом.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947065" y="1626920"/>
            <a:ext cx="4180113" cy="4047486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1700" y="0"/>
            <a:ext cx="7829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Имитационное моделирование распространения информации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5642" y="1268413"/>
            <a:ext cx="10976758" cy="405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73063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386" y="1688667"/>
            <a:ext cx="10695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66259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8550" y="1763924"/>
            <a:ext cx="609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Вершины графа, получившие распространяемую по сети информацию, воспринимают ее и с вероятностью </a:t>
            </a:r>
            <a:r>
              <a:rPr lang="en-US" altLang="ru-RU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передают всем вершинам, с которыми они соединены ребрами.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969496" y="1776910"/>
            <a:ext cx="3991429" cy="3792537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1700" y="0"/>
            <a:ext cx="7829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Имитационное моделирование распространения информации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5642" y="1268413"/>
            <a:ext cx="10976758" cy="405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73063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386" y="1688667"/>
            <a:ext cx="10695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66259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61061" y="1368632"/>
            <a:ext cx="4160322" cy="3780206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8942" y="1349830"/>
            <a:ext cx="4275115" cy="3713163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641268" y="5192462"/>
            <a:ext cx="108184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eaLnBrk="0" hangingPunct="0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По окончании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моделирования проводится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подсчет числа вершин, получивших информацию, и определяется процент охвата участников сети распространяемой информацией. 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1700" y="0"/>
            <a:ext cx="7829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социальной сети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558" y="1309512"/>
            <a:ext cx="50431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 algn="ctr">
              <a:lnSpc>
                <a:spcPct val="9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Социальными сетями в последние годы называют части Интернет, обеспечивающие социальное взаимодействие участников,</a:t>
            </a:r>
          </a:p>
          <a:p>
            <a:pPr indent="357188" algn="ctr">
              <a:lnSpc>
                <a:spcPct val="9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основном – общение. </a:t>
            </a:r>
          </a:p>
          <a:p>
            <a:pPr indent="357188" algn="ctr">
              <a:lnSpc>
                <a:spcPct val="90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7188" algn="ctr">
              <a:lnSpc>
                <a:spcPct val="90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7188" algn="ctr">
              <a:lnSpc>
                <a:spcPct val="9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Сегодня через социальные сети может оказываться влияние на участников сети и сети становятся объектом пристального изучения специалистов разного профиля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85077" y="1133828"/>
            <a:ext cx="4844167" cy="4465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Размер социальных сетей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Численность наиболее популярных социальных сетей в 2021 году: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2,8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млрд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пользователей;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YouTube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млрд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пользователей;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более 7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 млн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пользователей;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Twitter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140 млн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пользователей;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Одноклассники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более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70 млн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пользователей.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1700" y="0"/>
            <a:ext cx="7829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Имитационное моделирование распространения информации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5642" y="1268413"/>
            <a:ext cx="10976758" cy="405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73063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386" y="1688667"/>
            <a:ext cx="10695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66259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26274" y="1650671"/>
            <a:ext cx="9737767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Проведены несколько серий имитационных экспериментов по распространению информации в растущих случайных графах: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Сравниваются малые графы с различными затравками.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Специально построен граф с 1000 вершин.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Сравниваются случайные графы с НППС, имеющие разные функции предпочтения.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Граф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ОмГТУ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(граф подсети пользователей социальной сети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указавших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ОмГТУ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своим местом обучения).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1700" y="0"/>
            <a:ext cx="7829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Имитационное моделирование распространения информации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5642" y="1268413"/>
            <a:ext cx="10976758" cy="405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73063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386" y="1688667"/>
            <a:ext cx="10695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66259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1" name="Group 253"/>
          <p:cNvGrpSpPr>
            <a:grpSpLocks/>
          </p:cNvGrpSpPr>
          <p:nvPr/>
        </p:nvGrpSpPr>
        <p:grpSpPr bwMode="auto">
          <a:xfrm>
            <a:off x="1180933" y="2962891"/>
            <a:ext cx="9589985" cy="2701638"/>
            <a:chOff x="1758" y="10482"/>
            <a:chExt cx="8550" cy="2280"/>
          </a:xfrm>
        </p:grpSpPr>
        <p:sp>
          <p:nvSpPr>
            <p:cNvPr id="13" name="Oval 254"/>
            <p:cNvSpPr>
              <a:spLocks noChangeArrowheads="1"/>
            </p:cNvSpPr>
            <p:nvPr/>
          </p:nvSpPr>
          <p:spPr bwMode="auto">
            <a:xfrm>
              <a:off x="1758" y="11394"/>
              <a:ext cx="228" cy="2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Oval 255"/>
            <p:cNvSpPr>
              <a:spLocks noChangeArrowheads="1"/>
            </p:cNvSpPr>
            <p:nvPr/>
          </p:nvSpPr>
          <p:spPr bwMode="auto">
            <a:xfrm>
              <a:off x="2442" y="10539"/>
              <a:ext cx="228" cy="2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Oval 256"/>
            <p:cNvSpPr>
              <a:spLocks noChangeArrowheads="1"/>
            </p:cNvSpPr>
            <p:nvPr/>
          </p:nvSpPr>
          <p:spPr bwMode="auto">
            <a:xfrm>
              <a:off x="3411" y="10938"/>
              <a:ext cx="228" cy="2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Oval 257"/>
            <p:cNvSpPr>
              <a:spLocks noChangeArrowheads="1"/>
            </p:cNvSpPr>
            <p:nvPr/>
          </p:nvSpPr>
          <p:spPr bwMode="auto">
            <a:xfrm>
              <a:off x="3354" y="11964"/>
              <a:ext cx="228" cy="2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Oval 258"/>
            <p:cNvSpPr>
              <a:spLocks noChangeArrowheads="1"/>
            </p:cNvSpPr>
            <p:nvPr/>
          </p:nvSpPr>
          <p:spPr bwMode="auto">
            <a:xfrm>
              <a:off x="2271" y="12192"/>
              <a:ext cx="228" cy="2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Oval 259"/>
            <p:cNvSpPr>
              <a:spLocks noChangeArrowheads="1"/>
            </p:cNvSpPr>
            <p:nvPr/>
          </p:nvSpPr>
          <p:spPr bwMode="auto">
            <a:xfrm>
              <a:off x="5463" y="11565"/>
              <a:ext cx="228" cy="2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Oval 260"/>
            <p:cNvSpPr>
              <a:spLocks noChangeArrowheads="1"/>
            </p:cNvSpPr>
            <p:nvPr/>
          </p:nvSpPr>
          <p:spPr bwMode="auto">
            <a:xfrm>
              <a:off x="6717" y="10653"/>
              <a:ext cx="228" cy="2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Oval 261"/>
            <p:cNvSpPr>
              <a:spLocks noChangeArrowheads="1"/>
            </p:cNvSpPr>
            <p:nvPr/>
          </p:nvSpPr>
          <p:spPr bwMode="auto">
            <a:xfrm>
              <a:off x="6717" y="11280"/>
              <a:ext cx="228" cy="2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Oval 262"/>
            <p:cNvSpPr>
              <a:spLocks noChangeArrowheads="1"/>
            </p:cNvSpPr>
            <p:nvPr/>
          </p:nvSpPr>
          <p:spPr bwMode="auto">
            <a:xfrm>
              <a:off x="6717" y="11850"/>
              <a:ext cx="228" cy="2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Oval 263"/>
            <p:cNvSpPr>
              <a:spLocks noChangeArrowheads="1"/>
            </p:cNvSpPr>
            <p:nvPr/>
          </p:nvSpPr>
          <p:spPr bwMode="auto">
            <a:xfrm>
              <a:off x="6717" y="12534"/>
              <a:ext cx="228" cy="2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Oval 264"/>
            <p:cNvSpPr>
              <a:spLocks noChangeArrowheads="1"/>
            </p:cNvSpPr>
            <p:nvPr/>
          </p:nvSpPr>
          <p:spPr bwMode="auto">
            <a:xfrm>
              <a:off x="8199" y="11508"/>
              <a:ext cx="228" cy="2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Oval 265"/>
            <p:cNvSpPr>
              <a:spLocks noChangeArrowheads="1"/>
            </p:cNvSpPr>
            <p:nvPr/>
          </p:nvSpPr>
          <p:spPr bwMode="auto">
            <a:xfrm>
              <a:off x="9054" y="10539"/>
              <a:ext cx="228" cy="2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Oval 266"/>
            <p:cNvSpPr>
              <a:spLocks noChangeArrowheads="1"/>
            </p:cNvSpPr>
            <p:nvPr/>
          </p:nvSpPr>
          <p:spPr bwMode="auto">
            <a:xfrm>
              <a:off x="9567" y="11223"/>
              <a:ext cx="228" cy="2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Oval 267"/>
            <p:cNvSpPr>
              <a:spLocks noChangeArrowheads="1"/>
            </p:cNvSpPr>
            <p:nvPr/>
          </p:nvSpPr>
          <p:spPr bwMode="auto">
            <a:xfrm>
              <a:off x="9567" y="11964"/>
              <a:ext cx="228" cy="2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Oval 268"/>
            <p:cNvSpPr>
              <a:spLocks noChangeArrowheads="1"/>
            </p:cNvSpPr>
            <p:nvPr/>
          </p:nvSpPr>
          <p:spPr bwMode="auto">
            <a:xfrm>
              <a:off x="9168" y="12534"/>
              <a:ext cx="228" cy="2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269"/>
            <p:cNvSpPr>
              <a:spLocks noChangeShapeType="1"/>
            </p:cNvSpPr>
            <p:nvPr/>
          </p:nvSpPr>
          <p:spPr bwMode="auto">
            <a:xfrm flipV="1">
              <a:off x="1929" y="10767"/>
              <a:ext cx="570" cy="6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270"/>
            <p:cNvSpPr>
              <a:spLocks noChangeShapeType="1"/>
            </p:cNvSpPr>
            <p:nvPr/>
          </p:nvSpPr>
          <p:spPr bwMode="auto">
            <a:xfrm>
              <a:off x="2670" y="10710"/>
              <a:ext cx="741" cy="2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Line 271"/>
            <p:cNvSpPr>
              <a:spLocks noChangeShapeType="1"/>
            </p:cNvSpPr>
            <p:nvPr/>
          </p:nvSpPr>
          <p:spPr bwMode="auto">
            <a:xfrm flipH="1">
              <a:off x="3468" y="11166"/>
              <a:ext cx="57" cy="7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Line 272"/>
            <p:cNvSpPr>
              <a:spLocks noChangeShapeType="1"/>
            </p:cNvSpPr>
            <p:nvPr/>
          </p:nvSpPr>
          <p:spPr bwMode="auto">
            <a:xfrm flipH="1">
              <a:off x="2499" y="12135"/>
              <a:ext cx="855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273"/>
            <p:cNvSpPr>
              <a:spLocks noChangeShapeType="1"/>
            </p:cNvSpPr>
            <p:nvPr/>
          </p:nvSpPr>
          <p:spPr bwMode="auto">
            <a:xfrm>
              <a:off x="1929" y="11622"/>
              <a:ext cx="399" cy="5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274"/>
            <p:cNvSpPr>
              <a:spLocks noChangeShapeType="1"/>
            </p:cNvSpPr>
            <p:nvPr/>
          </p:nvSpPr>
          <p:spPr bwMode="auto">
            <a:xfrm flipV="1">
              <a:off x="5634" y="10767"/>
              <a:ext cx="1083" cy="7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Line 275"/>
            <p:cNvSpPr>
              <a:spLocks noChangeShapeType="1"/>
            </p:cNvSpPr>
            <p:nvPr/>
          </p:nvSpPr>
          <p:spPr bwMode="auto">
            <a:xfrm flipV="1">
              <a:off x="5691" y="11394"/>
              <a:ext cx="1026" cy="2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Line 276"/>
            <p:cNvSpPr>
              <a:spLocks noChangeShapeType="1"/>
            </p:cNvSpPr>
            <p:nvPr/>
          </p:nvSpPr>
          <p:spPr bwMode="auto">
            <a:xfrm>
              <a:off x="5691" y="11736"/>
              <a:ext cx="1026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Line 277"/>
            <p:cNvSpPr>
              <a:spLocks noChangeShapeType="1"/>
            </p:cNvSpPr>
            <p:nvPr/>
          </p:nvSpPr>
          <p:spPr bwMode="auto">
            <a:xfrm>
              <a:off x="5634" y="11793"/>
              <a:ext cx="1083" cy="7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Line 278"/>
            <p:cNvSpPr>
              <a:spLocks noChangeShapeType="1"/>
            </p:cNvSpPr>
            <p:nvPr/>
          </p:nvSpPr>
          <p:spPr bwMode="auto">
            <a:xfrm flipV="1">
              <a:off x="8370" y="10767"/>
              <a:ext cx="741" cy="7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Line 279"/>
            <p:cNvSpPr>
              <a:spLocks noChangeShapeType="1"/>
            </p:cNvSpPr>
            <p:nvPr/>
          </p:nvSpPr>
          <p:spPr bwMode="auto">
            <a:xfrm flipV="1">
              <a:off x="8427" y="11394"/>
              <a:ext cx="1140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Line 280"/>
            <p:cNvSpPr>
              <a:spLocks noChangeShapeType="1"/>
            </p:cNvSpPr>
            <p:nvPr/>
          </p:nvSpPr>
          <p:spPr bwMode="auto">
            <a:xfrm>
              <a:off x="8427" y="11679"/>
              <a:ext cx="1140" cy="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Line 281"/>
            <p:cNvSpPr>
              <a:spLocks noChangeShapeType="1"/>
            </p:cNvSpPr>
            <p:nvPr/>
          </p:nvSpPr>
          <p:spPr bwMode="auto">
            <a:xfrm>
              <a:off x="8370" y="11736"/>
              <a:ext cx="798" cy="8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Line 282"/>
            <p:cNvSpPr>
              <a:spLocks noChangeShapeType="1"/>
            </p:cNvSpPr>
            <p:nvPr/>
          </p:nvSpPr>
          <p:spPr bwMode="auto">
            <a:xfrm>
              <a:off x="9282" y="10710"/>
              <a:ext cx="342" cy="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Line 283"/>
            <p:cNvSpPr>
              <a:spLocks noChangeShapeType="1"/>
            </p:cNvSpPr>
            <p:nvPr/>
          </p:nvSpPr>
          <p:spPr bwMode="auto">
            <a:xfrm>
              <a:off x="9681" y="11451"/>
              <a:ext cx="0" cy="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Line 284"/>
            <p:cNvSpPr>
              <a:spLocks noChangeShapeType="1"/>
            </p:cNvSpPr>
            <p:nvPr/>
          </p:nvSpPr>
          <p:spPr bwMode="auto">
            <a:xfrm flipH="1">
              <a:off x="9339" y="12192"/>
              <a:ext cx="285" cy="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Text Box 285"/>
            <p:cNvSpPr txBox="1">
              <a:spLocks noChangeArrowheads="1"/>
            </p:cNvSpPr>
            <p:nvPr/>
          </p:nvSpPr>
          <p:spPr bwMode="auto">
            <a:xfrm>
              <a:off x="3753" y="10482"/>
              <a:ext cx="456" cy="3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ru-RU" altLang="ru-RU" sz="1400">
                  <a:latin typeface="Times New Roman" pitchFamily="18" charset="0"/>
                </a:rPr>
                <a:t>1</a:t>
              </a:r>
              <a:endParaRPr lang="ru-RU" altLang="ru-RU"/>
            </a:p>
          </p:txBody>
        </p:sp>
        <p:sp>
          <p:nvSpPr>
            <p:cNvPr id="45" name="Text Box 286"/>
            <p:cNvSpPr txBox="1">
              <a:spLocks noChangeArrowheads="1"/>
            </p:cNvSpPr>
            <p:nvPr/>
          </p:nvSpPr>
          <p:spPr bwMode="auto">
            <a:xfrm>
              <a:off x="7230" y="10482"/>
              <a:ext cx="456" cy="3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ru-RU" altLang="ru-RU" sz="1400">
                  <a:latin typeface="Times New Roman" pitchFamily="18" charset="0"/>
                </a:rPr>
                <a:t>2</a:t>
              </a:r>
              <a:endParaRPr lang="ru-RU" altLang="ru-RU"/>
            </a:p>
          </p:txBody>
        </p:sp>
        <p:sp>
          <p:nvSpPr>
            <p:cNvPr id="46" name="Text Box 287"/>
            <p:cNvSpPr txBox="1">
              <a:spLocks noChangeArrowheads="1"/>
            </p:cNvSpPr>
            <p:nvPr/>
          </p:nvSpPr>
          <p:spPr bwMode="auto">
            <a:xfrm>
              <a:off x="9852" y="10539"/>
              <a:ext cx="456" cy="3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ru-RU" altLang="ru-RU" sz="1400">
                  <a:latin typeface="Times New Roman" pitchFamily="18" charset="0"/>
                </a:rPr>
                <a:t>3</a:t>
              </a:r>
              <a:endParaRPr lang="ru-RU" altLang="ru-RU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53143" y="1900052"/>
            <a:ext cx="10925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генерации графа используются графы-затравки из 5 вершин.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Графы пронумерованы и являются моделями сетей с названиями Сеть 1, Сеть 2, Сеть 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293681" y="1237403"/>
            <a:ext cx="9674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Первая серия экспериментов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сравниваются малые графы с различными затравками.</a:t>
            </a:r>
          </a:p>
        </p:txBody>
      </p:sp>
      <p:sp>
        <p:nvSpPr>
          <p:cNvPr id="49" name="Номер слайда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0" name="Нижний колонтитул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1700" y="0"/>
            <a:ext cx="7829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Имитационное моделирование распространения информации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5642" y="1268413"/>
            <a:ext cx="10976758" cy="405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73063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386" y="1688667"/>
            <a:ext cx="10695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66259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Group 296"/>
          <p:cNvGraphicFramePr>
            <a:graphicFrameLocks noGrp="1"/>
          </p:cNvGraphicFramePr>
          <p:nvPr/>
        </p:nvGraphicFramePr>
        <p:xfrm>
          <a:off x="1120240" y="2885702"/>
          <a:ext cx="10101943" cy="3651661"/>
        </p:xfrm>
        <a:graphic>
          <a:graphicData uri="http://schemas.openxmlformats.org/drawingml/2006/table">
            <a:tbl>
              <a:tblPr/>
              <a:tblGrid>
                <a:gridCol w="2416360"/>
                <a:gridCol w="1278332"/>
                <a:gridCol w="1284179"/>
                <a:gridCol w="1278332"/>
                <a:gridCol w="1282230"/>
                <a:gridCol w="1280280"/>
                <a:gridCol w="1282230"/>
              </a:tblGrid>
              <a:tr h="580758">
                <a:tc row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Вероятность передачи информации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Сеть 1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Сеть 2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Сеть 3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9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Охвачено информацией, %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3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64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en-US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en-US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en-US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91,2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90,7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90,6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64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en-US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75,7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24,3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73,9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26,1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73,7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26,3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64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kumimoji="0" lang="en-US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35,5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64,5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36,5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63,5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36,9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63,1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5013" y="1721922"/>
            <a:ext cx="1137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Результаты: неожиданно, за заданное количество шагов моделирования  и при вероятности передачи сообщения 0,9, Сеть 3 показала наименьший процент охвата участников сети информацией.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93681" y="1237403"/>
            <a:ext cx="9674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Первая серия экспериментов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сравниваются малые графы с различными затравками.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1700" y="0"/>
            <a:ext cx="7829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Имитационное моделирование распространения информации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5642" y="1268413"/>
            <a:ext cx="10976758" cy="405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73063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386" y="1688667"/>
            <a:ext cx="10695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66259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91886" y="1389413"/>
            <a:ext cx="11091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Проблемы:</a:t>
            </a:r>
          </a:p>
          <a:p>
            <a:pPr>
              <a:lnSpc>
                <a:spcPct val="90000"/>
              </a:lnSpc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1. Соотношение модельного и реального времени.</a:t>
            </a:r>
          </a:p>
          <a:p>
            <a:pPr>
              <a:lnSpc>
                <a:spcPct val="90000"/>
              </a:lnSpc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Высокосвязная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вершина может быть не самой эффективной для распространения информации.</a:t>
            </a:r>
            <a:endParaRPr lang="ru-RU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55077" y="2671949"/>
            <a:ext cx="5438898" cy="355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 стрелкой 13"/>
          <p:cNvCxnSpPr/>
          <p:nvPr/>
        </p:nvCxnSpPr>
        <p:spPr>
          <a:xfrm rot="16200000" flipH="1">
            <a:off x="1353787" y="2838202"/>
            <a:ext cx="1793175" cy="129441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1700" y="0"/>
            <a:ext cx="7829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Имитационное моделирование распространения информации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5642" y="1268413"/>
            <a:ext cx="10976758" cy="405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73063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386" y="1688667"/>
            <a:ext cx="10695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66259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151905" y="1273028"/>
            <a:ext cx="98683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Вторая серия экспериментов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для нее  специально построен граф с 1000 вершин, соединенных 2977 ребрами. По построению это граф с функцией предпочтения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равновероятным числом ребер в приращении от 1 до 5.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1268" y="2529444"/>
            <a:ext cx="111034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Исследование распространения информации в социальной сети производится по следующему алгоритму.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 Из внешнего источника данных в момент времени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 0 в систему имитационного моделирования загружается граф сети.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 В тот же момент времени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 0 генерируется новая вершина графа с единственным ребром.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 Для присоединения ребра этого первого приращения в графе выбирается вершина с максимальной степенью связности. При существовании в графе нескольких вершин с одинаковой максимальной степенью выбирается та вершина, которая в порядке перебора вершин встретилась первой.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1700" y="0"/>
            <a:ext cx="7829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Имитационное моделирование распространения информации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5642" y="1268413"/>
            <a:ext cx="10976758" cy="405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73063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386" y="1688667"/>
            <a:ext cx="10695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66259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581891" y="1745674"/>
            <a:ext cx="1074716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Происходит присоединение новой вершины к вершине с максимальной степенью связности и этой вершине передается сообщение. Вершина с максимальной степенью связности становится источником распространения информации и передает ее всем вершинам, с которыми она непосредственно связана.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 В течение 10 шагов модельного времени на каждом шаге происходят два случайных процесса:</a:t>
            </a:r>
          </a:p>
          <a:p>
            <a:pPr marL="3556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 по правилу генерации случайного графа появляется новая вершина со случайным числом инцидентных ребер, которая этими ребрами соединяется с уже существующими вершинами графа;</a:t>
            </a:r>
          </a:p>
          <a:p>
            <a:pPr marL="3556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 вершины графа, получившие информацию, воспринимают ее и с вероятностью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передают всем вершинам, с которыми они соединены ребрами.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 По окончании 10 шагов времени подводятся итоги распространения информации.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51905" y="1273028"/>
            <a:ext cx="98683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Вторая серия экспериментов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специально построенный граф.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1700" y="0"/>
            <a:ext cx="7829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Имитационное моделирование распространения информации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5642" y="1268413"/>
            <a:ext cx="10976758" cy="405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73063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59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956467" y="2793070"/>
            <a:ext cx="3859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Одна из реализаций экспериментов по запуску информации в сеть, красным выделены вершины, получившие информацию.</a:t>
            </a:r>
          </a:p>
        </p:txBody>
      </p:sp>
      <p:pic>
        <p:nvPicPr>
          <p:cNvPr id="384002" name="Рисунок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974" y="1781300"/>
            <a:ext cx="7201135" cy="479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151905" y="1273028"/>
            <a:ext cx="98683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Вторая серия экспериментов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специально построенный граф.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1700" y="0"/>
            <a:ext cx="7829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Имитационное моделирование распространения информации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5642" y="1268413"/>
            <a:ext cx="10976758" cy="405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73063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386" y="1688667"/>
            <a:ext cx="10695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66259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9404" y="1721922"/>
            <a:ext cx="10438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Результаты: чем выше задана вероятность передачи информации по сети, тем выше процент охвата аудитории.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128154" y="2595610"/>
          <a:ext cx="9809019" cy="3448931"/>
        </p:xfrm>
        <a:graphic>
          <a:graphicData uri="http://schemas.openxmlformats.org/drawingml/2006/table">
            <a:tbl>
              <a:tblPr/>
              <a:tblGrid>
                <a:gridCol w="4465065"/>
                <a:gridCol w="2728869"/>
                <a:gridCol w="2615085"/>
              </a:tblGrid>
              <a:tr h="111843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alt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Вероятность </a:t>
                      </a:r>
                      <a:r>
                        <a:rPr kumimoji="0" lang="en-US" altLang="ru-RU" sz="2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kumimoji="0" lang="ru-RU" alt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передачи информации участником сети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alt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Получили информацию, в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alt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alt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</a:t>
                      </a:r>
                      <a:r>
                        <a:rPr kumimoji="0" lang="ru-RU" alt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alt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24,5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alt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75,5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0,5</a:t>
                      </a:r>
                      <a:endParaRPr kumimoji="0" lang="ru-RU" alt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alt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43,6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alt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56,4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0,9</a:t>
                      </a:r>
                      <a:endParaRPr kumimoji="0" lang="ru-RU" alt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alt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90,3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alt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151905" y="1273028"/>
            <a:ext cx="98683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Вторая серия экспериментов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специально построенный граф.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1700" y="0"/>
            <a:ext cx="7829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Имитационное моделирование распространения информации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5642" y="1268413"/>
            <a:ext cx="10976758" cy="405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73063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386" y="1688667"/>
            <a:ext cx="10695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66259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80012" y="1332406"/>
            <a:ext cx="11578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Третья серия экспериментов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выращены графы с НППС, одинаковая численность вершин, одинаковое распределения вероятностей числа ребер в приращении,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разные функции предпочтения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2510" y="2113808"/>
            <a:ext cx="111628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исследования выбраны следующие графы: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граф 1 с функцией предпочтения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граф 2 с функцией предпочтения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aseline="30000" dirty="0" err="1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γ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0,9;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граф 3 с функцией предпочтения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aseline="30000" dirty="0" err="1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γ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1,1;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граф 4 с функцией предпочтения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= 0,1.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Граф 1 – модификация графов БА, состоящая в том, что количество ребер в приращении является случайной величиной.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Графы 2 и 3 с функцией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aseline="30000" dirty="0" err="1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исследуются в работах</a:t>
            </a:r>
            <a:r>
              <a:rPr lang="en-US" sz="2000" dirty="0" smtClean="0"/>
              <a:t> 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Krapivsky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P.L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Redner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Граф 4 имеет функцию предпочтения вершин, соответствующую основному психофизическому закону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Вебера-Фехнера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определяющему восприятие человеком звука, света, давления и других раздражителей.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1700" y="0"/>
            <a:ext cx="7829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Имитационное моделирование распространения информации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5642" y="1268413"/>
            <a:ext cx="10976758" cy="405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73063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386" y="1688667"/>
            <a:ext cx="10695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66259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388" y="1377538"/>
            <a:ext cx="5248893" cy="36646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0635" y="5189518"/>
            <a:ext cx="5510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Распределение степеней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при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графе с функцией предпочтения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2040" y="1401290"/>
            <a:ext cx="5833223" cy="369322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008915" y="5094515"/>
            <a:ext cx="5890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Распределение степеней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при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графе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функцией предпочтения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aseline="30000" dirty="0" err="1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γ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0,9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1700" y="0"/>
            <a:ext cx="7829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социальной сети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401287" y="1590821"/>
            <a:ext cx="9559637" cy="3373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участников социальных сетей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появляются преимущества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ь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получение информации от других участников сети;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ь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верификация идей через участие во взаимодействии посредством социальной сети;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ь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социальная выгода от контактов (сопричастность, самоидентификация, социальное отождествление и др.);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ь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отдых и времяпровождение.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1700" y="0"/>
            <a:ext cx="7829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Имитационное моделирование распространения информации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5642" y="1268413"/>
            <a:ext cx="10976758" cy="405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73063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386" y="1688667"/>
            <a:ext cx="10695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66259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90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010" y="1365662"/>
            <a:ext cx="5374341" cy="369322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20634" y="5130139"/>
            <a:ext cx="5522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Распределение степеней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при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графе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функцией предпочтения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30000" dirty="0" err="1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γ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1,1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0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7335" y="1359948"/>
            <a:ext cx="5651723" cy="374644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103917" y="5165766"/>
            <a:ext cx="5522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Распределение степеней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при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графе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функцией предпочтения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= 0,1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1700" y="0"/>
            <a:ext cx="7829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Имитационное моделирование распространения информации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5642" y="1268413"/>
            <a:ext cx="10976758" cy="405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73063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386" y="1688667"/>
            <a:ext cx="10695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66259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41912" y="1674421"/>
            <a:ext cx="4987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Результаты распространения информации: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175657" y="2220687"/>
          <a:ext cx="9868396" cy="3684840"/>
        </p:xfrm>
        <a:graphic>
          <a:graphicData uri="http://schemas.openxmlformats.org/drawingml/2006/table">
            <a:tbl>
              <a:tblPr/>
              <a:tblGrid>
                <a:gridCol w="3384622"/>
                <a:gridCol w="3384622"/>
                <a:gridCol w="3099152"/>
              </a:tblGrid>
              <a:tr h="590664">
                <a:tc row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Графы</a:t>
                      </a:r>
                      <a:r>
                        <a:rPr lang="ru-RU" sz="2400" baseline="0" dirty="0" smtClean="0">
                          <a:latin typeface="Times New Roman"/>
                          <a:ea typeface="Times New Roman"/>
                        </a:rPr>
                        <a:t> с функцией предпочтения 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Процент вершин графа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4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не получивших информацию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получивших информацию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66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1.      </a:t>
                      </a:r>
                      <a:r>
                        <a:rPr lang="ru-RU" sz="2400" i="1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i="1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2400" i="1"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en-US" sz="240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=</a:t>
                      </a:r>
                      <a:r>
                        <a:rPr lang="en-US" sz="240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2400" i="1">
                          <a:latin typeface="Times New Roman"/>
                          <a:ea typeface="Times New Roman"/>
                        </a:rPr>
                        <a:t>k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29,7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70,3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66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2.     </a:t>
                      </a:r>
                      <a:r>
                        <a:rPr lang="en-US" sz="2400" i="1">
                          <a:latin typeface="Times New Roman"/>
                          <a:ea typeface="Times New Roman"/>
                        </a:rPr>
                        <a:t>  f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2400" i="1"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en-US" sz="240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=</a:t>
                      </a:r>
                      <a:r>
                        <a:rPr lang="en-US" sz="240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2400" i="1"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lang="ru-RU" sz="2400" baseline="30000">
                          <a:latin typeface="Times New Roman"/>
                          <a:ea typeface="Times New Roman"/>
                        </a:rPr>
                        <a:t>0,9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31,9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68,1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66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3.       </a:t>
                      </a:r>
                      <a:r>
                        <a:rPr lang="en-US" sz="2400" i="1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2400" i="1"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en-US" sz="240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=</a:t>
                      </a:r>
                      <a:r>
                        <a:rPr lang="en-US" sz="240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2400" i="1"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lang="ru-RU" sz="2400" baseline="30000">
                          <a:latin typeface="Times New Roman"/>
                          <a:ea typeface="Times New Roman"/>
                        </a:rPr>
                        <a:t>1,1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26,2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73,8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66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4.       0,1</a:t>
                      </a:r>
                      <a:r>
                        <a:rPr lang="ru-RU" sz="2400" i="1" dirty="0">
                          <a:latin typeface="Times New Roman"/>
                          <a:ea typeface="Times New Roman"/>
                        </a:rPr>
                        <a:t>·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</a:rPr>
                        <a:t>ln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2400" i="1" dirty="0"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43,0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57,0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448791" y="1261154"/>
            <a:ext cx="88827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Третья серия экспериментов: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графы с НННС, разные функции предпочтения. 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1700" y="0"/>
            <a:ext cx="7829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Имитационное моделирование распространения информации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5642" y="1268413"/>
            <a:ext cx="10976758" cy="405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73063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7261" y="1629290"/>
            <a:ext cx="10695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66259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962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508" y="1793175"/>
            <a:ext cx="6429638" cy="4453246"/>
          </a:xfrm>
          <a:prstGeom prst="rect">
            <a:avLst/>
          </a:prstGeom>
          <a:noFill/>
        </p:spPr>
      </p:pic>
      <p:sp>
        <p:nvSpPr>
          <p:cNvPr id="396291" name="Rectangle 3"/>
          <p:cNvSpPr>
            <a:spLocks noChangeArrowheads="1"/>
          </p:cNvSpPr>
          <p:nvPr/>
        </p:nvSpPr>
        <p:spPr bwMode="auto">
          <a:xfrm>
            <a:off x="6982691" y="1919177"/>
            <a:ext cx="472637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экспериментов и вывод: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«выше» расположен график функции предпочтения вершин графа,  тем быстрее в таком графе распространяется информация.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48791" y="1261154"/>
            <a:ext cx="88827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Третья серия экспериментов: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графы с НННС, разные функции предпочтения. 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1700" y="0"/>
            <a:ext cx="7829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Имитационное моделирование распространения информации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5642" y="1268413"/>
            <a:ext cx="10976758" cy="405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73063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386" y="1688667"/>
            <a:ext cx="10695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66259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36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99361" name="Object 1"/>
          <p:cNvGraphicFramePr>
            <a:graphicFrameLocks noChangeAspect="1"/>
          </p:cNvGraphicFramePr>
          <p:nvPr/>
        </p:nvGraphicFramePr>
        <p:xfrm>
          <a:off x="510639" y="1817876"/>
          <a:ext cx="6555706" cy="4024784"/>
        </p:xfrm>
        <a:graphic>
          <a:graphicData uri="http://schemas.openxmlformats.org/presentationml/2006/ole">
            <p:oleObj spid="_x0000_s400386" name="Лист" r:id="rId6" imgW="6705600" imgH="4124244" progId="Excel.Sheet.12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362701" y="2897579"/>
            <a:ext cx="42157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Граф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ОмГТУ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момент построения имел 9927 вершин и 35596 ребер, на рисунке - распределение степеней связности вершин этого графа.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48791" y="1261154"/>
            <a:ext cx="88827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Четвертая серия экспериментов: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граф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ОмГТУ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1700" y="0"/>
            <a:ext cx="7829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Имитационное моделирование распространения информации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5642" y="1268413"/>
            <a:ext cx="10976758" cy="405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73063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386" y="1688667"/>
            <a:ext cx="6586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66259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36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24394" y="1983179"/>
          <a:ext cx="4286992" cy="4090893"/>
        </p:xfrm>
        <a:graphic>
          <a:graphicData uri="http://schemas.openxmlformats.org/drawingml/2006/table">
            <a:tbl>
              <a:tblPr/>
              <a:tblGrid>
                <a:gridCol w="836910"/>
                <a:gridCol w="1725041"/>
                <a:gridCol w="1725041"/>
              </a:tblGrid>
              <a:tr h="1046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</a:t>
                      </a:r>
                      <a:endParaRPr lang="ru-RU" sz="2000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Номер вершины в графе</a:t>
                      </a:r>
                      <a:endParaRPr lang="ru-RU" sz="2000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Степень связности</a:t>
                      </a:r>
                      <a:endParaRPr lang="ru-RU" sz="2000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3165</a:t>
                      </a:r>
                      <a:endParaRPr lang="ru-RU" sz="2000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491</a:t>
                      </a:r>
                      <a:endParaRPr lang="ru-RU" sz="2000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338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231</a:t>
                      </a:r>
                      <a:endParaRPr lang="ru-RU" sz="2000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281</a:t>
                      </a:r>
                      <a:endParaRPr lang="ru-RU" sz="2000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338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4882</a:t>
                      </a:r>
                      <a:endParaRPr lang="ru-RU" sz="2000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210</a:t>
                      </a:r>
                      <a:endParaRPr lang="ru-RU" sz="2000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2863</a:t>
                      </a:r>
                      <a:endParaRPr lang="ru-RU" sz="2000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208</a:t>
                      </a:r>
                      <a:endParaRPr lang="ru-RU" sz="2000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000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3902</a:t>
                      </a:r>
                      <a:endParaRPr lang="ru-RU" sz="2000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200</a:t>
                      </a:r>
                      <a:endParaRPr lang="ru-RU" sz="2000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676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latin typeface="Times New Roman"/>
                          <a:ea typeface="Times New Roman"/>
                        </a:rPr>
                        <a:t>…</a:t>
                      </a:r>
                      <a:endParaRPr lang="ru-RU" sz="2000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latin typeface="Times New Roman"/>
                          <a:ea typeface="Times New Roman"/>
                        </a:rPr>
                        <a:t>…</a:t>
                      </a:r>
                      <a:endParaRPr lang="ru-RU" sz="2000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latin typeface="Times New Roman"/>
                          <a:ea typeface="Times New Roman"/>
                        </a:rPr>
                        <a:t>…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2000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3652</a:t>
                      </a:r>
                      <a:endParaRPr lang="ru-RU" sz="2000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99</a:t>
                      </a:r>
                      <a:endParaRPr lang="ru-RU" sz="2000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8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latin typeface="Times New Roman"/>
                          <a:ea typeface="Times New Roman"/>
                        </a:rPr>
                        <a:t>…</a:t>
                      </a:r>
                      <a:endParaRPr lang="ru-RU" sz="2000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…</a:t>
                      </a:r>
                      <a:endParaRPr lang="ru-RU" sz="2000" kern="120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…</a:t>
                      </a:r>
                      <a:endParaRPr lang="ru-RU" sz="2000" kern="120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00157" y="1983179"/>
            <a:ext cx="491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таблице представлен фрагмент списка степеней связности вершин графа в порядке убывания.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экспериментов по распространению информации выбраны вершины, выделенные серым.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ходе экспериментов через них в граф будет запускаться информация.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48791" y="1261154"/>
            <a:ext cx="88827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Четвертая серия экспериментов: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граф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ОмГТУ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1700" y="0"/>
            <a:ext cx="7829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Имитационное моделирование распространения информации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5642" y="1268413"/>
            <a:ext cx="10976758" cy="405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73063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59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36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29392" y="2375066"/>
          <a:ext cx="10711542" cy="3313214"/>
        </p:xfrm>
        <a:graphic>
          <a:graphicData uri="http://schemas.openxmlformats.org/drawingml/2006/table">
            <a:tbl>
              <a:tblPr/>
              <a:tblGrid>
                <a:gridCol w="2677029"/>
                <a:gridCol w="2678171"/>
                <a:gridCol w="2678171"/>
                <a:gridCol w="2678171"/>
              </a:tblGrid>
              <a:tr h="1656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Информация запущена через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вершину под номером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Степень связности вершины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Процент вершин графа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ОмГТУ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не получивших информации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Процент вершин графа ОмГТУ, получивших информации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3165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491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26,4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73,6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231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281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28,9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71,1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3902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30,0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70,0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3652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99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32,5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67,5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90648" y="1888177"/>
            <a:ext cx="9892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Результаты исследования процесса  распространения информации в графе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ОмГТУ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48791" y="1261154"/>
            <a:ext cx="88827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Четвертая серия экспериментов: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граф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ОмГТУ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1700" y="0"/>
            <a:ext cx="7829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распространения информации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5642" y="1268413"/>
            <a:ext cx="10976758" cy="405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73063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59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175658" y="1439283"/>
            <a:ext cx="98921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Кроме хорошо известных эпидемиологических моделей распространения информации, которым посвящена отдельная лекция, можно использовать модель диффузии инноваций Ф.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Басса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Терминология модели Ф.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Басса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легко адаптируется к терминам социальных сетей.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Продуктивный путь моделирования распространения информации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агентный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подход, реализованный, например, в системе моделирования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AnyLogic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исследования процессов распространения информации удобна схема, используемая в вирусном маркетинге – в сеть запускается сообщение, а участники сети, если им понравилось сообщение, передают его своим друзьям в сети далее.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использованием схемы вирусного маркетинга выполнено исследование процессов распространения информации в различных графах.</a:t>
            </a:r>
            <a:endParaRPr lang="ru-RU" dirty="0" smtClean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1700" y="0"/>
            <a:ext cx="7829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распространения информации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5642" y="1268413"/>
            <a:ext cx="10976758" cy="405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73063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59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175658" y="1439283"/>
            <a:ext cx="989214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Очевидно, что степень связности вершины – важный показатель для выбора вершины в качестве источника распространения информации, но имитационные эксперименты показали, что это не всегда так. Важны показатели центральности вершины, рассматриваемые в нашем курсе.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Существует ряд открытых вопросов, например,  на основании чего в модели задавать вероятности передачи информации, как связать реальную сеть с нашей моделью.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Возможна ли разработка аналитических методов, позволяющих описать процессы распространения информации в рассмотренных моделях. </a:t>
            </a:r>
          </a:p>
          <a:p>
            <a:pPr marL="457200" indent="-457200">
              <a:buFont typeface="+mj-lt"/>
              <a:buAutoNum type="arabicPeriod" startAt="6"/>
            </a:pPr>
            <a:endParaRPr lang="ru-RU" dirty="0" smtClean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1700" y="0"/>
            <a:ext cx="7829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социальной сети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65663" y="1434668"/>
            <a:ext cx="9345880" cy="28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экономике социальные сети применимы при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решении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ряда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актуальных задач, например,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следующих областях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R="0" lvl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- электронная коммерция;</a:t>
            </a:r>
          </a:p>
          <a:p>
            <a:pPr marR="0" lvl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- рекламная деятельность;</a:t>
            </a:r>
          </a:p>
          <a:p>
            <a:pPr marR="0" lvl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- маркетинг;</a:t>
            </a: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- </a:t>
            </a:r>
            <a:r>
              <a:rPr kumimoji="0" lang="ru-RU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бизнес-коммуникации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1700" y="0"/>
            <a:ext cx="7829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социальной сети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941615" y="1016888"/>
            <a:ext cx="8229600" cy="25457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Важное проявление социальной сети -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сетевой эффект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(рост потребительской ценности сети по мере роста числа узлов и пользователей сети). Используя большую численность пользователей, производители или провайдеры подключаются к этой сети и предоставляют дополнительные товары, услуги, рекламные продукты.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1700" y="0"/>
            <a:ext cx="7829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информации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5642" y="1268413"/>
            <a:ext cx="10976758" cy="405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73063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386" y="1688667"/>
            <a:ext cx="106955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исследования процессов распространения информации в социальных сетях возможны, по крайней мере два варианта: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Эпидемиологические модели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SIR, SIRS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др.)  -  им посвящена отдельная лекция нашего курса.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Модель диффузии инноваций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Фрэнка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Басса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14400" y="4768518"/>
            <a:ext cx="102484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Модель предложена в работе: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Bass F.M.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New Product Growth Model For Consumer Durables // Management Science. – 1969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№ 15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С.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215–227.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1700" y="0"/>
            <a:ext cx="7829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диффузии инноваций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5642" y="1268413"/>
            <a:ext cx="10976758" cy="405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73063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387" y="1344282"/>
            <a:ext cx="10695554" cy="3384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Модель построена для прогнозирования количества покупателей, которые могут приобрести новый продукт (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инновация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выводимый на рынок. Но чтобы купить продукт, покупатель должен получить информацию о нем.</a:t>
            </a:r>
          </a:p>
          <a:p>
            <a:pPr>
              <a:lnSpc>
                <a:spcPct val="12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Есть два пути:</a:t>
            </a:r>
          </a:p>
          <a:p>
            <a:pPr marL="342900">
              <a:lnSpc>
                <a:spcPct val="120000"/>
              </a:lnSpc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Получить информацию через обычные средства информации – телевидение, радио, рекламные проспекты и др. Степень влияния этих средств на потенциальных покупателей невелика, полученная информация не приводит к покупке.</a:t>
            </a:r>
          </a:p>
          <a:p>
            <a:pPr marL="342900">
              <a:lnSpc>
                <a:spcPct val="120000"/>
              </a:lnSpc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Получить информацию от тех, кто уже воспользовался продуктом. В этом случае степень влияния на совершение покупки во много раз  больше.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9419" y="807523"/>
            <a:ext cx="4797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Описание модели и цель ее построения.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8774" y="4843636"/>
            <a:ext cx="107352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под инновацией понимается выведение на рынок принципиально нового продукта,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первый момент времени о котором никто не знает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1700" y="0"/>
            <a:ext cx="7829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диффузии инноваций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5642" y="1268413"/>
            <a:ext cx="10976758" cy="405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73063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9419" y="807523"/>
            <a:ext cx="4797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Описание модели и цель ее построения.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1636" y="1403659"/>
            <a:ext cx="10695554" cy="4867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marL="342900" indent="-342900">
              <a:spcBef>
                <a:spcPts val="1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продукта есть некоторая целевая аудитория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ts val="100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10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ts val="1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какое время вся целевая аудитория получит информацию о продукте?</a:t>
            </a:r>
          </a:p>
          <a:p>
            <a:pPr>
              <a:spcBef>
                <a:spcPts val="1000"/>
              </a:spcBef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Определить, какой процент участников социальной сети будет охвачен информационным влиянием за установленное время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ts val="1000"/>
              </a:spcBef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Эффективность распространения рекламы - необходимо соотнести средства, затраченные на рекламу с охватом той аудитории, на которую она была рассчитана. </a:t>
            </a:r>
          </a:p>
          <a:p>
            <a:pPr marL="342900" indent="-342900">
              <a:spcBef>
                <a:spcPts val="100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1700" y="0"/>
            <a:ext cx="7829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диффузии инноваций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8770" y="1292164"/>
            <a:ext cx="10976758" cy="405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73063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386" y="1688667"/>
            <a:ext cx="10695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54946" y="1961798"/>
            <a:ext cx="6520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Математическая модель диффузии инноваций имеет вид: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9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6258" name="Object 18"/>
          <p:cNvGraphicFramePr>
            <a:graphicFrameLocks noChangeAspect="1"/>
          </p:cNvGraphicFramePr>
          <p:nvPr/>
        </p:nvGraphicFramePr>
        <p:xfrm>
          <a:off x="7359155" y="1809567"/>
          <a:ext cx="3008003" cy="683443"/>
        </p:xfrm>
        <a:graphic>
          <a:graphicData uri="http://schemas.openxmlformats.org/presentationml/2006/ole">
            <p:oleObj spid="_x0000_s266258" name="Формула" r:id="rId6" imgW="1942920" imgH="444240" progId="Equation.3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736269" y="2576946"/>
            <a:ext cx="85977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количество принявших инновацию в момент времени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потенциал рынка;</a:t>
            </a:r>
          </a:p>
          <a:p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суммарное количество принявших инновацию в момент времени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коэффициент внешнего влияния;</a:t>
            </a: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коэффициент внутреннего влияния.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40733" y="964272"/>
            <a:ext cx="67436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Классическая модель диффузии инноваций по Ф.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Бассу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Бадрызлов Владимир Александрович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5075</TotalTime>
  <Words>2139</Words>
  <Application>Microsoft Office PowerPoint</Application>
  <PresentationFormat>Произвольный</PresentationFormat>
  <Paragraphs>410</Paragraphs>
  <Slides>37</Slides>
  <Notes>36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Office Theme</vt:lpstr>
      <vt:lpstr>Формула</vt:lpstr>
      <vt:lpstr>Лист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Gleepa</cp:lastModifiedBy>
  <cp:revision>458</cp:revision>
  <dcterms:created xsi:type="dcterms:W3CDTF">2016-11-18T14:12:19Z</dcterms:created>
  <dcterms:modified xsi:type="dcterms:W3CDTF">2021-12-14T17:55:35Z</dcterms:modified>
</cp:coreProperties>
</file>