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256" r:id="rId2"/>
    <p:sldId id="296" r:id="rId3"/>
    <p:sldId id="287" r:id="rId4"/>
    <p:sldId id="298" r:id="rId5"/>
    <p:sldId id="278" r:id="rId6"/>
    <p:sldId id="271" r:id="rId7"/>
    <p:sldId id="306" r:id="rId8"/>
    <p:sldId id="267" r:id="rId9"/>
    <p:sldId id="272" r:id="rId10"/>
    <p:sldId id="308" r:id="rId11"/>
    <p:sldId id="307" r:id="rId12"/>
    <p:sldId id="300" r:id="rId13"/>
    <p:sldId id="302" r:id="rId14"/>
    <p:sldId id="301" r:id="rId15"/>
    <p:sldId id="305" r:id="rId16"/>
    <p:sldId id="304" r:id="rId17"/>
    <p:sldId id="269" r:id="rId18"/>
    <p:sldId id="303" r:id="rId19"/>
    <p:sldId id="293" r:id="rId20"/>
    <p:sldId id="297" r:id="rId21"/>
    <p:sldId id="280" r:id="rId22"/>
    <p:sldId id="284" r:id="rId23"/>
    <p:sldId id="283" r:id="rId24"/>
    <p:sldId id="281" r:id="rId25"/>
    <p:sldId id="277" r:id="rId26"/>
    <p:sldId id="31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000B"/>
    <a:srgbClr val="29364B"/>
    <a:srgbClr val="481419"/>
    <a:srgbClr val="006CFF"/>
    <a:srgbClr val="0041B6"/>
    <a:srgbClr val="F9D600"/>
    <a:srgbClr val="324057"/>
    <a:srgbClr val="007CCE"/>
    <a:srgbClr val="2A1255"/>
    <a:srgbClr val="A58C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6404" autoAdjust="0"/>
  </p:normalViewPr>
  <p:slideViewPr>
    <p:cSldViewPr snapToGrid="0">
      <p:cViewPr varScale="1">
        <p:scale>
          <a:sx n="115" d="100"/>
          <a:sy n="115" d="100"/>
        </p:scale>
        <p:origin x="342" y="11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t>12/9/2021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DBA6A-8FA1-4E2E-9178-1735156F4409}" type="datetimeFigureOut">
              <a:rPr lang="ru-RU" smtClean="0"/>
              <a:t>09.12.2021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B73FA-4023-4D93-BEED-7E8A9D51E46D}" type="slidenum">
              <a:rPr lang="ru-RU" smtClean="0"/>
              <a:t>‹#›</a:t>
            </a:fld>
            <a:endParaRPr lang="ru-RU"/>
          </a:p>
        </p:txBody>
      </p:sp>
    </p:spTree>
    <p:extLst>
      <p:ext uri="{BB962C8B-B14F-4D97-AF65-F5344CB8AC3E}">
        <p14:creationId xmlns:p14="http://schemas.microsoft.com/office/powerpoint/2010/main" val="54065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dpi.com/2227-9059/9/4/336/ht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ciencedirect.com/topics/biochemistry-genetics-and-molecular-biology/cell-proliferati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edlineplus.gov/stemcells.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n.wikipedia.org/wiki/Cellular_differentiation/" TargetMode="External"/><Relationship Id="rId5" Type="http://schemas.openxmlformats.org/officeDocument/2006/relationships/hyperlink" Target="https://www.cancer.gov/publications/dictionaries/cancer-terms/def/teratoma/" TargetMode="External"/><Relationship Id="rId4" Type="http://schemas.openxmlformats.org/officeDocument/2006/relationships/hyperlink" Target="https://en.wikipedia.org/wiki/Mesenchymal_stem_cell/"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ru.wikipedia.org/wiki/%D0%9B%D0%B0%D0%B7%D0%B5%D1%80%D0%BD%D0%B0%D1%8F_%D1%81%D1%82%D0%B5%D1%80%D0%B5%D0%BE%D0%BB%D0%B8%D1%82%D0%BE%D0%B3%D1%80%D0%B0%D1%84%D0%B8%D1%8F" TargetMode="External"/><Relationship Id="rId13" Type="http://schemas.openxmlformats.org/officeDocument/2006/relationships/hyperlink" Target="https://ru.wikipedia.org/wiki/%D0%A1%D0%B5%D0%BB%D0%B5%D0%BA%D1%82%D0%B8%D0%B2%D0%BD%D0%BE%D0%B5_%D0%BB%D0%B0%D0%B7%D0%B5%D1%80%D0%BD%D0%BE%D0%B5_%D1%81%D0%BF%D0%B5%D0%BA%D0%B0%D0%BD%D0%B8%D0%B5" TargetMode="External"/><Relationship Id="rId18" Type="http://schemas.openxmlformats.org/officeDocument/2006/relationships/hyperlink" Target="https://ru.wikipedia.org/wiki/%D0%AD%D0%BA%D1%81%D1%82%D1%80%D1%83%D0%B7%D0%B8%D1%8F_(%D1%82%D0%B5%D1%85%D0%BD%D0%BE%D0%BB%D0%BE%D0%B3%D0%B8%D1%87%D0%B5%D1%81%D0%BA%D0%B8%D0%B9_%D0%BF%D1%80%D0%BE%D1%86%D0%B5%D1%81%D1%81)" TargetMode="External"/><Relationship Id="rId26" Type="http://schemas.openxmlformats.org/officeDocument/2006/relationships/hyperlink" Target="https://ru.wikipedia.org/wiki/%D0%A1%D0%BA%D0%BB%D0%B5%D0%B8%D0%B2%D0%B0%D0%BD%D0%B8%D0%B5" TargetMode="External"/><Relationship Id="rId3" Type="http://schemas.openxmlformats.org/officeDocument/2006/relationships/hyperlink" Target="https://ru.wikipedia.org/w/index.php?title=%D0%A1%D0%B5%D0%BB%D0%B5%D0%BA%D1%82%D0%B8%D0%B2%D0%BD%D0%BE%D0%B5_%D0%BB%D0%B0%D0%B7%D0%B5%D1%80%D0%BD%D0%BE%D0%B5_%D0%BF%D0%BB%D0%B0%D0%B2%D0%BB%D0%B5%D0%BD%D0%B8%D0%B5&amp;action=edit&amp;redlink=1" TargetMode="External"/><Relationship Id="rId21" Type="http://schemas.openxmlformats.org/officeDocument/2006/relationships/hyperlink" Target="https://youtube.com/watch?v=tkJDBdGpffo" TargetMode="External"/><Relationship Id="rId7" Type="http://schemas.openxmlformats.org/officeDocument/2006/relationships/hyperlink" Target="https://ru.wikipedia.org/wiki/%D0%92%D0%B8%D0%BA%D0%B8%D0%BF%D0%B5%D0%B4%D0%B8%D1%8F:%D0%A1%D1%81%D1%8B%D0%BB%D0%BA%D0%B8_%D0%BD%D0%B0_%D0%B8%D1%81%D1%82%D0%BE%D1%87%D0%BD%D0%B8%D0%BA%D0%B8" TargetMode="External"/><Relationship Id="rId12" Type="http://schemas.openxmlformats.org/officeDocument/2006/relationships/hyperlink" Target="https://ru.wikipedia.org/wiki/%D0%90%D0%B4%D0%B4%D0%B8%D1%82%D0%B8%D0%B2%D0%BD%D1%8B%D0%B5_%D1%82%D0%B5%D1%85%D0%BD%D0%BE%D0%BB%D0%BE%D0%B3%D0%B8%D0%B8#cite_note-slyusarfabber2-2" TargetMode="External"/><Relationship Id="rId17" Type="http://schemas.openxmlformats.org/officeDocument/2006/relationships/hyperlink" Target="https://ru.wikipedia.org/wiki/%D0%9C%D0%BE%D0%B4%D0%B5%D0%BB%D0%B8%D1%80%D0%BE%D0%B2%D0%B0%D0%BD%D0%B8%D0%B5_%D0%BC%D0%B5%D1%82%D0%BE%D0%B4%D0%BE%D0%BC_%D0%BD%D0%B0%D0%BF%D0%BB%D0%B0%D0%B2%D0%BB%D0%B5%D0%BD%D0%B8%D1%8F" TargetMode="External"/><Relationship Id="rId25" Type="http://schemas.openxmlformats.org/officeDocument/2006/relationships/hyperlink" Target="https://ru.wikipedia.org/wiki/%D0%9F%D0%BE%D1%80%D0%BE%D1%88%D0%BA%D0%BE%D0%B2%D0%B0%D1%8F_%D0%BF%D1%80%D0%BE%D0%B2%D0%BE%D0%BB%D0%BE%D0%BA%D0%B0" TargetMode="External"/><Relationship Id="rId2" Type="http://schemas.openxmlformats.org/officeDocument/2006/relationships/slide" Target="../slides/slide26.xml"/><Relationship Id="rId16" Type="http://schemas.openxmlformats.org/officeDocument/2006/relationships/hyperlink" Target="https://ru.wikipedia.org/wiki/%D0%90%D0%B4%D0%B4%D0%B8%D1%82%D0%B8%D0%B2%D0%BD%D1%8B%D0%B5_%D1%82%D0%B5%D1%85%D0%BD%D0%BE%D0%BB%D0%BE%D0%B3%D0%B8%D0%B8#cite_note-9" TargetMode="External"/><Relationship Id="rId20" Type="http://schemas.openxmlformats.org/officeDocument/2006/relationships/hyperlink" Target="https://ru.wikipedia.org/wiki/%D0%92%D0%B8%D0%BA%D0%B8%D0%BF%D0%B5%D0%B4%D0%B8%D1%8F:%D0%90%D0%B2%D1%82%D0%BE%D1%80%D0%B8%D1%82%D0%B5%D1%82%D0%BD%D1%8B%D0%B5_%D0%B8%D1%81%D1%82%D0%BE%D1%87%D0%BD%D0%B8%D0%BA%D0%B8" TargetMode="External"/><Relationship Id="rId29" Type="http://schemas.openxmlformats.org/officeDocument/2006/relationships/hyperlink" Target="https://ru.wikipedia.org/wiki/%D0%A2%D0%BE%D0%BC%D1%81%D0%BA%D0%B8%D0%B9_%D0%B3%D0%BE%D1%81%D1%83%D0%B4%D0%B0%D1%80%D1%81%D1%82%D0%B2%D0%B5%D0%BD%D0%BD%D1%8B%D0%B9_%D1%83%D0%BD%D0%B8%D0%B2%D0%B5%D1%80%D1%81%D0%B8%D1%82%D0%B5%D1%82" TargetMode="External"/><Relationship Id="rId1" Type="http://schemas.openxmlformats.org/officeDocument/2006/relationships/notesMaster" Target="../notesMasters/notesMaster1.xml"/><Relationship Id="rId6" Type="http://schemas.openxmlformats.org/officeDocument/2006/relationships/hyperlink" Target="https://ru.wikipedia.org/wiki/%D0%90%D0%B4%D0%B4%D0%B8%D1%82%D0%B8%D0%B2%D0%BD%D1%8B%D0%B5_%D1%82%D0%B5%D1%85%D0%BD%D0%BE%D0%BB%D0%BE%D0%B3%D0%B8%D0%B8#cite_note-8" TargetMode="External"/><Relationship Id="rId11" Type="http://schemas.openxmlformats.org/officeDocument/2006/relationships/hyperlink" Target="https://ru.wikipedia.org/wiki/%D0%90%D0%B4%D0%B4%D0%B8%D1%82%D0%B8%D0%B2%D0%BD%D1%8B%D0%B5_%D1%82%D0%B5%D1%85%D0%BD%D0%BE%D0%BB%D0%BE%D0%B3%D0%B8%D0%B8#cite_note-slyusarfabber1-1" TargetMode="External"/><Relationship Id="rId24" Type="http://schemas.openxmlformats.org/officeDocument/2006/relationships/hyperlink" Target="https://ru.wikipedia.org/wiki/3D-%D0%BF%D0%B5%D1%87%D0%B0%D1%82%D1%8C" TargetMode="External"/><Relationship Id="rId32" Type="http://schemas.openxmlformats.org/officeDocument/2006/relationships/hyperlink" Target="https://en.wikipedia.org/wiki/computed_axial_lithography" TargetMode="External"/><Relationship Id="rId5" Type="http://schemas.openxmlformats.org/officeDocument/2006/relationships/hyperlink" Target="https://ru.wikipedia.org/wiki/%D0%90%D0%B4%D0%B4%D0%B8%D1%82%D0%B8%D0%B2%D0%BD%D1%8B%D0%B5_%D1%82%D0%B5%D1%85%D0%BD%D0%BE%D0%BB%D0%BE%D0%B3%D0%B8%D0%B8#cite_note-slyusarfabber3-3" TargetMode="External"/><Relationship Id="rId15" Type="http://schemas.openxmlformats.org/officeDocument/2006/relationships/hyperlink" Target="https://ru.wikipedia.org/wiki/%D0%9F%D1%80%D0%BE%D0%B2%D0%BE%D0%BB%D0%BE%D1%87%D0%BD%D0%BE%D0%B5_%D1%8D%D0%BB%D0%B5%D0%BA%D1%82%D1%80%D0%BE%D0%BD%D0%BD%D0%BE-%D0%BB%D1%83%D1%87%D0%B5%D0%B2%D0%BE%D0%B5_%D0%B0%D0%B4%D0%B4%D0%B8%D1%82%D0%B8%D0%B2%D0%BD%D0%BE%D0%B5_%D0%BF%D1%80%D0%BE%D0%B8%D0%B7%D0%B2%D0%BE%D0%B4%D1%81%D1%82%D0%B2%D0%BE" TargetMode="External"/><Relationship Id="rId23" Type="http://schemas.openxmlformats.org/officeDocument/2006/relationships/hyperlink" Target="https://en.wikipedia.org/wiki/Laminated_object_manufacturing" TargetMode="External"/><Relationship Id="rId28" Type="http://schemas.openxmlformats.org/officeDocument/2006/relationships/hyperlink" Target="https://ru.wikipedia.org/wiki/%D0%9B%D0%B5%D0%B2%D0%B8%D1%82%D0%B0%D1%86%D0%B8%D1%8F_(%D1%84%D0%B8%D0%B7%D0%B8%D0%BA%D0%B0)" TargetMode="External"/><Relationship Id="rId10" Type="http://schemas.openxmlformats.org/officeDocument/2006/relationships/hyperlink" Target="https://ru.wikipedia.org/wiki/%D0%A0%D1%82%D1%83%D1%82%D0%BD%D0%B0%D1%8F_%D0%B3%D0%B0%D0%B7%D0%BE%D1%80%D0%B0%D0%B7%D1%80%D1%8F%D0%B4%D0%BD%D0%B0%D1%8F_%D0%BB%D0%B0%D0%BC%D0%BF%D0%B0" TargetMode="External"/><Relationship Id="rId19" Type="http://schemas.openxmlformats.org/officeDocument/2006/relationships/hyperlink" Target="https://ru.wikipedia.org/wiki/%D0%90%D0%B4%D0%B4%D0%B8%D1%82%D0%B8%D0%B2%D0%BD%D1%8B%D0%B5_%D1%82%D0%B5%D1%85%D0%BD%D0%BE%D0%BB%D0%BE%D0%B3%D0%B8%D0%B8#cite_note-10" TargetMode="External"/><Relationship Id="rId31" Type="http://schemas.openxmlformats.org/officeDocument/2006/relationships/hyperlink" Target="https://ru.wikipedia.org/w/index.php?title=%D0%9A%D0%BE%D0%BC%D0%BF%D1%8C%D1%8E%D1%82%D0%B5%D1%80%D0%BD%D0%B0%D1%8F_%D0%BE%D1%81%D0%B5%D0%B2%D0%B0%D1%8F_%D0%BB%D0%B8%D1%82%D0%BE%D0%B3%D1%80%D0%B0%D1%84%D0%B8%D1%8F&amp;action=edit&amp;redlink=1" TargetMode="External"/><Relationship Id="rId4" Type="http://schemas.openxmlformats.org/officeDocument/2006/relationships/hyperlink" Target="https://ru.wikipedia.org/wiki/%D0%90%D0%BD%D0%B3%D0%BB%D0%B8%D0%B9%D1%81%D0%BA%D0%B8%D0%B9_%D1%8F%D0%B7%D1%8B%D0%BA" TargetMode="External"/><Relationship Id="rId9" Type="http://schemas.openxmlformats.org/officeDocument/2006/relationships/hyperlink" Target="https://ru.wikipedia.org/wiki/%D0%A4%D0%BE%D1%82%D0%BE%D0%BF%D0%BE%D0%BB%D0%B8%D0%BC%D0%B5%D1%80" TargetMode="External"/><Relationship Id="rId14" Type="http://schemas.openxmlformats.org/officeDocument/2006/relationships/hyperlink" Target="https://ru.wikipedia.org/wiki/%D0%AD%D0%BB%D0%B5%D0%BA%D1%82%D1%80%D0%BE%D0%BD%D0%BD%D0%BE-%D0%BB%D1%83%D1%87%D0%B5%D0%B2%D0%B0%D1%8F_%D0%BF%D0%BB%D0%B0%D0%B2%D0%BA%D0%B0" TargetMode="External"/><Relationship Id="rId22" Type="http://schemas.openxmlformats.org/officeDocument/2006/relationships/hyperlink" Target="https://ru.wikipedia.org/w/index.php?title=%D0%98%D0%B7%D0%B3%D0%BE%D1%82%D0%BE%D0%B2%D0%BB%D0%B5%D0%BD%D0%B8%D0%B5_%D0%BE%D0%B1%D1%8A%D0%B5%D0%BA%D1%82%D0%BE%D0%B2_%D1%81_%D0%B8%D1%81%D0%BF%D0%BE%D0%BB%D1%8C%D0%B7%D0%BE%D0%B2%D0%B0%D0%BD%D0%B8%D0%B5%D0%BC_%D0%BB%D0%B0%D0%BC%D0%B8%D0%BD%D0%B8%D1%80%D0%BE%D0%B2%D0%B0%D0%BD%D0%B8%D1%8F&amp;action=edit&amp;redlink=1" TargetMode="External"/><Relationship Id="rId27" Type="http://schemas.openxmlformats.org/officeDocument/2006/relationships/hyperlink" Target="https://ru.wikipedia.org/wiki/%D0%A3%D0%BB%D1%8C%D1%82%D1%80%D0%B0%D0%B7%D0%B2%D1%83%D0%BA" TargetMode="External"/><Relationship Id="rId30" Type="http://schemas.openxmlformats.org/officeDocument/2006/relationships/hyperlink" Target="https://ru.wikipedia.org/wiki/%D0%90%D0%B4%D0%B4%D0%B8%D1%82%D0%B8%D0%B2%D0%BD%D1%8B%D0%B5_%D1%82%D0%B5%D1%85%D0%BD%D0%BE%D0%BB%D0%BE%D0%B3%D0%B8%D0%B8#cite_note-1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3BB73FA-4023-4D93-BEED-7E8A9D51E46D}" type="slidenum">
              <a:rPr lang="ru-RU" smtClean="0"/>
              <a:t>1</a:t>
            </a:fld>
            <a:endParaRPr lang="ru-RU"/>
          </a:p>
        </p:txBody>
      </p:sp>
    </p:spTree>
    <p:extLst>
      <p:ext uri="{BB962C8B-B14F-4D97-AF65-F5344CB8AC3E}">
        <p14:creationId xmlns:p14="http://schemas.microsoft.com/office/powerpoint/2010/main" val="3505842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kern="1200" dirty="0">
                <a:solidFill>
                  <a:schemeClr val="tx1"/>
                </a:solidFill>
                <a:effectLst/>
                <a:latin typeface="+mn-lt"/>
                <a:ea typeface="+mn-ea"/>
                <a:cs typeface="+mn-cs"/>
              </a:rPr>
              <a:t>Команда научных работников из Гарвардского университета (США) рассказала о своей новой разработке, прорыве в технологии восстановления слуха — ушной барабанной перепонке </a:t>
            </a:r>
            <a:r>
              <a:rPr lang="ru-RU" sz="1200" b="0" kern="1200" dirty="0" err="1">
                <a:solidFill>
                  <a:schemeClr val="tx1"/>
                </a:solidFill>
                <a:effectLst/>
                <a:latin typeface="+mn-lt"/>
                <a:ea typeface="+mn-ea"/>
                <a:cs typeface="+mn-cs"/>
              </a:rPr>
              <a:t>PhonoGraft</a:t>
            </a:r>
            <a:r>
              <a:rPr lang="ru-RU" sz="1200" b="0" kern="1200" dirty="0">
                <a:solidFill>
                  <a:schemeClr val="tx1"/>
                </a:solidFill>
                <a:effectLst/>
                <a:latin typeface="+mn-lt"/>
                <a:ea typeface="+mn-ea"/>
                <a:cs typeface="+mn-cs"/>
              </a:rPr>
              <a:t>, распечатанной на 3D принтере. Как сообщается в отчете исследовательского института </a:t>
            </a:r>
            <a:r>
              <a:rPr lang="ru-RU" sz="1200" b="0" kern="1200" dirty="0" err="1">
                <a:solidFill>
                  <a:schemeClr val="tx1"/>
                </a:solidFill>
                <a:effectLst/>
                <a:latin typeface="+mn-lt"/>
                <a:ea typeface="+mn-ea"/>
                <a:cs typeface="+mn-cs"/>
              </a:rPr>
              <a:t>Wyss</a:t>
            </a:r>
            <a:r>
              <a:rPr lang="ru-RU" sz="1200" b="0" kern="1200" dirty="0">
                <a:solidFill>
                  <a:schemeClr val="tx1"/>
                </a:solidFill>
                <a:effectLst/>
                <a:latin typeface="+mn-lt"/>
                <a:ea typeface="+mn-ea"/>
                <a:cs typeface="+mn-cs"/>
              </a:rPr>
              <a:t>, устройство создано из полимера, который имеет свойство </a:t>
            </a:r>
            <a:r>
              <a:rPr lang="ru-RU" sz="1200" b="0" kern="1200" dirty="0" err="1">
                <a:solidFill>
                  <a:schemeClr val="tx1"/>
                </a:solidFill>
                <a:effectLst/>
                <a:latin typeface="+mn-lt"/>
                <a:ea typeface="+mn-ea"/>
                <a:cs typeface="+mn-cs"/>
              </a:rPr>
              <a:t>биоразложения</a:t>
            </a:r>
            <a:r>
              <a:rPr lang="ru-RU" sz="1200" b="0" kern="1200" dirty="0">
                <a:solidFill>
                  <a:schemeClr val="tx1"/>
                </a:solidFill>
                <a:effectLst/>
                <a:latin typeface="+mn-lt"/>
                <a:ea typeface="+mn-ea"/>
                <a:cs typeface="+mn-cs"/>
              </a:rPr>
              <a:t>. Разработка напоминает колесо велосипеда или паутинку, так как имеет специальный узор, позволяющий ей вибрировать, отвечая на звуковые волны. Устройство было протестировано на шиншиллах, обладающих аналогичным с человеческим строением уха. Через 3 месяца после установки искусственной перегородки животное снова смогло слышать, при этом собственные клетки начали регенерироваться.</a:t>
            </a:r>
            <a:endParaRPr lang="ru-RU" sz="1200" b="1"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3BB73FA-4023-4D93-BEED-7E8A9D51E46D}" type="slidenum">
              <a:rPr lang="ru-RU" smtClean="0"/>
              <a:t>14</a:t>
            </a:fld>
            <a:endParaRPr lang="ru-RU"/>
          </a:p>
        </p:txBody>
      </p:sp>
    </p:spTree>
    <p:extLst>
      <p:ext uri="{BB962C8B-B14F-4D97-AF65-F5344CB8AC3E}">
        <p14:creationId xmlns:p14="http://schemas.microsoft.com/office/powerpoint/2010/main" val="222396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https://www.ncbi.nlm.nih.gov/pmc/articles/PMC8357186/</a:t>
            </a:r>
            <a:endParaRPr lang="ru-RU" dirty="0"/>
          </a:p>
          <a:p>
            <a:r>
              <a:rPr lang="ru-RU" dirty="0"/>
              <a:t/>
            </a:r>
            <a:br>
              <a:rPr lang="ru-RU" dirty="0"/>
            </a:br>
            <a:r>
              <a:rPr lang="ru-RU" dirty="0"/>
              <a:t>Столкнувшись с риском </a:t>
            </a:r>
            <a:r>
              <a:rPr lang="ru-RU" dirty="0" err="1"/>
              <a:t>высокораспространенной</a:t>
            </a:r>
            <a:r>
              <a:rPr lang="ru-RU" dirty="0"/>
              <a:t> вирусной инфекции, больницы обязаны принимать тщательные меры предосторожности, чтобы ограничить распространение вируса COVID-19 при прямом контакте. Дверные ручки в больницах являются одним из наиболее распространенных носителей инфекции, поскольку они «могут выступать в качестве переносчиков вирусов и организаций с множественной лекарственной устойчивостью, ответственных за внутрибольничные инфекции» [44]. В целях контроля над отделениями и обеспечения конфиденциальности пациентов в больницах обычно имеется большое количество дверей. Регулярная очистка поверхностей не полностью устраняет риск передачи инфекции от дверных ручек, которые обычно подвергаются частому физическому контакту [29]. Можно рассмотреть возможность использования автоматических дверей, чтобы избежать риска распространения инфекции через дверные ручки, но большинству больниц может не хватать финансовых ресурсов для реализации этого варианта. Этой же цели по предотвращению прямого контакта кожи с поверхностью можно достичь гораздо более экономичным способом, используя технологию 3D-печати для разработки и производства дверных открывателей без помощи рук. Этот новый аксессуар является расширением существующих дверных ручек, позволяя открывать двери с помощью предплечий, а не рук (рис. 4). Открывающиеся двери с помощью предплечий существенно снижают риск передачи вируса COVID-19, поскольку эта часть тела редко используется для прикосновения ко рту, носу и глазам. </a:t>
            </a:r>
          </a:p>
        </p:txBody>
      </p:sp>
      <p:sp>
        <p:nvSpPr>
          <p:cNvPr id="4" name="Номер слайда 3"/>
          <p:cNvSpPr>
            <a:spLocks noGrp="1"/>
          </p:cNvSpPr>
          <p:nvPr>
            <p:ph type="sldNum" sz="quarter" idx="5"/>
          </p:nvPr>
        </p:nvSpPr>
        <p:spPr/>
        <p:txBody>
          <a:bodyPr/>
          <a:lstStyle/>
          <a:p>
            <a:fld id="{E3BB73FA-4023-4D93-BEED-7E8A9D51E46D}" type="slidenum">
              <a:rPr lang="ru-RU" smtClean="0"/>
              <a:t>15</a:t>
            </a:fld>
            <a:endParaRPr lang="ru-RU"/>
          </a:p>
        </p:txBody>
      </p:sp>
    </p:spTree>
    <p:extLst>
      <p:ext uri="{BB962C8B-B14F-4D97-AF65-F5344CB8AC3E}">
        <p14:creationId xmlns:p14="http://schemas.microsoft.com/office/powerpoint/2010/main" val="1341627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https://www.ncbi.nlm.nih.gov/pmc/articles/PMC8357186/</a:t>
            </a:r>
            <a:endParaRPr lang="ru-RU" dirty="0"/>
          </a:p>
        </p:txBody>
      </p:sp>
      <p:sp>
        <p:nvSpPr>
          <p:cNvPr id="4" name="Номер слайда 3"/>
          <p:cNvSpPr>
            <a:spLocks noGrp="1"/>
          </p:cNvSpPr>
          <p:nvPr>
            <p:ph type="sldNum" sz="quarter" idx="5"/>
          </p:nvPr>
        </p:nvSpPr>
        <p:spPr/>
        <p:txBody>
          <a:bodyPr/>
          <a:lstStyle/>
          <a:p>
            <a:fld id="{E3BB73FA-4023-4D93-BEED-7E8A9D51E46D}" type="slidenum">
              <a:rPr lang="ru-RU" smtClean="0"/>
              <a:t>16</a:t>
            </a:fld>
            <a:endParaRPr lang="ru-RU"/>
          </a:p>
        </p:txBody>
      </p:sp>
    </p:spTree>
    <p:extLst>
      <p:ext uri="{BB962C8B-B14F-4D97-AF65-F5344CB8AC3E}">
        <p14:creationId xmlns:p14="http://schemas.microsoft.com/office/powerpoint/2010/main" val="3028699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a:solidFill>
                  <a:schemeClr val="tx1"/>
                </a:solidFill>
                <a:latin typeface="+mn-lt"/>
                <a:ea typeface="+mn-ea"/>
                <a:cs typeface="+mn-cs"/>
              </a:rPr>
              <a:t>Пластырь состоит из микроигл</a:t>
            </a:r>
          </a:p>
          <a:p>
            <a:r>
              <a:rPr lang="ru-RU" sz="1200" b="0" i="0" u="none" strike="noStrike" kern="1200" baseline="0" dirty="0">
                <a:solidFill>
                  <a:schemeClr val="tx1"/>
                </a:solidFill>
                <a:latin typeface="+mn-lt"/>
                <a:ea typeface="+mn-ea"/>
                <a:cs typeface="+mn-cs"/>
              </a:rPr>
              <a:t>на полимерной подложке. Он прост</a:t>
            </a:r>
          </a:p>
          <a:p>
            <a:r>
              <a:rPr lang="ru-RU" sz="1200" b="0" i="0" u="none" strike="noStrike" kern="1200" baseline="0" dirty="0">
                <a:solidFill>
                  <a:schemeClr val="tx1"/>
                </a:solidFill>
                <a:latin typeface="+mn-lt"/>
                <a:ea typeface="+mn-ea"/>
                <a:cs typeface="+mn-cs"/>
              </a:rPr>
              <a:t>в изготовлении, а также позволяет</a:t>
            </a:r>
          </a:p>
          <a:p>
            <a:r>
              <a:rPr lang="ru-RU" sz="1200" b="0" i="0" u="none" strike="noStrike" kern="1200" baseline="0" dirty="0">
                <a:solidFill>
                  <a:schemeClr val="tx1"/>
                </a:solidFill>
                <a:latin typeface="+mn-lt"/>
                <a:ea typeface="+mn-ea"/>
                <a:cs typeface="+mn-cs"/>
              </a:rPr>
              <a:t>формировать более эффективный</a:t>
            </a:r>
          </a:p>
          <a:p>
            <a:r>
              <a:rPr lang="ru-RU" sz="1200" b="0" i="0" u="none" strike="noStrike" kern="1200" baseline="0" dirty="0">
                <a:solidFill>
                  <a:schemeClr val="tx1"/>
                </a:solidFill>
                <a:latin typeface="+mn-lt"/>
                <a:ea typeface="+mn-ea"/>
                <a:cs typeface="+mn-cs"/>
              </a:rPr>
              <a:t>иммунный ответ — в 10 раз сильнее,</a:t>
            </a:r>
          </a:p>
          <a:p>
            <a:r>
              <a:rPr lang="ru-RU" sz="1200" b="0" i="0" u="none" strike="noStrike" kern="1200" baseline="0" dirty="0">
                <a:solidFill>
                  <a:schemeClr val="tx1"/>
                </a:solidFill>
                <a:latin typeface="+mn-lt"/>
                <a:ea typeface="+mn-ea"/>
                <a:cs typeface="+mn-cs"/>
              </a:rPr>
              <a:t>чем при внутримышечной </a:t>
            </a:r>
            <a:r>
              <a:rPr lang="ru-RU" sz="1200" b="0" i="0" u="none" strike="noStrike" kern="1200" baseline="0" dirty="0" err="1">
                <a:solidFill>
                  <a:schemeClr val="tx1"/>
                </a:solidFill>
                <a:latin typeface="+mn-lt"/>
                <a:ea typeface="+mn-ea"/>
                <a:cs typeface="+mn-cs"/>
              </a:rPr>
              <a:t>инъек</a:t>
            </a:r>
            <a:r>
              <a:rPr lang="ru-RU" sz="1200" b="0" i="0" u="none" strike="noStrike" kern="1200" baseline="0" dirty="0">
                <a:solidFill>
                  <a:schemeClr val="tx1"/>
                </a:solidFill>
                <a:latin typeface="+mn-lt"/>
                <a:ea typeface="+mn-ea"/>
                <a:cs typeface="+mn-cs"/>
              </a:rPr>
              <a:t>-</a:t>
            </a:r>
          </a:p>
          <a:p>
            <a:r>
              <a:rPr lang="ru-RU" sz="1200" b="0" i="0" u="none" strike="noStrike" kern="1200" baseline="0" dirty="0" err="1">
                <a:solidFill>
                  <a:schemeClr val="tx1"/>
                </a:solidFill>
                <a:latin typeface="+mn-lt"/>
                <a:ea typeface="+mn-ea"/>
                <a:cs typeface="+mn-cs"/>
              </a:rPr>
              <a:t>ции</a:t>
            </a:r>
            <a:r>
              <a:rPr lang="ru-RU" sz="1200" b="0" i="0" u="none" strike="noStrike" kern="1200" baseline="0" dirty="0">
                <a:solidFill>
                  <a:schemeClr val="tx1"/>
                </a:solidFill>
                <a:latin typeface="+mn-lt"/>
                <a:ea typeface="+mn-ea"/>
                <a:cs typeface="+mn-cs"/>
              </a:rPr>
              <a:t>, — и экономить дозу вводимого</a:t>
            </a:r>
          </a:p>
          <a:p>
            <a:r>
              <a:rPr lang="ru-RU" sz="1200" b="0" i="0" u="none" strike="noStrike" kern="1200" baseline="0" dirty="0">
                <a:solidFill>
                  <a:schemeClr val="tx1"/>
                </a:solidFill>
                <a:latin typeface="+mn-lt"/>
                <a:ea typeface="+mn-ea"/>
                <a:cs typeface="+mn-cs"/>
              </a:rPr>
              <a:t>вещества. Учёные смогут подбирать</a:t>
            </a:r>
          </a:p>
          <a:p>
            <a:r>
              <a:rPr lang="ru-RU" sz="1200" b="0" i="0" u="none" strike="noStrike" kern="1200" baseline="0" dirty="0">
                <a:solidFill>
                  <a:schemeClr val="tx1"/>
                </a:solidFill>
                <a:latin typeface="+mn-lt"/>
                <a:ea typeface="+mn-ea"/>
                <a:cs typeface="+mn-cs"/>
              </a:rPr>
              <a:t>иглы для разных вакцин и уже </a:t>
            </a:r>
            <a:r>
              <a:rPr lang="ru-RU" sz="1200" b="0" i="0" u="none" strike="noStrike" kern="1200" baseline="0" dirty="0" err="1">
                <a:solidFill>
                  <a:schemeClr val="tx1"/>
                </a:solidFill>
                <a:latin typeface="+mn-lt"/>
                <a:ea typeface="+mn-ea"/>
                <a:cs typeface="+mn-cs"/>
              </a:rPr>
              <a:t>пла</a:t>
            </a:r>
            <a:r>
              <a:rPr lang="ru-RU" sz="1200" b="0" i="0" u="none" strike="noStrike" kern="1200" baseline="0" dirty="0">
                <a:solidFill>
                  <a:schemeClr val="tx1"/>
                </a:solidFill>
                <a:latin typeface="+mn-lt"/>
                <a:ea typeface="+mn-ea"/>
                <a:cs typeface="+mn-cs"/>
              </a:rPr>
              <a:t>-</a:t>
            </a:r>
          </a:p>
          <a:p>
            <a:r>
              <a:rPr lang="ru-RU" sz="1200" b="0" i="0" u="none" strike="noStrike" kern="1200" baseline="0" dirty="0" err="1">
                <a:solidFill>
                  <a:schemeClr val="tx1"/>
                </a:solidFill>
                <a:latin typeface="+mn-lt"/>
                <a:ea typeface="+mn-ea"/>
                <a:cs typeface="+mn-cs"/>
              </a:rPr>
              <a:t>нируют</a:t>
            </a:r>
            <a:r>
              <a:rPr lang="ru-RU" sz="1200" b="0" i="0" u="none" strike="noStrike" kern="1200" baseline="0" dirty="0">
                <a:solidFill>
                  <a:schemeClr val="tx1"/>
                </a:solidFill>
                <a:latin typeface="+mn-lt"/>
                <a:ea typeface="+mn-ea"/>
                <a:cs typeface="+mn-cs"/>
              </a:rPr>
              <a:t> разработку пластырей для</a:t>
            </a:r>
          </a:p>
          <a:p>
            <a:r>
              <a:rPr lang="ru-RU" sz="1200" b="0" i="0" u="none" strike="noStrike" kern="1200" baseline="0" dirty="0">
                <a:solidFill>
                  <a:schemeClr val="tx1"/>
                </a:solidFill>
                <a:latin typeface="+mn-lt"/>
                <a:ea typeface="+mn-ea"/>
                <a:cs typeface="+mn-cs"/>
              </a:rPr>
              <a:t>препаратов </a:t>
            </a:r>
            <a:r>
              <a:rPr lang="ru-RU" sz="1200" b="0" i="0" u="none" strike="noStrike" kern="1200" baseline="0" dirty="0" err="1">
                <a:solidFill>
                  <a:schemeClr val="tx1"/>
                </a:solidFill>
                <a:latin typeface="+mn-lt"/>
                <a:ea typeface="+mn-ea"/>
                <a:cs typeface="+mn-cs"/>
              </a:rPr>
              <a:t>Pfizer</a:t>
            </a:r>
            <a:r>
              <a:rPr lang="ru-RU" sz="1200" b="0" i="0" u="none" strike="noStrike" kern="1200" baseline="0" dirty="0">
                <a:solidFill>
                  <a:schemeClr val="tx1"/>
                </a:solidFill>
                <a:latin typeface="+mn-lt"/>
                <a:ea typeface="+mn-ea"/>
                <a:cs typeface="+mn-cs"/>
              </a:rPr>
              <a:t> и </a:t>
            </a:r>
            <a:r>
              <a:rPr lang="ru-RU" sz="1200" b="0" i="0" u="none" strike="noStrike" kern="1200" baseline="0" dirty="0" err="1">
                <a:solidFill>
                  <a:schemeClr val="tx1"/>
                </a:solidFill>
                <a:latin typeface="+mn-lt"/>
                <a:ea typeface="+mn-ea"/>
                <a:cs typeface="+mn-cs"/>
              </a:rPr>
              <a:t>Moderna</a:t>
            </a:r>
            <a:r>
              <a:rPr lang="ru-RU" sz="1200" b="0" i="0" u="none" strike="noStrike" kern="1200" baseline="0" dirty="0">
                <a:solidFill>
                  <a:schemeClr val="tx1"/>
                </a:solidFill>
                <a:latin typeface="+mn-lt"/>
                <a:ea typeface="+mn-ea"/>
                <a:cs typeface="+mn-cs"/>
              </a:rPr>
              <a:t> от</a:t>
            </a:r>
          </a:p>
          <a:p>
            <a:r>
              <a:rPr lang="ru-RU" sz="1200" b="0" i="0" u="none" strike="noStrike" kern="1200" baseline="0" dirty="0" err="1">
                <a:solidFill>
                  <a:schemeClr val="tx1"/>
                </a:solidFill>
                <a:latin typeface="+mn-lt"/>
                <a:ea typeface="+mn-ea"/>
                <a:cs typeface="+mn-cs"/>
              </a:rPr>
              <a:t>ковида</a:t>
            </a:r>
            <a:r>
              <a:rPr lang="ru-RU" sz="1200" b="0" i="0" u="none" strike="noStrike" kern="1200" baseline="0" dirty="0">
                <a:solidFill>
                  <a:schemeClr val="tx1"/>
                </a:solidFill>
                <a:latin typeface="+mn-lt"/>
                <a:ea typeface="+mn-ea"/>
                <a:cs typeface="+mn-cs"/>
              </a:rPr>
              <a:t>.</a:t>
            </a:r>
            <a:endParaRPr lang="ru-RU" dirty="0"/>
          </a:p>
          <a:p>
            <a:endParaRPr lang="ru-RU" dirty="0"/>
          </a:p>
          <a:p>
            <a:r>
              <a:rPr lang="ru-RU" dirty="0"/>
              <a:t>Вакцинация является важной мерой общественного здравоохранения для профилактики инфекционных заболеваний. Воздействие на иммунную систему вакцин с соответствующей кинетикой имеет решающее значение для индукции защитного иммунитета. В этой работе были спроектированы и изготовлены массивы граненых микроигл с использованием технологии трехмерной (3D) печати, называемой непрерывным производством границы раздела жидкостей (CLIP). Конструкция граненой микроиглы привела к увеличению площади поверхности по сравнению с конструкцией с гладкой квадратной пирамидой, что в конечном итоге привело к улучшенному поверхностному покрытию компонентов модели вакцины (овальбумина и </a:t>
            </a:r>
            <a:r>
              <a:rPr lang="ru-RU" dirty="0" err="1"/>
              <a:t>CpG</a:t>
            </a:r>
            <a:r>
              <a:rPr lang="ru-RU" dirty="0"/>
              <a:t>). Используя флуоресцентные метки и изображения живых животных, мы оценили сохранение груза </a:t>
            </a:r>
            <a:r>
              <a:rPr lang="ru-RU" dirty="0" err="1"/>
              <a:t>in</a:t>
            </a:r>
            <a:r>
              <a:rPr lang="ru-RU" dirty="0"/>
              <a:t> </a:t>
            </a:r>
            <a:r>
              <a:rPr lang="ru-RU" dirty="0" err="1"/>
              <a:t>vivo</a:t>
            </a:r>
            <a:r>
              <a:rPr lang="ru-RU" dirty="0"/>
              <a:t> и </a:t>
            </a:r>
            <a:r>
              <a:rPr lang="ru-RU" dirty="0" err="1"/>
              <a:t>биодоступность</a:t>
            </a:r>
            <a:r>
              <a:rPr lang="ru-RU" dirty="0"/>
              <a:t> у мышей в зависимости от пути доставки. По сравнению с подкожной </a:t>
            </a:r>
            <a:r>
              <a:rPr lang="ru-RU" dirty="0" err="1"/>
              <a:t>болюсной</a:t>
            </a:r>
            <a:r>
              <a:rPr lang="ru-RU" dirty="0"/>
              <a:t> инъекцией растворимых компонентов, </a:t>
            </a:r>
            <a:r>
              <a:rPr lang="ru-RU" dirty="0" err="1"/>
              <a:t>трансдермальная</a:t>
            </a:r>
            <a:r>
              <a:rPr lang="ru-RU" dirty="0"/>
              <a:t> доставка с помощью микроигл не только приводила к усилению удержания груза в коже, но также улучшала активацию иммунных клеток в дренирующих лимфатических узлах. Кроме того, вакцина с микроиглами вызвала мощный гуморальный иммунный ответ с более высоким общим </a:t>
            </a:r>
            <a:r>
              <a:rPr lang="ru-RU" dirty="0" err="1"/>
              <a:t>IgG</a:t>
            </a:r>
            <a:r>
              <a:rPr lang="ru-RU" dirty="0"/>
              <a:t> (иммуноглобулин G) и более сбалансированным репертуаром IgG1 / IgG2a и позволила сэкономить дозу. Кроме того, он вызывал Т-клеточные ответы, характеризующиеся функциональными цитотоксическими CD8 + Т-клетками и CD4 + Т-клетками, секретирующими Th1 (Т-хелперы типа 1) -цитокины. Вместе взятые, напечатанные на 3D-принтере CLIP микроиглы, покрытые компонентами вакцины, представляют собой полезную платформу для </a:t>
            </a:r>
            <a:r>
              <a:rPr lang="ru-RU" dirty="0" err="1"/>
              <a:t>неинвазивной</a:t>
            </a:r>
            <a:r>
              <a:rPr lang="ru-RU" dirty="0"/>
              <a:t> </a:t>
            </a:r>
            <a:r>
              <a:rPr lang="ru-RU" dirty="0" err="1"/>
              <a:t>самоприменимой</a:t>
            </a:r>
            <a:r>
              <a:rPr lang="ru-RU" dirty="0"/>
              <a:t> вакцинации. </a:t>
            </a:r>
          </a:p>
        </p:txBody>
      </p:sp>
      <p:sp>
        <p:nvSpPr>
          <p:cNvPr id="4" name="Номер слайда 3"/>
          <p:cNvSpPr>
            <a:spLocks noGrp="1"/>
          </p:cNvSpPr>
          <p:nvPr>
            <p:ph type="sldNum" sz="quarter" idx="10"/>
          </p:nvPr>
        </p:nvSpPr>
        <p:spPr/>
        <p:txBody>
          <a:bodyPr/>
          <a:lstStyle/>
          <a:p>
            <a:fld id="{E3BB73FA-4023-4D93-BEED-7E8A9D51E46D}" type="slidenum">
              <a:rPr lang="ru-RU" smtClean="0"/>
              <a:t>17</a:t>
            </a:fld>
            <a:endParaRPr lang="ru-RU"/>
          </a:p>
        </p:txBody>
      </p:sp>
    </p:spTree>
    <p:extLst>
      <p:ext uri="{BB962C8B-B14F-4D97-AF65-F5344CB8AC3E}">
        <p14:creationId xmlns:p14="http://schemas.microsoft.com/office/powerpoint/2010/main" val="658575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https://www.ncbi.nlm.nih.gov/pmc/articles/PMC8357186/</a:t>
            </a:r>
            <a:r>
              <a:rPr lang="ru-RU" dirty="0"/>
              <a:t/>
            </a:r>
            <a:br>
              <a:rPr lang="ru-RU" dirty="0"/>
            </a:br>
            <a:r>
              <a:rPr lang="ru-RU" dirty="0"/>
              <a:t>Защитные маски для лица, как показано на рисунке 1, играют важную роль в замедлении распространения вируса COVID-19, который может распространяться через респираторные капли. Защитные маски для лица имеют решающее значение не только для медицинского персонала, который лечит инфицированных пациентов, но и для специалистов в целом, которые тестируют, транспортируют или взаимодействуют с жертвами вирусов каким-либо образом. </a:t>
            </a:r>
          </a:p>
        </p:txBody>
      </p:sp>
      <p:sp>
        <p:nvSpPr>
          <p:cNvPr id="4" name="Номер слайда 3"/>
          <p:cNvSpPr>
            <a:spLocks noGrp="1"/>
          </p:cNvSpPr>
          <p:nvPr>
            <p:ph type="sldNum" sz="quarter" idx="5"/>
          </p:nvPr>
        </p:nvSpPr>
        <p:spPr/>
        <p:txBody>
          <a:bodyPr/>
          <a:lstStyle/>
          <a:p>
            <a:fld id="{E3BB73FA-4023-4D93-BEED-7E8A9D51E46D}" type="slidenum">
              <a:rPr lang="ru-RU" smtClean="0"/>
              <a:t>18</a:t>
            </a:fld>
            <a:endParaRPr lang="ru-RU"/>
          </a:p>
        </p:txBody>
      </p:sp>
    </p:spTree>
    <p:extLst>
      <p:ext uri="{BB962C8B-B14F-4D97-AF65-F5344CB8AC3E}">
        <p14:creationId xmlns:p14="http://schemas.microsoft.com/office/powerpoint/2010/main" val="3893473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https://www.ncbi.nlm.nih.gov/pmc/articles/PMC7252078/</a:t>
            </a:r>
            <a:endParaRPr lang="ru-RU" dirty="0"/>
          </a:p>
          <a:p>
            <a:r>
              <a:rPr lang="ru-RU" dirty="0"/>
              <a:t/>
            </a:r>
            <a:br>
              <a:rPr lang="ru-RU" dirty="0"/>
            </a:br>
            <a:r>
              <a:rPr lang="ru-RU" dirty="0"/>
              <a:t>Кроме того, маски N95 требуют специального тестирования, которое часто является устаревшим для многих поставщиков, ограничено доступными размерами или характеристиками владельца и может привести к ненадежной печати.7 Эти маски не могут быть адаптированы по индивидуальному заказу, в дефиците и в настоящее время повторно используются (когда они даже доступны) во многих учреждениях. В свете этого кризиса нехватки ресурсов, от которого страдают многие страны и системы здравоохранения, эти авторы предлагают новое альтернативное устройство СИЗ, которое объединяет проверенные технологии с инновационной системой: СИЗ </a:t>
            </a:r>
            <a:r>
              <a:rPr lang="ru-RU" dirty="0" err="1"/>
              <a:t>Oxyframe</a:t>
            </a:r>
            <a:r>
              <a:rPr lang="ru-RU" dirty="0"/>
              <a:t> с трехмерной (3D) печатью. </a:t>
            </a:r>
          </a:p>
        </p:txBody>
      </p:sp>
      <p:sp>
        <p:nvSpPr>
          <p:cNvPr id="4" name="Номер слайда 3"/>
          <p:cNvSpPr>
            <a:spLocks noGrp="1"/>
          </p:cNvSpPr>
          <p:nvPr>
            <p:ph type="sldNum" sz="quarter" idx="5"/>
          </p:nvPr>
        </p:nvSpPr>
        <p:spPr/>
        <p:txBody>
          <a:bodyPr/>
          <a:lstStyle/>
          <a:p>
            <a:fld id="{E3BB73FA-4023-4D93-BEED-7E8A9D51E46D}" type="slidenum">
              <a:rPr lang="ru-RU" smtClean="0"/>
              <a:t>19</a:t>
            </a:fld>
            <a:endParaRPr lang="ru-RU"/>
          </a:p>
        </p:txBody>
      </p:sp>
    </p:spTree>
    <p:extLst>
      <p:ext uri="{BB962C8B-B14F-4D97-AF65-F5344CB8AC3E}">
        <p14:creationId xmlns:p14="http://schemas.microsoft.com/office/powerpoint/2010/main" val="3390835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err="1"/>
              <a:t>bstract</a:t>
            </a:r>
            <a:endParaRPr lang="en-US" dirty="0"/>
          </a:p>
          <a:p>
            <a:endParaRPr lang="en-US" dirty="0"/>
          </a:p>
          <a:p>
            <a:r>
              <a:rPr lang="en-US" dirty="0"/>
              <a:t>Layer-by-layer deposition of cells, tissues and similar molecules provided by additive manufacturing techniques such as 3D </a:t>
            </a:r>
            <a:r>
              <a:rPr lang="en-US" dirty="0" err="1"/>
              <a:t>bioprinting</a:t>
            </a:r>
            <a:r>
              <a:rPr lang="en-US" dirty="0"/>
              <a:t> offers safe, biocompatible, effective and inert methods for the production of biological structures and biomimetic scaffolds. 3D </a:t>
            </a:r>
            <a:r>
              <a:rPr lang="en-US" dirty="0" err="1"/>
              <a:t>bioprinting</a:t>
            </a:r>
            <a:r>
              <a:rPr lang="en-US" dirty="0"/>
              <a:t> assisted through computer </a:t>
            </a:r>
            <a:r>
              <a:rPr lang="en-US" dirty="0" err="1"/>
              <a:t>programmes</a:t>
            </a:r>
            <a:r>
              <a:rPr lang="en-US" dirty="0"/>
              <a:t> and software develops </a:t>
            </a:r>
            <a:r>
              <a:rPr lang="en-US" dirty="0" err="1"/>
              <a:t>mutli</a:t>
            </a:r>
            <a:r>
              <a:rPr lang="en-US" dirty="0"/>
              <a:t>-modal </a:t>
            </a:r>
            <a:r>
              <a:rPr lang="en-US" dirty="0" err="1"/>
              <a:t>nano</a:t>
            </a:r>
            <a:r>
              <a:rPr lang="en-US" dirty="0"/>
              <a:t>- or micro-particulate systems such as biosensors, dosage forms or delivery systems and other biological scaffolds like pharmaceutical implants, prosthetics, etc. This review article focuses on the implementation of 3D </a:t>
            </a:r>
            <a:r>
              <a:rPr lang="en-US" dirty="0" err="1"/>
              <a:t>bioprinting</a:t>
            </a:r>
            <a:r>
              <a:rPr lang="en-US" dirty="0"/>
              <a:t> techniques in the gene expression, in gene editing or therapy and in delivery of genes. The applications of 3D printing are extensive and include gene therapy, modulation and expression in cancers, tissue engineering, </a:t>
            </a:r>
            <a:r>
              <a:rPr lang="en-US" dirty="0" err="1"/>
              <a:t>osteogenesis</a:t>
            </a:r>
            <a:r>
              <a:rPr lang="en-US" dirty="0"/>
              <a:t>, skin and vascular regeneration. Inclusion of nanotechnology with genomic </a:t>
            </a:r>
            <a:r>
              <a:rPr lang="en-US" dirty="0" err="1"/>
              <a:t>bioprinting</a:t>
            </a:r>
            <a:r>
              <a:rPr lang="en-US" dirty="0"/>
              <a:t> parameters such as gene conjugated or gene encapsulated 3D printed nanostructures may offer new avenues in the future for efficient and controlled treatment and help in overcoming the limitations faced in conventional methods. Moreover, expansion of the benefits from such techniques is advantageous in real-time delivery or in-situ production of nucleic acids into the host cells. Aspects of 3D bioprinting in gene delivery.</a:t>
            </a:r>
            <a:endParaRPr lang="ru-RU" dirty="0"/>
          </a:p>
          <a:p>
            <a:endParaRPr lang="en-US" dirty="0"/>
          </a:p>
          <a:p>
            <a:r>
              <a:rPr lang="ru-RU" dirty="0"/>
              <a:t>Послойное осаждение клеток, тканей и подобных молекул, обеспечиваемое методами аддитивного производства, такими как 3D-биопечать, предлагает безопасные, биосовместимые, эффективные и инертные методы создания биологических структур и </a:t>
            </a:r>
            <a:r>
              <a:rPr lang="ru-RU" dirty="0" err="1"/>
              <a:t>биомиметических</a:t>
            </a:r>
            <a:r>
              <a:rPr lang="ru-RU" dirty="0"/>
              <a:t> каркасов. 3D-биопечать с помощью компьютерных программ и программного обеспечения разрабатывает </a:t>
            </a:r>
            <a:r>
              <a:rPr lang="ru-RU" dirty="0" err="1"/>
              <a:t>многомодальные</a:t>
            </a:r>
            <a:r>
              <a:rPr lang="ru-RU" dirty="0"/>
              <a:t> системы из нано- или микрочастиц, такие как биосенсоры, лекарственные формы или системы доставки, а также другие биологические основы, такие как фармацевтические имплантаты, протезы и т. Д. В этой обзорной статье основное внимание уделяется реализации 3D-биопечати. методы экспрессии генов, редактирования или терапии генов и доставки генов. Применение 3D-печати обширно и включает генную терапию, модуляцию и экспрессию при раке, тканевую инженерию, остеогенез, регенерацию кожи и сосудов. Включение нанотехнологии в параметры геномной </a:t>
            </a:r>
            <a:r>
              <a:rPr lang="ru-RU" dirty="0" err="1"/>
              <a:t>биопечати</a:t>
            </a:r>
            <a:r>
              <a:rPr lang="ru-RU" dirty="0"/>
              <a:t>, такие как конъюгированные или инкапсулированные генами наноструктуры, напечатанные на 3D-принтере, может открыть в будущем новые возможности для эффективного и контролируемого лечения и помочь преодолеть ограничения, с которыми сталкиваются традиционные методы. Более того, расширение преимуществ от таких методов является преимуществом при доставке в реальном времени или производстве нуклеиновых кислот </a:t>
            </a:r>
            <a:r>
              <a:rPr lang="ru-RU" dirty="0" err="1"/>
              <a:t>in-situ</a:t>
            </a:r>
            <a:r>
              <a:rPr lang="ru-RU" dirty="0"/>
              <a:t> в клетки-хозяева. Аспекты 3D-биопринтинга в доставке генов. </a:t>
            </a:r>
          </a:p>
        </p:txBody>
      </p:sp>
      <p:sp>
        <p:nvSpPr>
          <p:cNvPr id="4" name="Номер слайда 3"/>
          <p:cNvSpPr>
            <a:spLocks noGrp="1"/>
          </p:cNvSpPr>
          <p:nvPr>
            <p:ph type="sldNum" sz="quarter" idx="10"/>
          </p:nvPr>
        </p:nvSpPr>
        <p:spPr/>
        <p:txBody>
          <a:bodyPr/>
          <a:lstStyle/>
          <a:p>
            <a:fld id="{E3BB73FA-4023-4D93-BEED-7E8A9D51E46D}" type="slidenum">
              <a:rPr lang="ru-RU" smtClean="0"/>
              <a:t>21</a:t>
            </a:fld>
            <a:endParaRPr lang="ru-RU"/>
          </a:p>
        </p:txBody>
      </p:sp>
    </p:spTree>
    <p:extLst>
      <p:ext uri="{BB962C8B-B14F-4D97-AF65-F5344CB8AC3E}">
        <p14:creationId xmlns:p14="http://schemas.microsoft.com/office/powerpoint/2010/main" val="2360829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use of additive manufacturing (AM) technologies is a relatively young research area in modern medicine. This technology offers a fast and effective way of producing implants, tissues, or entire organs individually adapted to the needs of a patient. Today, a large number of different 3D printing technologies with individual application areas are available. This review is intended to provide a general overview of these various printing technologies and their function for medical use. For this purpose, the design and functionality of the different applications are presented and their individual strengths and weaknesses are explained. Where possible, previous studies using the respective technologies in the field of tissue engineering are briefly summarized. </a:t>
            </a:r>
            <a:r>
              <a:rPr lang="en-US" dirty="0">
                <a:hlinkClick r:id="rId3"/>
              </a:rPr>
              <a:t>View Full-Text</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ru-RU" dirty="0"/>
              <a:t>Схематическое изображение прямого письма под лазерным наведением. Клетки направляются из жидкости раствор на подложку с помощью слабого лазерного луча. </a:t>
            </a:r>
          </a:p>
          <a:p>
            <a:r>
              <a:rPr lang="ru-RU" dirty="0"/>
              <a:t>Выводы по новым, неизвестным предоставленным данным. В сочетание машинного обучения с технологиями 3D-печати может не только улучшить процесс печати за счет автоматической оптимизации параметров печати, а также допечатные и </a:t>
            </a:r>
            <a:r>
              <a:rPr lang="ru-RU" dirty="0" err="1"/>
              <a:t>постпечатные</a:t>
            </a:r>
            <a:r>
              <a:rPr lang="ru-RU" dirty="0"/>
              <a:t> процессы. Например, 3D-модели, предназначенные для принтера, которые генерируются из изображений КТ или МРТ пациента, могут быть адаптированы гораздо больше точно до фактически требуемых пропорций при анализе и проектировании ИИ [139]. Машинное обучение сможет взять на себя всю мощь </a:t>
            </a:r>
            <a:r>
              <a:rPr lang="ru-RU" dirty="0" err="1"/>
              <a:t>биопечати</a:t>
            </a:r>
            <a:r>
              <a:rPr lang="ru-RU" dirty="0"/>
              <a:t>, производства тканей, оптимально адаптированных к индивидуальному пациенту, на новый уровень. </a:t>
            </a:r>
          </a:p>
        </p:txBody>
      </p:sp>
      <p:sp>
        <p:nvSpPr>
          <p:cNvPr id="4" name="Номер слайда 3"/>
          <p:cNvSpPr>
            <a:spLocks noGrp="1"/>
          </p:cNvSpPr>
          <p:nvPr>
            <p:ph type="sldNum" sz="quarter" idx="10"/>
          </p:nvPr>
        </p:nvSpPr>
        <p:spPr/>
        <p:txBody>
          <a:bodyPr/>
          <a:lstStyle/>
          <a:p>
            <a:fld id="{E3BB73FA-4023-4D93-BEED-7E8A9D51E46D}" type="slidenum">
              <a:rPr lang="ru-RU" smtClean="0"/>
              <a:t>22</a:t>
            </a:fld>
            <a:endParaRPr lang="ru-RU"/>
          </a:p>
        </p:txBody>
      </p:sp>
    </p:spTree>
    <p:extLst>
      <p:ext uri="{BB962C8B-B14F-4D97-AF65-F5344CB8AC3E}">
        <p14:creationId xmlns:p14="http://schemas.microsoft.com/office/powerpoint/2010/main" val="4196810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3D porous Ti6Al4V-TCP scaffolds with a maximum TCP content of 10 </a:t>
            </a:r>
            <a:r>
              <a:rPr lang="en-US" dirty="0" err="1"/>
              <a:t>wt</a:t>
            </a:r>
            <a:r>
              <a:rPr lang="en-US" dirty="0"/>
              <a:t>% were successfully fabricated by 3DF. The scaffolds had a hierarchical porous structure and mechanical properties between those of cancellous and cortical bone. A pilot in vivo study in which the materials were implanted intramuscularly suggested enhanced bioactivity of hybrid scaffolds with 10 </a:t>
            </a:r>
            <a:r>
              <a:rPr lang="en-US" dirty="0" err="1"/>
              <a:t>wt</a:t>
            </a:r>
            <a:r>
              <a:rPr lang="en-US" dirty="0"/>
              <a:t>% TCP ceramic as compared to scaffolds without or with a lower amount of TCP. Further experiments will be performed to examine the role of the effect of the materials on </a:t>
            </a:r>
            <a:r>
              <a:rPr lang="en-US" dirty="0">
                <a:hlinkClick r:id="rId3" tooltip="Learn more about cell proliferation from ScienceDirect's AI-generated Topic Pages"/>
              </a:rPr>
              <a:t>cell proliferation</a:t>
            </a:r>
            <a:r>
              <a:rPr lang="en-US" dirty="0"/>
              <a:t> and differentiation in vitro and bone formation in vivo to further test its applicability in </a:t>
            </a:r>
            <a:r>
              <a:rPr lang="en-US" dirty="0" err="1"/>
              <a:t>orthopaedics</a:t>
            </a:r>
            <a:r>
              <a:rPr lang="en-US" dirty="0"/>
              <a:t> and craniomaxillofacial surgery.</a:t>
            </a:r>
            <a:endParaRPr lang="ru-RU" dirty="0"/>
          </a:p>
          <a:p>
            <a:endParaRPr lang="ru-RU" dirty="0"/>
          </a:p>
          <a:p>
            <a:r>
              <a:rPr lang="ru-RU" dirty="0"/>
              <a:t>3D-пористые каркасы из Ti6Al4V-TCP с максимальным содержанием TCP 10 </a:t>
            </a:r>
            <a:r>
              <a:rPr lang="ru-RU" dirty="0" err="1"/>
              <a:t>мас</a:t>
            </a:r>
            <a:r>
              <a:rPr lang="ru-RU" dirty="0"/>
              <a:t>.% Были успешно изготовлены компанией 3DF. Каркасы имели иерархическую пористую структуру и механические свойства между губчатым веществом и кортикальным слоем кости. Пилотное исследование </a:t>
            </a:r>
            <a:r>
              <a:rPr lang="ru-RU" dirty="0" err="1"/>
              <a:t>in</a:t>
            </a:r>
            <a:r>
              <a:rPr lang="ru-RU" dirty="0"/>
              <a:t> </a:t>
            </a:r>
            <a:r>
              <a:rPr lang="ru-RU" dirty="0" err="1"/>
              <a:t>vivo</a:t>
            </a:r>
            <a:r>
              <a:rPr lang="ru-RU" dirty="0"/>
              <a:t>, в котором материалы имплантировали внутримышечно, показало повышенную </a:t>
            </a:r>
            <a:r>
              <a:rPr lang="ru-RU" dirty="0" err="1"/>
              <a:t>биоактивность</a:t>
            </a:r>
            <a:r>
              <a:rPr lang="ru-RU" dirty="0"/>
              <a:t> гибридных каркасов с 10 </a:t>
            </a:r>
            <a:r>
              <a:rPr lang="ru-RU" dirty="0" err="1"/>
              <a:t>мас</a:t>
            </a:r>
            <a:r>
              <a:rPr lang="ru-RU" dirty="0"/>
              <a:t>.% Керамики TCP по сравнению с каркасами без или с меньшим количеством TCP. Будут проведены дальнейшие эксперименты для изучения роли влияния материалов на пролиферацию и дифференцировку клеток </a:t>
            </a:r>
            <a:r>
              <a:rPr lang="ru-RU" dirty="0" err="1"/>
              <a:t>in</a:t>
            </a:r>
            <a:r>
              <a:rPr lang="ru-RU" dirty="0"/>
              <a:t> </a:t>
            </a:r>
            <a:r>
              <a:rPr lang="ru-RU" dirty="0" err="1"/>
              <a:t>vitro</a:t>
            </a:r>
            <a:r>
              <a:rPr lang="ru-RU" dirty="0"/>
              <a:t> и формирование костной ткани </a:t>
            </a:r>
            <a:r>
              <a:rPr lang="ru-RU" dirty="0" err="1"/>
              <a:t>in</a:t>
            </a:r>
            <a:r>
              <a:rPr lang="ru-RU" dirty="0"/>
              <a:t> </a:t>
            </a:r>
            <a:r>
              <a:rPr lang="ru-RU" dirty="0" err="1"/>
              <a:t>vivo</a:t>
            </a:r>
            <a:r>
              <a:rPr lang="ru-RU" dirty="0"/>
              <a:t> с целью дальнейшего тестирования их применимости в ортопедии и черепно-челюстно-лицевой хирургии. </a:t>
            </a:r>
          </a:p>
        </p:txBody>
      </p:sp>
      <p:sp>
        <p:nvSpPr>
          <p:cNvPr id="4" name="Номер слайда 3"/>
          <p:cNvSpPr>
            <a:spLocks noGrp="1"/>
          </p:cNvSpPr>
          <p:nvPr>
            <p:ph type="sldNum" sz="quarter" idx="10"/>
          </p:nvPr>
        </p:nvSpPr>
        <p:spPr/>
        <p:txBody>
          <a:bodyPr/>
          <a:lstStyle/>
          <a:p>
            <a:fld id="{E3BB73FA-4023-4D93-BEED-7E8A9D51E46D}" type="slidenum">
              <a:rPr lang="ru-RU" smtClean="0"/>
              <a:t>23</a:t>
            </a:fld>
            <a:endParaRPr lang="ru-RU"/>
          </a:p>
        </p:txBody>
      </p:sp>
    </p:spTree>
    <p:extLst>
      <p:ext uri="{BB962C8B-B14F-4D97-AF65-F5344CB8AC3E}">
        <p14:creationId xmlns:p14="http://schemas.microsoft.com/office/powerpoint/2010/main" val="1005909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Таким образом, процесс 3D-печати для изготовления индивидуальных нервных имплантатов пациента. был развит. Благодаря встроенному ИК-лазеру ускоренное термическое отверждение неограниченного медицинского класса силиконовая резина позволяет структурировать материалы с более низкой вязкостью. В сочетании с полимерной основой проводящие материалы, сначала датчики были напечатаны на последовательных этапах изготовления и показали многообещающие результаты относительно их </a:t>
            </a:r>
            <a:r>
              <a:rPr lang="ru-RU" dirty="0" err="1"/>
              <a:t>биосовместимости</a:t>
            </a:r>
            <a:r>
              <a:rPr lang="ru-RU" dirty="0"/>
              <a:t> и электрических свойств.</a:t>
            </a:r>
          </a:p>
          <a:p>
            <a:endParaRPr lang="ru-RU" dirty="0"/>
          </a:p>
          <a:p>
            <a:r>
              <a:rPr lang="ru-RU" dirty="0"/>
              <a:t>Современное индивидуальное лечение неврологических заболеваний ограничено доступностью соответствующих методов производства, подходящих для долгосрочных датчиков электрической активности нервных клеток в головном мозге. Здесь представлен процесс аддитивного производства биосовместимых нейронных датчиков на полимерной основе для постоянного применения в индивидуальных имплантатах. Для обработки термически сшиваемых полимеров разработанный процесс экструзии позволяет в сочетании с инфракрасным (ИК) лазером ускоренное отверждение непосредственно после прохождения через выходное отверстие сопла. В результате во время наращивания не требуется дополнительных этапов отверждения. Кроме того, минимальный размер структуры может быть достигнут с помощью лазера и, в сочетании с параметрами экструзии, обеспечивает желаемое структурное разрешение. Активные компоненты имплантата, изготовленные с использованием биосовместимых материалов как для проводящих путей, так и для изоляционной оболочки, сохраняют свои биосовместимые свойства даже после процесса аддитивного производства. Кроме того, показаны первые характеристики электрических свойств с точки зрения импеданса при применении в нервных тканях. Разработанный набор инструментов для печати позволяет обрабатывать маловязкие гибкие полимерные </a:t>
            </a:r>
            <a:r>
              <a:rPr lang="ru-RU" dirty="0" err="1"/>
              <a:t>термоотверждаемые</a:t>
            </a:r>
            <a:r>
              <a:rPr lang="ru-RU" dirty="0"/>
              <a:t> материалы для изготовления индивидуальных нервных имплантатов. </a:t>
            </a:r>
            <a:endParaRPr lang="en-US" dirty="0"/>
          </a:p>
          <a:p>
            <a:endParaRPr lang="en-US" dirty="0"/>
          </a:p>
          <a:p>
            <a:r>
              <a:rPr lang="en-US" dirty="0"/>
              <a:t>Current personalized treatment of neurological diseases is limited by availability of appropriate manufacturing methods suitable for long term sensors for neural electrical activities in the brain. An additive manufacturing process for polymer-based biocompatible neural sensors for chronic application towards individualized implants is here presented. To process thermal crosslinking polymers, the developed extrusion process enables, in combination with an infrared (IR)-Laser, accelerated curing directly after passing the outlet of the nozzle. As a result, no additional curing steps are necessary during the build-up. Furthermore, the minimal structure size can be achieved using the laser and, in combination with the extrusion parameters, provide structural resolutions desired. Active implant components fabricated using biocompatible materials for both conductive pathways and insulating cladding keep their biocompatible properties even after the additive manufacturing process. In addition, first characterization of the electric properties in terms of impedance towards application in neural tissues are shown. The printing toolkit developed enables processing of low-viscous, flexible polymeric thermal curing materials for fabrication of individualized neural implants.</a:t>
            </a:r>
            <a:endParaRPr lang="ru-RU" dirty="0"/>
          </a:p>
        </p:txBody>
      </p:sp>
      <p:sp>
        <p:nvSpPr>
          <p:cNvPr id="4" name="Номер слайда 3"/>
          <p:cNvSpPr>
            <a:spLocks noGrp="1"/>
          </p:cNvSpPr>
          <p:nvPr>
            <p:ph type="sldNum" sz="quarter" idx="10"/>
          </p:nvPr>
        </p:nvSpPr>
        <p:spPr/>
        <p:txBody>
          <a:bodyPr/>
          <a:lstStyle/>
          <a:p>
            <a:fld id="{E3BB73FA-4023-4D93-BEED-7E8A9D51E46D}" type="slidenum">
              <a:rPr lang="ru-RU" smtClean="0"/>
              <a:t>24</a:t>
            </a:fld>
            <a:endParaRPr lang="ru-RU"/>
          </a:p>
        </p:txBody>
      </p:sp>
    </p:spTree>
    <p:extLst>
      <p:ext uri="{BB962C8B-B14F-4D97-AF65-F5344CB8AC3E}">
        <p14:creationId xmlns:p14="http://schemas.microsoft.com/office/powerpoint/2010/main" val="416177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https://www.ncbi.nlm.nih.gov/pmc/articles/PMC7796413/</a:t>
            </a:r>
            <a:r>
              <a:rPr lang="ru-RU" dirty="0"/>
              <a:t/>
            </a:r>
            <a:br>
              <a:rPr lang="ru-RU" dirty="0"/>
            </a:br>
            <a:r>
              <a:rPr lang="ru-RU" dirty="0"/>
              <a:t>Медицинские технологии призваны помочь, поддержать или восстановить подвижность человека. Во многих случаях врачи нуждаются в имплантатах индивидуальной конструкции, используемых для пациентов, которых меньше и которые отличаются от пациента к пациенту. Аддитивное производство удовлетворяет потребности, продукты быстро доступны и производятся по экономичной цене. Различные применения аддитивного производства обсуждаются ниже. </a:t>
            </a:r>
          </a:p>
          <a:p>
            <a:r>
              <a:rPr lang="ru-RU" dirty="0"/>
              <a:t>а) медицинские модели; (б) имплантаты; (c) инструменты, инструменты и детали для медицинских устройств; (d) медицинские приспособления, поддерживающие направляющие, шины и протезы; (д) </a:t>
            </a:r>
            <a:r>
              <a:rPr lang="ru-RU" dirty="0" err="1"/>
              <a:t>биопроизводство</a:t>
            </a:r>
            <a:r>
              <a:rPr lang="ru-RU" dirty="0"/>
              <a:t>. </a:t>
            </a:r>
            <a:br>
              <a:rPr lang="ru-RU" dirty="0"/>
            </a:br>
            <a:endParaRPr lang="ru-RU" dirty="0"/>
          </a:p>
        </p:txBody>
      </p:sp>
      <p:sp>
        <p:nvSpPr>
          <p:cNvPr id="4" name="Номер слайда 3"/>
          <p:cNvSpPr>
            <a:spLocks noGrp="1"/>
          </p:cNvSpPr>
          <p:nvPr>
            <p:ph type="sldNum" sz="quarter" idx="5"/>
          </p:nvPr>
        </p:nvSpPr>
        <p:spPr/>
        <p:txBody>
          <a:bodyPr/>
          <a:lstStyle/>
          <a:p>
            <a:fld id="{E3BB73FA-4023-4D93-BEED-7E8A9D51E46D}" type="slidenum">
              <a:rPr lang="ru-RU" smtClean="0"/>
              <a:t>3</a:t>
            </a:fld>
            <a:endParaRPr lang="ru-RU"/>
          </a:p>
        </p:txBody>
      </p:sp>
    </p:spTree>
    <p:extLst>
      <p:ext uri="{BB962C8B-B14F-4D97-AF65-F5344CB8AC3E}">
        <p14:creationId xmlns:p14="http://schemas.microsoft.com/office/powerpoint/2010/main" val="3704873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Stem cells have been an interesting topic within the medical field for ages. There lies a certain polarizing feel when one talks about the use of stem cells in general. This is the result of different societal values when associated to stem cell usage. We are going to address in particular, stem cells as a whole and what they are. We will also delve deeply into the field of </a:t>
            </a:r>
            <a:r>
              <a:rPr lang="en-US" dirty="0" err="1"/>
              <a:t>bioprinting</a:t>
            </a:r>
            <a:r>
              <a:rPr lang="en-US" dirty="0"/>
              <a:t> and how it is leveraging stem cells for the present and future of this field.</a:t>
            </a:r>
          </a:p>
          <a:p>
            <a:r>
              <a:rPr lang="en-US" dirty="0">
                <a:hlinkClick r:id="rId3"/>
              </a:rPr>
              <a:t>Stem cells</a:t>
            </a:r>
            <a:r>
              <a:rPr lang="en-US" dirty="0"/>
              <a:t> are cells with the potential to develop into many different types of cells in the body. They serve as a repair system for the body. There are two main types of stem cells: embryonic stem cells and mesenchymal stem cells. Embryonic stem cells are pluripotent. This means they are able to differentiate into all derivatives of the three primary germ layers: ectoderm, endoderm and mesoderm. This means they can develop into each of the more than 200 cell types of the adult body as long as they are specified to do so. </a:t>
            </a:r>
            <a:r>
              <a:rPr lang="en-US" dirty="0">
                <a:hlinkClick r:id="rId4"/>
              </a:rPr>
              <a:t>Mesenchymal stem</a:t>
            </a:r>
            <a:r>
              <a:rPr lang="en-US" dirty="0"/>
              <a:t> cells are characterized morphologically by a small cell body with a few cell processes that are long and thin. These type of stem cells are multipotent stromal cells that can differentiate into a variety of cell types, including osteoblasts (bone cells), chondrocytes (cartilage cells), myocytes (muscle cells) and adipocytes (fat cells which give rise to marrow adipose tissue).The cell body contains a large, round nucleus with a prominent nucleolus, which is surrounded by finely dispersed chromatin particles, giving the nucleus a clear appearance. The remainder of the cell body contains a small amount of Golgi apparatus, rough endoplasmic reticulum, mitochondria and polyribosomes. The cells, which are long and thin, are widely dispersed and the adjacent extracellular matrix is populated by a few reticular fibrils or fibers.</a:t>
            </a:r>
          </a:p>
          <a:p>
            <a:r>
              <a:rPr lang="en-US" dirty="0"/>
              <a:t>Stem cells are amazing in terms of the ability they provide medical professionals to create cells for different uses within the body. For example, one can take a stem cell and convert it to skin cells and then induce differentiation. This allows for the stem cell to progress to a larger scale such as a tissue for example. The differentiation process of a stem cell is the key to building new cells for different uses within the body. This is why stem cells are often cited in different areas as well in terms of medical solutions. However, the entire potential of stem cells can be harnessed only upon the resolution of associated issues and hurdles that fall in the way. Some of the key issues that limit the further exploration of stem cells in clinical trials include: the exploration of stem cells in clinical trials include safety concerns, formations of </a:t>
            </a:r>
            <a:r>
              <a:rPr lang="en-US" dirty="0" err="1"/>
              <a:t>teratomas</a:t>
            </a:r>
            <a:r>
              <a:rPr lang="en-US" dirty="0"/>
              <a:t>, transplantation issues and autoimmune response, and also ethical dilemmas. </a:t>
            </a:r>
            <a:r>
              <a:rPr lang="en-US" dirty="0" err="1">
                <a:hlinkClick r:id="rId5"/>
              </a:rPr>
              <a:t>Teratomas</a:t>
            </a:r>
            <a:r>
              <a:rPr lang="en-US" dirty="0"/>
              <a:t> are a type of germ cell tumor that may contain several different types of tissue, such as hair, muscle, and bone. </a:t>
            </a:r>
            <a:r>
              <a:rPr lang="en-US" dirty="0" err="1"/>
              <a:t>Teratomas</a:t>
            </a:r>
            <a:r>
              <a:rPr lang="en-US" dirty="0"/>
              <a:t> are of a huge concern for stem cell usage due to the ability for stem cells to differentiate. </a:t>
            </a:r>
            <a:r>
              <a:rPr lang="en-US" dirty="0">
                <a:hlinkClick r:id="rId6"/>
              </a:rPr>
              <a:t>Differentiation</a:t>
            </a:r>
            <a:r>
              <a:rPr lang="en-US" dirty="0"/>
              <a:t> refers to how cells can change into new cell types. Without proper control of the differentiation process, </a:t>
            </a:r>
            <a:r>
              <a:rPr lang="en-US" dirty="0" err="1"/>
              <a:t>teratomas</a:t>
            </a:r>
            <a:r>
              <a:rPr lang="en-US" dirty="0"/>
              <a:t> can form quickly, and this may lead to cancerous growth within the body. The strength of differentiation is also a weakness for usage within the clinical setting for stem cells and </a:t>
            </a:r>
            <a:r>
              <a:rPr lang="en-US" dirty="0" err="1"/>
              <a:t>bioprinting</a:t>
            </a:r>
            <a:r>
              <a:rPr lang="en-US" dirty="0"/>
              <a:t> in particular. Stem cells typically are used within syringe pump extrusion based bioprinting technology.</a:t>
            </a:r>
            <a:r>
              <a:rPr lang="ru-RU" dirty="0"/>
              <a:t/>
            </a:r>
            <a:br>
              <a:rPr lang="ru-RU" dirty="0"/>
            </a:br>
            <a:r>
              <a:rPr lang="ru-RU" dirty="0"/>
              <a:t/>
            </a:r>
            <a:br>
              <a:rPr lang="ru-RU" dirty="0"/>
            </a:br>
            <a:r>
              <a:rPr lang="ru-RU" dirty="0"/>
              <a:t>Стволовые клетки веками были интересной темой в области медицины. Когда говорят об использовании стволовых клеток в целом, возникает определенная поляризация. Это результат различных социальных ценностей, связанных с использованием стволовых клеток. В частности, мы рассмотрим стволовые клетки в целом и то, что они из себя представляют. Мы также подробно рассмотрим область </a:t>
            </a:r>
            <a:r>
              <a:rPr lang="ru-RU" dirty="0" err="1"/>
              <a:t>биопечати</a:t>
            </a:r>
            <a:r>
              <a:rPr lang="ru-RU" dirty="0"/>
              <a:t> и то, как стволовые клетки используются в настоящем и будущем в этой области. Стволовые клетки - это клетки, которые могут развиваться во множество различных типов клеток в организме. Они служат системой ремонта тела. Есть два основных типа стволовых клеток: эмбриональные стволовые клетки и </a:t>
            </a:r>
            <a:r>
              <a:rPr lang="ru-RU" dirty="0" err="1"/>
              <a:t>мезенхимальные</a:t>
            </a:r>
            <a:r>
              <a:rPr lang="ru-RU" dirty="0"/>
              <a:t> стволовые клетки. Эмбриональные стволовые клетки плюрипотентны. Это означает, что они способны дифференцироваться на все производные трех первичных зародышевых листков: эктодермы, энтодермы и мезодермы. Это означает, что они могут развиваться в каждый из более чем 200 типов клеток взрослого организма, если они предназначены для этого. </a:t>
            </a:r>
            <a:r>
              <a:rPr lang="ru-RU" dirty="0" err="1"/>
              <a:t>Мезенхимальные</a:t>
            </a:r>
            <a:r>
              <a:rPr lang="ru-RU" dirty="0"/>
              <a:t> стволовые клетки морфологически характеризуются маленьким клеточным телом с несколькими длинными и тонкими клеточными отростками. Стволовые клетки этого типа представляют собой </a:t>
            </a:r>
            <a:r>
              <a:rPr lang="ru-RU" dirty="0" err="1"/>
              <a:t>мультипотентные</a:t>
            </a:r>
            <a:r>
              <a:rPr lang="ru-RU" dirty="0"/>
              <a:t> </a:t>
            </a:r>
            <a:r>
              <a:rPr lang="ru-RU" dirty="0" err="1"/>
              <a:t>стромальные</a:t>
            </a:r>
            <a:r>
              <a:rPr lang="ru-RU" dirty="0"/>
              <a:t> клетки, которые могут дифференцироваться в различные типы клеток, включая остеобласты (костные клетки), </a:t>
            </a:r>
            <a:r>
              <a:rPr lang="ru-RU" dirty="0" err="1"/>
              <a:t>хондроциты</a:t>
            </a:r>
            <a:r>
              <a:rPr lang="ru-RU" dirty="0"/>
              <a:t> (хрящевые клетки), миоциты (мышечные клетки) и </a:t>
            </a:r>
            <a:r>
              <a:rPr lang="ru-RU" dirty="0" err="1"/>
              <a:t>адипоциты</a:t>
            </a:r>
            <a:r>
              <a:rPr lang="ru-RU" dirty="0"/>
              <a:t> (жировые клетки, которые дают начало жировой ткани костного мозга). Тело клетки содержит большое круглое ядро ​​с выступающим ядрышком, которое окружено мелкодисперсными частицами хроматина, придающими ядру четкий вид. Остальная часть тела клетки содержит небольшое количество аппарата Гольджи, грубую эндоплазматическую сеть, митохондрии и </a:t>
            </a:r>
            <a:r>
              <a:rPr lang="ru-RU" dirty="0" err="1"/>
              <a:t>полирибосомы</a:t>
            </a:r>
            <a:r>
              <a:rPr lang="ru-RU" dirty="0"/>
              <a:t>. Клетки, длинные и тонкие, широко рассредоточены, а прилегающий внеклеточный матрикс населен несколькими ретикулярными фибриллами или волокнами. Стволовые клетки удивительны с точки зрения способности медицинских работников создавать клетки для различных целей в организме. Например, можно взять стволовую клетку и преобразовать ее в клетки кожи, а затем вызвать дифференцировку. Это позволяет стволовой клетке развиваться в более крупном масштабе, например, в ткани. Процесс дифференциации стволовых клеток является ключом к созданию новых клеток для различных целей в организме. Вот почему стволовые клетки часто упоминаются в различных областях, а также с точки зрения медицинских решений. Однако весь потенциал стволовых клеток можно использовать только после решения связанных проблем и препятствий, которые встречаются на пути. Некоторые из ключевых вопросов, которые ограничивают дальнейшее изучение стволовых клеток в клинических испытаниях, включают: изучение стволовых клеток в клинических испытаниях включает проблемы безопасности, образования тератом, проблемы трансплантации и аутоиммунного ответа, а также этические дилеммы. Тератомы - это тип опухоли из половых клеток, которая может содержать несколько различных типов тканей, таких как волосы, мышцы и кости. Тератомы вызывают серьезную озабоченность при использовании стволовых клеток из-за их способности дифференцироваться. Дифференциация относится к тому, как клетки могут превращаться в новые типы клеток. Без надлежащего контроля процесса дифференцировки тератомы могут образовываться быстро, что может привести к раку в организме. Сила дифференциации также является слабым местом для использования в клинических условиях стволовых клеток и, в частности, </a:t>
            </a:r>
            <a:r>
              <a:rPr lang="ru-RU" dirty="0" err="1"/>
              <a:t>биопринтинга</a:t>
            </a:r>
            <a:r>
              <a:rPr lang="ru-RU" dirty="0"/>
              <a:t>. Стволовые клетки обычно используются в технологии </a:t>
            </a:r>
            <a:r>
              <a:rPr lang="ru-RU" dirty="0" err="1"/>
              <a:t>биопечати</a:t>
            </a:r>
            <a:r>
              <a:rPr lang="ru-RU" dirty="0"/>
              <a:t>, основанной на экструзии шприцевого насоса. </a:t>
            </a:r>
          </a:p>
        </p:txBody>
      </p:sp>
      <p:sp>
        <p:nvSpPr>
          <p:cNvPr id="4" name="Номер слайда 3"/>
          <p:cNvSpPr>
            <a:spLocks noGrp="1"/>
          </p:cNvSpPr>
          <p:nvPr>
            <p:ph type="sldNum" sz="quarter" idx="10"/>
          </p:nvPr>
        </p:nvSpPr>
        <p:spPr/>
        <p:txBody>
          <a:bodyPr/>
          <a:lstStyle/>
          <a:p>
            <a:fld id="{E3BB73FA-4023-4D93-BEED-7E8A9D51E46D}" type="slidenum">
              <a:rPr lang="ru-RU" smtClean="0"/>
              <a:t>25</a:t>
            </a:fld>
            <a:endParaRPr lang="ru-RU"/>
          </a:p>
        </p:txBody>
      </p:sp>
    </p:spTree>
    <p:extLst>
      <p:ext uri="{BB962C8B-B14F-4D97-AF65-F5344CB8AC3E}">
        <p14:creationId xmlns:p14="http://schemas.microsoft.com/office/powerpoint/2010/main" val="412446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a:t>Отдельные технологии</a:t>
            </a:r>
          </a:p>
          <a:p>
            <a:r>
              <a:rPr lang="ru-RU" b="1" dirty="0">
                <a:hlinkClick r:id="rId3" tooltip="Селективное лазерное плавление (страница отсутствует)"/>
              </a:rPr>
              <a:t>Селективное лазерное плавление</a:t>
            </a:r>
            <a:r>
              <a:rPr lang="ru-RU" dirty="0"/>
              <a:t> (СЛП, </a:t>
            </a:r>
            <a:r>
              <a:rPr lang="ru-RU" dirty="0">
                <a:hlinkClick r:id="rId4" tooltip="Английский язык"/>
              </a:rPr>
              <a:t>англ.</a:t>
            </a:r>
            <a:r>
              <a:rPr lang="ru-RU" dirty="0"/>
              <a:t> </a:t>
            </a:r>
            <a:r>
              <a:rPr lang="ru-RU" i="1" dirty="0">
                <a:effectLst/>
              </a:rPr>
              <a:t>SLM</a:t>
            </a:r>
            <a:r>
              <a:rPr lang="ru-RU" dirty="0"/>
              <a:t>) — технология послойного аддитивного производства с использованием лазера</a:t>
            </a:r>
            <a:r>
              <a:rPr lang="ru-RU" baseline="30000" dirty="0">
                <a:hlinkClick r:id="rId5"/>
              </a:rPr>
              <a:t>[3]</a:t>
            </a:r>
            <a:r>
              <a:rPr lang="ru-RU" dirty="0"/>
              <a:t>. На сегодня метод СЛП является наиболее быстро развивающейся технологией среди методов аддитивного производства. Однако остро стоит проблема производительности технологии, ограничивающая её дальнейшее широкое распространение для нужд современной индустрии</a:t>
            </a:r>
            <a:r>
              <a:rPr lang="ru-RU" baseline="30000" dirty="0">
                <a:hlinkClick r:id="rId6"/>
              </a:rPr>
              <a:t>[8]</a:t>
            </a:r>
            <a:r>
              <a:rPr lang="ru-RU" dirty="0"/>
              <a:t>. Высокая востребованность технологии обусловлена достижимым качеством изготовления конечного изделия: требуемыми шероховатостью, точность исполнительных размеров ответственных элементов изделия, минимальной толщиной изготовления конструкторско-технологических элементов формы изделия, которые могут быть гарантированы малым радиусом лазерного пятна (до 20 мкм).</a:t>
            </a:r>
            <a:r>
              <a:rPr lang="ru-RU" baseline="30000" dirty="0">
                <a:effectLst/>
              </a:rPr>
              <a:t>[</a:t>
            </a:r>
            <a:r>
              <a:rPr lang="ru-RU" i="1" baseline="30000" dirty="0">
                <a:effectLst/>
                <a:hlinkClick r:id="rId7" tooltip="Википедия:Ссылки на источники"/>
              </a:rPr>
              <a:t>источник не указан 762 дня</a:t>
            </a:r>
            <a:r>
              <a:rPr lang="ru-RU" baseline="30000" dirty="0">
                <a:effectLst/>
              </a:rPr>
              <a:t>]</a:t>
            </a:r>
            <a:r>
              <a:rPr lang="ru-RU" dirty="0"/>
              <a:t> </a:t>
            </a:r>
          </a:p>
          <a:p>
            <a:r>
              <a:rPr lang="ru-RU" b="1" dirty="0">
                <a:hlinkClick r:id="rId8" tooltip="Лазерная стереолитография"/>
              </a:rPr>
              <a:t>Лазерная </a:t>
            </a:r>
            <a:r>
              <a:rPr lang="ru-RU" b="1" dirty="0" err="1">
                <a:hlinkClick r:id="rId8" tooltip="Лазерная стереолитография"/>
              </a:rPr>
              <a:t>стереолитография</a:t>
            </a:r>
            <a:r>
              <a:rPr lang="ru-RU" dirty="0"/>
              <a:t> (</a:t>
            </a:r>
            <a:r>
              <a:rPr lang="ru-RU" i="1" dirty="0" err="1">
                <a:effectLst/>
              </a:rPr>
              <a:t>laser</a:t>
            </a:r>
            <a:r>
              <a:rPr lang="ru-RU" i="1" dirty="0">
                <a:effectLst/>
              </a:rPr>
              <a:t> </a:t>
            </a:r>
            <a:r>
              <a:rPr lang="ru-RU" i="1" dirty="0" err="1">
                <a:effectLst/>
              </a:rPr>
              <a:t>stereolithography</a:t>
            </a:r>
            <a:r>
              <a:rPr lang="ru-RU" i="1" dirty="0">
                <a:effectLst/>
              </a:rPr>
              <a:t>, SLA</a:t>
            </a:r>
            <a:r>
              <a:rPr lang="ru-RU" dirty="0"/>
              <a:t>) — объект формируется из специального жидкого </a:t>
            </a:r>
            <a:r>
              <a:rPr lang="ru-RU" dirty="0" err="1">
                <a:hlinkClick r:id="rId9" tooltip="Фотополимер"/>
              </a:rPr>
              <a:t>фотополимера</a:t>
            </a:r>
            <a:r>
              <a:rPr lang="ru-RU" dirty="0"/>
              <a:t>, затвердевающего под действием лазерного излучения (или излучения </a:t>
            </a:r>
            <a:r>
              <a:rPr lang="ru-RU" dirty="0">
                <a:hlinkClick r:id="rId10" tooltip="Ртутная газоразрядная лампа"/>
              </a:rPr>
              <a:t>ртутных ламп</a:t>
            </a:r>
            <a:r>
              <a:rPr lang="ru-RU" dirty="0"/>
              <a:t>). При этом лазерное излучение формирует на поверхности текущий слой разрабатываемого объекта, после чего объект погружается в </a:t>
            </a:r>
            <a:r>
              <a:rPr lang="ru-RU" dirty="0" err="1">
                <a:hlinkClick r:id="rId9" tooltip="Фотополимер"/>
              </a:rPr>
              <a:t>фотополимер</a:t>
            </a:r>
            <a:r>
              <a:rPr lang="ru-RU" dirty="0"/>
              <a:t> на толщину одного слоя, чтобы лазер мог приступить к формированию следующего слоя</a:t>
            </a:r>
            <a:r>
              <a:rPr lang="ru-RU" baseline="30000" dirty="0">
                <a:hlinkClick r:id="rId11"/>
              </a:rPr>
              <a:t>[1]</a:t>
            </a:r>
            <a:r>
              <a:rPr lang="ru-RU" baseline="30000" dirty="0">
                <a:hlinkClick r:id="rId12"/>
              </a:rPr>
              <a:t>[2]</a:t>
            </a:r>
            <a:r>
              <a:rPr lang="ru-RU" baseline="30000" dirty="0">
                <a:hlinkClick r:id="rId5"/>
              </a:rPr>
              <a:t>[3]</a:t>
            </a:r>
            <a:r>
              <a:rPr lang="ru-RU" dirty="0"/>
              <a:t>. Также существует вариация данной технологии — SLA-DLP, в которой вместо лазера используется DLP-проектор (в этом случае слой формируется сразу целиком, что позволяет ускорить процесс печати).</a:t>
            </a:r>
            <a:br>
              <a:rPr lang="ru-RU" dirty="0"/>
            </a:br>
            <a:r>
              <a:rPr lang="ru-RU" dirty="0"/>
              <a:t>Замечание: Для принтеров с высокой разрешающей способностью, используют следующую схему: источник излучения размещают внизу (под прозрачным резервуаром с </a:t>
            </a:r>
            <a:r>
              <a:rPr lang="ru-RU" dirty="0" err="1"/>
              <a:t>фотополимером</a:t>
            </a:r>
            <a:r>
              <a:rPr lang="ru-RU" dirty="0"/>
              <a:t>), который формирует в зазоре между дном резервуара и предыдущим слоем (или если это первый слой — между дном резервуара и платформой) текущий слой разрабатываемого объекта, после чего платформа с объектом поднимается на толщину одного слоя.</a:t>
            </a:r>
            <a:r>
              <a:rPr lang="ru-RU" baseline="30000" dirty="0">
                <a:effectLst/>
              </a:rPr>
              <a:t>[</a:t>
            </a:r>
            <a:r>
              <a:rPr lang="ru-RU" i="1" baseline="30000" dirty="0">
                <a:effectLst/>
                <a:hlinkClick r:id="rId7" tooltip="Википедия:Ссылки на источники"/>
              </a:rPr>
              <a:t>источник не указан 762 дня</a:t>
            </a:r>
            <a:r>
              <a:rPr lang="ru-RU" baseline="30000" dirty="0">
                <a:effectLst/>
              </a:rPr>
              <a:t>]</a:t>
            </a:r>
            <a:r>
              <a:rPr lang="ru-RU" dirty="0"/>
              <a:t> </a:t>
            </a:r>
          </a:p>
          <a:p>
            <a:r>
              <a:rPr lang="ru-RU" b="1" dirty="0">
                <a:hlinkClick r:id="rId13" tooltip="Селективное лазерное спекание"/>
              </a:rPr>
              <a:t>Селективное лазерное спекание</a:t>
            </a:r>
            <a:r>
              <a:rPr lang="ru-RU" dirty="0"/>
              <a:t> (</a:t>
            </a:r>
            <a:r>
              <a:rPr lang="ru-RU" i="1" dirty="0">
                <a:effectLst/>
              </a:rPr>
              <a:t>SLS</a:t>
            </a:r>
            <a:r>
              <a:rPr lang="ru-RU" dirty="0"/>
              <a:t>, также </a:t>
            </a:r>
            <a:r>
              <a:rPr lang="ru-RU" b="1" i="1" dirty="0" err="1">
                <a:effectLst/>
              </a:rPr>
              <a:t>direct</a:t>
            </a:r>
            <a:r>
              <a:rPr lang="ru-RU" b="1" i="1" dirty="0">
                <a:effectLst/>
              </a:rPr>
              <a:t> </a:t>
            </a:r>
            <a:r>
              <a:rPr lang="ru-RU" b="1" i="1" dirty="0" err="1">
                <a:effectLst/>
              </a:rPr>
              <a:t>metal</a:t>
            </a:r>
            <a:r>
              <a:rPr lang="ru-RU" b="1" i="1" dirty="0">
                <a:effectLst/>
              </a:rPr>
              <a:t> </a:t>
            </a:r>
            <a:r>
              <a:rPr lang="ru-RU" b="1" i="1" dirty="0" err="1">
                <a:effectLst/>
              </a:rPr>
              <a:t>laser</a:t>
            </a:r>
            <a:r>
              <a:rPr lang="ru-RU" b="1" i="1" dirty="0">
                <a:effectLst/>
              </a:rPr>
              <a:t> </a:t>
            </a:r>
            <a:r>
              <a:rPr lang="ru-RU" b="1" i="1" dirty="0" err="1">
                <a:effectLst/>
              </a:rPr>
              <a:t>sintering</a:t>
            </a:r>
            <a:r>
              <a:rPr lang="ru-RU" i="1" dirty="0">
                <a:effectLst/>
              </a:rPr>
              <a:t>, DMLS</a:t>
            </a:r>
            <a:r>
              <a:rPr lang="ru-RU" dirty="0"/>
              <a:t>) — объект формируется из плавкого порошкового материала (пластик, металл) путём его плавления под действием лазерного излучения</a:t>
            </a:r>
            <a:r>
              <a:rPr lang="ru-RU" baseline="30000" dirty="0">
                <a:hlinkClick r:id="rId11"/>
              </a:rPr>
              <a:t>[1]</a:t>
            </a:r>
            <a:r>
              <a:rPr lang="ru-RU" baseline="30000" dirty="0">
                <a:hlinkClick r:id="rId12"/>
              </a:rPr>
              <a:t>[2]</a:t>
            </a:r>
            <a:r>
              <a:rPr lang="ru-RU" baseline="30000" dirty="0">
                <a:hlinkClick r:id="rId5"/>
              </a:rPr>
              <a:t>[3]</a:t>
            </a:r>
            <a:r>
              <a:rPr lang="ru-RU" dirty="0"/>
              <a:t>. Порошкообразный материал наносится на платформу тонким равномерным слоем (обычно специальным выравнивающим валиком), после чего лазерное излучение формирует на поверхности текущий слой разрабатываемого объекта. Затем платформа опускается на толщину одного слоя и на неё вновь наносится порошкообразный материал. Данная технология не нуждается в поддерживающих структурах «висящих в воздухе» элементов разрабатываемого объекта за счёт заполнения пустот порошком. Для уменьшения необходимой для спекания энергии температура рабочей камеры обычно поддерживается на уровне чуть ниже точки плавления рабочего материала, а для предотвращения окисления процесс проходит в бескислородной среде.</a:t>
            </a:r>
            <a:r>
              <a:rPr lang="ru-RU" baseline="30000" dirty="0">
                <a:effectLst/>
              </a:rPr>
              <a:t>[</a:t>
            </a:r>
            <a:r>
              <a:rPr lang="ru-RU" i="1" baseline="30000" dirty="0">
                <a:effectLst/>
                <a:hlinkClick r:id="rId7" tooltip="Википедия:Ссылки на источники"/>
              </a:rPr>
              <a:t>источник не указан 762 дня</a:t>
            </a:r>
            <a:r>
              <a:rPr lang="ru-RU" baseline="30000" dirty="0">
                <a:effectLst/>
              </a:rPr>
              <a:t>]</a:t>
            </a:r>
            <a:r>
              <a:rPr lang="ru-RU" dirty="0"/>
              <a:t> </a:t>
            </a:r>
          </a:p>
          <a:p>
            <a:r>
              <a:rPr lang="ru-RU" b="1" dirty="0">
                <a:hlinkClick r:id="rId14" tooltip="Электронно-лучевая плавка"/>
              </a:rPr>
              <a:t>Электронно-лучевая плавка</a:t>
            </a:r>
            <a:r>
              <a:rPr lang="ru-RU" dirty="0"/>
              <a:t> (</a:t>
            </a:r>
            <a:r>
              <a:rPr lang="ru-RU" i="1" dirty="0" err="1">
                <a:effectLst/>
              </a:rPr>
              <a:t>electron</a:t>
            </a:r>
            <a:r>
              <a:rPr lang="ru-RU" i="1" dirty="0">
                <a:effectLst/>
              </a:rPr>
              <a:t> </a:t>
            </a:r>
            <a:r>
              <a:rPr lang="ru-RU" i="1" dirty="0" err="1">
                <a:effectLst/>
              </a:rPr>
              <a:t>beam</a:t>
            </a:r>
            <a:r>
              <a:rPr lang="ru-RU" i="1" dirty="0">
                <a:effectLst/>
              </a:rPr>
              <a:t> </a:t>
            </a:r>
            <a:r>
              <a:rPr lang="ru-RU" i="1" dirty="0" err="1">
                <a:effectLst/>
              </a:rPr>
              <a:t>melting</a:t>
            </a:r>
            <a:r>
              <a:rPr lang="ru-RU" i="1" dirty="0">
                <a:effectLst/>
              </a:rPr>
              <a:t>, EBM</a:t>
            </a:r>
            <a:r>
              <a:rPr lang="ru-RU" dirty="0"/>
              <a:t>) — технология, похожая на SLS/DMLS, только здесь объект формируется путём плавления металлического порошка электронным лучом в вакууме</a:t>
            </a:r>
            <a:r>
              <a:rPr lang="ru-RU" baseline="30000" dirty="0">
                <a:hlinkClick r:id="rId11"/>
              </a:rPr>
              <a:t>[1]</a:t>
            </a:r>
            <a:r>
              <a:rPr lang="ru-RU" baseline="30000" dirty="0">
                <a:hlinkClick r:id="rId12"/>
              </a:rPr>
              <a:t>[2]</a:t>
            </a:r>
            <a:r>
              <a:rPr lang="ru-RU" baseline="30000" dirty="0">
                <a:hlinkClick r:id="rId5"/>
              </a:rPr>
              <a:t>[3]</a:t>
            </a:r>
            <a:r>
              <a:rPr lang="ru-RU" dirty="0"/>
              <a:t>. Крупногабаритная 3D-печать деталей из тугоплавких металлов по технологии </a:t>
            </a:r>
            <a:r>
              <a:rPr lang="ru-RU" dirty="0">
                <a:hlinkClick r:id="rId15" tooltip="Проволочное электронно-лучевое аддитивное производство"/>
              </a:rPr>
              <a:t>EBAM</a:t>
            </a:r>
            <a:r>
              <a:rPr lang="ru-RU" dirty="0"/>
              <a:t> компании </a:t>
            </a:r>
            <a:r>
              <a:rPr lang="ru-RU" dirty="0" err="1"/>
              <a:t>Sciaky</a:t>
            </a:r>
            <a:r>
              <a:rPr lang="ru-RU" baseline="30000" dirty="0">
                <a:hlinkClick r:id="rId16"/>
              </a:rPr>
              <a:t>[9]</a:t>
            </a:r>
            <a:r>
              <a:rPr lang="ru-RU" dirty="0"/>
              <a:t>. </a:t>
            </a:r>
          </a:p>
          <a:p>
            <a:r>
              <a:rPr lang="ru-RU" b="1" dirty="0">
                <a:hlinkClick r:id="rId17" tooltip="Моделирование методом наплавления"/>
              </a:rPr>
              <a:t>Моделирование методом наплавления</a:t>
            </a:r>
            <a:r>
              <a:rPr lang="ru-RU" dirty="0"/>
              <a:t> (</a:t>
            </a:r>
            <a:r>
              <a:rPr lang="ru-RU" i="1" dirty="0" err="1">
                <a:effectLst/>
              </a:rPr>
              <a:t>Fused</a:t>
            </a:r>
            <a:r>
              <a:rPr lang="ru-RU" i="1" dirty="0">
                <a:effectLst/>
              </a:rPr>
              <a:t> </a:t>
            </a:r>
            <a:r>
              <a:rPr lang="ru-RU" i="1" dirty="0" err="1">
                <a:effectLst/>
              </a:rPr>
              <a:t>deposition</a:t>
            </a:r>
            <a:r>
              <a:rPr lang="ru-RU" i="1" dirty="0">
                <a:effectLst/>
              </a:rPr>
              <a:t> </a:t>
            </a:r>
            <a:r>
              <a:rPr lang="ru-RU" i="1" dirty="0" err="1">
                <a:effectLst/>
              </a:rPr>
              <a:t>modeling</a:t>
            </a:r>
            <a:r>
              <a:rPr lang="ru-RU" i="1" dirty="0">
                <a:effectLst/>
              </a:rPr>
              <a:t>, FDM</a:t>
            </a:r>
            <a:r>
              <a:rPr lang="ru-RU" dirty="0"/>
              <a:t>) — объект формируется путём послойной укладки расплавленной нити из плавкого рабочего материала (пластик, металл, воск). Рабочий материал подаётся в </a:t>
            </a:r>
            <a:r>
              <a:rPr lang="ru-RU" dirty="0" err="1">
                <a:hlinkClick r:id="rId18" tooltip="Экструзия (технологический процесс)"/>
              </a:rPr>
              <a:t>экструзионную</a:t>
            </a:r>
            <a:r>
              <a:rPr lang="ru-RU" dirty="0"/>
              <a:t> головку, которая выдавливает на охлаждаемую платформу тонкую нить расплавленного материала, формируя таким образом текущий слой разрабатываемого объекта. Далее платформа опускается на толщину одного слоя, чтобы можно было нанести следующий слой</a:t>
            </a:r>
            <a:r>
              <a:rPr lang="ru-RU" baseline="30000" dirty="0">
                <a:hlinkClick r:id="rId11"/>
              </a:rPr>
              <a:t>[1]</a:t>
            </a:r>
            <a:r>
              <a:rPr lang="ru-RU" baseline="30000" dirty="0">
                <a:hlinkClick r:id="rId12"/>
              </a:rPr>
              <a:t>[2]</a:t>
            </a:r>
            <a:r>
              <a:rPr lang="ru-RU" baseline="30000" dirty="0">
                <a:hlinkClick r:id="rId5"/>
              </a:rPr>
              <a:t>[3]</a:t>
            </a:r>
            <a:r>
              <a:rPr lang="ru-RU" baseline="30000" dirty="0">
                <a:hlinkClick r:id="rId19"/>
              </a:rPr>
              <a:t>[10]</a:t>
            </a:r>
            <a:r>
              <a:rPr lang="ru-RU" baseline="30000" dirty="0">
                <a:effectLst/>
              </a:rPr>
              <a:t>[</a:t>
            </a:r>
            <a:r>
              <a:rPr lang="ru-RU" i="1" baseline="30000" dirty="0">
                <a:effectLst/>
                <a:hlinkClick r:id="rId20" tooltip="Википедия:Авторитетные источники"/>
              </a:rPr>
              <a:t>неавторитетный источник?</a:t>
            </a:r>
            <a:r>
              <a:rPr lang="ru-RU" baseline="30000" dirty="0">
                <a:effectLst/>
              </a:rPr>
              <a:t>]</a:t>
            </a:r>
            <a:r>
              <a:rPr lang="ru-RU" dirty="0"/>
              <a:t>. Часто в данной технологии участвуют две рабочие головки — одна выдавливает на платформу рабочий материал, другая — материал поддержки.  </a:t>
            </a:r>
            <a:r>
              <a:rPr lang="ru-RU" dirty="0">
                <a:hlinkClick r:id="rId21"/>
              </a:rPr>
              <a:t>Пример печати текста методом FDM</a:t>
            </a:r>
            <a:r>
              <a:rPr lang="ru-RU" dirty="0"/>
              <a:t> </a:t>
            </a:r>
          </a:p>
          <a:p>
            <a:r>
              <a:rPr lang="ru-RU" b="1" dirty="0"/>
              <a:t>Метод многоструйного моделирования</a:t>
            </a:r>
            <a:r>
              <a:rPr lang="ru-RU" dirty="0"/>
              <a:t> (</a:t>
            </a:r>
            <a:r>
              <a:rPr lang="ru-RU" i="1" dirty="0" err="1">
                <a:effectLst/>
              </a:rPr>
              <a:t>multi</a:t>
            </a:r>
            <a:r>
              <a:rPr lang="ru-RU" i="1" dirty="0">
                <a:effectLst/>
              </a:rPr>
              <a:t> </a:t>
            </a:r>
            <a:r>
              <a:rPr lang="ru-RU" i="1" dirty="0" err="1">
                <a:effectLst/>
              </a:rPr>
              <a:t>jet</a:t>
            </a:r>
            <a:r>
              <a:rPr lang="ru-RU" i="1" dirty="0">
                <a:effectLst/>
              </a:rPr>
              <a:t> </a:t>
            </a:r>
            <a:r>
              <a:rPr lang="ru-RU" i="1" dirty="0" err="1">
                <a:effectLst/>
              </a:rPr>
              <a:t>modeling</a:t>
            </a:r>
            <a:r>
              <a:rPr lang="ru-RU" i="1" dirty="0">
                <a:effectLst/>
              </a:rPr>
              <a:t>, MJM</a:t>
            </a:r>
            <a:r>
              <a:rPr lang="ru-RU" dirty="0"/>
              <a:t>) — похожа на FDM, только вместо экструзии используется струйная печать.</a:t>
            </a:r>
            <a:r>
              <a:rPr lang="ru-RU" baseline="30000" dirty="0">
                <a:effectLst/>
              </a:rPr>
              <a:t>[</a:t>
            </a:r>
            <a:r>
              <a:rPr lang="ru-RU" i="1" baseline="30000" dirty="0">
                <a:effectLst/>
                <a:hlinkClick r:id="rId7" tooltip="Википедия:Ссылки на источники"/>
              </a:rPr>
              <a:t>источник не указан 762 дня</a:t>
            </a:r>
            <a:r>
              <a:rPr lang="ru-RU" baseline="30000" dirty="0">
                <a:effectLst/>
              </a:rPr>
              <a:t>]</a:t>
            </a:r>
            <a:r>
              <a:rPr lang="ru-RU" dirty="0"/>
              <a:t> </a:t>
            </a:r>
          </a:p>
          <a:p>
            <a:r>
              <a:rPr lang="ru-RU" b="1" dirty="0">
                <a:hlinkClick r:id="rId22" tooltip="Изготовление объектов с использованием ламинирования (страница отсутствует)"/>
              </a:rPr>
              <a:t>Изготовление объектов с использованием </a:t>
            </a:r>
            <a:r>
              <a:rPr lang="ru-RU" b="1" dirty="0" err="1">
                <a:hlinkClick r:id="rId22" tooltip="Изготовление объектов с использованием ламинирования (страница отсутствует)"/>
              </a:rPr>
              <a:t>ламинирования</a:t>
            </a:r>
            <a:r>
              <a:rPr lang="ru-RU" b="1" dirty="0"/>
              <a:t> (</a:t>
            </a:r>
            <a:r>
              <a:rPr lang="ru-RU" b="1" dirty="0">
                <a:hlinkClick r:id="rId4" tooltip="Английский язык"/>
              </a:rPr>
              <a:t>англ.</a:t>
            </a:r>
            <a:r>
              <a:rPr lang="ru-RU" b="1" dirty="0"/>
              <a:t> </a:t>
            </a:r>
            <a:r>
              <a:rPr lang="ru-RU" b="1" i="1" dirty="0" err="1">
                <a:effectLst/>
                <a:hlinkClick r:id="rId23" tooltip="en:Laminated object manufacturing"/>
              </a:rPr>
              <a:t>laminated</a:t>
            </a:r>
            <a:r>
              <a:rPr lang="ru-RU" b="1" i="1" dirty="0">
                <a:effectLst/>
                <a:hlinkClick r:id="rId23" tooltip="en:Laminated object manufacturing"/>
              </a:rPr>
              <a:t> </a:t>
            </a:r>
            <a:r>
              <a:rPr lang="ru-RU" b="1" i="1" dirty="0" err="1">
                <a:effectLst/>
                <a:hlinkClick r:id="rId23" tooltip="en:Laminated object manufacturing"/>
              </a:rPr>
              <a:t>object</a:t>
            </a:r>
            <a:r>
              <a:rPr lang="ru-RU" b="1" i="1" dirty="0">
                <a:effectLst/>
                <a:hlinkClick r:id="rId23" tooltip="en:Laminated object manufacturing"/>
              </a:rPr>
              <a:t> </a:t>
            </a:r>
            <a:r>
              <a:rPr lang="ru-RU" b="1" i="1" dirty="0" err="1">
                <a:effectLst/>
                <a:hlinkClick r:id="rId23" tooltip="en:Laminated object manufacturing"/>
              </a:rPr>
              <a:t>manufacturing</a:t>
            </a:r>
            <a:r>
              <a:rPr lang="ru-RU" b="1" i="1" dirty="0">
                <a:effectLst/>
                <a:hlinkClick r:id="rId23" tooltip="en:Laminated object manufacturing"/>
              </a:rPr>
              <a:t>, LOM</a:t>
            </a:r>
            <a:r>
              <a:rPr lang="ru-RU" b="1" dirty="0"/>
              <a:t>)</a:t>
            </a:r>
            <a:r>
              <a:rPr lang="ru-RU" dirty="0"/>
              <a:t> — объект формируется послойным склеиванием (нагревом, давлением) тонких плёнок рабочего материала с вырезанием (с помощью лазерного луча или режущего инструмента) соответствующих контуров на каждом слое. За счёт отсутствия пустот данная технология не нуждается в поддерживающих структурах «висящих в воздухе» элементов разрабатываемого объекта, однако удаление лишнего материала (обычно его разделяют на мелкие кусочки) в некоторых ситуациях может вызывать затруднения</a:t>
            </a:r>
            <a:r>
              <a:rPr lang="ru-RU" baseline="30000" dirty="0">
                <a:hlinkClick r:id="rId11"/>
              </a:rPr>
              <a:t>[1]</a:t>
            </a:r>
            <a:r>
              <a:rPr lang="ru-RU" baseline="30000" dirty="0">
                <a:hlinkClick r:id="rId12"/>
              </a:rPr>
              <a:t>[2]</a:t>
            </a:r>
            <a:r>
              <a:rPr lang="ru-RU" baseline="30000" dirty="0">
                <a:hlinkClick r:id="rId5"/>
              </a:rPr>
              <a:t>[3]</a:t>
            </a:r>
            <a:r>
              <a:rPr lang="ru-RU" dirty="0"/>
              <a:t>. </a:t>
            </a:r>
          </a:p>
          <a:p>
            <a:r>
              <a:rPr lang="ru-RU" b="1" dirty="0">
                <a:hlinkClick r:id="rId24" tooltip="3D-печать"/>
              </a:rPr>
              <a:t>3D-печать</a:t>
            </a:r>
            <a:r>
              <a:rPr lang="ru-RU" dirty="0"/>
              <a:t> (</a:t>
            </a:r>
            <a:r>
              <a:rPr lang="ru-RU" i="1" dirty="0">
                <a:effectLst/>
              </a:rPr>
              <a:t>3D </a:t>
            </a:r>
            <a:r>
              <a:rPr lang="ru-RU" i="1" dirty="0" err="1">
                <a:effectLst/>
              </a:rPr>
              <a:t>Printing</a:t>
            </a:r>
            <a:r>
              <a:rPr lang="ru-RU" i="1" dirty="0">
                <a:effectLst/>
              </a:rPr>
              <a:t>, 3DP</a:t>
            </a:r>
            <a:r>
              <a:rPr lang="ru-RU" dirty="0"/>
              <a:t>) — аналогична технологии SLS, только здесь не используется плавление: объект формируется из </a:t>
            </a:r>
            <a:r>
              <a:rPr lang="ru-RU" dirty="0">
                <a:hlinkClick r:id="rId25" tooltip="Порошковая проволока"/>
              </a:rPr>
              <a:t>порошкового материала</a:t>
            </a:r>
            <a:r>
              <a:rPr lang="ru-RU" dirty="0"/>
              <a:t> путём </a:t>
            </a:r>
            <a:r>
              <a:rPr lang="ru-RU" dirty="0">
                <a:hlinkClick r:id="rId26" tooltip="Склеивание"/>
              </a:rPr>
              <a:t>склеивания</a:t>
            </a:r>
            <a:r>
              <a:rPr lang="ru-RU" dirty="0"/>
              <a:t>, с использованием струйной печати для нанесения жидкого клея. Данная технология позволяет производить цветное моделирование за счет добавления в клей красителей (непосредственно во время печати), или за счет использования нескольких печатающих головок с цветным клеем.</a:t>
            </a:r>
            <a:r>
              <a:rPr lang="ru-RU" baseline="30000" dirty="0">
                <a:effectLst/>
              </a:rPr>
              <a:t>[</a:t>
            </a:r>
            <a:r>
              <a:rPr lang="ru-RU" i="1" baseline="30000" dirty="0">
                <a:effectLst/>
                <a:hlinkClick r:id="rId7" tooltip="Википедия:Ссылки на источники"/>
              </a:rPr>
              <a:t>источник не указан 762 дня</a:t>
            </a:r>
            <a:r>
              <a:rPr lang="ru-RU" baseline="30000" dirty="0">
                <a:effectLst/>
              </a:rPr>
              <a:t>]</a:t>
            </a:r>
            <a:r>
              <a:rPr lang="ru-RU" dirty="0"/>
              <a:t> </a:t>
            </a:r>
          </a:p>
          <a:p>
            <a:r>
              <a:rPr lang="ru-RU" dirty="0"/>
              <a:t>Технология 3D-печати на основе </a:t>
            </a:r>
            <a:r>
              <a:rPr lang="ru-RU" dirty="0">
                <a:hlinkClick r:id="rId27" tooltip="Ультразвук"/>
              </a:rPr>
              <a:t>ультразвуковой</a:t>
            </a:r>
            <a:r>
              <a:rPr lang="ru-RU" dirty="0"/>
              <a:t> </a:t>
            </a:r>
            <a:r>
              <a:rPr lang="ru-RU" dirty="0">
                <a:hlinkClick r:id="rId28" tooltip="Левитация (физика)"/>
              </a:rPr>
              <a:t>левитации</a:t>
            </a:r>
            <a:r>
              <a:rPr lang="ru-RU" dirty="0"/>
              <a:t>, позволяющая создавать из подвешенных в воздухе раскаленных частиц трехмерные объекты заданной формы. Создана учеными из </a:t>
            </a:r>
            <a:r>
              <a:rPr lang="ru-RU" dirty="0">
                <a:hlinkClick r:id="rId29" tooltip="Томский государственный университет"/>
              </a:rPr>
              <a:t>Томского государственного университета</a:t>
            </a:r>
            <a:r>
              <a:rPr lang="ru-RU" dirty="0"/>
              <a:t>, рабочий прототип такого </a:t>
            </a:r>
            <a:r>
              <a:rPr lang="ru-RU" dirty="0" err="1"/>
              <a:t>фаббера</a:t>
            </a:r>
            <a:r>
              <a:rPr lang="ru-RU" dirty="0"/>
              <a:t> ожидается в 2020 г.</a:t>
            </a:r>
            <a:r>
              <a:rPr lang="ru-RU" baseline="30000" dirty="0">
                <a:hlinkClick r:id="rId30"/>
              </a:rPr>
              <a:t>[11]</a:t>
            </a:r>
            <a:r>
              <a:rPr lang="ru-RU" dirty="0"/>
              <a:t> </a:t>
            </a:r>
            <a:r>
              <a:rPr lang="ru-RU" b="1" dirty="0">
                <a:hlinkClick r:id="rId31" tooltip="Компьютерная осевая литография (страница отсутствует)"/>
              </a:rPr>
              <a:t>Компьютерная осевая литография</a:t>
            </a:r>
            <a:r>
              <a:rPr lang="ru-RU" b="1" dirty="0"/>
              <a:t> (</a:t>
            </a:r>
            <a:r>
              <a:rPr lang="ru-RU" b="1" dirty="0">
                <a:hlinkClick r:id="rId4" tooltip="Английский язык"/>
              </a:rPr>
              <a:t>англ.</a:t>
            </a:r>
            <a:r>
              <a:rPr lang="ru-RU" b="1" dirty="0"/>
              <a:t> </a:t>
            </a:r>
            <a:r>
              <a:rPr lang="ru-RU" b="1" i="1" dirty="0" err="1">
                <a:effectLst/>
                <a:hlinkClick r:id="rId32" tooltip="en:computed axial lithography"/>
              </a:rPr>
              <a:t>computed</a:t>
            </a:r>
            <a:r>
              <a:rPr lang="ru-RU" b="1" i="1" dirty="0">
                <a:effectLst/>
                <a:hlinkClick r:id="rId32" tooltip="en:computed axial lithography"/>
              </a:rPr>
              <a:t> </a:t>
            </a:r>
            <a:r>
              <a:rPr lang="ru-RU" b="1" i="1" dirty="0" err="1">
                <a:effectLst/>
                <a:hlinkClick r:id="rId32" tooltip="en:computed axial lithography"/>
              </a:rPr>
              <a:t>axial</a:t>
            </a:r>
            <a:r>
              <a:rPr lang="ru-RU" b="1" i="1" dirty="0">
                <a:effectLst/>
                <a:hlinkClick r:id="rId32" tooltip="en:computed axial lithography"/>
              </a:rPr>
              <a:t> </a:t>
            </a:r>
            <a:r>
              <a:rPr lang="ru-RU" b="1" i="1" dirty="0" err="1">
                <a:effectLst/>
                <a:hlinkClick r:id="rId32" tooltip="en:computed axial lithography"/>
              </a:rPr>
              <a:t>lithography</a:t>
            </a:r>
            <a:r>
              <a:rPr lang="ru-RU" b="1" dirty="0"/>
              <a:t>)</a:t>
            </a:r>
            <a:r>
              <a:rPr lang="ru-RU" dirty="0"/>
              <a:t> — метод 3D-печати, основанный на компьютерной томографии для создания объектов из </a:t>
            </a:r>
            <a:r>
              <a:rPr lang="ru-RU" dirty="0" err="1"/>
              <a:t>фотоотверждаемой</a:t>
            </a:r>
            <a:r>
              <a:rPr lang="ru-RU" dirty="0"/>
              <a:t> смолы.</a:t>
            </a:r>
            <a:r>
              <a:rPr lang="ru-RU" baseline="30000" dirty="0">
                <a:effectLst/>
              </a:rPr>
              <a:t>[</a:t>
            </a:r>
            <a:r>
              <a:rPr lang="ru-RU" i="1" baseline="30000" dirty="0">
                <a:effectLst/>
                <a:hlinkClick r:id="rId7" tooltip="Википедия:Ссылки на источники"/>
              </a:rPr>
              <a:t>источник не указан 762 дня</a:t>
            </a:r>
            <a:r>
              <a:rPr lang="ru-RU" baseline="30000" dirty="0">
                <a:effectLst/>
              </a:rPr>
              <a:t>]</a:t>
            </a:r>
            <a:r>
              <a:rPr lang="ru-RU" dirty="0"/>
              <a:t> </a:t>
            </a:r>
          </a:p>
          <a:p>
            <a:endParaRPr lang="ru-RU" dirty="0"/>
          </a:p>
        </p:txBody>
      </p:sp>
      <p:sp>
        <p:nvSpPr>
          <p:cNvPr id="4" name="Номер слайда 3"/>
          <p:cNvSpPr>
            <a:spLocks noGrp="1"/>
          </p:cNvSpPr>
          <p:nvPr>
            <p:ph type="sldNum" sz="quarter" idx="10"/>
          </p:nvPr>
        </p:nvSpPr>
        <p:spPr/>
        <p:txBody>
          <a:bodyPr/>
          <a:lstStyle/>
          <a:p>
            <a:fld id="{6B3AD02A-4B32-4BB8-8C0A-83E7A68245F0}" type="slidenum">
              <a:rPr lang="ru-RU" smtClean="0"/>
              <a:t>26</a:t>
            </a:fld>
            <a:endParaRPr lang="ru-RU"/>
          </a:p>
        </p:txBody>
      </p:sp>
    </p:spTree>
    <p:extLst>
      <p:ext uri="{BB962C8B-B14F-4D97-AF65-F5344CB8AC3E}">
        <p14:creationId xmlns:p14="http://schemas.microsoft.com/office/powerpoint/2010/main" val="4001843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https://www.nap.edu/read/13274/chapter/6#28</a:t>
            </a:r>
            <a:r>
              <a:rPr lang="ru-RU" dirty="0"/>
              <a:t/>
            </a:r>
            <a:br>
              <a:rPr lang="ru-RU" dirty="0"/>
            </a:br>
            <a:r>
              <a:rPr lang="ru-RU" dirty="0"/>
              <a:t>Слева   - Изображения типичных моделей на основе медицинских изображений, используемых при планировании операций на голове и шее. Источник: любезно предоставлено </a:t>
            </a:r>
            <a:r>
              <a:rPr lang="ru-RU" dirty="0" err="1"/>
              <a:t>Medical</a:t>
            </a:r>
            <a:r>
              <a:rPr lang="ru-RU" dirty="0"/>
              <a:t> </a:t>
            </a:r>
            <a:r>
              <a:rPr lang="ru-RU" dirty="0" err="1"/>
              <a:t>Modeling</a:t>
            </a:r>
            <a:r>
              <a:rPr lang="ru-RU" dirty="0"/>
              <a:t> </a:t>
            </a:r>
            <a:r>
              <a:rPr lang="ru-RU" dirty="0" err="1"/>
              <a:t>Inc</a:t>
            </a:r>
            <a:r>
              <a:rPr lang="ru-RU" dirty="0"/>
              <a:t>. </a:t>
            </a:r>
            <a:br>
              <a:rPr lang="ru-RU" dirty="0"/>
            </a:br>
            <a:r>
              <a:rPr lang="ru-RU" dirty="0"/>
              <a:t>Справа - Индивидуальный одноразовый инструмент, разработанный на основе компьютерной </a:t>
            </a:r>
            <a:br>
              <a:rPr lang="ru-RU" dirty="0"/>
            </a:br>
            <a:r>
              <a:rPr lang="ru-RU" dirty="0"/>
              <a:t>томографии для проведения тотального эндопротезирования коленного сустава. Источник: любезно предоставлено </a:t>
            </a:r>
            <a:r>
              <a:rPr lang="ru-RU" dirty="0" err="1"/>
              <a:t>DePuy</a:t>
            </a:r>
            <a:r>
              <a:rPr lang="ru-RU" dirty="0"/>
              <a:t> </a:t>
            </a:r>
            <a:r>
              <a:rPr lang="ru-RU" dirty="0" err="1"/>
              <a:t>Orthopaedics</a:t>
            </a:r>
            <a:r>
              <a:rPr lang="ru-RU" dirty="0"/>
              <a:t>. </a:t>
            </a:r>
          </a:p>
          <a:p>
            <a:endParaRPr lang="ru-RU" dirty="0"/>
          </a:p>
        </p:txBody>
      </p:sp>
      <p:sp>
        <p:nvSpPr>
          <p:cNvPr id="4" name="Номер слайда 3"/>
          <p:cNvSpPr>
            <a:spLocks noGrp="1"/>
          </p:cNvSpPr>
          <p:nvPr>
            <p:ph type="sldNum" sz="quarter" idx="5"/>
          </p:nvPr>
        </p:nvSpPr>
        <p:spPr/>
        <p:txBody>
          <a:bodyPr/>
          <a:lstStyle/>
          <a:p>
            <a:fld id="{E3BB73FA-4023-4D93-BEED-7E8A9D51E46D}" type="slidenum">
              <a:rPr lang="ru-RU" smtClean="0"/>
              <a:t>4</a:t>
            </a:fld>
            <a:endParaRPr lang="ru-RU"/>
          </a:p>
        </p:txBody>
      </p:sp>
    </p:spTree>
    <p:extLst>
      <p:ext uri="{BB962C8B-B14F-4D97-AF65-F5344CB8AC3E}">
        <p14:creationId xmlns:p14="http://schemas.microsoft.com/office/powerpoint/2010/main" val="1573170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https://www.sciencedirect.com/science/article/pii/B9780081007174000090</a:t>
            </a:r>
            <a:br>
              <a:rPr lang="en-US" dirty="0"/>
            </a:br>
            <a:r>
              <a:rPr lang="ru-RU" sz="1200" b="0" kern="1200" dirty="0">
                <a:solidFill>
                  <a:schemeClr val="tx1"/>
                </a:solidFill>
                <a:effectLst/>
                <a:latin typeface="+mn-lt"/>
                <a:ea typeface="+mn-ea"/>
                <a:cs typeface="+mn-cs"/>
              </a:rPr>
              <a:t>Хирургические операции являются сложной задачей как для вновь набранных ординаторов, так и для опытных хирургов, поскольку они связаны с неожиданными открытиями в хирургической области, своевременными решениями и непредсказуемыми результатами. Кроме того, они создают проблемы для опытных хирургов, которые имеют дело с врожденными аномалиями или сложными случаями рака, когда </a:t>
            </a:r>
            <a:r>
              <a:rPr lang="ru-RU" sz="1200" b="0" kern="1200" dirty="0" err="1">
                <a:solidFill>
                  <a:schemeClr val="tx1"/>
                </a:solidFill>
                <a:effectLst/>
                <a:latin typeface="+mn-lt"/>
                <a:ea typeface="+mn-ea"/>
                <a:cs typeface="+mn-cs"/>
              </a:rPr>
              <a:t>межанатомические</a:t>
            </a:r>
            <a:r>
              <a:rPr lang="ru-RU" sz="1200" b="0" kern="1200" dirty="0">
                <a:solidFill>
                  <a:schemeClr val="tx1"/>
                </a:solidFill>
                <a:effectLst/>
                <a:latin typeface="+mn-lt"/>
                <a:ea typeface="+mn-ea"/>
                <a:cs typeface="+mn-cs"/>
              </a:rPr>
              <a:t> отношения могут не соответствовать традиционным знаниям. Хотя существует ряд методов визуализации для точного прогнозирования анатомии в 3</a:t>
            </a:r>
            <a:r>
              <a:rPr lang="en-US" sz="1200" b="0" kern="1200" dirty="0">
                <a:solidFill>
                  <a:schemeClr val="tx1"/>
                </a:solidFill>
                <a:effectLst/>
                <a:latin typeface="+mn-lt"/>
                <a:ea typeface="+mn-ea"/>
                <a:cs typeface="+mn-cs"/>
              </a:rPr>
              <a:t>D</a:t>
            </a:r>
            <a:r>
              <a:rPr lang="ru-RU" sz="1200" b="0" kern="1200" dirty="0">
                <a:solidFill>
                  <a:schemeClr val="tx1"/>
                </a:solidFill>
                <a:effectLst/>
                <a:latin typeface="+mn-lt"/>
                <a:ea typeface="+mn-ea"/>
                <a:cs typeface="+mn-cs"/>
              </a:rPr>
              <a:t>, хирурги затрудняются уловить и спланировать детали из-за ограничений 3</a:t>
            </a:r>
            <a:r>
              <a:rPr lang="en-US" sz="1200" b="0" kern="1200" dirty="0">
                <a:solidFill>
                  <a:schemeClr val="tx1"/>
                </a:solidFill>
                <a:effectLst/>
                <a:latin typeface="+mn-lt"/>
                <a:ea typeface="+mn-ea"/>
                <a:cs typeface="+mn-cs"/>
              </a:rPr>
              <a:t>D</a:t>
            </a:r>
            <a:r>
              <a:rPr lang="ru-RU" sz="1200" b="0" kern="1200" dirty="0">
                <a:solidFill>
                  <a:schemeClr val="tx1"/>
                </a:solidFill>
                <a:effectLst/>
                <a:latin typeface="+mn-lt"/>
                <a:ea typeface="+mn-ea"/>
                <a:cs typeface="+mn-cs"/>
              </a:rPr>
              <a:t>-визуализации анатомии и взаимосвязей между тканями на 2</a:t>
            </a:r>
            <a:r>
              <a:rPr lang="en-US" sz="1200" b="0" kern="1200" dirty="0">
                <a:solidFill>
                  <a:schemeClr val="tx1"/>
                </a:solidFill>
                <a:effectLst/>
                <a:latin typeface="+mn-lt"/>
                <a:ea typeface="+mn-ea"/>
                <a:cs typeface="+mn-cs"/>
              </a:rPr>
              <a:t>D</a:t>
            </a:r>
            <a:r>
              <a:rPr lang="ru-RU" sz="1200" b="0" kern="1200" dirty="0">
                <a:solidFill>
                  <a:schemeClr val="tx1"/>
                </a:solidFill>
                <a:effectLst/>
                <a:latin typeface="+mn-lt"/>
                <a:ea typeface="+mn-ea"/>
                <a:cs typeface="+mn-cs"/>
              </a:rPr>
              <a:t>-экране. В этих обстоятельствах на помощь приходит технология 3</a:t>
            </a:r>
            <a:r>
              <a:rPr lang="en-US" sz="1200" b="0" kern="1200" dirty="0">
                <a:solidFill>
                  <a:schemeClr val="tx1"/>
                </a:solidFill>
                <a:effectLst/>
                <a:latin typeface="+mn-lt"/>
                <a:ea typeface="+mn-ea"/>
                <a:cs typeface="+mn-cs"/>
              </a:rPr>
              <a:t>D</a:t>
            </a:r>
            <a:r>
              <a:rPr lang="ru-RU" sz="1200" b="0" kern="1200" dirty="0">
                <a:solidFill>
                  <a:schemeClr val="tx1"/>
                </a:solidFill>
                <a:effectLst/>
                <a:latin typeface="+mn-lt"/>
                <a:ea typeface="+mn-ea"/>
                <a:cs typeface="+mn-cs"/>
              </a:rPr>
              <a:t>-печати. Хирурги могут использовать эту технологию для ряда приложений, включая создание патологических моделей для конкретных пациентов для хирургического планирования, проектирование индивидуальных протезов, планирование шаблонов хирургических шаблонов и изготовление точных недорогих анатомических моделей в качестве учебных пособий. Кроме того, пациенты как клиенты медицинской терапии могут четко понимать сложность хирургического вмешательства и цели хирургического планирования сложных операций, используя эти 3</a:t>
            </a:r>
            <a:r>
              <a:rPr lang="en-US" sz="1200" b="0" kern="1200" dirty="0">
                <a:solidFill>
                  <a:schemeClr val="tx1"/>
                </a:solidFill>
                <a:effectLst/>
                <a:latin typeface="+mn-lt"/>
                <a:ea typeface="+mn-ea"/>
                <a:cs typeface="+mn-cs"/>
              </a:rPr>
              <a:t>D</a:t>
            </a:r>
            <a:r>
              <a:rPr lang="ru-RU" sz="1200" b="0" kern="1200" dirty="0">
                <a:solidFill>
                  <a:schemeClr val="tx1"/>
                </a:solidFill>
                <a:effectLst/>
                <a:latin typeface="+mn-lt"/>
                <a:ea typeface="+mn-ea"/>
                <a:cs typeface="+mn-cs"/>
              </a:rPr>
              <a:t>-модели. С помощью этих ощутимых моделей хирурги могут четко сообщить им об их состоянии. Таким образом, технология 3</a:t>
            </a:r>
            <a:r>
              <a:rPr lang="en-US" sz="1200" b="0" kern="1200" dirty="0">
                <a:solidFill>
                  <a:schemeClr val="tx1"/>
                </a:solidFill>
                <a:effectLst/>
                <a:latin typeface="+mn-lt"/>
                <a:ea typeface="+mn-ea"/>
                <a:cs typeface="+mn-cs"/>
              </a:rPr>
              <a:t>D</a:t>
            </a:r>
            <a:r>
              <a:rPr lang="ru-RU" sz="1200" b="0" kern="1200" dirty="0">
                <a:solidFill>
                  <a:schemeClr val="tx1"/>
                </a:solidFill>
                <a:effectLst/>
                <a:latin typeface="+mn-lt"/>
                <a:ea typeface="+mn-ea"/>
                <a:cs typeface="+mn-cs"/>
              </a:rPr>
              <a:t>-печати может сыграть важную роль как в удовлетворении потребностей пациентов, так и в способности хирургов оказывать более качественную хирургическую помощь.</a:t>
            </a:r>
            <a:br>
              <a:rPr lang="ru-RU" sz="1200" b="0" kern="1200" dirty="0">
                <a:solidFill>
                  <a:schemeClr val="tx1"/>
                </a:solidFill>
                <a:effectLst/>
                <a:latin typeface="+mn-lt"/>
                <a:ea typeface="+mn-ea"/>
                <a:cs typeface="+mn-cs"/>
              </a:rPr>
            </a:br>
            <a:endParaRPr lang="ru-RU" dirty="0"/>
          </a:p>
        </p:txBody>
      </p:sp>
      <p:sp>
        <p:nvSpPr>
          <p:cNvPr id="4" name="Номер слайда 3"/>
          <p:cNvSpPr>
            <a:spLocks noGrp="1"/>
          </p:cNvSpPr>
          <p:nvPr>
            <p:ph type="sldNum" sz="quarter" idx="5"/>
          </p:nvPr>
        </p:nvSpPr>
        <p:spPr/>
        <p:txBody>
          <a:bodyPr/>
          <a:lstStyle/>
          <a:p>
            <a:fld id="{E3BB73FA-4023-4D93-BEED-7E8A9D51E46D}" type="slidenum">
              <a:rPr lang="ru-RU" smtClean="0"/>
              <a:t>5</a:t>
            </a:fld>
            <a:endParaRPr lang="ru-RU"/>
          </a:p>
        </p:txBody>
      </p:sp>
    </p:spTree>
    <p:extLst>
      <p:ext uri="{BB962C8B-B14F-4D97-AF65-F5344CB8AC3E}">
        <p14:creationId xmlns:p14="http://schemas.microsoft.com/office/powerpoint/2010/main" val="391943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https://www.mdpi.com/2073-4360/13/1/157/htm</a:t>
            </a:r>
            <a:endParaRPr lang="ru-RU" dirty="0"/>
          </a:p>
        </p:txBody>
      </p:sp>
      <p:sp>
        <p:nvSpPr>
          <p:cNvPr id="4" name="Номер слайда 3"/>
          <p:cNvSpPr>
            <a:spLocks noGrp="1"/>
          </p:cNvSpPr>
          <p:nvPr>
            <p:ph type="sldNum" sz="quarter" idx="5"/>
          </p:nvPr>
        </p:nvSpPr>
        <p:spPr/>
        <p:txBody>
          <a:bodyPr/>
          <a:lstStyle/>
          <a:p>
            <a:fld id="{E3BB73FA-4023-4D93-BEED-7E8A9D51E46D}" type="slidenum">
              <a:rPr lang="ru-RU" smtClean="0"/>
              <a:t>7</a:t>
            </a:fld>
            <a:endParaRPr lang="ru-RU"/>
          </a:p>
        </p:txBody>
      </p:sp>
    </p:spTree>
    <p:extLst>
      <p:ext uri="{BB962C8B-B14F-4D97-AF65-F5344CB8AC3E}">
        <p14:creationId xmlns:p14="http://schemas.microsoft.com/office/powerpoint/2010/main" val="183772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Reconstruction of cranial defects is an arduous task for </a:t>
            </a:r>
            <a:r>
              <a:rPr lang="en-US" dirty="0" err="1"/>
              <a:t>craniomaxillofacial</a:t>
            </a:r>
            <a:r>
              <a:rPr lang="en-US" dirty="0"/>
              <a:t> surgeons. Additive manufacturing (AM) or three-dimensional (3D) printing of titanium patient-specific implants (PSIs) made its way into </a:t>
            </a:r>
            <a:r>
              <a:rPr lang="en-US" dirty="0" err="1"/>
              <a:t>cranioplasty</a:t>
            </a:r>
            <a:r>
              <a:rPr lang="en-US" dirty="0"/>
              <a:t>, improving the clinical outcomes in complex surgical procedures. There has been a significant interest within the medical community in redesigning implants based on natural analogies. This paper proposes a workflow to create a biomimetic patient-specific cranial prosthesis with an interconnected strut macrostructure mimicking bone trabeculae. The method implements an interactive generative design approach based on the </a:t>
            </a:r>
            <a:r>
              <a:rPr lang="en-US" dirty="0" err="1"/>
              <a:t>Voronoi</a:t>
            </a:r>
            <a:r>
              <a:rPr lang="en-US" dirty="0"/>
              <a:t> diagram or tessellations. Furthermore, the quasi-self-supporting fabrication feasibility of the biomimetic, lightweight titanium cranial prosthesis design is assessed using Selective Laser Melting (SLM) technology</a:t>
            </a:r>
            <a:endParaRPr lang="ru-RU" dirty="0"/>
          </a:p>
          <a:p>
            <a:endParaRPr lang="ru-RU" dirty="0"/>
          </a:p>
          <a:p>
            <a:r>
              <a:rPr lang="ru-RU" dirty="0"/>
              <a:t>Реконструкция дефектов черепа - сложная задача для черепно-челюстно-лицевых хирургов. Аддитивное производство (AM) или трехмерная (3D) печать титановых имплантатов, ориентированных на пациента (PSI), нашла свое применение в </a:t>
            </a:r>
            <a:r>
              <a:rPr lang="ru-RU" dirty="0" err="1"/>
              <a:t>краниопластике</a:t>
            </a:r>
            <a:r>
              <a:rPr lang="ru-RU" dirty="0"/>
              <a:t>, улучшая клинические результаты сложных хирургических процедур. В медицинском сообществе проявляется значительный интерес к изменению конструкции имплантатов на основе естественных аналогий. В этой статье предлагается рабочий процесс для создания </a:t>
            </a:r>
            <a:r>
              <a:rPr lang="ru-RU" dirty="0" err="1"/>
              <a:t>биомиметического</a:t>
            </a:r>
            <a:r>
              <a:rPr lang="ru-RU" dirty="0"/>
              <a:t> индивидуального черепного протеза с взаимосвязанной макроструктурой стойки, имитирующей костные трабекулы. Метод реализует интерактивный генеративный подход к проектированию, основанный на диаграмме Вороного или тесселяции. Кроме того, с помощью технологии селективного лазерного плавления (SLM) оценивается возможность </a:t>
            </a:r>
            <a:r>
              <a:rPr lang="ru-RU" dirty="0" err="1"/>
              <a:t>квазисамонесущего</a:t>
            </a:r>
            <a:r>
              <a:rPr lang="ru-RU" dirty="0"/>
              <a:t> изготовления </a:t>
            </a:r>
            <a:r>
              <a:rPr lang="ru-RU" dirty="0" err="1"/>
              <a:t>биомиметического</a:t>
            </a:r>
            <a:r>
              <a:rPr lang="ru-RU" dirty="0"/>
              <a:t>, легкого титанового черепного протеза. </a:t>
            </a:r>
          </a:p>
        </p:txBody>
      </p:sp>
      <p:sp>
        <p:nvSpPr>
          <p:cNvPr id="4" name="Номер слайда 3"/>
          <p:cNvSpPr>
            <a:spLocks noGrp="1"/>
          </p:cNvSpPr>
          <p:nvPr>
            <p:ph type="sldNum" sz="quarter" idx="10"/>
          </p:nvPr>
        </p:nvSpPr>
        <p:spPr/>
        <p:txBody>
          <a:bodyPr/>
          <a:lstStyle/>
          <a:p>
            <a:fld id="{E3BB73FA-4023-4D93-BEED-7E8A9D51E46D}" type="slidenum">
              <a:rPr lang="ru-RU" smtClean="0"/>
              <a:t>9</a:t>
            </a:fld>
            <a:endParaRPr lang="ru-RU"/>
          </a:p>
        </p:txBody>
      </p:sp>
    </p:spTree>
    <p:extLst>
      <p:ext uri="{BB962C8B-B14F-4D97-AF65-F5344CB8AC3E}">
        <p14:creationId xmlns:p14="http://schemas.microsoft.com/office/powerpoint/2010/main" val="263325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https://www.ncbi.nlm.nih.gov/pmc/articles/PMC6262086/</a:t>
            </a:r>
            <a:r>
              <a:rPr lang="ru-RU" dirty="0"/>
              <a:t/>
            </a:r>
            <a:br>
              <a:rPr lang="ru-RU" dirty="0"/>
            </a:br>
            <a:r>
              <a:rPr lang="ru-RU" dirty="0"/>
              <a:t>Подходы к изготовлению традиционных и цифровых протезов. Традиционный подход к изготовлению протезов методом </a:t>
            </a:r>
            <a:r>
              <a:rPr lang="ru-RU" dirty="0" err="1"/>
              <a:t>альгинатного</a:t>
            </a:r>
            <a:r>
              <a:rPr lang="ru-RU" dirty="0"/>
              <a:t> оттиска и наложения фляги (A, </a:t>
            </a:r>
            <a:r>
              <a:rPr lang="ru-RU" dirty="0" err="1"/>
              <a:t>Formative</a:t>
            </a:r>
            <a:r>
              <a:rPr lang="ru-RU" dirty="0"/>
              <a:t> производство). Цифровой подход с оттиском на основе </a:t>
            </a:r>
            <a:r>
              <a:rPr lang="ru-RU" dirty="0" err="1"/>
              <a:t>внутриротового</a:t>
            </a:r>
            <a:r>
              <a:rPr lang="ru-RU" dirty="0"/>
              <a:t> сканирования; изготовление зубных протезов с помощью CAD / CAM (B, субтрактивное производство) или 3D-принтера (C, аддитивное производство). </a:t>
            </a:r>
          </a:p>
        </p:txBody>
      </p:sp>
      <p:sp>
        <p:nvSpPr>
          <p:cNvPr id="4" name="Номер слайда 3"/>
          <p:cNvSpPr>
            <a:spLocks noGrp="1"/>
          </p:cNvSpPr>
          <p:nvPr>
            <p:ph type="sldNum" sz="quarter" idx="5"/>
          </p:nvPr>
        </p:nvSpPr>
        <p:spPr/>
        <p:txBody>
          <a:bodyPr/>
          <a:lstStyle/>
          <a:p>
            <a:fld id="{E3BB73FA-4023-4D93-BEED-7E8A9D51E46D}" type="slidenum">
              <a:rPr lang="ru-RU" smtClean="0"/>
              <a:t>10</a:t>
            </a:fld>
            <a:endParaRPr lang="ru-RU"/>
          </a:p>
        </p:txBody>
      </p:sp>
    </p:spTree>
    <p:extLst>
      <p:ext uri="{BB962C8B-B14F-4D97-AF65-F5344CB8AC3E}">
        <p14:creationId xmlns:p14="http://schemas.microsoft.com/office/powerpoint/2010/main" val="3269962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https://www.mdpi.com/2073-4360/13/1/157/htm</a:t>
            </a:r>
            <a:endParaRPr lang="ru-RU" dirty="0"/>
          </a:p>
        </p:txBody>
      </p:sp>
      <p:sp>
        <p:nvSpPr>
          <p:cNvPr id="4" name="Номер слайда 3"/>
          <p:cNvSpPr>
            <a:spLocks noGrp="1"/>
          </p:cNvSpPr>
          <p:nvPr>
            <p:ph type="sldNum" sz="quarter" idx="5"/>
          </p:nvPr>
        </p:nvSpPr>
        <p:spPr/>
        <p:txBody>
          <a:bodyPr/>
          <a:lstStyle/>
          <a:p>
            <a:fld id="{E3BB73FA-4023-4D93-BEED-7E8A9D51E46D}" type="slidenum">
              <a:rPr lang="ru-RU" smtClean="0"/>
              <a:t>11</a:t>
            </a:fld>
            <a:endParaRPr lang="ru-RU"/>
          </a:p>
        </p:txBody>
      </p:sp>
    </p:spTree>
    <p:extLst>
      <p:ext uri="{BB962C8B-B14F-4D97-AF65-F5344CB8AC3E}">
        <p14:creationId xmlns:p14="http://schemas.microsoft.com/office/powerpoint/2010/main" val="1966429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Австрийская служба 3</a:t>
            </a:r>
            <a:r>
              <a:rPr lang="en-US" sz="1200" kern="1200" dirty="0">
                <a:solidFill>
                  <a:schemeClr val="tx1"/>
                </a:solidFill>
                <a:effectLst/>
                <a:latin typeface="+mn-lt"/>
                <a:ea typeface="+mn-ea"/>
                <a:cs typeface="+mn-cs"/>
              </a:rPr>
              <a:t>D</a:t>
            </a:r>
            <a:r>
              <a:rPr lang="ru-RU" sz="1200" kern="1200" dirty="0">
                <a:solidFill>
                  <a:schemeClr val="tx1"/>
                </a:solidFill>
                <a:effectLst/>
                <a:latin typeface="+mn-lt"/>
                <a:ea typeface="+mn-ea"/>
                <a:cs typeface="+mn-cs"/>
              </a:rPr>
              <a:t>-печати </a:t>
            </a:r>
            <a:r>
              <a:rPr lang="en-US" sz="1200" kern="1200" dirty="0" err="1">
                <a:solidFill>
                  <a:schemeClr val="tx1"/>
                </a:solidFill>
                <a:effectLst/>
                <a:latin typeface="+mn-lt"/>
                <a:ea typeface="+mn-ea"/>
                <a:cs typeface="+mn-cs"/>
              </a:rPr>
              <a:t>Addion</a:t>
            </a:r>
            <a:r>
              <a:rPr lang="en-US" sz="1200" kern="1200" dirty="0">
                <a:solidFill>
                  <a:schemeClr val="tx1"/>
                </a:solidFill>
                <a:effectLst/>
                <a:latin typeface="+mn-lt"/>
                <a:ea typeface="+mn-ea"/>
                <a:cs typeface="+mn-cs"/>
              </a:rPr>
              <a:t> GmbH</a:t>
            </a:r>
            <a:r>
              <a:rPr lang="ru-RU" sz="1200" kern="1200" dirty="0">
                <a:solidFill>
                  <a:schemeClr val="tx1"/>
                </a:solidFill>
                <a:effectLst/>
                <a:latin typeface="+mn-lt"/>
                <a:ea typeface="+mn-ea"/>
                <a:cs typeface="+mn-cs"/>
              </a:rPr>
              <a:t>, специализирующаяся на производстве медицинских устройств, напечатанных на 3</a:t>
            </a:r>
            <a:r>
              <a:rPr lang="en-US" sz="1200" kern="1200" dirty="0">
                <a:solidFill>
                  <a:schemeClr val="tx1"/>
                </a:solidFill>
                <a:effectLst/>
                <a:latin typeface="+mn-lt"/>
                <a:ea typeface="+mn-ea"/>
                <a:cs typeface="+mn-cs"/>
              </a:rPr>
              <a:t>D</a:t>
            </a:r>
            <a:r>
              <a:rPr lang="ru-RU" sz="1200" kern="1200" dirty="0">
                <a:solidFill>
                  <a:schemeClr val="tx1"/>
                </a:solidFill>
                <a:effectLst/>
                <a:latin typeface="+mn-lt"/>
                <a:ea typeface="+mn-ea"/>
                <a:cs typeface="+mn-cs"/>
              </a:rPr>
              <a:t>-принтере, использует технологию </a:t>
            </a:r>
            <a:r>
              <a:rPr lang="ru-RU" sz="1200" kern="1200" dirty="0" err="1">
                <a:solidFill>
                  <a:schemeClr val="tx1"/>
                </a:solidFill>
                <a:effectLst/>
                <a:latin typeface="+mn-lt"/>
                <a:ea typeface="+mn-ea"/>
                <a:cs typeface="+mn-cs"/>
              </a:rPr>
              <a:t>Stratasys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PolyJet</a:t>
            </a:r>
            <a:r>
              <a:rPr lang="ru-RU" sz="1200" kern="1200" dirty="0">
                <a:solidFill>
                  <a:schemeClr val="tx1"/>
                </a:solidFill>
                <a:effectLst/>
                <a:latin typeface="+mn-lt"/>
                <a:ea typeface="+mn-ea"/>
                <a:cs typeface="+mn-cs"/>
              </a:rPr>
              <a:t> для создания сверхреалистичных хирургических моделей глаза, чтобы лучше подготовиться к сложным операциям. Процесс аддитивного производства из нескольких материалов и цветов позволяет достичь беспрецедентного уровня реализма, что является</a:t>
            </a:r>
          </a:p>
          <a:p>
            <a:r>
              <a:rPr lang="ru-RU" sz="1200" kern="1200" dirty="0">
                <a:solidFill>
                  <a:schemeClr val="tx1"/>
                </a:solidFill>
                <a:effectLst/>
                <a:latin typeface="+mn-lt"/>
                <a:ea typeface="+mn-ea"/>
                <a:cs typeface="+mn-cs"/>
              </a:rPr>
              <a:t>значительным преимуществом использования 3</a:t>
            </a:r>
            <a:r>
              <a:rPr lang="en-US" sz="1200" kern="1200" dirty="0">
                <a:solidFill>
                  <a:schemeClr val="tx1"/>
                </a:solidFill>
                <a:effectLst/>
                <a:latin typeface="+mn-lt"/>
                <a:ea typeface="+mn-ea"/>
                <a:cs typeface="+mn-cs"/>
              </a:rPr>
              <a:t>D</a:t>
            </a:r>
            <a:r>
              <a:rPr lang="ru-RU" sz="1200" kern="1200" dirty="0">
                <a:solidFill>
                  <a:schemeClr val="tx1"/>
                </a:solidFill>
                <a:effectLst/>
                <a:latin typeface="+mn-lt"/>
                <a:ea typeface="+mn-ea"/>
                <a:cs typeface="+mn-cs"/>
              </a:rPr>
              <a:t>-печати. Так, применяя материалы </a:t>
            </a:r>
            <a:r>
              <a:rPr lang="en-US" sz="1200" kern="1200" dirty="0" err="1">
                <a:solidFill>
                  <a:schemeClr val="tx1"/>
                </a:solidFill>
                <a:effectLst/>
                <a:latin typeface="+mn-lt"/>
                <a:ea typeface="+mn-ea"/>
                <a:cs typeface="+mn-cs"/>
              </a:rPr>
              <a:t>TissueMatrix</a:t>
            </a:r>
            <a:r>
              <a:rPr lang="ru-RU" sz="1200" kern="1200" dirty="0">
                <a:solidFill>
                  <a:schemeClr val="tx1"/>
                </a:solidFill>
                <a:effectLst/>
                <a:latin typeface="+mn-lt"/>
                <a:ea typeface="+mn-ea"/>
                <a:cs typeface="+mn-cs"/>
              </a:rPr>
              <a:t>™ и </a:t>
            </a:r>
            <a:r>
              <a:rPr lang="en-US" sz="1200" kern="1200" dirty="0" err="1">
                <a:solidFill>
                  <a:schemeClr val="tx1"/>
                </a:solidFill>
                <a:effectLst/>
                <a:latin typeface="+mn-lt"/>
                <a:ea typeface="+mn-ea"/>
                <a:cs typeface="+mn-cs"/>
              </a:rPr>
              <a:t>GelMatrix</a:t>
            </a:r>
            <a:r>
              <a:rPr lang="ru-RU" sz="1200" kern="1200" dirty="0">
                <a:solidFill>
                  <a:schemeClr val="tx1"/>
                </a:solidFill>
                <a:effectLst/>
                <a:latin typeface="+mn-lt"/>
                <a:ea typeface="+mn-ea"/>
                <a:cs typeface="+mn-cs"/>
              </a:rPr>
              <a:t>™, компания может имитировать мягкий водянистый вид глаза. Австрийская служба 3</a:t>
            </a:r>
            <a:r>
              <a:rPr lang="en-US" sz="1200" kern="1200" dirty="0">
                <a:solidFill>
                  <a:schemeClr val="tx1"/>
                </a:solidFill>
                <a:effectLst/>
                <a:latin typeface="+mn-lt"/>
                <a:ea typeface="+mn-ea"/>
                <a:cs typeface="+mn-cs"/>
              </a:rPr>
              <a:t>D</a:t>
            </a:r>
            <a:r>
              <a:rPr lang="ru-RU" sz="1200" kern="1200" dirty="0">
                <a:solidFill>
                  <a:schemeClr val="tx1"/>
                </a:solidFill>
                <a:effectLst/>
                <a:latin typeface="+mn-lt"/>
                <a:ea typeface="+mn-ea"/>
                <a:cs typeface="+mn-cs"/>
              </a:rPr>
              <a:t>-печати </a:t>
            </a:r>
            <a:r>
              <a:rPr lang="en-US" sz="1200" kern="1200" dirty="0" err="1">
                <a:solidFill>
                  <a:schemeClr val="tx1"/>
                </a:solidFill>
                <a:effectLst/>
                <a:latin typeface="+mn-lt"/>
                <a:ea typeface="+mn-ea"/>
                <a:cs typeface="+mn-cs"/>
              </a:rPr>
              <a:t>Addion</a:t>
            </a:r>
            <a:r>
              <a:rPr lang="en-US" sz="1200" kern="1200" dirty="0">
                <a:solidFill>
                  <a:schemeClr val="tx1"/>
                </a:solidFill>
                <a:effectLst/>
                <a:latin typeface="+mn-lt"/>
                <a:ea typeface="+mn-ea"/>
                <a:cs typeface="+mn-cs"/>
              </a:rPr>
              <a:t> GmbH</a:t>
            </a:r>
            <a:r>
              <a:rPr lang="ru-RU" sz="1200" kern="1200" dirty="0">
                <a:solidFill>
                  <a:schemeClr val="tx1"/>
                </a:solidFill>
                <a:effectLst/>
                <a:latin typeface="+mn-lt"/>
                <a:ea typeface="+mn-ea"/>
                <a:cs typeface="+mn-cs"/>
              </a:rPr>
              <a:t>, специализирующаяся на производстве медицинских устройств, напечатанных на 3</a:t>
            </a:r>
            <a:r>
              <a:rPr lang="en-US" sz="1200" kern="1200" dirty="0">
                <a:solidFill>
                  <a:schemeClr val="tx1"/>
                </a:solidFill>
                <a:effectLst/>
                <a:latin typeface="+mn-lt"/>
                <a:ea typeface="+mn-ea"/>
                <a:cs typeface="+mn-cs"/>
              </a:rPr>
              <a:t>D</a:t>
            </a:r>
            <a:r>
              <a:rPr lang="ru-RU" sz="1200" kern="1200" dirty="0">
                <a:solidFill>
                  <a:schemeClr val="tx1"/>
                </a:solidFill>
                <a:effectLst/>
                <a:latin typeface="+mn-lt"/>
                <a:ea typeface="+mn-ea"/>
                <a:cs typeface="+mn-cs"/>
              </a:rPr>
              <a:t>-принтере, использует технологию </a:t>
            </a:r>
            <a:r>
              <a:rPr lang="ru-RU" sz="1200" kern="1200" dirty="0" err="1">
                <a:solidFill>
                  <a:schemeClr val="tx1"/>
                </a:solidFill>
                <a:effectLst/>
                <a:latin typeface="+mn-lt"/>
                <a:ea typeface="+mn-ea"/>
                <a:cs typeface="+mn-cs"/>
              </a:rPr>
              <a:t>Stratasys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PolyJet</a:t>
            </a:r>
            <a:r>
              <a:rPr lang="ru-RU" sz="1200" kern="1200" dirty="0">
                <a:solidFill>
                  <a:schemeClr val="tx1"/>
                </a:solidFill>
                <a:effectLst/>
                <a:latin typeface="+mn-lt"/>
                <a:ea typeface="+mn-ea"/>
                <a:cs typeface="+mn-cs"/>
              </a:rPr>
              <a:t> для создания сверхреалистичных хирургических моделей глаза, чтобы лучше подготовиться к сложным операциям. Процесс аддитивного производства из нескольких материалов и цветов позволяет достичь беспрецедентного уровня реализма, что является</a:t>
            </a:r>
          </a:p>
          <a:p>
            <a:r>
              <a:rPr lang="ru-RU" sz="1200" kern="1200" dirty="0">
                <a:solidFill>
                  <a:schemeClr val="tx1"/>
                </a:solidFill>
                <a:effectLst/>
                <a:latin typeface="+mn-lt"/>
                <a:ea typeface="+mn-ea"/>
                <a:cs typeface="+mn-cs"/>
              </a:rPr>
              <a:t>значительным преимуществом использования 3</a:t>
            </a:r>
            <a:r>
              <a:rPr lang="en-US" sz="1200" kern="1200" dirty="0">
                <a:solidFill>
                  <a:schemeClr val="tx1"/>
                </a:solidFill>
                <a:effectLst/>
                <a:latin typeface="+mn-lt"/>
                <a:ea typeface="+mn-ea"/>
                <a:cs typeface="+mn-cs"/>
              </a:rPr>
              <a:t>D</a:t>
            </a:r>
            <a:r>
              <a:rPr lang="ru-RU" sz="1200" kern="1200" dirty="0">
                <a:solidFill>
                  <a:schemeClr val="tx1"/>
                </a:solidFill>
                <a:effectLst/>
                <a:latin typeface="+mn-lt"/>
                <a:ea typeface="+mn-ea"/>
                <a:cs typeface="+mn-cs"/>
              </a:rPr>
              <a:t>-печати. Так, применяя материалы </a:t>
            </a:r>
            <a:r>
              <a:rPr lang="en-US" sz="1200" kern="1200" dirty="0" err="1">
                <a:solidFill>
                  <a:schemeClr val="tx1"/>
                </a:solidFill>
                <a:effectLst/>
                <a:latin typeface="+mn-lt"/>
                <a:ea typeface="+mn-ea"/>
                <a:cs typeface="+mn-cs"/>
              </a:rPr>
              <a:t>TissueMatrix</a:t>
            </a:r>
            <a:r>
              <a:rPr lang="ru-RU" sz="1200" kern="1200" dirty="0">
                <a:solidFill>
                  <a:schemeClr val="tx1"/>
                </a:solidFill>
                <a:effectLst/>
                <a:latin typeface="+mn-lt"/>
                <a:ea typeface="+mn-ea"/>
                <a:cs typeface="+mn-cs"/>
              </a:rPr>
              <a:t>™ и </a:t>
            </a:r>
            <a:r>
              <a:rPr lang="en-US" sz="1200" kern="1200" dirty="0" err="1">
                <a:solidFill>
                  <a:schemeClr val="tx1"/>
                </a:solidFill>
                <a:effectLst/>
                <a:latin typeface="+mn-lt"/>
                <a:ea typeface="+mn-ea"/>
                <a:cs typeface="+mn-cs"/>
              </a:rPr>
              <a:t>GelMatrix</a:t>
            </a:r>
            <a:r>
              <a:rPr lang="ru-RU" sz="1200" kern="1200" dirty="0">
                <a:solidFill>
                  <a:schemeClr val="tx1"/>
                </a:solidFill>
                <a:effectLst/>
                <a:latin typeface="+mn-lt"/>
                <a:ea typeface="+mn-ea"/>
                <a:cs typeface="+mn-cs"/>
              </a:rPr>
              <a:t>™, компания может имитировать мягкий водянистый вид глаза.</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3BB73FA-4023-4D93-BEED-7E8A9D51E46D}" type="slidenum">
              <a:rPr lang="ru-RU" smtClean="0"/>
              <a:t>12</a:t>
            </a:fld>
            <a:endParaRPr lang="ru-RU"/>
          </a:p>
        </p:txBody>
      </p:sp>
    </p:spTree>
    <p:extLst>
      <p:ext uri="{BB962C8B-B14F-4D97-AF65-F5344CB8AC3E}">
        <p14:creationId xmlns:p14="http://schemas.microsoft.com/office/powerpoint/2010/main" val="162022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05289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4035788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475524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10364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BD9794-A4CC-42D0-9A65-24C6B9EF4076}"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18904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730690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92433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22462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751941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DBD9794-A4CC-42D0-9A65-24C6B9EF4076}"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4013823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DBD9794-A4CC-42D0-9A65-24C6B9EF4076}"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253834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pic>
        <p:nvPicPr>
          <p:cNvPr id="7" name="Рисунок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6176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2.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t="18385" b="39676"/>
          <a:stretch/>
        </p:blipFill>
        <p:spPr>
          <a:xfrm>
            <a:off x="0" y="3981796"/>
            <a:ext cx="12192000" cy="2876204"/>
          </a:xfrm>
          <a:prstGeom prst="rect">
            <a:avLst/>
          </a:prstGeom>
        </p:spPr>
      </p:pic>
      <p:sp>
        <p:nvSpPr>
          <p:cNvPr id="8" name="Title 1"/>
          <p:cNvSpPr txBox="1">
            <a:spLocks/>
          </p:cNvSpPr>
          <p:nvPr/>
        </p:nvSpPr>
        <p:spPr>
          <a:xfrm>
            <a:off x="1685061" y="1473878"/>
            <a:ext cx="4983979" cy="9561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spc="50" dirty="0">
              <a:ln w="0"/>
              <a:solidFill>
                <a:srgbClr val="97000B"/>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pic>
        <p:nvPicPr>
          <p:cNvPr id="9" name="Picture 4" descr="Фирменный стиль СПбГЭТУ «ЛЭТИ»"/>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78475" y="613887"/>
            <a:ext cx="10578658" cy="1938992"/>
          </a:xfrm>
          <a:prstGeom prst="rect">
            <a:avLst/>
          </a:prstGeom>
          <a:noFill/>
        </p:spPr>
        <p:txBody>
          <a:bodyPr wrap="square" rtlCol="0">
            <a:spAutoFit/>
          </a:bodyPr>
          <a:lstStyle/>
          <a:p>
            <a:r>
              <a:rPr lang="ru-RU" sz="4000" b="1" dirty="0" smtClean="0">
                <a:solidFill>
                  <a:srgbClr val="97000B"/>
                </a:solidFill>
                <a:latin typeface="Times New Roman" panose="02020603050405020304" pitchFamily="18" charset="0"/>
                <a:cs typeface="Times New Roman" panose="02020603050405020304" pitchFamily="18" charset="0"/>
              </a:rPr>
              <a:t>Введение. </a:t>
            </a:r>
            <a:r>
              <a:rPr lang="en-US" sz="4000" b="1" dirty="0" smtClean="0">
                <a:solidFill>
                  <a:srgbClr val="97000B"/>
                </a:solidFill>
                <a:latin typeface="Times New Roman" panose="02020603050405020304" pitchFamily="18" charset="0"/>
                <a:cs typeface="Times New Roman" panose="02020603050405020304" pitchFamily="18" charset="0"/>
              </a:rPr>
              <a:t/>
            </a:r>
            <a:br>
              <a:rPr lang="en-US" sz="4000" b="1" dirty="0" smtClean="0">
                <a:solidFill>
                  <a:srgbClr val="97000B"/>
                </a:solidFill>
                <a:latin typeface="Times New Roman" panose="02020603050405020304" pitchFamily="18" charset="0"/>
                <a:cs typeface="Times New Roman" panose="02020603050405020304" pitchFamily="18" charset="0"/>
              </a:rPr>
            </a:br>
            <a:r>
              <a:rPr lang="ru-RU" sz="4000" b="1" dirty="0" smtClean="0">
                <a:solidFill>
                  <a:srgbClr val="97000B"/>
                </a:solidFill>
                <a:latin typeface="Times New Roman" panose="02020603050405020304" pitchFamily="18" charset="0"/>
                <a:cs typeface="Times New Roman" panose="02020603050405020304" pitchFamily="18" charset="0"/>
              </a:rPr>
              <a:t>Применение </a:t>
            </a:r>
            <a:r>
              <a:rPr lang="ru-RU" sz="4000" b="1" dirty="0">
                <a:solidFill>
                  <a:srgbClr val="97000B"/>
                </a:solidFill>
                <a:latin typeface="Times New Roman" panose="02020603050405020304" pitchFamily="18" charset="0"/>
                <a:cs typeface="Times New Roman" panose="02020603050405020304" pitchFamily="18" charset="0"/>
              </a:rPr>
              <a:t>аддитивных технологий в </a:t>
            </a:r>
            <a:r>
              <a:rPr lang="ru-RU" sz="4000" b="1" dirty="0" smtClean="0">
                <a:solidFill>
                  <a:srgbClr val="97000B"/>
                </a:solidFill>
                <a:latin typeface="Times New Roman" panose="02020603050405020304" pitchFamily="18" charset="0"/>
                <a:cs typeface="Times New Roman" panose="02020603050405020304" pitchFamily="18" charset="0"/>
              </a:rPr>
              <a:t>медицине</a:t>
            </a:r>
            <a:r>
              <a:rPr lang="ru-RU" sz="3600" b="1" dirty="0">
                <a:solidFill>
                  <a:srgbClr val="97000B"/>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a:t>
            </a:r>
            <a:r>
              <a:rPr lang="ru-RU" sz="1100" dirty="0" smtClean="0">
                <a:latin typeface="Times New Roman" panose="02020603050405020304" pitchFamily="18" charset="0"/>
                <a:cs typeface="Times New Roman" panose="02020603050405020304" pitchFamily="18" charset="0"/>
              </a:rPr>
              <a:t>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5549762-AF8C-43A9-A057-F2D195AE6034}"/>
              </a:ext>
            </a:extLst>
          </p:cNvPr>
          <p:cNvSpPr txBox="1"/>
          <p:nvPr/>
        </p:nvSpPr>
        <p:spPr bwMode="auto">
          <a:xfrm>
            <a:off x="486113" y="3566297"/>
            <a:ext cx="6787524" cy="830997"/>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к.м.н</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доцент </a:t>
            </a:r>
            <a:r>
              <a:rPr lang="ru-RU" sz="2000" dirty="0">
                <a:latin typeface="Times New Roman" panose="02020603050405020304" pitchFamily="18" charset="0"/>
                <a:cs typeface="Times New Roman" panose="02020603050405020304" pitchFamily="18" charset="0"/>
              </a:rPr>
              <a:t>ФГБОУ ВО </a:t>
            </a:r>
            <a:r>
              <a:rPr lang="ru-RU" sz="2000" dirty="0" err="1">
                <a:latin typeface="Times New Roman" panose="02020603050405020304" pitchFamily="18" charset="0"/>
                <a:cs typeface="Times New Roman" panose="02020603050405020304" pitchFamily="18" charset="0"/>
              </a:rPr>
              <a:t>ОмГМУ</a:t>
            </a:r>
            <a:r>
              <a:rPr lang="ru-RU" sz="2000" dirty="0">
                <a:latin typeface="Times New Roman" panose="02020603050405020304" pitchFamily="18" charset="0"/>
                <a:cs typeface="Times New Roman" panose="02020603050405020304" pitchFamily="18" charset="0"/>
              </a:rPr>
              <a:t> Минздрава России </a:t>
            </a:r>
            <a:endParaRPr lang="ru-RU" sz="20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Лалов </a:t>
            </a:r>
            <a:r>
              <a:rPr lang="ru-RU" sz="2400" dirty="0" smtClean="0">
                <a:latin typeface="Times New Roman" panose="02020603050405020304" pitchFamily="18" charset="0"/>
                <a:cs typeface="Times New Roman" panose="02020603050405020304" pitchFamily="18" charset="0"/>
              </a:rPr>
              <a:t>Юрий Владимирович</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8E681F-873F-472E-B48B-A8BB41007DB1}"/>
              </a:ext>
            </a:extLst>
          </p:cNvPr>
          <p:cNvSpPr>
            <a:spLocks noGrp="1"/>
          </p:cNvSpPr>
          <p:nvPr>
            <p:ph type="title"/>
          </p:nvPr>
        </p:nvSpPr>
        <p:spPr>
          <a:xfrm>
            <a:off x="924305" y="117730"/>
            <a:ext cx="10219943" cy="1182624"/>
          </a:xfrm>
          <a:ln>
            <a:noFill/>
          </a:ln>
        </p:spPr>
        <p:txBody>
          <a:bodyPr/>
          <a:lstStyle/>
          <a:p>
            <a:pPr algn="ctr"/>
            <a:r>
              <a:rPr lang="ru-RU" dirty="0" smtClean="0">
                <a:latin typeface="Times New Roman" panose="02020603050405020304" pitchFamily="18" charset="0"/>
                <a:cs typeface="Times New Roman" panose="02020603050405020304" pitchFamily="18" charset="0"/>
              </a:rPr>
              <a:t>В стоматологии</a:t>
            </a:r>
            <a:endParaRPr lang="ru-RU"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D463542D-F138-485D-BEA4-08753BE71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461" y="1159697"/>
            <a:ext cx="8835629" cy="4886671"/>
          </a:xfrm>
          <a:prstGeom prst="rect">
            <a:avLst/>
          </a:prstGeom>
        </p:spPr>
      </p:pic>
      <p:sp>
        <p:nvSpPr>
          <p:cNvPr id="5" name="TextBox 4"/>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1476748" y="6419967"/>
            <a:ext cx="485266" cy="369332"/>
          </a:xfrm>
          <a:prstGeom prst="rect">
            <a:avLst/>
          </a:prstGeom>
          <a:solidFill>
            <a:schemeClr val="bg1"/>
          </a:solidFill>
        </p:spPr>
        <p:txBody>
          <a:bodyPr wrap="square" rtlCol="0">
            <a:spAutoFit/>
          </a:bodyPr>
          <a:lstStyle/>
          <a:p>
            <a:pPr algn="ctr"/>
            <a:r>
              <a:rPr lang="en-US" dirty="0" smtClean="0"/>
              <a:t>10</a:t>
            </a:r>
            <a:endParaRPr lang="ru-RU" dirty="0"/>
          </a:p>
        </p:txBody>
      </p:sp>
      <p:pic>
        <p:nvPicPr>
          <p:cNvPr id="7" name="Picture 4" descr="Фирменный стиль СПбГЭТУ «ЛЭТ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77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58324F-5E3A-4C01-B64B-39E9499C8C9B}"/>
              </a:ext>
            </a:extLst>
          </p:cNvPr>
          <p:cNvSpPr>
            <a:spLocks noGrp="1"/>
          </p:cNvSpPr>
          <p:nvPr>
            <p:ph type="title"/>
          </p:nvPr>
        </p:nvSpPr>
        <p:spPr>
          <a:xfrm>
            <a:off x="857250" y="225298"/>
            <a:ext cx="10515600" cy="1325563"/>
          </a:xfrm>
          <a:ln>
            <a:noFill/>
          </a:ln>
        </p:spPr>
        <p:txBody>
          <a:bodyPr/>
          <a:lstStyle/>
          <a:p>
            <a:pPr algn="ctr"/>
            <a:r>
              <a:rPr lang="ru-RU" dirty="0" smtClean="0">
                <a:latin typeface="Times New Roman" panose="02020603050405020304" pitchFamily="18" charset="0"/>
                <a:cs typeface="Times New Roman" panose="02020603050405020304" pitchFamily="18" charset="0"/>
              </a:rPr>
              <a:t>В стоматологии</a:t>
            </a:r>
            <a:endParaRPr lang="ru-RU" dirty="0">
              <a:latin typeface="Times New Roman" panose="02020603050405020304" pitchFamily="18" charset="0"/>
              <a:cs typeface="Times New Roman" panose="02020603050405020304" pitchFamily="18" charset="0"/>
            </a:endParaRPr>
          </a:p>
        </p:txBody>
      </p:sp>
      <p:pic>
        <p:nvPicPr>
          <p:cNvPr id="7" name="Объект 6">
            <a:extLst>
              <a:ext uri="{FF2B5EF4-FFF2-40B4-BE49-F238E27FC236}">
                <a16:creationId xmlns:a16="http://schemas.microsoft.com/office/drawing/2014/main" id="{8980A41C-4AD1-4471-80DB-D2DB84CAB89D}"/>
              </a:ext>
            </a:extLst>
          </p:cNvPr>
          <p:cNvPicPr>
            <a:picLocks noGrp="1" noChangeAspect="1"/>
          </p:cNvPicPr>
          <p:nvPr>
            <p:ph idx="1"/>
          </p:nvPr>
        </p:nvPicPr>
        <p:blipFill>
          <a:blip r:embed="rId3"/>
          <a:stretch>
            <a:fillRect/>
          </a:stretch>
        </p:blipFill>
        <p:spPr>
          <a:xfrm>
            <a:off x="6927213" y="1436561"/>
            <a:ext cx="4829439" cy="4916614"/>
          </a:xfrm>
          <a:prstGeom prst="rect">
            <a:avLst/>
          </a:prstGeom>
        </p:spPr>
      </p:pic>
      <p:sp>
        <p:nvSpPr>
          <p:cNvPr id="8" name="Прямоугольник 7">
            <a:extLst>
              <a:ext uri="{FF2B5EF4-FFF2-40B4-BE49-F238E27FC236}">
                <a16:creationId xmlns:a16="http://schemas.microsoft.com/office/drawing/2014/main" id="{48850C7A-3EA2-4F15-B4B7-5B83726FD9CF}"/>
              </a:ext>
            </a:extLst>
          </p:cNvPr>
          <p:cNvSpPr/>
          <p:nvPr/>
        </p:nvSpPr>
        <p:spPr>
          <a:xfrm>
            <a:off x="552450" y="1893761"/>
            <a:ext cx="6096000" cy="3354765"/>
          </a:xfrm>
          <a:prstGeom prst="rect">
            <a:avLst/>
          </a:prstGeom>
          <a:ln>
            <a:noFill/>
          </a:ln>
        </p:spPr>
        <p:txBody>
          <a:bodyPr wrap="square">
            <a:spAutoFit/>
          </a:bodyPr>
          <a:lstStyle/>
          <a:p>
            <a:pPr>
              <a:spcAft>
                <a:spcPts val="600"/>
              </a:spcAft>
            </a:pPr>
            <a:r>
              <a:rPr lang="ru-RU" sz="2400" dirty="0" smtClean="0">
                <a:latin typeface="Times New Roman" panose="02020603050405020304" pitchFamily="18" charset="0"/>
                <a:cs typeface="Times New Roman" panose="02020603050405020304" pitchFamily="18" charset="0"/>
              </a:rPr>
              <a:t>А - Состояние до операции - </a:t>
            </a:r>
            <a:r>
              <a:rPr lang="ru-RU" sz="2400" dirty="0" err="1" smtClean="0">
                <a:latin typeface="Times New Roman" panose="02020603050405020304" pitchFamily="18" charset="0"/>
                <a:cs typeface="Times New Roman" panose="02020603050405020304" pitchFamily="18" charset="0"/>
              </a:rPr>
              <a:t>Внутриротовой</a:t>
            </a:r>
            <a:r>
              <a:rPr lang="ru-RU"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spcAft>
                <a:spcPts val="600"/>
              </a:spcAft>
            </a:pPr>
            <a:r>
              <a:rPr lang="ru-RU" sz="2400" dirty="0" smtClean="0">
                <a:latin typeface="Times New Roman" panose="02020603050405020304" pitchFamily="18" charset="0"/>
                <a:cs typeface="Times New Roman" panose="02020603050405020304" pitchFamily="18" charset="0"/>
              </a:rPr>
              <a:t>В - Панорамная рентгенограмма</a:t>
            </a:r>
            <a:endParaRPr lang="en-US" sz="2400" dirty="0" smtClean="0">
              <a:latin typeface="Times New Roman" panose="02020603050405020304" pitchFamily="18" charset="0"/>
              <a:cs typeface="Times New Roman" panose="02020603050405020304" pitchFamily="18" charset="0"/>
            </a:endParaRPr>
          </a:p>
          <a:p>
            <a:pPr>
              <a:spcAft>
                <a:spcPts val="600"/>
              </a:spcAft>
            </a:pPr>
            <a:r>
              <a:rPr lang="ru-RU" sz="2400" dirty="0" smtClean="0">
                <a:latin typeface="Times New Roman" panose="02020603050405020304" pitchFamily="18" charset="0"/>
                <a:cs typeface="Times New Roman" panose="02020603050405020304" pitchFamily="18" charset="0"/>
              </a:rPr>
              <a:t>C</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D - Каркас </a:t>
            </a:r>
            <a:r>
              <a:rPr lang="ru-RU" sz="2400" dirty="0">
                <a:latin typeface="Times New Roman" panose="02020603050405020304" pitchFamily="18" charset="0"/>
                <a:cs typeface="Times New Roman" panose="02020603050405020304" pitchFamily="18" charset="0"/>
              </a:rPr>
              <a:t>с винтовой фиксацией, верхняя и нижняя челюсти соответственно</a:t>
            </a:r>
            <a:endParaRPr lang="en-US" sz="2400" dirty="0">
              <a:latin typeface="Times New Roman" panose="02020603050405020304" pitchFamily="18" charset="0"/>
              <a:cs typeface="Times New Roman" panose="02020603050405020304" pitchFamily="18" charset="0"/>
            </a:endParaRPr>
          </a:p>
          <a:p>
            <a:pPr>
              <a:spcAft>
                <a:spcPts val="600"/>
              </a:spcAft>
            </a:pPr>
            <a:r>
              <a:rPr lang="ru-RU" sz="2400" dirty="0" smtClean="0">
                <a:latin typeface="Times New Roman" panose="02020603050405020304" pitchFamily="18" charset="0"/>
                <a:cs typeface="Times New Roman" panose="02020603050405020304" pitchFamily="18" charset="0"/>
              </a:rPr>
              <a:t>Е - </a:t>
            </a:r>
            <a:r>
              <a:rPr lang="ru-RU" sz="2400" dirty="0" err="1" smtClean="0">
                <a:latin typeface="Times New Roman" panose="02020603050405020304" pitchFamily="18" charset="0"/>
                <a:cs typeface="Times New Roman" panose="02020603050405020304" pitchFamily="18" charset="0"/>
              </a:rPr>
              <a:t>Интраоральный</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вид окончательного протеза на месте</a:t>
            </a:r>
            <a:endParaRPr lang="en-US" sz="2400" dirty="0">
              <a:latin typeface="Times New Roman" panose="02020603050405020304" pitchFamily="18" charset="0"/>
              <a:cs typeface="Times New Roman" panose="02020603050405020304" pitchFamily="18" charset="0"/>
            </a:endParaRPr>
          </a:p>
          <a:p>
            <a:pPr>
              <a:spcAft>
                <a:spcPts val="600"/>
              </a:spcAft>
            </a:pPr>
            <a:r>
              <a:rPr lang="ru-RU" sz="2400" dirty="0" smtClean="0">
                <a:latin typeface="Times New Roman" panose="02020603050405020304" pitchFamily="18" charset="0"/>
                <a:cs typeface="Times New Roman" panose="02020603050405020304" pitchFamily="18" charset="0"/>
              </a:rPr>
              <a:t>F - Панорамная </a:t>
            </a:r>
            <a:r>
              <a:rPr lang="ru-RU" sz="2400" dirty="0">
                <a:latin typeface="Times New Roman" panose="02020603050405020304" pitchFamily="18" charset="0"/>
                <a:cs typeface="Times New Roman" panose="02020603050405020304" pitchFamily="18" charset="0"/>
              </a:rPr>
              <a:t>рентгенограмма после лечения </a:t>
            </a:r>
          </a:p>
        </p:txBody>
      </p:sp>
      <p:sp>
        <p:nvSpPr>
          <p:cNvPr id="6" name="TextBox 5"/>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1476748" y="6419967"/>
            <a:ext cx="485266" cy="369332"/>
          </a:xfrm>
          <a:prstGeom prst="rect">
            <a:avLst/>
          </a:prstGeom>
          <a:solidFill>
            <a:schemeClr val="bg1"/>
          </a:solidFill>
        </p:spPr>
        <p:txBody>
          <a:bodyPr wrap="square" rtlCol="0">
            <a:spAutoFit/>
          </a:bodyPr>
          <a:lstStyle/>
          <a:p>
            <a:pPr algn="ctr"/>
            <a:r>
              <a:rPr lang="en-US" dirty="0" smtClean="0"/>
              <a:t>11</a:t>
            </a:r>
            <a:endParaRPr lang="ru-RU" dirty="0"/>
          </a:p>
        </p:txBody>
      </p:sp>
      <p:pic>
        <p:nvPicPr>
          <p:cNvPr id="10" name="Picture 4" descr="Фирменный стиль СПбГЭТУ «ЛЭТ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942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36525"/>
            <a:ext cx="10515600" cy="1325563"/>
          </a:xfrm>
          <a:ln>
            <a:noFill/>
          </a:ln>
        </p:spPr>
        <p:txBody>
          <a:bodyPr/>
          <a:lstStyle/>
          <a:p>
            <a:pPr algn="ctr"/>
            <a:r>
              <a:rPr lang="ru-RU" dirty="0">
                <a:latin typeface="Times New Roman" panose="02020603050405020304" pitchFamily="18" charset="0"/>
                <a:cs typeface="Times New Roman" panose="02020603050405020304" pitchFamily="18" charset="0"/>
              </a:rPr>
              <a:t>Реалистичная модель глаза </a:t>
            </a: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364" y="2166746"/>
            <a:ext cx="6027603" cy="3444344"/>
          </a:xfrm>
        </p:spPr>
      </p:pic>
      <p:sp>
        <p:nvSpPr>
          <p:cNvPr id="6" name="Прямоугольник 5"/>
          <p:cNvSpPr/>
          <p:nvPr/>
        </p:nvSpPr>
        <p:spPr>
          <a:xfrm>
            <a:off x="5943600" y="1585886"/>
            <a:ext cx="6096000" cy="646331"/>
          </a:xfrm>
          <a:prstGeom prst="rect">
            <a:avLst/>
          </a:prstGeom>
        </p:spPr>
        <p:txBody>
          <a:bodyPr>
            <a:spAutoFit/>
          </a:bodyPr>
          <a:lstStyle/>
          <a:p>
            <a:pPr algn="ctr"/>
            <a:r>
              <a:rPr lang="fr-FR" dirty="0">
                <a:latin typeface="Times New Roman" panose="02020603050405020304" pitchFamily="18" charset="0"/>
                <a:cs typeface="Times New Roman" panose="02020603050405020304" pitchFamily="18" charset="0"/>
              </a:rPr>
              <a:t>L'impression 3D au service de l'ophtalmologie : Addition conçoit des modèles d’yeux ultra réalistes</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852" y="2356015"/>
            <a:ext cx="4745948" cy="2791734"/>
          </a:xfrm>
          <a:prstGeom prst="rect">
            <a:avLst/>
          </a:prstGeom>
        </p:spPr>
      </p:pic>
      <p:sp>
        <p:nvSpPr>
          <p:cNvPr id="8" name="TextBox 7"/>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1476748" y="6419967"/>
            <a:ext cx="485266" cy="369332"/>
          </a:xfrm>
          <a:prstGeom prst="rect">
            <a:avLst/>
          </a:prstGeom>
          <a:solidFill>
            <a:schemeClr val="bg1"/>
          </a:solidFill>
        </p:spPr>
        <p:txBody>
          <a:bodyPr wrap="square" rtlCol="0">
            <a:spAutoFit/>
          </a:bodyPr>
          <a:lstStyle/>
          <a:p>
            <a:pPr algn="ctr"/>
            <a:r>
              <a:rPr lang="en-US" dirty="0" smtClean="0"/>
              <a:t>12</a:t>
            </a:r>
            <a:endParaRPr lang="ru-RU" dirty="0"/>
          </a:p>
        </p:txBody>
      </p:sp>
      <p:pic>
        <p:nvPicPr>
          <p:cNvPr id="10" name="Picture 4" descr="Фирменный стиль СПбГЭТУ «ЛЭТИ»"/>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822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DFB5AA-7CB9-4EE9-8DEA-99C8CE40DAC6}"/>
              </a:ext>
            </a:extLst>
          </p:cNvPr>
          <p:cNvSpPr>
            <a:spLocks noGrp="1"/>
          </p:cNvSpPr>
          <p:nvPr>
            <p:ph type="title"/>
          </p:nvPr>
        </p:nvSpPr>
        <p:spPr>
          <a:xfrm>
            <a:off x="838200" y="127762"/>
            <a:ext cx="10515600" cy="1325563"/>
          </a:xfrm>
          <a:ln>
            <a:noFill/>
          </a:ln>
        </p:spPr>
        <p:txBody>
          <a:bodyPr/>
          <a:lstStyle/>
          <a:p>
            <a:pPr algn="ctr"/>
            <a:r>
              <a:rPr lang="ru-RU" dirty="0">
                <a:latin typeface="Times New Roman" panose="02020603050405020304" pitchFamily="18" charset="0"/>
                <a:cs typeface="Times New Roman" panose="02020603050405020304" pitchFamily="18" charset="0"/>
              </a:rPr>
              <a:t>Слуховой аппарат </a:t>
            </a:r>
            <a:r>
              <a:rPr lang="ru-RU"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Phonax</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id="{C9C4CBF3-A617-4105-9949-6F2F5C29CE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678" y="1453325"/>
            <a:ext cx="5538256" cy="4553574"/>
          </a:xfrm>
        </p:spPr>
      </p:pic>
      <p:pic>
        <p:nvPicPr>
          <p:cNvPr id="7" name="Рисунок 6">
            <a:extLst>
              <a:ext uri="{FF2B5EF4-FFF2-40B4-BE49-F238E27FC236}">
                <a16:creationId xmlns:a16="http://schemas.microsoft.com/office/drawing/2014/main" id="{B28FDAE0-F2C7-422B-ADC9-FC2562729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875" y="1453325"/>
            <a:ext cx="6187447" cy="4553574"/>
          </a:xfrm>
          <a:prstGeom prst="rect">
            <a:avLst/>
          </a:prstGeom>
        </p:spPr>
      </p:pic>
      <p:sp>
        <p:nvSpPr>
          <p:cNvPr id="6" name="TextBox 5"/>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1476748" y="6419967"/>
            <a:ext cx="485266" cy="369332"/>
          </a:xfrm>
          <a:prstGeom prst="rect">
            <a:avLst/>
          </a:prstGeom>
          <a:solidFill>
            <a:schemeClr val="bg1"/>
          </a:solidFill>
        </p:spPr>
        <p:txBody>
          <a:bodyPr wrap="square" rtlCol="0">
            <a:spAutoFit/>
          </a:bodyPr>
          <a:lstStyle/>
          <a:p>
            <a:pPr algn="ctr"/>
            <a:r>
              <a:rPr lang="en-US" dirty="0" smtClean="0"/>
              <a:t>13</a:t>
            </a:r>
            <a:endParaRPr lang="ru-RU" dirty="0"/>
          </a:p>
        </p:txBody>
      </p:sp>
      <p:pic>
        <p:nvPicPr>
          <p:cNvPr id="9" name="Picture 4" descr="Фирменный стиль СПбГЭТУ «ЛЭТ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956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5029" y="346075"/>
            <a:ext cx="10091057" cy="1325563"/>
          </a:xfrm>
          <a:ln>
            <a:noFill/>
          </a:ln>
        </p:spPr>
        <p:txBody>
          <a:bodyPr>
            <a:normAutofit fontScale="90000"/>
          </a:bodyPr>
          <a:lstStyle/>
          <a:p>
            <a:pPr algn="ctr"/>
            <a:r>
              <a:rPr lang="ru-RU" dirty="0">
                <a:latin typeface="Times New Roman" panose="02020603050405020304" pitchFamily="18" charset="0"/>
                <a:cs typeface="Times New Roman" panose="02020603050405020304" pitchFamily="18" charset="0"/>
              </a:rPr>
              <a:t>Ушная  барабанная перепонка </a:t>
            </a:r>
            <a:r>
              <a:rPr lang="en-US" dirty="0" err="1">
                <a:latin typeface="Times New Roman" panose="02020603050405020304" pitchFamily="18" charset="0"/>
                <a:cs typeface="Times New Roman" panose="02020603050405020304" pitchFamily="18" charset="0"/>
              </a:rPr>
              <a:t>PhonoGraft</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распечатанной на 3</a:t>
            </a:r>
            <a:r>
              <a:rPr lang="en-US" dirty="0">
                <a:latin typeface="Times New Roman" panose="02020603050405020304" pitchFamily="18" charset="0"/>
                <a:cs typeface="Times New Roman" panose="02020603050405020304" pitchFamily="18" charset="0"/>
              </a:rPr>
              <a:t>D-</a:t>
            </a:r>
            <a:r>
              <a:rPr lang="ru-RU" dirty="0">
                <a:latin typeface="Times New Roman" panose="02020603050405020304" pitchFamily="18" charset="0"/>
                <a:cs typeface="Times New Roman" panose="02020603050405020304" pitchFamily="18" charset="0"/>
              </a:rPr>
              <a:t>принтере. </a:t>
            </a:r>
          </a:p>
        </p:txBody>
      </p:sp>
      <p:pic>
        <p:nvPicPr>
          <p:cNvPr id="7" name="Объект 6"/>
          <p:cNvPicPr>
            <a:picLocks noGrp="1" noChangeAspect="1"/>
          </p:cNvPicPr>
          <p:nvPr>
            <p:ph idx="1"/>
          </p:nvPr>
        </p:nvPicPr>
        <p:blipFill>
          <a:blip r:embed="rId3"/>
          <a:stretch>
            <a:fillRect/>
          </a:stretch>
        </p:blipFill>
        <p:spPr>
          <a:xfrm>
            <a:off x="8828801" y="1815364"/>
            <a:ext cx="2714449" cy="4460877"/>
          </a:xfrm>
          <a:prstGeom prst="rect">
            <a:avLst/>
          </a:prstGeom>
        </p:spPr>
      </p:pic>
      <p:pic>
        <p:nvPicPr>
          <p:cNvPr id="5" name="Рисунок 4"/>
          <p:cNvPicPr>
            <a:picLocks noChangeAspect="1"/>
          </p:cNvPicPr>
          <p:nvPr/>
        </p:nvPicPr>
        <p:blipFill>
          <a:blip r:embed="rId4"/>
          <a:stretch>
            <a:fillRect/>
          </a:stretch>
        </p:blipFill>
        <p:spPr>
          <a:xfrm>
            <a:off x="519476" y="2443452"/>
            <a:ext cx="7850686" cy="2716500"/>
          </a:xfrm>
          <a:prstGeom prst="rect">
            <a:avLst/>
          </a:prstGeom>
        </p:spPr>
      </p:pic>
      <p:sp>
        <p:nvSpPr>
          <p:cNvPr id="6" name="TextBox 5"/>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1476748" y="6419967"/>
            <a:ext cx="485266" cy="369332"/>
          </a:xfrm>
          <a:prstGeom prst="rect">
            <a:avLst/>
          </a:prstGeom>
          <a:solidFill>
            <a:schemeClr val="bg1"/>
          </a:solidFill>
        </p:spPr>
        <p:txBody>
          <a:bodyPr wrap="square" rtlCol="0">
            <a:spAutoFit/>
          </a:bodyPr>
          <a:lstStyle/>
          <a:p>
            <a:pPr algn="ctr"/>
            <a:r>
              <a:rPr lang="en-US" dirty="0" smtClean="0"/>
              <a:t>14</a:t>
            </a:r>
            <a:endParaRPr lang="ru-RU" dirty="0"/>
          </a:p>
        </p:txBody>
      </p:sp>
      <p:pic>
        <p:nvPicPr>
          <p:cNvPr id="10" name="Picture 4" descr="Фирменный стиль СПбГЭТУ «ЛЭТИ»"/>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267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a:extLst>
              <a:ext uri="{FF2B5EF4-FFF2-40B4-BE49-F238E27FC236}">
                <a16:creationId xmlns:a16="http://schemas.microsoft.com/office/drawing/2014/main" id="{ADE47459-D6E5-4E8F-89B5-A412D12CD24C}"/>
              </a:ext>
            </a:extLst>
          </p:cNvPr>
          <p:cNvSpPr>
            <a:spLocks noGrp="1"/>
          </p:cNvSpPr>
          <p:nvPr>
            <p:ph type="title"/>
          </p:nvPr>
        </p:nvSpPr>
        <p:spPr>
          <a:xfrm>
            <a:off x="838200" y="272956"/>
            <a:ext cx="10515600" cy="1325563"/>
          </a:xfrm>
          <a:ln>
            <a:noFill/>
          </a:ln>
        </p:spPr>
        <p:txBody>
          <a:bodyPr/>
          <a:lstStyle/>
          <a:p>
            <a:pPr algn="ctr"/>
            <a:r>
              <a:rPr lang="ru-RU" dirty="0">
                <a:latin typeface="Times New Roman" panose="02020603050405020304" pitchFamily="18" charset="0"/>
                <a:cs typeface="Times New Roman" panose="02020603050405020304" pitchFamily="18" charset="0"/>
              </a:rPr>
              <a:t>Индивидуальные насадки на дверные ручки</a:t>
            </a:r>
          </a:p>
        </p:txBody>
      </p:sp>
      <p:pic>
        <p:nvPicPr>
          <p:cNvPr id="8" name="Рисунок 7">
            <a:extLst>
              <a:ext uri="{FF2B5EF4-FFF2-40B4-BE49-F238E27FC236}">
                <a16:creationId xmlns:a16="http://schemas.microsoft.com/office/drawing/2014/main" id="{AE74EDEE-4331-4762-BA86-890EC2A87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561" y="1843089"/>
            <a:ext cx="4458462" cy="3908790"/>
          </a:xfrm>
          <a:prstGeom prst="rect">
            <a:avLst/>
          </a:prstGeom>
        </p:spPr>
      </p:pic>
      <p:sp>
        <p:nvSpPr>
          <p:cNvPr id="9" name="TextBox 8">
            <a:extLst>
              <a:ext uri="{FF2B5EF4-FFF2-40B4-BE49-F238E27FC236}">
                <a16:creationId xmlns:a16="http://schemas.microsoft.com/office/drawing/2014/main" id="{D222B53C-894F-4A89-9FAD-25DBA4CCE3A4}"/>
              </a:ext>
            </a:extLst>
          </p:cNvPr>
          <p:cNvSpPr txBox="1"/>
          <p:nvPr/>
        </p:nvSpPr>
        <p:spPr>
          <a:xfrm>
            <a:off x="5741669" y="2690304"/>
            <a:ext cx="6326505" cy="1892826"/>
          </a:xfrm>
          <a:prstGeom prst="rect">
            <a:avLst/>
          </a:prstGeom>
          <a:noFill/>
          <a:ln>
            <a:noFill/>
          </a:ln>
        </p:spPr>
        <p:txBody>
          <a:bodyPr wrap="square" rtlCol="0">
            <a:spAutoFit/>
          </a:bodyPr>
          <a:lstStyle/>
          <a:p>
            <a:pPr marL="342900" indent="-342900">
              <a:spcAft>
                <a:spcPts val="600"/>
              </a:spcAft>
              <a:buAutoNum type="arabicParenR"/>
            </a:pPr>
            <a:r>
              <a:rPr lang="ru-RU" sz="2800" dirty="0" smtClean="0">
                <a:latin typeface="Times New Roman" panose="02020603050405020304" pitchFamily="18" charset="0"/>
                <a:cs typeface="Times New Roman" panose="02020603050405020304" pitchFamily="18" charset="0"/>
              </a:rPr>
              <a:t>Обеспечивают </a:t>
            </a:r>
            <a:r>
              <a:rPr lang="ru-RU" sz="2800" dirty="0">
                <a:latin typeface="Times New Roman" panose="02020603050405020304" pitchFamily="18" charset="0"/>
                <a:cs typeface="Times New Roman" panose="02020603050405020304" pitchFamily="18" charset="0"/>
              </a:rPr>
              <a:t>дополнительную гигиену</a:t>
            </a:r>
            <a:r>
              <a:rPr lang="ru-RU" sz="2800" dirty="0" smtClean="0">
                <a:latin typeface="Times New Roman" panose="02020603050405020304" pitchFamily="18" charset="0"/>
                <a:cs typeface="Times New Roman" panose="02020603050405020304" pitchFamily="18" charset="0"/>
              </a:rPr>
              <a:t>.</a:t>
            </a:r>
          </a:p>
          <a:p>
            <a:pPr marL="342900" indent="-342900">
              <a:spcAft>
                <a:spcPts val="600"/>
              </a:spcAft>
              <a:buFontTx/>
              <a:buAutoNum type="arabicParenR"/>
            </a:pPr>
            <a:r>
              <a:rPr lang="ru-RU" sz="2800" dirty="0">
                <a:latin typeface="Times New Roman" panose="02020603050405020304" pitchFamily="18" charset="0"/>
                <a:cs typeface="Times New Roman" panose="02020603050405020304" pitchFamily="18" charset="0"/>
              </a:rPr>
              <a:t>Дополнительное удобство людям с ограниченными возможностями</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1476748" y="6419967"/>
            <a:ext cx="485266" cy="369332"/>
          </a:xfrm>
          <a:prstGeom prst="rect">
            <a:avLst/>
          </a:prstGeom>
          <a:solidFill>
            <a:schemeClr val="bg1"/>
          </a:solidFill>
        </p:spPr>
        <p:txBody>
          <a:bodyPr wrap="square" rtlCol="0">
            <a:spAutoFit/>
          </a:bodyPr>
          <a:lstStyle/>
          <a:p>
            <a:pPr algn="ctr"/>
            <a:r>
              <a:rPr lang="en-US" dirty="0" smtClean="0"/>
              <a:t>15</a:t>
            </a:r>
            <a:endParaRPr lang="ru-RU" dirty="0"/>
          </a:p>
        </p:txBody>
      </p:sp>
      <p:pic>
        <p:nvPicPr>
          <p:cNvPr id="10" name="Picture 4" descr="Фирменный стиль СПбГЭТУ «ЛЭТ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732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1BCD1E-6ADE-4042-BC41-20CCB4BE7F20}"/>
              </a:ext>
            </a:extLst>
          </p:cNvPr>
          <p:cNvSpPr>
            <a:spLocks noGrp="1"/>
          </p:cNvSpPr>
          <p:nvPr>
            <p:ph type="title"/>
          </p:nvPr>
        </p:nvSpPr>
        <p:spPr>
          <a:xfrm>
            <a:off x="838200" y="145669"/>
            <a:ext cx="10515600" cy="1325563"/>
          </a:xfrm>
          <a:ln>
            <a:noFill/>
          </a:ln>
        </p:spPr>
        <p:txBody>
          <a:bodyPr/>
          <a:lstStyle/>
          <a:p>
            <a:pPr algn="ctr"/>
            <a:r>
              <a:rPr lang="ru-RU" dirty="0">
                <a:latin typeface="Times New Roman" panose="02020603050405020304" pitchFamily="18" charset="0"/>
                <a:cs typeface="Times New Roman" panose="02020603050405020304" pitchFamily="18" charset="0"/>
              </a:rPr>
              <a:t>Компании использующие напечатанные носовые пробники в период </a:t>
            </a:r>
            <a:r>
              <a:rPr lang="en-US" dirty="0">
                <a:latin typeface="Times New Roman" panose="02020603050405020304" pitchFamily="18" charset="0"/>
                <a:cs typeface="Times New Roman" panose="02020603050405020304" pitchFamily="18" charset="0"/>
              </a:rPr>
              <a:t>COVID-19</a:t>
            </a:r>
            <a:endParaRPr lang="ru-RU"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A8BE5179-CD32-4748-BFAB-8BF2165AF2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72" y="1709737"/>
            <a:ext cx="4041131" cy="4205287"/>
          </a:xfrm>
          <a:prstGeom prst="rect">
            <a:avLst/>
          </a:prstGeom>
        </p:spPr>
      </p:pic>
      <p:graphicFrame>
        <p:nvGraphicFramePr>
          <p:cNvPr id="7" name="Таблица 6">
            <a:extLst>
              <a:ext uri="{FF2B5EF4-FFF2-40B4-BE49-F238E27FC236}">
                <a16:creationId xmlns:a16="http://schemas.microsoft.com/office/drawing/2014/main" id="{4B2D0CE4-0ECA-46AA-90E8-613684C7AC6B}"/>
              </a:ext>
            </a:extLst>
          </p:cNvPr>
          <p:cNvGraphicFramePr>
            <a:graphicFrameLocks noGrp="1"/>
          </p:cNvGraphicFramePr>
          <p:nvPr>
            <p:extLst>
              <p:ext uri="{D42A27DB-BD31-4B8C-83A1-F6EECF244321}">
                <p14:modId xmlns:p14="http://schemas.microsoft.com/office/powerpoint/2010/main" val="1940357221"/>
              </p:ext>
            </p:extLst>
          </p:nvPr>
        </p:nvGraphicFramePr>
        <p:xfrm>
          <a:off x="4932482" y="2059445"/>
          <a:ext cx="6928272" cy="3522204"/>
        </p:xfrm>
        <a:graphic>
          <a:graphicData uri="http://schemas.openxmlformats.org/drawingml/2006/table">
            <a:tbl>
              <a:tblPr>
                <a:effectLst>
                  <a:outerShdw blurRad="50800" dist="38100" dir="5400000" algn="t" rotWithShape="0">
                    <a:prstClr val="black">
                      <a:alpha val="40000"/>
                    </a:prstClr>
                  </a:outerShdw>
                </a:effectLst>
              </a:tblPr>
              <a:tblGrid>
                <a:gridCol w="3464136">
                  <a:extLst>
                    <a:ext uri="{9D8B030D-6E8A-4147-A177-3AD203B41FA5}">
                      <a16:colId xmlns:a16="http://schemas.microsoft.com/office/drawing/2014/main" val="105028255"/>
                    </a:ext>
                  </a:extLst>
                </a:gridCol>
                <a:gridCol w="3464136">
                  <a:extLst>
                    <a:ext uri="{9D8B030D-6E8A-4147-A177-3AD203B41FA5}">
                      <a16:colId xmlns:a16="http://schemas.microsoft.com/office/drawing/2014/main" val="110798895"/>
                    </a:ext>
                  </a:extLst>
                </a:gridCol>
              </a:tblGrid>
              <a:tr h="391356">
                <a:tc>
                  <a:txBody>
                    <a:bodyPr/>
                    <a:lstStyle/>
                    <a:p>
                      <a:pPr algn="l"/>
                      <a:r>
                        <a:rPr lang="en-US" sz="1900"/>
                        <a:t>Company</a:t>
                      </a:r>
                    </a:p>
                  </a:txBody>
                  <a:tcPr marL="97839" marR="97839" marT="48919" marB="48919" anchor="ctr">
                    <a:lnL>
                      <a:noFill/>
                    </a:lnL>
                    <a:lnR>
                      <a:noFill/>
                    </a:lnR>
                    <a:lnT>
                      <a:noFill/>
                    </a:lnT>
                    <a:lnB>
                      <a:noFill/>
                    </a:lnB>
                    <a:solidFill>
                      <a:schemeClr val="bg1">
                        <a:lumMod val="95000"/>
                      </a:schemeClr>
                    </a:solidFill>
                  </a:tcPr>
                </a:tc>
                <a:tc>
                  <a:txBody>
                    <a:bodyPr/>
                    <a:lstStyle/>
                    <a:p>
                      <a:pPr algn="l"/>
                      <a:r>
                        <a:rPr lang="en-US" sz="1900"/>
                        <a:t>Country</a:t>
                      </a:r>
                    </a:p>
                  </a:txBody>
                  <a:tcPr marL="97839" marR="97839" marT="48919" marB="48919" anchor="ctr">
                    <a:lnL>
                      <a:noFill/>
                    </a:lnL>
                    <a:lnR>
                      <a:noFill/>
                    </a:lnR>
                    <a:lnT>
                      <a:noFill/>
                    </a:lnT>
                    <a:lnB>
                      <a:noFill/>
                    </a:lnB>
                    <a:solidFill>
                      <a:schemeClr val="bg1">
                        <a:lumMod val="95000"/>
                      </a:schemeClr>
                    </a:solidFill>
                  </a:tcPr>
                </a:tc>
                <a:extLst>
                  <a:ext uri="{0D108BD9-81ED-4DB2-BD59-A6C34878D82A}">
                    <a16:rowId xmlns:a16="http://schemas.microsoft.com/office/drawing/2014/main" val="799942333"/>
                  </a:ext>
                </a:extLst>
              </a:tr>
              <a:tr h="391356">
                <a:tc>
                  <a:txBody>
                    <a:bodyPr/>
                    <a:lstStyle/>
                    <a:p>
                      <a:pPr algn="l"/>
                      <a:r>
                        <a:rPr lang="en-US" sz="1900"/>
                        <a:t>Markforged</a:t>
                      </a:r>
                    </a:p>
                  </a:txBody>
                  <a:tcPr marL="97839" marR="97839" marT="48919" marB="48919" anchor="ctr">
                    <a:lnL>
                      <a:noFill/>
                    </a:lnL>
                    <a:lnR>
                      <a:noFill/>
                    </a:lnR>
                    <a:lnT>
                      <a:noFill/>
                    </a:lnT>
                    <a:lnB>
                      <a:noFill/>
                    </a:lnB>
                    <a:solidFill>
                      <a:schemeClr val="bg1">
                        <a:lumMod val="95000"/>
                      </a:schemeClr>
                    </a:solidFill>
                  </a:tcPr>
                </a:tc>
                <a:tc>
                  <a:txBody>
                    <a:bodyPr/>
                    <a:lstStyle/>
                    <a:p>
                      <a:pPr algn="l"/>
                      <a:r>
                        <a:rPr lang="en-US" sz="1900"/>
                        <a:t>USA</a:t>
                      </a:r>
                    </a:p>
                  </a:txBody>
                  <a:tcPr marL="97839" marR="97839" marT="48919" marB="48919" anchor="ctr">
                    <a:lnL>
                      <a:noFill/>
                    </a:lnL>
                    <a:lnR>
                      <a:noFill/>
                    </a:lnR>
                    <a:lnT>
                      <a:noFill/>
                    </a:lnT>
                    <a:lnB>
                      <a:noFill/>
                    </a:lnB>
                    <a:solidFill>
                      <a:schemeClr val="bg1">
                        <a:lumMod val="95000"/>
                      </a:schemeClr>
                    </a:solidFill>
                  </a:tcPr>
                </a:tc>
                <a:extLst>
                  <a:ext uri="{0D108BD9-81ED-4DB2-BD59-A6C34878D82A}">
                    <a16:rowId xmlns:a16="http://schemas.microsoft.com/office/drawing/2014/main" val="603419010"/>
                  </a:ext>
                </a:extLst>
              </a:tr>
              <a:tr h="391356">
                <a:tc>
                  <a:txBody>
                    <a:bodyPr/>
                    <a:lstStyle/>
                    <a:p>
                      <a:pPr algn="l"/>
                      <a:r>
                        <a:rPr lang="en-US" sz="1900"/>
                        <a:t>Forecast 3D</a:t>
                      </a:r>
                    </a:p>
                  </a:txBody>
                  <a:tcPr marL="97839" marR="97839" marT="48919" marB="48919" anchor="ctr">
                    <a:lnL>
                      <a:noFill/>
                    </a:lnL>
                    <a:lnR>
                      <a:noFill/>
                    </a:lnR>
                    <a:lnT>
                      <a:noFill/>
                    </a:lnT>
                    <a:lnB>
                      <a:noFill/>
                    </a:lnB>
                    <a:solidFill>
                      <a:schemeClr val="bg1">
                        <a:lumMod val="95000"/>
                      </a:schemeClr>
                    </a:solidFill>
                  </a:tcPr>
                </a:tc>
                <a:tc>
                  <a:txBody>
                    <a:bodyPr/>
                    <a:lstStyle/>
                    <a:p>
                      <a:pPr algn="l"/>
                      <a:r>
                        <a:rPr lang="en-US" sz="1900"/>
                        <a:t>USA</a:t>
                      </a:r>
                    </a:p>
                  </a:txBody>
                  <a:tcPr marL="97839" marR="97839" marT="48919" marB="48919" anchor="ctr">
                    <a:lnL>
                      <a:noFill/>
                    </a:lnL>
                    <a:lnR>
                      <a:noFill/>
                    </a:lnR>
                    <a:lnT>
                      <a:noFill/>
                    </a:lnT>
                    <a:lnB>
                      <a:noFill/>
                    </a:lnB>
                    <a:solidFill>
                      <a:schemeClr val="bg1">
                        <a:lumMod val="95000"/>
                      </a:schemeClr>
                    </a:solidFill>
                  </a:tcPr>
                </a:tc>
                <a:extLst>
                  <a:ext uri="{0D108BD9-81ED-4DB2-BD59-A6C34878D82A}">
                    <a16:rowId xmlns:a16="http://schemas.microsoft.com/office/drawing/2014/main" val="55639671"/>
                  </a:ext>
                </a:extLst>
              </a:tr>
              <a:tr h="391356">
                <a:tc>
                  <a:txBody>
                    <a:bodyPr/>
                    <a:lstStyle/>
                    <a:p>
                      <a:pPr algn="l"/>
                      <a:r>
                        <a:rPr lang="en-US" sz="1900"/>
                        <a:t>Carbon</a:t>
                      </a:r>
                    </a:p>
                  </a:txBody>
                  <a:tcPr marL="97839" marR="97839" marT="48919" marB="48919" anchor="ctr">
                    <a:lnL>
                      <a:noFill/>
                    </a:lnL>
                    <a:lnR>
                      <a:noFill/>
                    </a:lnR>
                    <a:lnT>
                      <a:noFill/>
                    </a:lnT>
                    <a:lnB>
                      <a:noFill/>
                    </a:lnB>
                    <a:solidFill>
                      <a:schemeClr val="bg1">
                        <a:lumMod val="95000"/>
                      </a:schemeClr>
                    </a:solidFill>
                  </a:tcPr>
                </a:tc>
                <a:tc>
                  <a:txBody>
                    <a:bodyPr/>
                    <a:lstStyle/>
                    <a:p>
                      <a:pPr algn="l"/>
                      <a:r>
                        <a:rPr lang="en-US" sz="1900"/>
                        <a:t>USA</a:t>
                      </a:r>
                    </a:p>
                  </a:txBody>
                  <a:tcPr marL="97839" marR="97839" marT="48919" marB="48919" anchor="ctr">
                    <a:lnL>
                      <a:noFill/>
                    </a:lnL>
                    <a:lnR>
                      <a:noFill/>
                    </a:lnR>
                    <a:lnT>
                      <a:noFill/>
                    </a:lnT>
                    <a:lnB>
                      <a:noFill/>
                    </a:lnB>
                    <a:solidFill>
                      <a:schemeClr val="bg1">
                        <a:lumMod val="95000"/>
                      </a:schemeClr>
                    </a:solidFill>
                  </a:tcPr>
                </a:tc>
                <a:extLst>
                  <a:ext uri="{0D108BD9-81ED-4DB2-BD59-A6C34878D82A}">
                    <a16:rowId xmlns:a16="http://schemas.microsoft.com/office/drawing/2014/main" val="1861867726"/>
                  </a:ext>
                </a:extLst>
              </a:tr>
              <a:tr h="391356">
                <a:tc>
                  <a:txBody>
                    <a:bodyPr/>
                    <a:lstStyle/>
                    <a:p>
                      <a:pPr algn="l"/>
                      <a:r>
                        <a:rPr lang="en-US" sz="1900"/>
                        <a:t>Paragon</a:t>
                      </a:r>
                    </a:p>
                  </a:txBody>
                  <a:tcPr marL="97839" marR="97839" marT="48919" marB="48919" anchor="ctr">
                    <a:lnL>
                      <a:noFill/>
                    </a:lnL>
                    <a:lnR>
                      <a:noFill/>
                    </a:lnR>
                    <a:lnT>
                      <a:noFill/>
                    </a:lnT>
                    <a:lnB>
                      <a:noFill/>
                    </a:lnB>
                    <a:solidFill>
                      <a:schemeClr val="bg1">
                        <a:lumMod val="95000"/>
                      </a:schemeClr>
                    </a:solidFill>
                  </a:tcPr>
                </a:tc>
                <a:tc>
                  <a:txBody>
                    <a:bodyPr/>
                    <a:lstStyle/>
                    <a:p>
                      <a:pPr algn="l"/>
                      <a:r>
                        <a:rPr lang="en-US" sz="1900"/>
                        <a:t>UK</a:t>
                      </a:r>
                    </a:p>
                  </a:txBody>
                  <a:tcPr marL="97839" marR="97839" marT="48919" marB="48919" anchor="ctr">
                    <a:lnL>
                      <a:noFill/>
                    </a:lnL>
                    <a:lnR>
                      <a:noFill/>
                    </a:lnR>
                    <a:lnT>
                      <a:noFill/>
                    </a:lnT>
                    <a:lnB>
                      <a:noFill/>
                    </a:lnB>
                    <a:solidFill>
                      <a:schemeClr val="bg1">
                        <a:lumMod val="95000"/>
                      </a:schemeClr>
                    </a:solidFill>
                  </a:tcPr>
                </a:tc>
                <a:extLst>
                  <a:ext uri="{0D108BD9-81ED-4DB2-BD59-A6C34878D82A}">
                    <a16:rowId xmlns:a16="http://schemas.microsoft.com/office/drawing/2014/main" val="1287477907"/>
                  </a:ext>
                </a:extLst>
              </a:tr>
              <a:tr h="391356">
                <a:tc>
                  <a:txBody>
                    <a:bodyPr/>
                    <a:lstStyle/>
                    <a:p>
                      <a:pPr algn="l"/>
                      <a:r>
                        <a:rPr lang="en-US" sz="1900"/>
                        <a:t>EnvisionTEC</a:t>
                      </a:r>
                    </a:p>
                  </a:txBody>
                  <a:tcPr marL="97839" marR="97839" marT="48919" marB="48919" anchor="ctr">
                    <a:lnL>
                      <a:noFill/>
                    </a:lnL>
                    <a:lnR>
                      <a:noFill/>
                    </a:lnR>
                    <a:lnT>
                      <a:noFill/>
                    </a:lnT>
                    <a:lnB>
                      <a:noFill/>
                    </a:lnB>
                    <a:solidFill>
                      <a:schemeClr val="bg1">
                        <a:lumMod val="95000"/>
                      </a:schemeClr>
                    </a:solidFill>
                  </a:tcPr>
                </a:tc>
                <a:tc>
                  <a:txBody>
                    <a:bodyPr/>
                    <a:lstStyle/>
                    <a:p>
                      <a:pPr algn="l"/>
                      <a:r>
                        <a:rPr lang="en-US" sz="1900"/>
                        <a:t>USA</a:t>
                      </a:r>
                    </a:p>
                  </a:txBody>
                  <a:tcPr marL="97839" marR="97839" marT="48919" marB="48919" anchor="ctr">
                    <a:lnL>
                      <a:noFill/>
                    </a:lnL>
                    <a:lnR>
                      <a:noFill/>
                    </a:lnR>
                    <a:lnT>
                      <a:noFill/>
                    </a:lnT>
                    <a:lnB>
                      <a:noFill/>
                    </a:lnB>
                    <a:solidFill>
                      <a:schemeClr val="bg1">
                        <a:lumMod val="95000"/>
                      </a:schemeClr>
                    </a:solidFill>
                  </a:tcPr>
                </a:tc>
                <a:extLst>
                  <a:ext uri="{0D108BD9-81ED-4DB2-BD59-A6C34878D82A}">
                    <a16:rowId xmlns:a16="http://schemas.microsoft.com/office/drawing/2014/main" val="586011698"/>
                  </a:ext>
                </a:extLst>
              </a:tr>
              <a:tr h="391356">
                <a:tc>
                  <a:txBody>
                    <a:bodyPr/>
                    <a:lstStyle/>
                    <a:p>
                      <a:pPr algn="l"/>
                      <a:r>
                        <a:rPr lang="en-US" sz="1900"/>
                        <a:t>Formlabs</a:t>
                      </a:r>
                    </a:p>
                  </a:txBody>
                  <a:tcPr marL="97839" marR="97839" marT="48919" marB="48919" anchor="ctr">
                    <a:lnL>
                      <a:noFill/>
                    </a:lnL>
                    <a:lnR>
                      <a:noFill/>
                    </a:lnR>
                    <a:lnT>
                      <a:noFill/>
                    </a:lnT>
                    <a:lnB>
                      <a:noFill/>
                    </a:lnB>
                    <a:solidFill>
                      <a:schemeClr val="bg1">
                        <a:lumMod val="95000"/>
                      </a:schemeClr>
                    </a:solidFill>
                  </a:tcPr>
                </a:tc>
                <a:tc>
                  <a:txBody>
                    <a:bodyPr/>
                    <a:lstStyle/>
                    <a:p>
                      <a:pPr algn="l"/>
                      <a:r>
                        <a:rPr lang="en-US" sz="1900"/>
                        <a:t>USA</a:t>
                      </a:r>
                    </a:p>
                  </a:txBody>
                  <a:tcPr marL="97839" marR="97839" marT="48919" marB="48919" anchor="ctr">
                    <a:lnL>
                      <a:noFill/>
                    </a:lnL>
                    <a:lnR>
                      <a:noFill/>
                    </a:lnR>
                    <a:lnT>
                      <a:noFill/>
                    </a:lnT>
                    <a:lnB>
                      <a:noFill/>
                    </a:lnB>
                    <a:solidFill>
                      <a:schemeClr val="bg1">
                        <a:lumMod val="95000"/>
                      </a:schemeClr>
                    </a:solidFill>
                  </a:tcPr>
                </a:tc>
                <a:extLst>
                  <a:ext uri="{0D108BD9-81ED-4DB2-BD59-A6C34878D82A}">
                    <a16:rowId xmlns:a16="http://schemas.microsoft.com/office/drawing/2014/main" val="3880796447"/>
                  </a:ext>
                </a:extLst>
              </a:tr>
              <a:tr h="391356">
                <a:tc>
                  <a:txBody>
                    <a:bodyPr/>
                    <a:lstStyle/>
                    <a:p>
                      <a:pPr algn="l"/>
                      <a:r>
                        <a:rPr lang="en-US" sz="1900" dirty="0"/>
                        <a:t>Origin</a:t>
                      </a:r>
                    </a:p>
                  </a:txBody>
                  <a:tcPr marL="97839" marR="97839" marT="48919" marB="48919" anchor="ctr">
                    <a:lnL>
                      <a:noFill/>
                    </a:lnL>
                    <a:lnR>
                      <a:noFill/>
                    </a:lnR>
                    <a:lnT>
                      <a:noFill/>
                    </a:lnT>
                    <a:lnB>
                      <a:noFill/>
                    </a:lnB>
                    <a:solidFill>
                      <a:schemeClr val="bg1">
                        <a:lumMod val="95000"/>
                      </a:schemeClr>
                    </a:solidFill>
                  </a:tcPr>
                </a:tc>
                <a:tc>
                  <a:txBody>
                    <a:bodyPr/>
                    <a:lstStyle/>
                    <a:p>
                      <a:pPr algn="l"/>
                      <a:r>
                        <a:rPr lang="en-US" sz="1900" dirty="0"/>
                        <a:t>USA</a:t>
                      </a:r>
                    </a:p>
                  </a:txBody>
                  <a:tcPr marL="97839" marR="97839" marT="48919" marB="48919" anchor="ctr">
                    <a:lnL>
                      <a:noFill/>
                    </a:lnL>
                    <a:lnR>
                      <a:noFill/>
                    </a:lnR>
                    <a:lnT>
                      <a:noFill/>
                    </a:lnT>
                    <a:lnB>
                      <a:noFill/>
                    </a:lnB>
                    <a:solidFill>
                      <a:schemeClr val="bg1">
                        <a:lumMod val="95000"/>
                      </a:schemeClr>
                    </a:solidFill>
                  </a:tcPr>
                </a:tc>
                <a:extLst>
                  <a:ext uri="{0D108BD9-81ED-4DB2-BD59-A6C34878D82A}">
                    <a16:rowId xmlns:a16="http://schemas.microsoft.com/office/drawing/2014/main" val="2531221643"/>
                  </a:ext>
                </a:extLst>
              </a:tr>
              <a:tr h="391356">
                <a:tc>
                  <a:txBody>
                    <a:bodyPr/>
                    <a:lstStyle/>
                    <a:p>
                      <a:pPr algn="l"/>
                      <a:r>
                        <a:rPr lang="en-US" sz="1900"/>
                        <a:t>Structo</a:t>
                      </a:r>
                    </a:p>
                  </a:txBody>
                  <a:tcPr marL="97839" marR="97839" marT="48919" marB="48919" anchor="ctr">
                    <a:lnL>
                      <a:noFill/>
                    </a:lnL>
                    <a:lnR>
                      <a:noFill/>
                    </a:lnR>
                    <a:lnT>
                      <a:noFill/>
                    </a:lnT>
                    <a:lnB>
                      <a:noFill/>
                    </a:lnB>
                    <a:solidFill>
                      <a:schemeClr val="bg1">
                        <a:lumMod val="95000"/>
                      </a:schemeClr>
                    </a:solidFill>
                  </a:tcPr>
                </a:tc>
                <a:tc>
                  <a:txBody>
                    <a:bodyPr/>
                    <a:lstStyle/>
                    <a:p>
                      <a:pPr algn="l"/>
                      <a:r>
                        <a:rPr lang="en-US" sz="1900" dirty="0"/>
                        <a:t>Singapore</a:t>
                      </a:r>
                    </a:p>
                  </a:txBody>
                  <a:tcPr marL="97839" marR="97839" marT="48919" marB="48919" anchor="ctr">
                    <a:lnL>
                      <a:noFill/>
                    </a:lnL>
                    <a:lnR>
                      <a:noFill/>
                    </a:lnR>
                    <a:lnT>
                      <a:noFill/>
                    </a:lnT>
                    <a:lnB>
                      <a:noFill/>
                    </a:lnB>
                    <a:solidFill>
                      <a:schemeClr val="bg1">
                        <a:lumMod val="95000"/>
                      </a:schemeClr>
                    </a:solidFill>
                  </a:tcPr>
                </a:tc>
                <a:extLst>
                  <a:ext uri="{0D108BD9-81ED-4DB2-BD59-A6C34878D82A}">
                    <a16:rowId xmlns:a16="http://schemas.microsoft.com/office/drawing/2014/main" val="1868103831"/>
                  </a:ext>
                </a:extLst>
              </a:tr>
            </a:tbl>
          </a:graphicData>
        </a:graphic>
      </p:graphicFrame>
      <p:sp>
        <p:nvSpPr>
          <p:cNvPr id="8" name="TextBox 7"/>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1476748" y="6419967"/>
            <a:ext cx="485266" cy="369332"/>
          </a:xfrm>
          <a:prstGeom prst="rect">
            <a:avLst/>
          </a:prstGeom>
          <a:solidFill>
            <a:schemeClr val="bg1"/>
          </a:solidFill>
        </p:spPr>
        <p:txBody>
          <a:bodyPr wrap="square" rtlCol="0">
            <a:spAutoFit/>
          </a:bodyPr>
          <a:lstStyle/>
          <a:p>
            <a:pPr algn="ctr"/>
            <a:r>
              <a:rPr lang="en-US" dirty="0" smtClean="0"/>
              <a:t>16</a:t>
            </a:r>
            <a:endParaRPr lang="ru-RU" dirty="0"/>
          </a:p>
        </p:txBody>
      </p:sp>
      <p:pic>
        <p:nvPicPr>
          <p:cNvPr id="10" name="Picture 4" descr="Фирменный стиль СПбГЭТУ «ЛЭТ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03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101" y="134545"/>
            <a:ext cx="10515600" cy="1325563"/>
          </a:xfrm>
          <a:ln>
            <a:noFill/>
          </a:ln>
        </p:spPr>
        <p:txBody>
          <a:bodyPr/>
          <a:lstStyle/>
          <a:p>
            <a:pPr algn="ctr"/>
            <a:r>
              <a:rPr lang="ru-RU"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D </a:t>
            </a:r>
            <a:r>
              <a:rPr lang="ru-RU" dirty="0">
                <a:latin typeface="Times New Roman" panose="02020603050405020304" pitchFamily="18" charset="0"/>
                <a:cs typeface="Times New Roman" panose="02020603050405020304" pitchFamily="18" charset="0"/>
              </a:rPr>
              <a:t>печать пластыря для вакцинации</a:t>
            </a: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876" y="1702795"/>
            <a:ext cx="5379124" cy="3024263"/>
          </a:xfrm>
        </p:spPr>
      </p:pic>
      <p:sp>
        <p:nvSpPr>
          <p:cNvPr id="3" name="Прямоугольник 2"/>
          <p:cNvSpPr/>
          <p:nvPr/>
        </p:nvSpPr>
        <p:spPr>
          <a:xfrm>
            <a:off x="335876" y="5060674"/>
            <a:ext cx="11423892" cy="923330"/>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Transdermal vaccination via 3D-printed microneedles induces potent humoral and cellular immunity Cassie Caudill, Jillian L. Perry, </a:t>
            </a:r>
            <a:r>
              <a:rPr lang="en-US" dirty="0" err="1">
                <a:latin typeface="Times New Roman" panose="02020603050405020304" pitchFamily="18" charset="0"/>
                <a:cs typeface="Times New Roman" panose="02020603050405020304" pitchFamily="18" charset="0"/>
              </a:rPr>
              <a:t>Kimon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Iliadis</a:t>
            </a:r>
            <a:r>
              <a:rPr lang="en-US" dirty="0">
                <a:latin typeface="Times New Roman" panose="02020603050405020304" pitchFamily="18" charset="0"/>
                <a:cs typeface="Times New Roman" panose="02020603050405020304" pitchFamily="18" charset="0"/>
              </a:rPr>
              <a:t>, Addis T. </a:t>
            </a:r>
            <a:r>
              <a:rPr lang="en-US" dirty="0" err="1">
                <a:latin typeface="Times New Roman" panose="02020603050405020304" pitchFamily="18" charset="0"/>
                <a:cs typeface="Times New Roman" panose="02020603050405020304" pitchFamily="18" charset="0"/>
              </a:rPr>
              <a:t>Tessema</a:t>
            </a:r>
            <a:r>
              <a:rPr lang="en-US" dirty="0">
                <a:latin typeface="Times New Roman" panose="02020603050405020304" pitchFamily="18" charset="0"/>
                <a:cs typeface="Times New Roman" panose="02020603050405020304" pitchFamily="18" charset="0"/>
              </a:rPr>
              <a:t>, Brian J. Lee, Beverly S. </a:t>
            </a:r>
            <a:r>
              <a:rPr lang="en-US" dirty="0" err="1">
                <a:latin typeface="Times New Roman" panose="02020603050405020304" pitchFamily="18" charset="0"/>
                <a:cs typeface="Times New Roman" panose="02020603050405020304" pitchFamily="18" charset="0"/>
              </a:rPr>
              <a:t>Mecham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Shaomin</a:t>
            </a:r>
            <a:r>
              <a:rPr lang="en-US" dirty="0">
                <a:latin typeface="Times New Roman" panose="02020603050405020304" pitchFamily="18" charset="0"/>
                <a:cs typeface="Times New Roman" panose="02020603050405020304" pitchFamily="18" charset="0"/>
              </a:rPr>
              <a:t> Tian, and Joseph M. DeSimone</a:t>
            </a:r>
          </a:p>
        </p:txBody>
      </p:sp>
      <p:sp>
        <p:nvSpPr>
          <p:cNvPr id="6" name="Прямоугольник 5"/>
          <p:cNvSpPr/>
          <p:nvPr/>
        </p:nvSpPr>
        <p:spPr>
          <a:xfrm>
            <a:off x="5869900" y="1702795"/>
            <a:ext cx="5769649" cy="2800767"/>
          </a:xfrm>
          <a:prstGeom prst="rect">
            <a:avLst/>
          </a:prstGeom>
          <a:ln>
            <a:noFill/>
          </a:ln>
        </p:spPr>
        <p:txBody>
          <a:bodyPr wrap="square">
            <a:spAutoFit/>
          </a:bodyPr>
          <a:lstStyle/>
          <a:p>
            <a:pPr algn="just"/>
            <a:r>
              <a:rPr lang="ru-RU" sz="2200" dirty="0">
                <a:latin typeface="Times New Roman" panose="02020603050405020304" pitchFamily="18" charset="0"/>
                <a:cs typeface="Times New Roman" panose="02020603050405020304" pitchFamily="18" charset="0"/>
              </a:rPr>
              <a:t>В этой работе были спроектированы и изготовлены массивы граненых микроигл с использованием технологии трехмерной (3D) </a:t>
            </a:r>
            <a:r>
              <a:rPr lang="ru-RU" sz="2200" dirty="0" smtClean="0">
                <a:latin typeface="Times New Roman" panose="02020603050405020304" pitchFamily="18" charset="0"/>
                <a:cs typeface="Times New Roman" panose="02020603050405020304" pitchFamily="18" charset="0"/>
              </a:rPr>
              <a:t>печати.</a:t>
            </a:r>
          </a:p>
          <a:p>
            <a:pPr algn="just"/>
            <a:r>
              <a:rPr lang="ru-RU" sz="2200" dirty="0" smtClean="0">
                <a:latin typeface="Times New Roman" panose="02020603050405020304" pitchFamily="18" charset="0"/>
                <a:cs typeface="Times New Roman" panose="02020603050405020304" pitchFamily="18" charset="0"/>
              </a:rPr>
              <a:t>Вместе </a:t>
            </a:r>
            <a:r>
              <a:rPr lang="ru-RU" sz="2200" dirty="0">
                <a:latin typeface="Times New Roman" panose="02020603050405020304" pitchFamily="18" charset="0"/>
                <a:cs typeface="Times New Roman" panose="02020603050405020304" pitchFamily="18" charset="0"/>
              </a:rPr>
              <a:t>взятые, напечатанные на 3D-принтере CLIP микроиглы, покрытые компонентами вакцины, представляют собой полезную платформу для </a:t>
            </a:r>
            <a:r>
              <a:rPr lang="ru-RU" sz="2200" dirty="0" err="1">
                <a:latin typeface="Times New Roman" panose="02020603050405020304" pitchFamily="18" charset="0"/>
                <a:cs typeface="Times New Roman" panose="02020603050405020304" pitchFamily="18" charset="0"/>
              </a:rPr>
              <a:t>неинвазивной</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вакцинации.</a:t>
            </a:r>
            <a:endParaRPr lang="ru-RU" sz="2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1476748" y="6419967"/>
            <a:ext cx="485266" cy="369332"/>
          </a:xfrm>
          <a:prstGeom prst="rect">
            <a:avLst/>
          </a:prstGeom>
          <a:solidFill>
            <a:schemeClr val="bg1"/>
          </a:solidFill>
        </p:spPr>
        <p:txBody>
          <a:bodyPr wrap="square" rtlCol="0">
            <a:spAutoFit/>
          </a:bodyPr>
          <a:lstStyle/>
          <a:p>
            <a:pPr algn="ctr"/>
            <a:r>
              <a:rPr lang="en-US" dirty="0" smtClean="0"/>
              <a:t>17</a:t>
            </a:r>
            <a:endParaRPr lang="ru-RU" dirty="0"/>
          </a:p>
        </p:txBody>
      </p:sp>
      <p:pic>
        <p:nvPicPr>
          <p:cNvPr id="9" name="Picture 4" descr="Фирменный стиль СПбГЭТУ «ЛЭТ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146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C12188-6FA2-45CE-96B8-48528839857F}"/>
              </a:ext>
            </a:extLst>
          </p:cNvPr>
          <p:cNvSpPr>
            <a:spLocks noGrp="1"/>
          </p:cNvSpPr>
          <p:nvPr>
            <p:ph type="title"/>
          </p:nvPr>
        </p:nvSpPr>
        <p:spPr>
          <a:xfrm>
            <a:off x="930728" y="170053"/>
            <a:ext cx="10410879" cy="1325563"/>
          </a:xfrm>
          <a:ln>
            <a:noFill/>
          </a:ln>
        </p:spPr>
        <p:txBody>
          <a:bodyPr>
            <a:normAutofit/>
          </a:bodyPr>
          <a:lstStyle/>
          <a:p>
            <a:pPr algn="ctr"/>
            <a:r>
              <a:rPr lang="ru-RU" dirty="0">
                <a:latin typeface="Times New Roman" panose="02020603050405020304" pitchFamily="18" charset="0"/>
                <a:cs typeface="Times New Roman" panose="02020603050405020304" pitchFamily="18" charset="0"/>
              </a:rPr>
              <a:t>Персональная маска для защиты органов дыхания и щиток для лица</a:t>
            </a:r>
            <a:endParaRPr lang="en-US"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AF8CAC6C-88BD-42F0-8C28-CBA678B85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340" y="1843088"/>
            <a:ext cx="4602060" cy="4414837"/>
          </a:xfrm>
          <a:prstGeom prst="rect">
            <a:avLst/>
          </a:prstGeom>
        </p:spPr>
      </p:pic>
      <p:pic>
        <p:nvPicPr>
          <p:cNvPr id="11" name="Рисунок 10">
            <a:extLst>
              <a:ext uri="{FF2B5EF4-FFF2-40B4-BE49-F238E27FC236}">
                <a16:creationId xmlns:a16="http://schemas.microsoft.com/office/drawing/2014/main" id="{3ED70BF5-FBA2-4FDB-95FA-14ACA9FA6B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389" y="2092477"/>
            <a:ext cx="6152735" cy="3574874"/>
          </a:xfrm>
          <a:prstGeom prst="rect">
            <a:avLst/>
          </a:prstGeom>
          <a:ln>
            <a:solidFill>
              <a:schemeClr val="accent1"/>
            </a:solidFill>
          </a:ln>
        </p:spPr>
      </p:pic>
      <p:sp>
        <p:nvSpPr>
          <p:cNvPr id="6" name="TextBox 5"/>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1476748" y="6419967"/>
            <a:ext cx="485266" cy="369332"/>
          </a:xfrm>
          <a:prstGeom prst="rect">
            <a:avLst/>
          </a:prstGeom>
          <a:solidFill>
            <a:schemeClr val="bg1"/>
          </a:solidFill>
        </p:spPr>
        <p:txBody>
          <a:bodyPr wrap="square" rtlCol="0">
            <a:spAutoFit/>
          </a:bodyPr>
          <a:lstStyle/>
          <a:p>
            <a:pPr algn="ctr"/>
            <a:r>
              <a:rPr lang="en-US" dirty="0" smtClean="0"/>
              <a:t>18</a:t>
            </a:r>
            <a:endParaRPr lang="ru-RU" dirty="0"/>
          </a:p>
        </p:txBody>
      </p:sp>
      <p:pic>
        <p:nvPicPr>
          <p:cNvPr id="8" name="Picture 4" descr="Фирменный стиль СПбГЭТУ «ЛЭТИ»"/>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70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353901-7DB2-4EC6-AF9E-AC146EF77BEA}"/>
              </a:ext>
            </a:extLst>
          </p:cNvPr>
          <p:cNvSpPr>
            <a:spLocks noGrp="1"/>
          </p:cNvSpPr>
          <p:nvPr>
            <p:ph type="title"/>
          </p:nvPr>
        </p:nvSpPr>
        <p:spPr>
          <a:xfrm>
            <a:off x="0" y="121285"/>
            <a:ext cx="12192000" cy="1325563"/>
          </a:xfrm>
        </p:spPr>
        <p:txBody>
          <a:bodyPr/>
          <a:lstStyle/>
          <a:p>
            <a:pPr algn="ctr"/>
            <a:r>
              <a:rPr lang="ru-RU" dirty="0">
                <a:latin typeface="Times New Roman" panose="02020603050405020304" pitchFamily="18" charset="0"/>
                <a:cs typeface="Times New Roman" panose="02020603050405020304" pitchFamily="18" charset="0"/>
              </a:rPr>
              <a:t>Альтернатива маскам в период инфекции</a:t>
            </a:r>
          </a:p>
        </p:txBody>
      </p:sp>
      <p:pic>
        <p:nvPicPr>
          <p:cNvPr id="10" name="Рисунок 9">
            <a:extLst>
              <a:ext uri="{FF2B5EF4-FFF2-40B4-BE49-F238E27FC236}">
                <a16:creationId xmlns:a16="http://schemas.microsoft.com/office/drawing/2014/main" id="{83F29650-1322-4DB9-9E5C-CB22BEAF9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678" y="1520113"/>
            <a:ext cx="3190457" cy="4253942"/>
          </a:xfrm>
          <a:prstGeom prst="rect">
            <a:avLst/>
          </a:prstGeom>
        </p:spPr>
      </p:pic>
      <p:pic>
        <p:nvPicPr>
          <p:cNvPr id="12" name="Рисунок 11">
            <a:extLst>
              <a:ext uri="{FF2B5EF4-FFF2-40B4-BE49-F238E27FC236}">
                <a16:creationId xmlns:a16="http://schemas.microsoft.com/office/drawing/2014/main" id="{7FABD181-84CB-4639-91A6-93758C4AC1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744" y="1520113"/>
            <a:ext cx="6385335" cy="4253942"/>
          </a:xfrm>
          <a:prstGeom prst="rect">
            <a:avLst/>
          </a:prstGeom>
        </p:spPr>
      </p:pic>
      <p:sp>
        <p:nvSpPr>
          <p:cNvPr id="6" name="TextBox 5"/>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1476748" y="6419967"/>
            <a:ext cx="485266" cy="369332"/>
          </a:xfrm>
          <a:prstGeom prst="rect">
            <a:avLst/>
          </a:prstGeom>
          <a:solidFill>
            <a:schemeClr val="bg1"/>
          </a:solidFill>
        </p:spPr>
        <p:txBody>
          <a:bodyPr wrap="square" rtlCol="0">
            <a:spAutoFit/>
          </a:bodyPr>
          <a:lstStyle/>
          <a:p>
            <a:pPr algn="ctr"/>
            <a:r>
              <a:rPr lang="en-US" dirty="0" smtClean="0"/>
              <a:t>19</a:t>
            </a:r>
            <a:endParaRPr lang="ru-RU" dirty="0"/>
          </a:p>
        </p:txBody>
      </p:sp>
      <p:pic>
        <p:nvPicPr>
          <p:cNvPr id="8" name="Picture 4" descr="Фирменный стиль СПбГЭТУ «ЛЭТИ»"/>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493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50150"/>
            <a:ext cx="12191999" cy="1325563"/>
          </a:xfrm>
          <a:ln>
            <a:noFill/>
          </a:ln>
        </p:spPr>
        <p:txBody>
          <a:bodyPr>
            <a:normAutofit/>
          </a:bodyPr>
          <a:lstStyle/>
          <a:p>
            <a:pPr algn="ctr"/>
            <a:r>
              <a:rPr lang="ru-RU" dirty="0">
                <a:latin typeface="Times New Roman" panose="02020603050405020304" pitchFamily="18" charset="0"/>
                <a:cs typeface="Times New Roman" panose="02020603050405020304" pitchFamily="18" charset="0"/>
              </a:rPr>
              <a:t>Что можно напечатать на 3D-принтере,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чтобы </a:t>
            </a:r>
            <a:r>
              <a:rPr lang="ru-RU" dirty="0">
                <a:latin typeface="Times New Roman" panose="02020603050405020304" pitchFamily="18" charset="0"/>
                <a:cs typeface="Times New Roman" panose="02020603050405020304" pitchFamily="18" charset="0"/>
              </a:rPr>
              <a:t>повысить эффективность лечения</a:t>
            </a:r>
          </a:p>
        </p:txBody>
      </p:sp>
      <p:pic>
        <p:nvPicPr>
          <p:cNvPr id="4" name="Рисунок 3">
            <a:extLst>
              <a:ext uri="{FF2B5EF4-FFF2-40B4-BE49-F238E27FC236}">
                <a16:creationId xmlns:a16="http://schemas.microsoft.com/office/drawing/2014/main" id="{1C2524DB-648F-4744-960C-ED5A6CE28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024" y="1575713"/>
            <a:ext cx="6148754" cy="41011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1612880" y="6419967"/>
            <a:ext cx="349134" cy="369332"/>
          </a:xfrm>
          <a:prstGeom prst="rect">
            <a:avLst/>
          </a:prstGeom>
          <a:solidFill>
            <a:schemeClr val="bg1"/>
          </a:solidFill>
        </p:spPr>
        <p:txBody>
          <a:bodyPr wrap="square" rtlCol="0">
            <a:spAutoFit/>
          </a:bodyPr>
          <a:lstStyle/>
          <a:p>
            <a:pPr algn="ctr"/>
            <a:r>
              <a:rPr lang="en-US" dirty="0"/>
              <a:t>2</a:t>
            </a:r>
            <a:endParaRPr lang="ru-RU" dirty="0"/>
          </a:p>
        </p:txBody>
      </p:sp>
      <p:pic>
        <p:nvPicPr>
          <p:cNvPr id="7" name="Picture 4" descr="Фирменный стиль СПбГЭТУ «ЛЭТ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807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CECCCC-768C-4A91-93FD-1F5E2291BF8A}"/>
              </a:ext>
            </a:extLst>
          </p:cNvPr>
          <p:cNvSpPr>
            <a:spLocks noGrp="1"/>
          </p:cNvSpPr>
          <p:nvPr>
            <p:ph type="title"/>
          </p:nvPr>
        </p:nvSpPr>
        <p:spPr>
          <a:xfrm>
            <a:off x="838200" y="109093"/>
            <a:ext cx="10515600" cy="1325563"/>
          </a:xfrm>
          <a:ln>
            <a:noFill/>
          </a:ln>
        </p:spPr>
        <p:txBody>
          <a:bodyPr/>
          <a:lstStyle/>
          <a:p>
            <a:pPr algn="ctr"/>
            <a:r>
              <a:rPr lang="ru-RU" dirty="0">
                <a:latin typeface="Times New Roman" panose="02020603050405020304" pitchFamily="18" charset="0"/>
                <a:cs typeface="Times New Roman" panose="02020603050405020304" pitchFamily="18" charset="0"/>
              </a:rPr>
              <a:t>Альтернатива маскам в период инфекции</a:t>
            </a:r>
          </a:p>
        </p:txBody>
      </p:sp>
      <p:pic>
        <p:nvPicPr>
          <p:cNvPr id="4" name="Рисунок 3">
            <a:extLst>
              <a:ext uri="{FF2B5EF4-FFF2-40B4-BE49-F238E27FC236}">
                <a16:creationId xmlns:a16="http://schemas.microsoft.com/office/drawing/2014/main" id="{84FD4618-FFE4-4D8F-8FE3-147F1E247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340" y="1689363"/>
            <a:ext cx="9037320" cy="4214882"/>
          </a:xfrm>
          <a:prstGeom prst="rect">
            <a:avLst/>
          </a:prstGeom>
        </p:spPr>
      </p:pic>
      <p:sp>
        <p:nvSpPr>
          <p:cNvPr id="5" name="TextBox 4"/>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1476748" y="6419967"/>
            <a:ext cx="485266" cy="369332"/>
          </a:xfrm>
          <a:prstGeom prst="rect">
            <a:avLst/>
          </a:prstGeom>
          <a:solidFill>
            <a:schemeClr val="bg1"/>
          </a:solidFill>
        </p:spPr>
        <p:txBody>
          <a:bodyPr wrap="square" rtlCol="0">
            <a:spAutoFit/>
          </a:bodyPr>
          <a:lstStyle/>
          <a:p>
            <a:pPr algn="ctr"/>
            <a:r>
              <a:rPr lang="en-US" dirty="0" smtClean="0"/>
              <a:t>20</a:t>
            </a:r>
            <a:endParaRPr lang="ru-RU" dirty="0"/>
          </a:p>
        </p:txBody>
      </p:sp>
      <p:pic>
        <p:nvPicPr>
          <p:cNvPr id="7" name="Picture 4" descr="Фирменный стиль СПбГЭТУ «ЛЭТ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850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1352" y="91150"/>
            <a:ext cx="10329672" cy="1535869"/>
          </a:xfrm>
          <a:ln>
            <a:noFill/>
          </a:ln>
        </p:spPr>
        <p:txBody>
          <a:bodyPr>
            <a:noAutofit/>
          </a:bodyPr>
          <a:lstStyle/>
          <a:p>
            <a:pPr algn="ctr"/>
            <a:r>
              <a:rPr lang="ru-RU" sz="3600" dirty="0">
                <a:latin typeface="Times New Roman" panose="02020603050405020304" pitchFamily="18" charset="0"/>
                <a:cs typeface="Times New Roman" panose="02020603050405020304" pitchFamily="18" charset="0"/>
              </a:rPr>
              <a:t>Реализация </a:t>
            </a:r>
            <a:r>
              <a:rPr lang="ru-RU" sz="3600" dirty="0" smtClean="0">
                <a:latin typeface="Times New Roman" panose="02020603050405020304" pitchFamily="18" charset="0"/>
                <a:cs typeface="Times New Roman" panose="02020603050405020304" pitchFamily="18" charset="0"/>
              </a:rPr>
              <a:t>3D-биопечати</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Методы </a:t>
            </a:r>
            <a:r>
              <a:rPr lang="ru-RU" sz="3600" dirty="0">
                <a:latin typeface="Times New Roman" panose="02020603050405020304" pitchFamily="18" charset="0"/>
                <a:cs typeface="Times New Roman" panose="02020603050405020304" pitchFamily="18" charset="0"/>
              </a:rPr>
              <a:t>экспрессии генов, редактирования или терапии генов и доставки </a:t>
            </a:r>
            <a:r>
              <a:rPr lang="ru-RU" sz="3600" dirty="0" smtClean="0">
                <a:latin typeface="Times New Roman" panose="02020603050405020304" pitchFamily="18" charset="0"/>
                <a:cs typeface="Times New Roman" panose="02020603050405020304" pitchFamily="18" charset="0"/>
              </a:rPr>
              <a:t>генов</a:t>
            </a:r>
            <a:endParaRPr lang="ru-RU" sz="36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1352" y="1775109"/>
            <a:ext cx="5088467" cy="3988677"/>
          </a:xfrm>
          <a:ln>
            <a:solidFill>
              <a:schemeClr val="bg1">
                <a:lumMod val="85000"/>
              </a:schemeClr>
            </a:solidFill>
          </a:ln>
          <a:effectLst>
            <a:outerShdw blurRad="50800" dist="38100" dir="5400000" algn="t" rotWithShape="0">
              <a:prstClr val="black">
                <a:alpha val="40000"/>
              </a:prstClr>
            </a:outerShdw>
          </a:effectLst>
        </p:spPr>
      </p:pic>
      <p:pic>
        <p:nvPicPr>
          <p:cNvPr id="6" name="Рисунок 5"/>
          <p:cNvPicPr>
            <a:picLocks noChangeAspect="1"/>
          </p:cNvPicPr>
          <p:nvPr/>
        </p:nvPicPr>
        <p:blipFill>
          <a:blip r:embed="rId4"/>
          <a:stretch>
            <a:fillRect/>
          </a:stretch>
        </p:blipFill>
        <p:spPr>
          <a:xfrm>
            <a:off x="6159636" y="1861032"/>
            <a:ext cx="5105772" cy="3351642"/>
          </a:xfrm>
          <a:prstGeom prst="rect">
            <a:avLst/>
          </a:prstGeom>
          <a:ln>
            <a:solidFill>
              <a:schemeClr val="accent1"/>
            </a:solidFill>
          </a:ln>
          <a:effectLst>
            <a:outerShdw blurRad="50800" dist="38100" dir="5400000" algn="t" rotWithShape="0">
              <a:prstClr val="black">
                <a:alpha val="40000"/>
              </a:prstClr>
            </a:outerShdw>
          </a:effectLst>
        </p:spPr>
      </p:pic>
      <p:sp>
        <p:nvSpPr>
          <p:cNvPr id="7" name="TextBox 6"/>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1476748" y="6419967"/>
            <a:ext cx="485266" cy="369332"/>
          </a:xfrm>
          <a:prstGeom prst="rect">
            <a:avLst/>
          </a:prstGeom>
          <a:solidFill>
            <a:schemeClr val="bg1"/>
          </a:solidFill>
        </p:spPr>
        <p:txBody>
          <a:bodyPr wrap="square" rtlCol="0">
            <a:spAutoFit/>
          </a:bodyPr>
          <a:lstStyle/>
          <a:p>
            <a:pPr algn="ctr"/>
            <a:r>
              <a:rPr lang="en-US" dirty="0" smtClean="0"/>
              <a:t>21</a:t>
            </a:r>
            <a:endParaRPr lang="ru-RU" dirty="0"/>
          </a:p>
        </p:txBody>
      </p:sp>
      <p:pic>
        <p:nvPicPr>
          <p:cNvPr id="9" name="Picture 4" descr="Фирменный стиль СПбГЭТУ «ЛЭТИ»"/>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707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1" y="56086"/>
            <a:ext cx="10145822" cy="1325563"/>
          </a:xfrm>
          <a:ln>
            <a:noFill/>
          </a:ln>
        </p:spPr>
        <p:txBody>
          <a:bodyPr/>
          <a:lstStyle/>
          <a:p>
            <a:pPr algn="ctr"/>
            <a:r>
              <a:rPr lang="ru-RU" dirty="0">
                <a:latin typeface="Times New Roman" panose="02020603050405020304" pitchFamily="18" charset="0"/>
                <a:cs typeface="Times New Roman" panose="02020603050405020304" pitchFamily="18" charset="0"/>
              </a:rPr>
              <a:t>3D-печать для регенерации мягких тканей</a:t>
            </a:r>
          </a:p>
        </p:txBody>
      </p:sp>
      <p:pic>
        <p:nvPicPr>
          <p:cNvPr id="6" name="Рисунок 5"/>
          <p:cNvPicPr>
            <a:picLocks noChangeAspect="1"/>
          </p:cNvPicPr>
          <p:nvPr/>
        </p:nvPicPr>
        <p:blipFill>
          <a:blip r:embed="rId3"/>
          <a:stretch>
            <a:fillRect/>
          </a:stretch>
        </p:blipFill>
        <p:spPr>
          <a:xfrm>
            <a:off x="6107223" y="1730987"/>
            <a:ext cx="5853286" cy="3950968"/>
          </a:xfrm>
          <a:prstGeom prst="rect">
            <a:avLst/>
          </a:prstGeom>
        </p:spPr>
      </p:pic>
      <p:pic>
        <p:nvPicPr>
          <p:cNvPr id="7" name="Рисунок 6"/>
          <p:cNvPicPr>
            <a:picLocks noChangeAspect="1"/>
          </p:cNvPicPr>
          <p:nvPr/>
        </p:nvPicPr>
        <p:blipFill>
          <a:blip r:embed="rId4"/>
          <a:stretch>
            <a:fillRect/>
          </a:stretch>
        </p:blipFill>
        <p:spPr>
          <a:xfrm>
            <a:off x="512063" y="2197459"/>
            <a:ext cx="5360463" cy="3724275"/>
          </a:xfrm>
          <a:prstGeom prst="rect">
            <a:avLst/>
          </a:prstGeom>
        </p:spPr>
      </p:pic>
      <p:sp>
        <p:nvSpPr>
          <p:cNvPr id="9" name="Прямоугольник 8"/>
          <p:cNvSpPr/>
          <p:nvPr/>
        </p:nvSpPr>
        <p:spPr>
          <a:xfrm>
            <a:off x="457199" y="1340448"/>
            <a:ext cx="5415327" cy="646331"/>
          </a:xfrm>
          <a:prstGeom prst="rect">
            <a:avLst/>
          </a:prstGeom>
        </p:spPr>
        <p:txBody>
          <a:bodyPr wrap="square">
            <a:spAutoFit/>
          </a:bodyPr>
          <a:lstStyle/>
          <a:p>
            <a:pPr algn="just">
              <a:defRPr/>
            </a:pPr>
            <a:r>
              <a:rPr lang="ru-RU" dirty="0">
                <a:latin typeface="Times New Roman" panose="02020603050405020304" pitchFamily="18" charset="0"/>
                <a:cs typeface="Times New Roman" panose="02020603050405020304" pitchFamily="18" charset="0"/>
              </a:rPr>
              <a:t>Клетки направляются из жидкости раствор на подложку с помощью слабого лазерного луча. </a:t>
            </a:r>
          </a:p>
        </p:txBody>
      </p:sp>
      <p:sp>
        <p:nvSpPr>
          <p:cNvPr id="8" name="TextBox 7"/>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1476748" y="6419967"/>
            <a:ext cx="485266" cy="369332"/>
          </a:xfrm>
          <a:prstGeom prst="rect">
            <a:avLst/>
          </a:prstGeom>
          <a:solidFill>
            <a:schemeClr val="bg1"/>
          </a:solidFill>
        </p:spPr>
        <p:txBody>
          <a:bodyPr wrap="square" rtlCol="0">
            <a:spAutoFit/>
          </a:bodyPr>
          <a:lstStyle/>
          <a:p>
            <a:pPr algn="ctr"/>
            <a:r>
              <a:rPr lang="en-US" dirty="0" smtClean="0"/>
              <a:t>22</a:t>
            </a:r>
            <a:endParaRPr lang="ru-RU" dirty="0"/>
          </a:p>
        </p:txBody>
      </p:sp>
      <p:pic>
        <p:nvPicPr>
          <p:cNvPr id="11" name="Picture 4" descr="Фирменный стиль СПбГЭТУ «ЛЭТИ»"/>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86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1792" y="0"/>
            <a:ext cx="10460736" cy="1219836"/>
          </a:xfrm>
          <a:ln>
            <a:noFill/>
          </a:ln>
        </p:spPr>
        <p:txBody>
          <a:bodyPr>
            <a:normAutofit fontScale="90000"/>
          </a:bodyPr>
          <a:lstStyle/>
          <a:p>
            <a:pPr algn="ctr"/>
            <a:r>
              <a:rPr lang="ru-RU" sz="4900" dirty="0">
                <a:latin typeface="Times New Roman" panose="02020603050405020304" pitchFamily="18" charset="0"/>
                <a:cs typeface="Times New Roman" panose="02020603050405020304" pitchFamily="18" charset="0"/>
              </a:rPr>
              <a:t>Пористые каркасы из </a:t>
            </a:r>
            <a:r>
              <a:rPr lang="en-US" sz="4900" dirty="0">
                <a:latin typeface="Times New Roman" panose="02020603050405020304" pitchFamily="18" charset="0"/>
                <a:cs typeface="Times New Roman" panose="02020603050405020304" pitchFamily="18" charset="0"/>
              </a:rPr>
              <a:t>Ti6Al4V-</a:t>
            </a:r>
            <a:r>
              <a:rPr lang="ru-RU" sz="4900" dirty="0">
                <a:latin typeface="Times New Roman" panose="02020603050405020304" pitchFamily="18" charset="0"/>
                <a:cs typeface="Times New Roman" panose="02020603050405020304" pitchFamily="18" charset="0"/>
              </a:rPr>
              <a:t>бета-</a:t>
            </a:r>
            <a:r>
              <a:rPr lang="ru-RU" sz="4900" dirty="0" err="1">
                <a:latin typeface="Times New Roman" panose="02020603050405020304" pitchFamily="18" charset="0"/>
                <a:cs typeface="Times New Roman" panose="02020603050405020304" pitchFamily="18" charset="0"/>
              </a:rPr>
              <a:t>трикальцийфосфата</a:t>
            </a:r>
            <a:endParaRPr lang="ru-RU" dirty="0">
              <a:latin typeface="Times New Roman" panose="02020603050405020304" pitchFamily="18" charset="0"/>
              <a:cs typeface="Times New Roman" panose="02020603050405020304" pitchFamily="18" charset="0"/>
            </a:endParaRPr>
          </a:p>
        </p:txBody>
      </p:sp>
      <p:pic>
        <p:nvPicPr>
          <p:cNvPr id="8" name="Объект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74393" y="1353365"/>
            <a:ext cx="9033967" cy="4317059"/>
          </a:xfrm>
        </p:spPr>
      </p:pic>
      <p:sp>
        <p:nvSpPr>
          <p:cNvPr id="6" name="TextBox 5"/>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1476748" y="6419967"/>
            <a:ext cx="485266" cy="369332"/>
          </a:xfrm>
          <a:prstGeom prst="rect">
            <a:avLst/>
          </a:prstGeom>
          <a:solidFill>
            <a:schemeClr val="bg1"/>
          </a:solidFill>
        </p:spPr>
        <p:txBody>
          <a:bodyPr wrap="square" rtlCol="0">
            <a:spAutoFit/>
          </a:bodyPr>
          <a:lstStyle/>
          <a:p>
            <a:pPr algn="ctr"/>
            <a:r>
              <a:rPr lang="en-US" dirty="0" smtClean="0"/>
              <a:t>23</a:t>
            </a:r>
            <a:endParaRPr lang="ru-RU" dirty="0"/>
          </a:p>
        </p:txBody>
      </p:sp>
      <p:pic>
        <p:nvPicPr>
          <p:cNvPr id="10" name="Picture 4" descr="Фирменный стиль СПбГЭТУ «ЛЭТ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135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98" y="355619"/>
            <a:ext cx="9310263" cy="2235532"/>
          </a:xfrm>
          <a:ln>
            <a:noFill/>
          </a:ln>
        </p:spPr>
        <p:txBody>
          <a:bodyPr>
            <a:normAutofit fontScale="90000"/>
          </a:bodyPr>
          <a:lstStyle/>
          <a:p>
            <a:pPr algn="ctr"/>
            <a:r>
              <a:rPr lang="ru-RU" dirty="0">
                <a:latin typeface="Times New Roman" panose="02020603050405020304" pitchFamily="18" charset="0"/>
                <a:cs typeface="Times New Roman" panose="02020603050405020304" pitchFamily="18" charset="0"/>
              </a:rPr>
              <a:t>П</a:t>
            </a:r>
            <a:r>
              <a:rPr lang="ru-RU" dirty="0" smtClean="0">
                <a:latin typeface="Times New Roman" panose="02020603050405020304" pitchFamily="18" charset="0"/>
                <a:cs typeface="Times New Roman" panose="02020603050405020304" pitchFamily="18" charset="0"/>
              </a:rPr>
              <a:t>роизводство </a:t>
            </a:r>
            <a:r>
              <a:rPr lang="ru-RU" dirty="0">
                <a:latin typeface="Times New Roman" panose="02020603050405020304" pitchFamily="18" charset="0"/>
                <a:cs typeface="Times New Roman" panose="02020603050405020304" pitchFamily="18" charset="0"/>
              </a:rPr>
              <a:t>биосовместимых нейронных датчиков </a:t>
            </a:r>
            <a:r>
              <a:rPr lang="ru-RU" dirty="0" smtClean="0">
                <a:latin typeface="Times New Roman" panose="02020603050405020304" pitchFamily="18" charset="0"/>
                <a:cs typeface="Times New Roman" panose="02020603050405020304" pitchFamily="18" charset="0"/>
              </a:rPr>
              <a:t>для </a:t>
            </a:r>
            <a:r>
              <a:rPr lang="ru-RU" dirty="0">
                <a:latin typeface="Times New Roman" panose="02020603050405020304" pitchFamily="18" charset="0"/>
                <a:cs typeface="Times New Roman" panose="02020603050405020304" pitchFamily="18" charset="0"/>
              </a:rPr>
              <a:t>постоянного применения в индивидуализированных </a:t>
            </a:r>
            <a:r>
              <a:rPr lang="ru-RU" dirty="0" smtClean="0">
                <a:latin typeface="Times New Roman" panose="02020603050405020304" pitchFamily="18" charset="0"/>
                <a:cs typeface="Times New Roman" panose="02020603050405020304" pitchFamily="18" charset="0"/>
              </a:rPr>
              <a:t>имплантатах </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601181" y="3054878"/>
            <a:ext cx="7576961" cy="2659997"/>
          </a:xfrm>
          <a:prstGeom prst="rect">
            <a:avLst/>
          </a:prstGeom>
        </p:spPr>
      </p:pic>
      <p:pic>
        <p:nvPicPr>
          <p:cNvPr id="5" name="Рисунок 4"/>
          <p:cNvPicPr>
            <a:picLocks noChangeAspect="1"/>
          </p:cNvPicPr>
          <p:nvPr/>
        </p:nvPicPr>
        <p:blipFill>
          <a:blip r:embed="rId4"/>
          <a:stretch>
            <a:fillRect/>
          </a:stretch>
        </p:blipFill>
        <p:spPr>
          <a:xfrm>
            <a:off x="9583561" y="1473385"/>
            <a:ext cx="1551365" cy="3518274"/>
          </a:xfrm>
          <a:prstGeom prst="rect">
            <a:avLst/>
          </a:prstGeom>
        </p:spPr>
      </p:pic>
      <p:pic>
        <p:nvPicPr>
          <p:cNvPr id="6" name="Рисунок 5"/>
          <p:cNvPicPr>
            <a:picLocks noChangeAspect="1"/>
          </p:cNvPicPr>
          <p:nvPr/>
        </p:nvPicPr>
        <p:blipFill>
          <a:blip r:embed="rId5"/>
          <a:stretch>
            <a:fillRect/>
          </a:stretch>
        </p:blipFill>
        <p:spPr>
          <a:xfrm>
            <a:off x="8443383" y="5221993"/>
            <a:ext cx="3613855" cy="301689"/>
          </a:xfrm>
          <a:prstGeom prst="rect">
            <a:avLst/>
          </a:prstGeom>
        </p:spPr>
      </p:pic>
      <p:sp>
        <p:nvSpPr>
          <p:cNvPr id="7" name="TextBox 6"/>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1476748" y="6419967"/>
            <a:ext cx="485266" cy="369332"/>
          </a:xfrm>
          <a:prstGeom prst="rect">
            <a:avLst/>
          </a:prstGeom>
          <a:solidFill>
            <a:schemeClr val="bg1"/>
          </a:solidFill>
        </p:spPr>
        <p:txBody>
          <a:bodyPr wrap="square" rtlCol="0">
            <a:spAutoFit/>
          </a:bodyPr>
          <a:lstStyle/>
          <a:p>
            <a:pPr algn="ctr"/>
            <a:r>
              <a:rPr lang="en-US" dirty="0" smtClean="0"/>
              <a:t>24</a:t>
            </a:r>
            <a:endParaRPr lang="ru-RU" dirty="0"/>
          </a:p>
        </p:txBody>
      </p:sp>
      <p:pic>
        <p:nvPicPr>
          <p:cNvPr id="9" name="Picture 4" descr="Фирменный стиль СПбГЭТУ «ЛЭТИ»"/>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826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267757"/>
            <a:ext cx="10515600" cy="1325563"/>
          </a:xfrm>
          <a:ln>
            <a:noFill/>
          </a:ln>
        </p:spPr>
        <p:txBody>
          <a:bodyPr/>
          <a:lstStyle/>
          <a:p>
            <a:pPr algn="ctr"/>
            <a:r>
              <a:rPr lang="ru-RU" dirty="0" err="1">
                <a:latin typeface="Times New Roman" panose="02020603050405020304" pitchFamily="18" charset="0"/>
                <a:cs typeface="Times New Roman" panose="02020603050405020304" pitchFamily="18" charset="0"/>
              </a:rPr>
              <a:t>Биопечать</a:t>
            </a:r>
            <a:r>
              <a:rPr lang="ru-RU" dirty="0">
                <a:latin typeface="Times New Roman" panose="02020603050405020304" pitchFamily="18" charset="0"/>
                <a:cs typeface="Times New Roman" panose="02020603050405020304" pitchFamily="18" charset="0"/>
              </a:rPr>
              <a:t> стволовых клеток </a:t>
            </a: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1074675" y="1324731"/>
            <a:ext cx="3491874" cy="4648200"/>
          </a:xfrm>
        </p:spPr>
      </p:pic>
      <p:sp>
        <p:nvSpPr>
          <p:cNvPr id="5" name="Прямоугольник 4"/>
          <p:cNvSpPr/>
          <p:nvPr/>
        </p:nvSpPr>
        <p:spPr>
          <a:xfrm>
            <a:off x="1714095" y="5433695"/>
            <a:ext cx="2422073" cy="369332"/>
          </a:xfrm>
          <a:prstGeom prst="rect">
            <a:avLst/>
          </a:prstGeom>
        </p:spPr>
        <p:txBody>
          <a:bodyPr wrap="none">
            <a:spAutoFit/>
          </a:bodyPr>
          <a:lstStyle/>
          <a:p>
            <a:r>
              <a:rPr lang="en-US" dirty="0"/>
              <a:t>Mesenchymal Stem Cell</a:t>
            </a:r>
            <a:endParaRPr lang="ru-RU" dirty="0"/>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80" y="1902894"/>
            <a:ext cx="6456718" cy="3119538"/>
          </a:xfrm>
          <a:prstGeom prst="rect">
            <a:avLst/>
          </a:prstGeom>
        </p:spPr>
      </p:pic>
      <p:sp>
        <p:nvSpPr>
          <p:cNvPr id="8" name="TextBox 7"/>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1476748" y="6419967"/>
            <a:ext cx="485266" cy="369332"/>
          </a:xfrm>
          <a:prstGeom prst="rect">
            <a:avLst/>
          </a:prstGeom>
          <a:solidFill>
            <a:schemeClr val="bg1"/>
          </a:solidFill>
        </p:spPr>
        <p:txBody>
          <a:bodyPr wrap="square" rtlCol="0">
            <a:spAutoFit/>
          </a:bodyPr>
          <a:lstStyle/>
          <a:p>
            <a:pPr algn="ctr"/>
            <a:r>
              <a:rPr lang="en-US" dirty="0" smtClean="0"/>
              <a:t>25</a:t>
            </a:r>
            <a:endParaRPr lang="ru-RU" dirty="0"/>
          </a:p>
        </p:txBody>
      </p:sp>
      <p:pic>
        <p:nvPicPr>
          <p:cNvPr id="10" name="Picture 4" descr="Фирменный стиль СПбГЭТУ «ЛЭТИ»"/>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276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5" name="Заголовок 4"/>
          <p:cNvSpPr>
            <a:spLocks noGrp="1"/>
          </p:cNvSpPr>
          <p:nvPr>
            <p:ph type="title"/>
          </p:nvPr>
        </p:nvSpPr>
        <p:spPr>
          <a:xfrm>
            <a:off x="327800" y="1380068"/>
            <a:ext cx="11055205" cy="4147739"/>
          </a:xfrm>
          <a:prstGeom prst="rect">
            <a:avLst/>
          </a:prstGeom>
          <a:solidFill>
            <a:schemeClr val="bg1"/>
          </a:solidFill>
        </p:spPr>
        <p:txBody>
          <a:bodyPr wrap="square">
            <a:spAutoFit/>
          </a:bodyPr>
          <a:lstStyle/>
          <a:p>
            <a:pPr>
              <a:lnSpc>
                <a:spcPct val="150000"/>
              </a:lnSpc>
            </a:pPr>
            <a:r>
              <a:rPr lang="en-US" sz="3600" i="1" dirty="0" smtClean="0">
                <a:latin typeface="Times New Roman" panose="02020603050405020304" pitchFamily="18" charset="0"/>
                <a:cs typeface="Times New Roman" panose="02020603050405020304" pitchFamily="18" charset="0"/>
              </a:rPr>
              <a:t>1) https://www.ncbi.nlm.nih.gov</a:t>
            </a:r>
            <a:br>
              <a:rPr lang="en-US" sz="3600" i="1" dirty="0" smtClean="0">
                <a:latin typeface="Times New Roman" panose="02020603050405020304" pitchFamily="18" charset="0"/>
                <a:cs typeface="Times New Roman" panose="02020603050405020304" pitchFamily="18" charset="0"/>
              </a:rPr>
            </a:br>
            <a:r>
              <a:rPr lang="en-US" sz="3600" i="1" dirty="0" smtClean="0">
                <a:latin typeface="Times New Roman" panose="02020603050405020304" pitchFamily="18" charset="0"/>
                <a:cs typeface="Times New Roman" panose="02020603050405020304" pitchFamily="18" charset="0"/>
              </a:rPr>
              <a:t>2) https://3dprint.com </a:t>
            </a:r>
            <a:br>
              <a:rPr lang="en-US" sz="3600" i="1" dirty="0" smtClean="0">
                <a:latin typeface="Times New Roman" panose="02020603050405020304" pitchFamily="18" charset="0"/>
                <a:cs typeface="Times New Roman" panose="02020603050405020304" pitchFamily="18" charset="0"/>
              </a:rPr>
            </a:br>
            <a:r>
              <a:rPr lang="en-US" sz="3600" i="1" dirty="0" smtClean="0">
                <a:latin typeface="Times New Roman" panose="02020603050405020304" pitchFamily="18" charset="0"/>
                <a:cs typeface="Times New Roman" panose="02020603050405020304" pitchFamily="18" charset="0"/>
              </a:rPr>
              <a:t>3) https://pubmed.ncbi.nlm.nih.gov</a:t>
            </a:r>
            <a:br>
              <a:rPr lang="en-US" sz="3600" i="1" dirty="0" smtClean="0">
                <a:latin typeface="Times New Roman" panose="02020603050405020304" pitchFamily="18" charset="0"/>
                <a:cs typeface="Times New Roman" panose="02020603050405020304" pitchFamily="18" charset="0"/>
              </a:rPr>
            </a:br>
            <a:r>
              <a:rPr lang="en-US" sz="3600" i="1" dirty="0" smtClean="0">
                <a:latin typeface="Times New Roman" panose="02020603050405020304" pitchFamily="18" charset="0"/>
                <a:cs typeface="Times New Roman" panose="02020603050405020304" pitchFamily="18" charset="0"/>
              </a:rPr>
              <a:t>4) https://www.mdpi.com</a:t>
            </a:r>
            <a:br>
              <a:rPr lang="en-US" sz="3600" i="1" dirty="0" smtClean="0">
                <a:latin typeface="Times New Roman" panose="02020603050405020304" pitchFamily="18" charset="0"/>
                <a:cs typeface="Times New Roman" panose="02020603050405020304" pitchFamily="18" charset="0"/>
              </a:rPr>
            </a:br>
            <a:r>
              <a:rPr lang="en-US" sz="3600" i="1" dirty="0" smtClean="0">
                <a:latin typeface="Times New Roman" panose="02020603050405020304" pitchFamily="18" charset="0"/>
                <a:cs typeface="Times New Roman" panose="02020603050405020304" pitchFamily="18" charset="0"/>
              </a:rPr>
              <a:t>5) http://medportal.ru</a:t>
            </a:r>
            <a:endParaRPr lang="ru-RU" sz="3600" i="1"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3150559" y="358617"/>
            <a:ext cx="5409686" cy="769441"/>
          </a:xfrm>
          <a:prstGeom prst="rect">
            <a:avLst/>
          </a:prstGeom>
        </p:spPr>
        <p:txBody>
          <a:bodyPr wrap="none">
            <a:spAutoFit/>
          </a:bodyPr>
          <a:lstStyle/>
          <a:p>
            <a:r>
              <a:rPr lang="ru-RU" sz="4400" dirty="0">
                <a:latin typeface="Times New Roman" panose="02020603050405020304" pitchFamily="18" charset="0"/>
                <a:cs typeface="Times New Roman" panose="02020603050405020304" pitchFamily="18" charset="0"/>
              </a:rPr>
              <a:t>Ссылки на </a:t>
            </a:r>
            <a:r>
              <a:rPr lang="ru-RU" sz="4400" dirty="0" smtClean="0">
                <a:latin typeface="Times New Roman" panose="02020603050405020304" pitchFamily="18" charset="0"/>
                <a:cs typeface="Times New Roman" panose="02020603050405020304" pitchFamily="18" charset="0"/>
              </a:rPr>
              <a:t>источники</a:t>
            </a:r>
            <a:endParaRPr lang="ru-RU" sz="4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1476748" y="6419967"/>
            <a:ext cx="485266" cy="369332"/>
          </a:xfrm>
          <a:prstGeom prst="rect">
            <a:avLst/>
          </a:prstGeom>
          <a:solidFill>
            <a:schemeClr val="bg1"/>
          </a:solidFill>
        </p:spPr>
        <p:txBody>
          <a:bodyPr wrap="square" rtlCol="0">
            <a:spAutoFit/>
          </a:bodyPr>
          <a:lstStyle/>
          <a:p>
            <a:pPr algn="ctr"/>
            <a:r>
              <a:rPr lang="ru-RU" dirty="0" smtClean="0"/>
              <a:t>26</a:t>
            </a:r>
            <a:endParaRPr lang="ru-RU" dirty="0"/>
          </a:p>
        </p:txBody>
      </p:sp>
      <p:pic>
        <p:nvPicPr>
          <p:cNvPr id="13" name="Picture 4" descr="Фирменный стиль СПбГЭТУ «ЛЭТ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78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6CFE15-E7EA-4BC0-ABA9-55C0C8336D79}"/>
              </a:ext>
            </a:extLst>
          </p:cNvPr>
          <p:cNvSpPr>
            <a:spLocks noGrp="1"/>
          </p:cNvSpPr>
          <p:nvPr>
            <p:ph type="title"/>
          </p:nvPr>
        </p:nvSpPr>
        <p:spPr>
          <a:xfrm>
            <a:off x="838199" y="170053"/>
            <a:ext cx="10515600" cy="1325563"/>
          </a:xfrm>
          <a:ln>
            <a:noFill/>
          </a:ln>
        </p:spPr>
        <p:txBody>
          <a:bodyPr>
            <a:normAutofit/>
          </a:bodyPr>
          <a:lstStyle/>
          <a:p>
            <a:pPr algn="ctr"/>
            <a:r>
              <a:rPr lang="ru-RU" dirty="0">
                <a:latin typeface="Times New Roman" panose="02020603050405020304" pitchFamily="18" charset="0"/>
                <a:cs typeface="Times New Roman" panose="02020603050405020304" pitchFamily="18" charset="0"/>
              </a:rPr>
              <a:t>Основные применения адаптивной технологии в медицине</a:t>
            </a:r>
          </a:p>
        </p:txBody>
      </p:sp>
      <p:pic>
        <p:nvPicPr>
          <p:cNvPr id="6" name="Рисунок 5">
            <a:extLst>
              <a:ext uri="{FF2B5EF4-FFF2-40B4-BE49-F238E27FC236}">
                <a16:creationId xmlns:a16="http://schemas.microsoft.com/office/drawing/2014/main" id="{D4E91BD0-2C23-4F33-9EA4-4FDE39206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070" y="1765941"/>
            <a:ext cx="7469459" cy="4317027"/>
          </a:xfrm>
          <a:prstGeom prst="rect">
            <a:avLst/>
          </a:prstGeom>
        </p:spPr>
      </p:pic>
      <p:sp>
        <p:nvSpPr>
          <p:cNvPr id="5" name="Прямоугольник 4"/>
          <p:cNvSpPr/>
          <p:nvPr/>
        </p:nvSpPr>
        <p:spPr>
          <a:xfrm>
            <a:off x="291442" y="1765941"/>
            <a:ext cx="3898627" cy="4154984"/>
          </a:xfrm>
          <a:prstGeom prst="rect">
            <a:avLst/>
          </a:prstGeom>
          <a:ln>
            <a:noFill/>
          </a:ln>
        </p:spPr>
        <p:txBody>
          <a:bodyPr wrap="square">
            <a:spAutoFit/>
          </a:bodyPr>
          <a:lstStyle/>
          <a:p>
            <a:r>
              <a:rPr lang="ru-RU" sz="2400" dirty="0">
                <a:latin typeface="Times New Roman" panose="02020603050405020304" pitchFamily="18" charset="0"/>
                <a:cs typeface="Times New Roman" panose="02020603050405020304" pitchFamily="18" charset="0"/>
              </a:rPr>
              <a:t>а) </a:t>
            </a:r>
            <a:r>
              <a:rPr lang="ru-RU" sz="2400" dirty="0" smtClean="0">
                <a:latin typeface="Times New Roman" panose="02020603050405020304" pitchFamily="18" charset="0"/>
                <a:cs typeface="Times New Roman" panose="02020603050405020304" pitchFamily="18" charset="0"/>
              </a:rPr>
              <a:t>Медицинские модели</a:t>
            </a:r>
            <a:r>
              <a:rPr lang="ru-RU" sz="2400" dirty="0">
                <a:latin typeface="Times New Roman" panose="02020603050405020304" pitchFamily="18" charset="0"/>
                <a:cs typeface="Times New Roman" panose="02020603050405020304" pitchFamily="18" charset="0"/>
              </a:rPr>
              <a:t>.</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б</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Имплантаты.</a:t>
            </a:r>
          </a:p>
          <a:p>
            <a:r>
              <a:rPr lang="ru-RU" sz="2400" dirty="0" smtClean="0">
                <a:latin typeface="Times New Roman" panose="02020603050405020304" pitchFamily="18" charset="0"/>
                <a:cs typeface="Times New Roman" panose="02020603050405020304" pitchFamily="18" charset="0"/>
              </a:rPr>
              <a:t>c</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Инструменты</a:t>
            </a:r>
            <a:r>
              <a:rPr lang="ru-RU" sz="2400" dirty="0">
                <a:latin typeface="Times New Roman" panose="02020603050405020304" pitchFamily="18" charset="0"/>
                <a:cs typeface="Times New Roman" panose="02020603050405020304" pitchFamily="18" charset="0"/>
              </a:rPr>
              <a:t>, инструменты и детали для медицинских </a:t>
            </a:r>
            <a:r>
              <a:rPr lang="ru-RU" sz="2400" dirty="0" smtClean="0">
                <a:latin typeface="Times New Roman" panose="02020603050405020304" pitchFamily="18" charset="0"/>
                <a:cs typeface="Times New Roman" panose="02020603050405020304" pitchFamily="18" charset="0"/>
              </a:rPr>
              <a:t>устройств. </a:t>
            </a:r>
          </a:p>
          <a:p>
            <a:r>
              <a:rPr lang="ru-RU" sz="2400" dirty="0" smtClean="0">
                <a:latin typeface="Times New Roman" panose="02020603050405020304" pitchFamily="18" charset="0"/>
                <a:cs typeface="Times New Roman" panose="02020603050405020304" pitchFamily="18" charset="0"/>
              </a:rPr>
              <a:t>d</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Медицинские </a:t>
            </a:r>
            <a:r>
              <a:rPr lang="ru-RU" sz="2400" dirty="0">
                <a:latin typeface="Times New Roman" panose="02020603050405020304" pitchFamily="18" charset="0"/>
                <a:cs typeface="Times New Roman" panose="02020603050405020304" pitchFamily="18" charset="0"/>
              </a:rPr>
              <a:t>приспособления, поддерживающие направляющие, шины и </a:t>
            </a:r>
            <a:r>
              <a:rPr lang="ru-RU" sz="2400" dirty="0" smtClean="0">
                <a:latin typeface="Times New Roman" panose="02020603050405020304" pitchFamily="18" charset="0"/>
                <a:cs typeface="Times New Roman" panose="02020603050405020304" pitchFamily="18" charset="0"/>
              </a:rPr>
              <a:t>протезы</a:t>
            </a:r>
            <a:r>
              <a:rPr lang="ru-RU" sz="2400" dirty="0">
                <a:latin typeface="Times New Roman" panose="02020603050405020304" pitchFamily="18" charset="0"/>
                <a:cs typeface="Times New Roman" panose="02020603050405020304" pitchFamily="18" charset="0"/>
              </a:rPr>
              <a:t>.</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е) </a:t>
            </a:r>
            <a:r>
              <a:rPr lang="ru-RU" sz="2400" dirty="0" err="1" smtClean="0">
                <a:latin typeface="Times New Roman" panose="02020603050405020304" pitchFamily="18" charset="0"/>
                <a:cs typeface="Times New Roman" panose="02020603050405020304" pitchFamily="18" charset="0"/>
              </a:rPr>
              <a:t>Биопроизводство</a:t>
            </a:r>
            <a:r>
              <a:rPr lang="ru-RU"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1612880" y="6419967"/>
            <a:ext cx="349134" cy="369332"/>
          </a:xfrm>
          <a:prstGeom prst="rect">
            <a:avLst/>
          </a:prstGeom>
          <a:solidFill>
            <a:schemeClr val="bg1"/>
          </a:solidFill>
        </p:spPr>
        <p:txBody>
          <a:bodyPr wrap="square" rtlCol="0">
            <a:spAutoFit/>
          </a:bodyPr>
          <a:lstStyle/>
          <a:p>
            <a:pPr algn="ctr"/>
            <a:r>
              <a:rPr lang="en-US" dirty="0"/>
              <a:t>3</a:t>
            </a:r>
            <a:endParaRPr lang="ru-RU" dirty="0"/>
          </a:p>
        </p:txBody>
      </p:sp>
      <p:pic>
        <p:nvPicPr>
          <p:cNvPr id="9" name="Picture 4" descr="Фирменный стиль СПбГЭТУ «ЛЭТ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382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1130DB-CD49-4CFA-A8C6-ADEC65E16CF8}"/>
              </a:ext>
            </a:extLst>
          </p:cNvPr>
          <p:cNvSpPr>
            <a:spLocks noGrp="1"/>
          </p:cNvSpPr>
          <p:nvPr>
            <p:ph type="title"/>
          </p:nvPr>
        </p:nvSpPr>
        <p:spPr>
          <a:xfrm>
            <a:off x="838200" y="157861"/>
            <a:ext cx="10515600" cy="1325563"/>
          </a:xfrm>
          <a:ln>
            <a:noFill/>
          </a:ln>
        </p:spPr>
        <p:txBody>
          <a:bodyPr/>
          <a:lstStyle/>
          <a:p>
            <a:pPr algn="ctr"/>
            <a:r>
              <a:rPr lang="ru-RU" dirty="0">
                <a:latin typeface="Times New Roman" panose="02020603050405020304" pitchFamily="18" charset="0"/>
                <a:cs typeface="Times New Roman" panose="02020603050405020304" pitchFamily="18" charset="0"/>
              </a:rPr>
              <a:t>Основные применения адаптивной технологии в медицине</a:t>
            </a:r>
          </a:p>
        </p:txBody>
      </p:sp>
      <p:pic>
        <p:nvPicPr>
          <p:cNvPr id="5" name="Рисунок 4">
            <a:extLst>
              <a:ext uri="{FF2B5EF4-FFF2-40B4-BE49-F238E27FC236}">
                <a16:creationId xmlns:a16="http://schemas.microsoft.com/office/drawing/2014/main" id="{9144CD62-23EF-4652-A762-A3AFBF800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93" y="1898505"/>
            <a:ext cx="3767254" cy="3767254"/>
          </a:xfrm>
          <a:prstGeom prst="rect">
            <a:avLst/>
          </a:prstGeom>
        </p:spPr>
      </p:pic>
      <p:pic>
        <p:nvPicPr>
          <p:cNvPr id="7" name="Рисунок 6">
            <a:extLst>
              <a:ext uri="{FF2B5EF4-FFF2-40B4-BE49-F238E27FC236}">
                <a16:creationId xmlns:a16="http://schemas.microsoft.com/office/drawing/2014/main" id="{F36E2D4C-6CCE-45C8-903B-4D1AA17202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9874" y="1898505"/>
            <a:ext cx="6273926" cy="3767254"/>
          </a:xfrm>
          <a:prstGeom prst="rect">
            <a:avLst/>
          </a:prstGeom>
        </p:spPr>
      </p:pic>
      <p:sp>
        <p:nvSpPr>
          <p:cNvPr id="6" name="TextBox 5"/>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1612880" y="6419967"/>
            <a:ext cx="349134" cy="369332"/>
          </a:xfrm>
          <a:prstGeom prst="rect">
            <a:avLst/>
          </a:prstGeom>
          <a:solidFill>
            <a:schemeClr val="bg1"/>
          </a:solidFill>
        </p:spPr>
        <p:txBody>
          <a:bodyPr wrap="square" rtlCol="0">
            <a:spAutoFit/>
          </a:bodyPr>
          <a:lstStyle/>
          <a:p>
            <a:pPr algn="ctr"/>
            <a:r>
              <a:rPr lang="en-US" dirty="0"/>
              <a:t>4</a:t>
            </a:r>
            <a:endParaRPr lang="ru-RU" dirty="0"/>
          </a:p>
        </p:txBody>
      </p:sp>
      <p:pic>
        <p:nvPicPr>
          <p:cNvPr id="9" name="Picture 4" descr="Фирменный стиль СПбГЭТУ «ЛЭТИ»"/>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486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02740"/>
            <a:ext cx="10006149" cy="1325563"/>
          </a:xfrm>
          <a:ln>
            <a:noFill/>
          </a:ln>
        </p:spPr>
        <p:txBody>
          <a:bodyPr/>
          <a:lstStyle/>
          <a:p>
            <a:pPr algn="ctr"/>
            <a:r>
              <a:rPr lang="ru-RU" dirty="0">
                <a:latin typeface="Times New Roman" panose="02020603050405020304" pitchFamily="18" charset="0"/>
                <a:cs typeface="Times New Roman" panose="02020603050405020304" pitchFamily="18" charset="0"/>
              </a:rPr>
              <a:t>Отработка операций на 3</a:t>
            </a:r>
            <a:r>
              <a:rPr lang="en-US" dirty="0">
                <a:latin typeface="Times New Roman" panose="02020603050405020304" pitchFamily="18" charset="0"/>
                <a:cs typeface="Times New Roman" panose="02020603050405020304" pitchFamily="18" charset="0"/>
              </a:rPr>
              <a:t>D</a:t>
            </a:r>
            <a:r>
              <a:rPr lang="ru-RU" dirty="0">
                <a:latin typeface="Times New Roman" panose="02020603050405020304" pitchFamily="18" charset="0"/>
                <a:cs typeface="Times New Roman" panose="02020603050405020304" pitchFamily="18" charset="0"/>
              </a:rPr>
              <a:t> модели черепа</a:t>
            </a:r>
          </a:p>
        </p:txBody>
      </p:sp>
      <p:pic>
        <p:nvPicPr>
          <p:cNvPr id="4" name="Объект 3"/>
          <p:cNvPicPr>
            <a:picLocks noGrp="1" noChangeAspect="1"/>
          </p:cNvPicPr>
          <p:nvPr>
            <p:ph idx="1"/>
          </p:nvPr>
        </p:nvPicPr>
        <p:blipFill rotWithShape="1">
          <a:blip r:embed="rId3">
            <a:extLst>
              <a:ext uri="{28A0092B-C50C-407E-A947-70E740481C1C}">
                <a14:useLocalDpi xmlns:a14="http://schemas.microsoft.com/office/drawing/2010/main" val="0"/>
              </a:ext>
            </a:extLst>
          </a:blip>
          <a:srcRect l="16002" t="57247" r="16071" b="11198"/>
          <a:stretch/>
        </p:blipFill>
        <p:spPr>
          <a:xfrm>
            <a:off x="352425" y="1589087"/>
            <a:ext cx="6438900" cy="4225527"/>
          </a:xfrm>
        </p:spPr>
      </p:pic>
      <p:sp>
        <p:nvSpPr>
          <p:cNvPr id="5" name="TextBox 4"/>
          <p:cNvSpPr txBox="1"/>
          <p:nvPr/>
        </p:nvSpPr>
        <p:spPr>
          <a:xfrm>
            <a:off x="7096125" y="1969137"/>
            <a:ext cx="4724400" cy="3170099"/>
          </a:xfrm>
          <a:prstGeom prst="rect">
            <a:avLst/>
          </a:prstGeom>
          <a:noFill/>
        </p:spPr>
        <p:txBody>
          <a:bodyPr wrap="square" rtlCol="0">
            <a:spAutoFit/>
          </a:bodyPr>
          <a:lstStyle/>
          <a:p>
            <a:pPr marL="514350" indent="-514350">
              <a:buFont typeface="+mj-lt"/>
              <a:buAutoNum type="arabicParenR"/>
            </a:pPr>
            <a:r>
              <a:rPr lang="ru-RU" sz="2800" dirty="0" smtClean="0">
                <a:latin typeface="Times New Roman" panose="02020603050405020304" pitchFamily="18" charset="0"/>
                <a:cs typeface="Times New Roman" panose="02020603050405020304" pitchFamily="18" charset="0"/>
              </a:rPr>
              <a:t>Лучшее </a:t>
            </a:r>
            <a:r>
              <a:rPr lang="ru-RU" sz="2800" dirty="0">
                <a:latin typeface="Times New Roman" panose="02020603050405020304" pitchFamily="18" charset="0"/>
                <a:cs typeface="Times New Roman" panose="02020603050405020304" pitchFamily="18" charset="0"/>
              </a:rPr>
              <a:t>понимание </a:t>
            </a:r>
            <a:r>
              <a:rPr lang="ru-RU" sz="2800" dirty="0" smtClean="0">
                <a:latin typeface="Times New Roman" panose="02020603050405020304" pitchFamily="18" charset="0"/>
                <a:cs typeface="Times New Roman" panose="02020603050405020304" pitchFamily="18" charset="0"/>
              </a:rPr>
              <a:t>анатомии.</a:t>
            </a:r>
            <a:endParaRPr lang="ru-RU" sz="2800" dirty="0">
              <a:latin typeface="Times New Roman" panose="02020603050405020304" pitchFamily="18" charset="0"/>
              <a:cs typeface="Times New Roman" panose="02020603050405020304" pitchFamily="18" charset="0"/>
            </a:endParaRPr>
          </a:p>
          <a:p>
            <a:pPr marL="514350" indent="-514350">
              <a:buFont typeface="+mj-lt"/>
              <a:buAutoNum type="arabicParenR"/>
            </a:pPr>
            <a:r>
              <a:rPr lang="ru-RU" sz="2800" dirty="0" err="1" smtClean="0">
                <a:latin typeface="Times New Roman" panose="02020603050405020304" pitchFamily="18" charset="0"/>
                <a:cs typeface="Times New Roman" panose="02020603050405020304" pitchFamily="18" charset="0"/>
              </a:rPr>
              <a:t>Интраоперационную</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точность  локализации </a:t>
            </a:r>
            <a:r>
              <a:rPr lang="ru-RU" sz="2800" dirty="0" smtClean="0">
                <a:latin typeface="Times New Roman" panose="02020603050405020304" pitchFamily="18" charset="0"/>
                <a:cs typeface="Times New Roman" panose="02020603050405020304" pitchFamily="18" charset="0"/>
              </a:rPr>
              <a:t>поражения.</a:t>
            </a:r>
          </a:p>
          <a:p>
            <a:pPr marL="514350" indent="-514350">
              <a:buFont typeface="+mj-lt"/>
              <a:buAutoNum type="arabicParenR"/>
            </a:pPr>
            <a:r>
              <a:rPr lang="ru-RU" sz="2800" dirty="0" smtClean="0">
                <a:latin typeface="Times New Roman" panose="02020603050405020304" pitchFamily="18" charset="0"/>
                <a:cs typeface="Times New Roman" panose="02020603050405020304" pitchFamily="18" charset="0"/>
              </a:rPr>
              <a:t>Повышение </a:t>
            </a:r>
            <a:r>
              <a:rPr lang="ru-RU" sz="2800" dirty="0">
                <a:latin typeface="Times New Roman" panose="02020603050405020304" pitchFamily="18" charset="0"/>
                <a:cs typeface="Times New Roman" panose="02020603050405020304" pitchFamily="18" charset="0"/>
              </a:rPr>
              <a:t>уровня образования </a:t>
            </a:r>
            <a:r>
              <a:rPr lang="ru-RU" sz="2800" dirty="0" smtClean="0">
                <a:latin typeface="Times New Roman" panose="02020603050405020304" pitchFamily="18" charset="0"/>
                <a:cs typeface="Times New Roman" panose="02020603050405020304" pitchFamily="18" charset="0"/>
              </a:rPr>
              <a:t>обучаемых</a:t>
            </a:r>
            <a:r>
              <a:rPr lang="en-US" sz="3200" dirty="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1612880" y="6419967"/>
            <a:ext cx="349134" cy="369332"/>
          </a:xfrm>
          <a:prstGeom prst="rect">
            <a:avLst/>
          </a:prstGeom>
          <a:solidFill>
            <a:schemeClr val="bg1"/>
          </a:solidFill>
        </p:spPr>
        <p:txBody>
          <a:bodyPr wrap="square" rtlCol="0">
            <a:spAutoFit/>
          </a:bodyPr>
          <a:lstStyle/>
          <a:p>
            <a:pPr algn="ctr"/>
            <a:r>
              <a:rPr lang="en-US" dirty="0"/>
              <a:t>5</a:t>
            </a:r>
            <a:endParaRPr lang="ru-RU" dirty="0"/>
          </a:p>
        </p:txBody>
      </p:sp>
      <p:pic>
        <p:nvPicPr>
          <p:cNvPr id="8" name="Picture 4" descr="Фирменный стиль СПбГЭТУ «ЛЭТ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414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6619" y="190536"/>
            <a:ext cx="10515600" cy="1325563"/>
          </a:xfrm>
          <a:ln>
            <a:noFill/>
          </a:ln>
        </p:spPr>
        <p:txBody>
          <a:bodyPr/>
          <a:lstStyle/>
          <a:p>
            <a:pPr algn="ctr"/>
            <a:r>
              <a:rPr lang="ru-RU" dirty="0">
                <a:latin typeface="Times New Roman" panose="02020603050405020304" pitchFamily="18" charset="0"/>
                <a:cs typeface="Times New Roman" panose="02020603050405020304" pitchFamily="18" charset="0"/>
              </a:rPr>
              <a:t>Персонализированный подход </a:t>
            </a:r>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l="51108" t="66785" r="10283" b="11790"/>
          <a:stretch/>
        </p:blipFill>
        <p:spPr>
          <a:xfrm>
            <a:off x="626695" y="1516099"/>
            <a:ext cx="4383455" cy="3436276"/>
          </a:xfrm>
        </p:spPr>
      </p:pic>
      <p:sp>
        <p:nvSpPr>
          <p:cNvPr id="5" name="TextBox 4"/>
          <p:cNvSpPr txBox="1"/>
          <p:nvPr/>
        </p:nvSpPr>
        <p:spPr>
          <a:xfrm>
            <a:off x="949307" y="5046770"/>
            <a:ext cx="3949736"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Персонализированная модель сердца</a:t>
            </a:r>
          </a:p>
        </p:txBody>
      </p:sp>
      <p:pic>
        <p:nvPicPr>
          <p:cNvPr id="6" name="Рисунок 5"/>
          <p:cNvPicPr>
            <a:picLocks noChangeAspect="1"/>
          </p:cNvPicPr>
          <p:nvPr/>
        </p:nvPicPr>
        <p:blipFill>
          <a:blip r:embed="rId3"/>
          <a:stretch>
            <a:fillRect/>
          </a:stretch>
        </p:blipFill>
        <p:spPr>
          <a:xfrm>
            <a:off x="838200" y="5633129"/>
            <a:ext cx="4171950" cy="352425"/>
          </a:xfrm>
          <a:prstGeom prst="rect">
            <a:avLst/>
          </a:prstGeom>
        </p:spPr>
      </p:pic>
      <p:sp>
        <p:nvSpPr>
          <p:cNvPr id="3" name="TextBox 2"/>
          <p:cNvSpPr txBox="1"/>
          <p:nvPr/>
        </p:nvSpPr>
        <p:spPr>
          <a:xfrm>
            <a:off x="5418142" y="1722813"/>
            <a:ext cx="6036002" cy="3385542"/>
          </a:xfrm>
          <a:prstGeom prst="rect">
            <a:avLst/>
          </a:prstGeom>
          <a:noFill/>
        </p:spPr>
        <p:txBody>
          <a:bodyPr wrap="square" rtlCol="0">
            <a:spAutoFit/>
          </a:bodyPr>
          <a:lstStyle/>
          <a:p>
            <a:pPr algn="just"/>
            <a:r>
              <a:rPr lang="ru-RU" sz="2800" dirty="0">
                <a:latin typeface="Times New Roman" panose="02020603050405020304" pitchFamily="18" charset="0"/>
                <a:cs typeface="Times New Roman" panose="02020603050405020304" pitchFamily="18" charset="0"/>
              </a:rPr>
              <a:t>На 3</a:t>
            </a:r>
            <a:r>
              <a:rPr lang="en-US" sz="2800" dirty="0">
                <a:latin typeface="Times New Roman" panose="02020603050405020304" pitchFamily="18" charset="0"/>
                <a:cs typeface="Times New Roman" panose="02020603050405020304" pitchFamily="18" charset="0"/>
              </a:rPr>
              <a:t>D</a:t>
            </a:r>
            <a:r>
              <a:rPr lang="ru-RU" sz="2800" dirty="0">
                <a:latin typeface="Times New Roman" panose="02020603050405020304" pitchFamily="18" charset="0"/>
                <a:cs typeface="Times New Roman" panose="02020603050405020304" pitchFamily="18" charset="0"/>
              </a:rPr>
              <a:t> модели сердца хирурги могут уточнять структуру потока крови в сердце и отработать технику операции для конкретного пациента. Без подобной технологии в 20-30% случаев может понадобиться повторная </a:t>
            </a:r>
            <a:r>
              <a:rPr lang="ru-RU" sz="2800" dirty="0" smtClean="0">
                <a:latin typeface="Times New Roman" panose="02020603050405020304" pitchFamily="18" charset="0"/>
                <a:cs typeface="Times New Roman" panose="02020603050405020304" pitchFamily="18" charset="0"/>
              </a:rPr>
              <a:t>операция</a:t>
            </a:r>
            <a:r>
              <a:rPr lang="en-US" sz="2800"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1612880" y="6419967"/>
            <a:ext cx="349134" cy="369332"/>
          </a:xfrm>
          <a:prstGeom prst="rect">
            <a:avLst/>
          </a:prstGeom>
          <a:solidFill>
            <a:schemeClr val="bg1"/>
          </a:solidFill>
        </p:spPr>
        <p:txBody>
          <a:bodyPr wrap="square" rtlCol="0">
            <a:spAutoFit/>
          </a:bodyPr>
          <a:lstStyle/>
          <a:p>
            <a:pPr algn="ctr"/>
            <a:r>
              <a:rPr lang="en-US" dirty="0"/>
              <a:t>6</a:t>
            </a:r>
            <a:endParaRPr lang="ru-RU" dirty="0"/>
          </a:p>
        </p:txBody>
      </p:sp>
      <p:pic>
        <p:nvPicPr>
          <p:cNvPr id="9" name="Picture 4" descr="Фирменный стиль СПбГЭТУ «ЛЭТ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698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7F27B9-2612-49F2-8440-175299D9D66B}"/>
              </a:ext>
            </a:extLst>
          </p:cNvPr>
          <p:cNvSpPr>
            <a:spLocks noGrp="1"/>
          </p:cNvSpPr>
          <p:nvPr>
            <p:ph type="title"/>
          </p:nvPr>
        </p:nvSpPr>
        <p:spPr>
          <a:xfrm>
            <a:off x="984359" y="335989"/>
            <a:ext cx="9964057" cy="968556"/>
          </a:xfrm>
          <a:ln>
            <a:noFill/>
          </a:ln>
        </p:spPr>
        <p:txBody>
          <a:bodyPr/>
          <a:lstStyle/>
          <a:p>
            <a:pPr algn="ctr"/>
            <a:r>
              <a:rPr lang="ru-RU" dirty="0">
                <a:latin typeface="Times New Roman" panose="02020603050405020304" pitchFamily="18" charset="0"/>
                <a:cs typeface="Times New Roman" panose="02020603050405020304" pitchFamily="18" charset="0"/>
              </a:rPr>
              <a:t>Персонализированный подход </a:t>
            </a:r>
          </a:p>
        </p:txBody>
      </p:sp>
      <p:sp>
        <p:nvSpPr>
          <p:cNvPr id="3" name="Объект 2">
            <a:extLst>
              <a:ext uri="{FF2B5EF4-FFF2-40B4-BE49-F238E27FC236}">
                <a16:creationId xmlns:a16="http://schemas.microsoft.com/office/drawing/2014/main" id="{61D6009B-872C-413F-8201-B35499E1310D}"/>
              </a:ext>
            </a:extLst>
          </p:cNvPr>
          <p:cNvSpPr>
            <a:spLocks noGrp="1"/>
          </p:cNvSpPr>
          <p:nvPr>
            <p:ph idx="1"/>
          </p:nvPr>
        </p:nvSpPr>
        <p:spPr>
          <a:xfrm>
            <a:off x="299431" y="1412388"/>
            <a:ext cx="4926862" cy="4637331"/>
          </a:xfrm>
          <a:ln>
            <a:noFill/>
          </a:ln>
        </p:spPr>
        <p:txBody>
          <a:bodyPr>
            <a:normAutofit fontScale="92500" lnSpcReduction="10000"/>
          </a:bodyPr>
          <a:lstStyle/>
          <a:p>
            <a:pPr>
              <a:buFont typeface="Symbol" panose="05050102010706020507" pitchFamily="18" charset="2"/>
              <a:buChar char="-"/>
            </a:pPr>
            <a:r>
              <a:rPr lang="ru-RU" dirty="0" smtClean="0">
                <a:latin typeface="Times New Roman" panose="02020603050405020304" pitchFamily="18" charset="0"/>
                <a:cs typeface="Times New Roman" panose="02020603050405020304" pitchFamily="18" charset="0"/>
              </a:rPr>
              <a:t>A - </a:t>
            </a:r>
            <a:r>
              <a:rPr lang="ru-RU" dirty="0">
                <a:latin typeface="Times New Roman" panose="02020603050405020304" pitchFamily="18" charset="0"/>
                <a:cs typeface="Times New Roman" panose="02020603050405020304" pitchFamily="18" charset="0"/>
              </a:rPr>
              <a:t>КТ черепа с </a:t>
            </a:r>
            <a:r>
              <a:rPr lang="ru-RU" dirty="0" err="1" smtClean="0">
                <a:latin typeface="Times New Roman" panose="02020603050405020304" pitchFamily="18" charset="0"/>
                <a:cs typeface="Times New Roman" panose="02020603050405020304" pitchFamily="18" charset="0"/>
              </a:rPr>
              <a:t>остеорадионекрозом</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buFont typeface="Symbol" panose="05050102010706020507" pitchFamily="18" charset="2"/>
              <a:buChar char="-"/>
            </a:pPr>
            <a:r>
              <a:rPr lang="ru-RU" dirty="0" smtClean="0">
                <a:latin typeface="Times New Roman" panose="02020603050405020304" pitchFamily="18" charset="0"/>
                <a:cs typeface="Times New Roman" panose="02020603050405020304" pitchFamily="18" charset="0"/>
              </a:rPr>
              <a:t>B - </a:t>
            </a:r>
            <a:r>
              <a:rPr lang="ru-RU" dirty="0">
                <a:latin typeface="Times New Roman" panose="02020603050405020304" pitchFamily="18" charset="0"/>
                <a:cs typeface="Times New Roman" panose="02020603050405020304" pitchFamily="18" charset="0"/>
              </a:rPr>
              <a:t>3D-печатные хирургические шаблоны, используемые для проведения остеотомии для получения малоберцовой кости из ноги </a:t>
            </a:r>
            <a:r>
              <a:rPr lang="ru-RU" dirty="0" smtClean="0">
                <a:latin typeface="Times New Roman" panose="02020603050405020304" pitchFamily="18" charset="0"/>
                <a:cs typeface="Times New Roman" panose="02020603050405020304" pitchFamily="18" charset="0"/>
              </a:rPr>
              <a:t>пациента</a:t>
            </a:r>
            <a:r>
              <a:rPr lang="en-US"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buFont typeface="Symbol" panose="05050102010706020507" pitchFamily="18" charset="2"/>
              <a:buChar char="-"/>
            </a:pPr>
            <a:r>
              <a:rPr lang="ru-RU" dirty="0" smtClean="0">
                <a:latin typeface="Times New Roman" panose="02020603050405020304" pitchFamily="18" charset="0"/>
                <a:cs typeface="Times New Roman" panose="02020603050405020304" pitchFamily="18" charset="0"/>
              </a:rPr>
              <a:t>C -  </a:t>
            </a:r>
            <a:r>
              <a:rPr lang="ru-RU" dirty="0">
                <a:latin typeface="Times New Roman" panose="02020603050405020304" pitchFamily="18" charset="0"/>
                <a:cs typeface="Times New Roman" panose="02020603050405020304" pitchFamily="18" charset="0"/>
              </a:rPr>
              <a:t>Хирургический шаблон с извлеченной </a:t>
            </a:r>
            <a:r>
              <a:rPr lang="ru-RU" dirty="0" smtClean="0">
                <a:latin typeface="Times New Roman" panose="02020603050405020304" pitchFamily="18" charset="0"/>
                <a:cs typeface="Times New Roman" panose="02020603050405020304" pitchFamily="18" charset="0"/>
              </a:rPr>
              <a:t>костью</a:t>
            </a:r>
            <a:r>
              <a:rPr lang="en-US"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buFont typeface="Symbol" panose="05050102010706020507" pitchFamily="18" charset="2"/>
              <a:buChar char="-"/>
            </a:pPr>
            <a:r>
              <a:rPr lang="ru-RU" dirty="0" smtClean="0">
                <a:latin typeface="Times New Roman" panose="02020603050405020304" pitchFamily="18" charset="0"/>
                <a:cs typeface="Times New Roman" panose="02020603050405020304" pitchFamily="18" charset="0"/>
              </a:rPr>
              <a:t>D - </a:t>
            </a:r>
            <a:r>
              <a:rPr lang="ru-RU" dirty="0">
                <a:latin typeface="Times New Roman" panose="02020603050405020304" pitchFamily="18" charset="0"/>
                <a:cs typeface="Times New Roman" panose="02020603050405020304" pitchFamily="18" charset="0"/>
              </a:rPr>
              <a:t>Хирургическая реконструкция челюстей с использованием сканирования и 3D-моделирования. </a:t>
            </a:r>
          </a:p>
        </p:txBody>
      </p:sp>
      <p:pic>
        <p:nvPicPr>
          <p:cNvPr id="5" name="Рисунок 4">
            <a:extLst>
              <a:ext uri="{FF2B5EF4-FFF2-40B4-BE49-F238E27FC236}">
                <a16:creationId xmlns:a16="http://schemas.microsoft.com/office/drawing/2014/main" id="{212FB0E5-C735-4FBD-800A-563EA54C3A9E}"/>
              </a:ext>
            </a:extLst>
          </p:cNvPr>
          <p:cNvPicPr>
            <a:picLocks noChangeAspect="1"/>
          </p:cNvPicPr>
          <p:nvPr/>
        </p:nvPicPr>
        <p:blipFill>
          <a:blip r:embed="rId3"/>
          <a:stretch>
            <a:fillRect/>
          </a:stretch>
        </p:blipFill>
        <p:spPr>
          <a:xfrm>
            <a:off x="5287109" y="1539631"/>
            <a:ext cx="6127506" cy="4637332"/>
          </a:xfrm>
          <a:prstGeom prst="rect">
            <a:avLst/>
          </a:prstGeom>
        </p:spPr>
      </p:pic>
      <p:sp>
        <p:nvSpPr>
          <p:cNvPr id="6" name="TextBox 5"/>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1612880" y="6419967"/>
            <a:ext cx="349134" cy="369332"/>
          </a:xfrm>
          <a:prstGeom prst="rect">
            <a:avLst/>
          </a:prstGeom>
          <a:solidFill>
            <a:schemeClr val="bg1"/>
          </a:solidFill>
        </p:spPr>
        <p:txBody>
          <a:bodyPr wrap="square" rtlCol="0">
            <a:spAutoFit/>
          </a:bodyPr>
          <a:lstStyle/>
          <a:p>
            <a:pPr algn="ctr"/>
            <a:r>
              <a:rPr lang="en-US" dirty="0"/>
              <a:t>7</a:t>
            </a:r>
            <a:endParaRPr lang="ru-RU" dirty="0"/>
          </a:p>
        </p:txBody>
      </p:sp>
      <p:pic>
        <p:nvPicPr>
          <p:cNvPr id="8" name="Picture 4" descr="Фирменный стиль СПбГЭТУ «ЛЭТ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882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Заголовок 1"/>
          <p:cNvSpPr>
            <a:spLocks noGrp="1"/>
          </p:cNvSpPr>
          <p:nvPr>
            <p:ph type="title"/>
          </p:nvPr>
        </p:nvSpPr>
        <p:spPr bwMode="auto">
          <a:xfrm>
            <a:off x="1219201" y="222691"/>
            <a:ext cx="10442220" cy="1325563"/>
          </a:xfrm>
          <a:ln>
            <a:noFill/>
          </a:ln>
        </p:spPr>
        <p:txBody>
          <a:bodyPr wrap="square" numCol="1" anchorCtr="0" compatLnSpc="1">
            <a:prstTxWarp prst="textNoShape">
              <a:avLst/>
            </a:prstTxWarp>
            <a:normAutofit/>
          </a:bodyPr>
          <a:lstStyle/>
          <a:p>
            <a:pPr algn="ctr"/>
            <a:r>
              <a:rPr lang="ru-RU" altLang="ru-RU" sz="4000" dirty="0">
                <a:latin typeface="Times New Roman" panose="02020603050405020304" pitchFamily="18" charset="0"/>
                <a:cs typeface="Times New Roman" panose="02020603050405020304" pitchFamily="18" charset="0"/>
              </a:rPr>
              <a:t>Персонализированный подход </a:t>
            </a:r>
            <a:r>
              <a:rPr lang="ru-RU" altLang="ru-RU" sz="4000" dirty="0" smtClean="0">
                <a:latin typeface="Times New Roman" panose="02020603050405020304" pitchFamily="18" charset="0"/>
                <a:cs typeface="Times New Roman" panose="02020603050405020304" pitchFamily="18" charset="0"/>
              </a:rPr>
              <a:t>(</a:t>
            </a:r>
            <a:r>
              <a:rPr lang="ru-RU" altLang="ru-RU" sz="4000" dirty="0" err="1" smtClean="0">
                <a:latin typeface="Times New Roman" panose="02020603050405020304" pitchFamily="18" charset="0"/>
                <a:cs typeface="Times New Roman" panose="02020603050405020304" pitchFamily="18" charset="0"/>
              </a:rPr>
              <a:t>краниопластика</a:t>
            </a:r>
            <a:r>
              <a:rPr lang="ru-RU" altLang="ru-RU" sz="4000" dirty="0">
                <a:latin typeface="Times New Roman" panose="02020603050405020304" pitchFamily="18" charset="0"/>
                <a:cs typeface="Times New Roman" panose="02020603050405020304" pitchFamily="18" charset="0"/>
              </a:rPr>
              <a:t>) </a:t>
            </a:r>
          </a:p>
        </p:txBody>
      </p:sp>
      <p:pic>
        <p:nvPicPr>
          <p:cNvPr id="229379"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2934" b="19448"/>
          <a:stretch/>
        </p:blipFill>
        <p:spPr>
          <a:xfrm>
            <a:off x="7967680" y="1646591"/>
            <a:ext cx="3861636" cy="3959666"/>
          </a:xfrm>
        </p:spPr>
      </p:pic>
      <p:pic>
        <p:nvPicPr>
          <p:cNvPr id="229380"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380553" y="1646591"/>
            <a:ext cx="7542536" cy="395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3849511" y="2043289"/>
            <a:ext cx="925689" cy="361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1612880" y="6419967"/>
            <a:ext cx="349134" cy="369332"/>
          </a:xfrm>
          <a:prstGeom prst="rect">
            <a:avLst/>
          </a:prstGeom>
          <a:solidFill>
            <a:schemeClr val="bg1"/>
          </a:solidFill>
        </p:spPr>
        <p:txBody>
          <a:bodyPr wrap="square" rtlCol="0">
            <a:spAutoFit/>
          </a:bodyPr>
          <a:lstStyle/>
          <a:p>
            <a:pPr algn="ctr"/>
            <a:r>
              <a:rPr lang="en-US" dirty="0"/>
              <a:t>8</a:t>
            </a:r>
            <a:endParaRPr lang="ru-RU" dirty="0"/>
          </a:p>
        </p:txBody>
      </p:sp>
      <p:pic>
        <p:nvPicPr>
          <p:cNvPr id="8" name="Picture 4" descr="Фирменный стиль СПбГЭТУ «ЛЭТ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551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6181" y="220576"/>
            <a:ext cx="10515600" cy="1325563"/>
          </a:xfrm>
        </p:spPr>
        <p:txBody>
          <a:bodyPr>
            <a:normAutofit/>
          </a:bodyPr>
          <a:lstStyle/>
          <a:p>
            <a:pPr algn="ctr"/>
            <a:r>
              <a:rPr lang="ru-RU" sz="3600" dirty="0">
                <a:latin typeface="Times New Roman" panose="02020603050405020304" pitchFamily="18" charset="0"/>
                <a:cs typeface="Times New Roman" panose="02020603050405020304" pitchFamily="18" charset="0"/>
              </a:rPr>
              <a:t>Индивидуальный черепной имитирующий имплантат на основе диаграмм Вороного</a:t>
            </a:r>
          </a:p>
        </p:txBody>
      </p:sp>
      <p:pic>
        <p:nvPicPr>
          <p:cNvPr id="5" name="Рисунок 4"/>
          <p:cNvPicPr>
            <a:picLocks noChangeAspect="1"/>
          </p:cNvPicPr>
          <p:nvPr/>
        </p:nvPicPr>
        <p:blipFill>
          <a:blip r:embed="rId3"/>
          <a:stretch>
            <a:fillRect/>
          </a:stretch>
        </p:blipFill>
        <p:spPr>
          <a:xfrm>
            <a:off x="573801" y="1865954"/>
            <a:ext cx="3509269" cy="3740331"/>
          </a:xfrm>
          <a:prstGeom prst="rect">
            <a:avLst/>
          </a:prstGeom>
        </p:spPr>
      </p:pic>
      <p:pic>
        <p:nvPicPr>
          <p:cNvPr id="6" name="Рисунок 5"/>
          <p:cNvPicPr>
            <a:picLocks noChangeAspect="1"/>
          </p:cNvPicPr>
          <p:nvPr/>
        </p:nvPicPr>
        <p:blipFill>
          <a:blip r:embed="rId4"/>
          <a:stretch>
            <a:fillRect/>
          </a:stretch>
        </p:blipFill>
        <p:spPr>
          <a:xfrm>
            <a:off x="7301928" y="1590632"/>
            <a:ext cx="4446397" cy="4078754"/>
          </a:xfrm>
          <a:prstGeom prst="rect">
            <a:avLst/>
          </a:prstGeom>
        </p:spPr>
      </p:pic>
      <p:pic>
        <p:nvPicPr>
          <p:cNvPr id="7" name="Рисунок 6"/>
          <p:cNvPicPr>
            <a:picLocks noChangeAspect="1"/>
          </p:cNvPicPr>
          <p:nvPr/>
        </p:nvPicPr>
        <p:blipFill>
          <a:blip r:embed="rId5"/>
          <a:stretch>
            <a:fillRect/>
          </a:stretch>
        </p:blipFill>
        <p:spPr>
          <a:xfrm>
            <a:off x="4584253" y="1865953"/>
            <a:ext cx="2216492" cy="3740331"/>
          </a:xfrm>
          <a:prstGeom prst="rect">
            <a:avLst/>
          </a:prstGeom>
        </p:spPr>
      </p:pic>
      <p:sp>
        <p:nvSpPr>
          <p:cNvPr id="9" name="TextBox 8"/>
          <p:cNvSpPr txBox="1"/>
          <p:nvPr/>
        </p:nvSpPr>
        <p:spPr>
          <a:xfrm>
            <a:off x="4629747" y="6473828"/>
            <a:ext cx="2451312" cy="261610"/>
          </a:xfrm>
          <a:prstGeom prst="rect">
            <a:avLst/>
          </a:prstGeom>
          <a:solidFill>
            <a:schemeClr val="bg1"/>
          </a:solid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Лалов Юрий Владимирович, </a:t>
            </a:r>
            <a:r>
              <a:rPr lang="ru-RU" sz="1100" dirty="0" err="1" smtClean="0">
                <a:latin typeface="Times New Roman" panose="02020603050405020304" pitchFamily="18" charset="0"/>
                <a:cs typeface="Times New Roman" panose="02020603050405020304" pitchFamily="18" charset="0"/>
              </a:rPr>
              <a:t>ОмГ</a:t>
            </a:r>
            <a:r>
              <a:rPr lang="ru-RU" sz="1100" dirty="0" err="1">
                <a:latin typeface="Times New Roman" panose="02020603050405020304" pitchFamily="18" charset="0"/>
                <a:cs typeface="Times New Roman" panose="02020603050405020304" pitchFamily="18" charset="0"/>
              </a:rPr>
              <a:t>М</a:t>
            </a:r>
            <a:r>
              <a:rPr lang="ru-RU" sz="1100" dirty="0" err="1" smtClean="0">
                <a:latin typeface="Times New Roman" panose="02020603050405020304" pitchFamily="18" charset="0"/>
                <a:cs typeface="Times New Roman" panose="02020603050405020304" pitchFamily="18" charset="0"/>
              </a:rPr>
              <a:t>У</a:t>
            </a:r>
            <a:endParaRPr lang="ru-RU" sz="11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1612880" y="6419967"/>
            <a:ext cx="349134" cy="369332"/>
          </a:xfrm>
          <a:prstGeom prst="rect">
            <a:avLst/>
          </a:prstGeom>
          <a:solidFill>
            <a:schemeClr val="bg1"/>
          </a:solidFill>
        </p:spPr>
        <p:txBody>
          <a:bodyPr wrap="square" rtlCol="0">
            <a:spAutoFit/>
          </a:bodyPr>
          <a:lstStyle/>
          <a:p>
            <a:pPr algn="ctr"/>
            <a:r>
              <a:rPr lang="en-US" dirty="0"/>
              <a:t>9</a:t>
            </a:r>
            <a:endParaRPr lang="ru-RU" dirty="0"/>
          </a:p>
        </p:txBody>
      </p:sp>
      <p:pic>
        <p:nvPicPr>
          <p:cNvPr id="11" name="Picture 4" descr="Фирменный стиль СПбГЭТУ «ЛЭТИ»"/>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349" y="202740"/>
            <a:ext cx="925852" cy="9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491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1248</TotalTime>
  <Words>3168</Words>
  <Application>Microsoft Office PowerPoint</Application>
  <PresentationFormat>Широкоэкранный</PresentationFormat>
  <Paragraphs>210</Paragraphs>
  <Slides>26</Slides>
  <Notes>21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Calibri</vt:lpstr>
      <vt:lpstr>Calibri Light</vt:lpstr>
      <vt:lpstr>Symbol</vt:lpstr>
      <vt:lpstr>Times New Roman</vt:lpstr>
      <vt:lpstr>Office Theme</vt:lpstr>
      <vt:lpstr>Презентация PowerPoint</vt:lpstr>
      <vt:lpstr>Что можно напечатать на 3D-принтере,  чтобы повысить эффективность лечения</vt:lpstr>
      <vt:lpstr>Основные применения адаптивной технологии в медицине</vt:lpstr>
      <vt:lpstr>Основные применения адаптивной технологии в медицине</vt:lpstr>
      <vt:lpstr>Отработка операций на 3D модели черепа</vt:lpstr>
      <vt:lpstr>Персонализированный подход </vt:lpstr>
      <vt:lpstr>Персонализированный подход </vt:lpstr>
      <vt:lpstr>Персонализированный подход (краниопластика) </vt:lpstr>
      <vt:lpstr>Индивидуальный черепной имитирующий имплантат на основе диаграмм Вороного</vt:lpstr>
      <vt:lpstr>В стоматологии</vt:lpstr>
      <vt:lpstr>В стоматологии</vt:lpstr>
      <vt:lpstr>Реалистичная модель глаза </vt:lpstr>
      <vt:lpstr>Слуховой аппарат «Phonax»</vt:lpstr>
      <vt:lpstr>Ушная  барабанная перепонка PhonoGraft, распечатанной на 3D-принтере. </vt:lpstr>
      <vt:lpstr>Индивидуальные насадки на дверные ручки</vt:lpstr>
      <vt:lpstr>Компании использующие напечатанные носовые пробники в период COVID-19</vt:lpstr>
      <vt:lpstr>3D печать пластыря для вакцинации</vt:lpstr>
      <vt:lpstr>Персональная маска для защиты органов дыхания и щиток для лица</vt:lpstr>
      <vt:lpstr>Альтернатива маскам в период инфекции</vt:lpstr>
      <vt:lpstr>Альтернатива маскам в период инфекции</vt:lpstr>
      <vt:lpstr>Реализация 3D-биопечати Методы экспрессии генов, редактирования или терапии генов и доставки генов</vt:lpstr>
      <vt:lpstr>3D-печать для регенерации мягких тканей</vt:lpstr>
      <vt:lpstr>Пористые каркасы из Ti6Al4V-бета-трикальцийфосфата</vt:lpstr>
      <vt:lpstr>Производство биосовместимых нейронных датчиков для постоянного применения в индивидуализированных имплантатах </vt:lpstr>
      <vt:lpstr>Биопечать стволовых клеток </vt:lpstr>
      <vt:lpstr>1) https://www.ncbi.nlm.nih.gov 2) https://3dprint.com  3) https://pubmed.ncbi.nlm.nih.gov 4) https://www.mdpi.com 5) http://medportal.ru</vt:lpstr>
    </vt:vector>
  </TitlesOfParts>
  <Company>PJSC "New Engineering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IVT-341_1</cp:lastModifiedBy>
  <cp:revision>154</cp:revision>
  <dcterms:created xsi:type="dcterms:W3CDTF">2016-11-18T14:12:19Z</dcterms:created>
  <dcterms:modified xsi:type="dcterms:W3CDTF">2021-12-09T09:18:32Z</dcterms:modified>
</cp:coreProperties>
</file>