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3" r:id="rId4"/>
    <p:sldId id="324" r:id="rId5"/>
    <p:sldId id="290" r:id="rId6"/>
    <p:sldId id="325" r:id="rId7"/>
    <p:sldId id="289" r:id="rId8"/>
    <p:sldId id="286" r:id="rId9"/>
    <p:sldId id="268" r:id="rId10"/>
    <p:sldId id="304" r:id="rId11"/>
    <p:sldId id="291" r:id="rId12"/>
    <p:sldId id="322" r:id="rId13"/>
    <p:sldId id="279" r:id="rId14"/>
    <p:sldId id="292" r:id="rId15"/>
    <p:sldId id="321" r:id="rId16"/>
    <p:sldId id="320" r:id="rId17"/>
    <p:sldId id="278" r:id="rId18"/>
    <p:sldId id="298" r:id="rId19"/>
    <p:sldId id="307" r:id="rId20"/>
    <p:sldId id="327" r:id="rId21"/>
    <p:sldId id="331" r:id="rId22"/>
    <p:sldId id="328" r:id="rId23"/>
    <p:sldId id="329" r:id="rId24"/>
    <p:sldId id="330" r:id="rId25"/>
    <p:sldId id="31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6404" autoAdjust="0"/>
  </p:normalViewPr>
  <p:slideViewPr>
    <p:cSldViewPr snapToGrid="0">
      <p:cViewPr varScale="1">
        <p:scale>
          <a:sx n="115" d="100"/>
          <a:sy n="115" d="100"/>
        </p:scale>
        <p:origin x="3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33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DBA6A-8FA1-4E2E-9178-1735156F440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73FA-4023-4D93-BEED-7E8A9D51E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0%D0%B7%D0%B5%D1%80%D0%BD%D0%B0%D1%8F_%D1%81%D1%82%D0%B5%D1%80%D0%B5%D0%BE%D0%BB%D0%B8%D1%82%D0%BE%D0%B3%D1%80%D0%B0%D1%84%D0%B8%D1%8F" TargetMode="External"/><Relationship Id="rId13" Type="http://schemas.openxmlformats.org/officeDocument/2006/relationships/hyperlink" Target="https://ru.wikipedia.org/wiki/%D0%A1%D0%B5%D0%BB%D0%B5%D0%BA%D1%82%D0%B8%D0%B2%D0%BD%D0%BE%D0%B5_%D0%BB%D0%B0%D0%B7%D0%B5%D1%80%D0%BD%D0%BE%D0%B5_%D1%81%D0%BF%D0%B5%D0%BA%D0%B0%D0%BD%D0%B8%D0%B5" TargetMode="External"/><Relationship Id="rId18" Type="http://schemas.openxmlformats.org/officeDocument/2006/relationships/hyperlink" Target="https://ru.wikipedia.org/wiki/%D0%AD%D0%BA%D1%81%D1%82%D1%80%D1%83%D0%B7%D0%B8%D1%8F_(%D1%82%D0%B5%D1%85%D0%BD%D0%BE%D0%BB%D0%BE%D0%B3%D0%B8%D1%87%D0%B5%D1%81%D0%BA%D0%B8%D0%B9_%D0%BF%D1%80%D0%BE%D1%86%D0%B5%D1%81%D1%81)" TargetMode="External"/><Relationship Id="rId26" Type="http://schemas.openxmlformats.org/officeDocument/2006/relationships/hyperlink" Target="https://ru.wikipedia.org/wiki/%D0%A1%D0%BA%D0%BB%D0%B5%D0%B8%D0%B2%D0%B0%D0%BD%D0%B8%D0%B5" TargetMode="External"/><Relationship Id="rId3" Type="http://schemas.openxmlformats.org/officeDocument/2006/relationships/hyperlink" Target="https://ru.wikipedia.org/w/index.php?title=%D0%A1%D0%B5%D0%BB%D0%B5%D0%BA%D1%82%D0%B8%D0%B2%D0%BD%D0%BE%D0%B5_%D0%BB%D0%B0%D0%B7%D0%B5%D1%80%D0%BD%D0%BE%D0%B5_%D0%BF%D0%BB%D0%B0%D0%B2%D0%BB%D0%B5%D0%BD%D0%B8%D0%B5&amp;action=edit&amp;redlink=1" TargetMode="External"/><Relationship Id="rId21" Type="http://schemas.openxmlformats.org/officeDocument/2006/relationships/hyperlink" Target="https://youtube.com/watch?v=tkJDBdGpffo" TargetMode="External"/><Relationship Id="rId7" Type="http://schemas.openxmlformats.org/officeDocument/2006/relationships/hyperlink" Target="https://ru.wikipedia.org/wiki/%D0%92%D0%B8%D0%BA%D0%B8%D0%BF%D0%B5%D0%B4%D0%B8%D1%8F:%D0%A1%D1%81%D1%8B%D0%BB%D0%BA%D0%B8_%D0%BD%D0%B0_%D0%B8%D1%81%D1%82%D0%BE%D1%87%D0%BD%D0%B8%D0%BA%D0%B8" TargetMode="External"/><Relationship Id="rId12" Type="http://schemas.openxmlformats.org/officeDocument/2006/relationships/hyperlink" Target="https://ru.wikipedia.org/wiki/%D0%90%D0%B4%D0%B4%D0%B8%D1%82%D0%B8%D0%B2%D0%BD%D1%8B%D0%B5_%D1%82%D0%B5%D1%85%D0%BD%D0%BE%D0%BB%D0%BE%D0%B3%D0%B8%D0%B8#cite_note-slyusarfabber2-2" TargetMode="External"/><Relationship Id="rId17" Type="http://schemas.openxmlformats.org/officeDocument/2006/relationships/hyperlink" Target="https://ru.wikipedia.org/wiki/%D0%9C%D0%BE%D0%B4%D0%B5%D0%BB%D0%B8%D1%80%D0%BE%D0%B2%D0%B0%D0%BD%D0%B8%D0%B5_%D0%BC%D0%B5%D1%82%D0%BE%D0%B4%D0%BE%D0%BC_%D0%BD%D0%B0%D0%BF%D0%BB%D0%B0%D0%B2%D0%BB%D0%B5%D0%BD%D0%B8%D1%8F" TargetMode="External"/><Relationship Id="rId25" Type="http://schemas.openxmlformats.org/officeDocument/2006/relationships/hyperlink" Target="https://ru.wikipedia.org/wiki/%D0%9F%D0%BE%D1%80%D0%BE%D1%88%D0%BA%D0%BE%D0%B2%D0%B0%D1%8F_%D0%BF%D1%80%D0%BE%D0%B2%D0%BE%D0%BB%D0%BE%D0%BA%D0%B0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s://ru.wikipedia.org/wiki/%D0%90%D0%B4%D0%B4%D0%B8%D1%82%D0%B8%D0%B2%D0%BD%D1%8B%D0%B5_%D1%82%D0%B5%D1%85%D0%BD%D0%BE%D0%BB%D0%BE%D0%B3%D0%B8%D0%B8#cite_note-9" TargetMode="External"/><Relationship Id="rId20" Type="http://schemas.openxmlformats.org/officeDocument/2006/relationships/hyperlink" Target="https://ru.wikipedia.org/wiki/%D0%92%D0%B8%D0%BA%D0%B8%D0%BF%D0%B5%D0%B4%D0%B8%D1%8F:%D0%90%D0%B2%D1%82%D0%BE%D1%80%D0%B8%D1%82%D0%B5%D1%82%D0%BD%D1%8B%D0%B5_%D0%B8%D1%81%D1%82%D0%BE%D1%87%D0%BD%D0%B8%D0%BA%D0%B8" TargetMode="External"/><Relationship Id="rId29" Type="http://schemas.openxmlformats.org/officeDocument/2006/relationships/hyperlink" Target="https://ru.wikipedia.org/wiki/%D0%A2%D0%BE%D0%BC%D1%81%D0%BA%D0%B8%D0%B9_%D0%B3%D0%BE%D1%81%D1%83%D0%B4%D0%B0%D1%80%D1%81%D1%82%D0%B2%D0%B5%D0%BD%D0%BD%D1%8B%D0%B9_%D1%83%D0%BD%D0%B8%D0%B2%D0%B5%D1%80%D1%81%D0%B8%D1%82%D0%B5%D1%82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0%D0%B4%D0%B4%D0%B8%D1%82%D0%B8%D0%B2%D0%BD%D1%8B%D0%B5_%D1%82%D0%B5%D1%85%D0%BD%D0%BE%D0%BB%D0%BE%D0%B3%D0%B8%D0%B8#cite_note-8" TargetMode="External"/><Relationship Id="rId11" Type="http://schemas.openxmlformats.org/officeDocument/2006/relationships/hyperlink" Target="https://ru.wikipedia.org/wiki/%D0%90%D0%B4%D0%B4%D0%B8%D1%82%D0%B8%D0%B2%D0%BD%D1%8B%D0%B5_%D1%82%D0%B5%D1%85%D0%BD%D0%BE%D0%BB%D0%BE%D0%B3%D0%B8%D0%B8#cite_note-slyusarfabber1-1" TargetMode="External"/><Relationship Id="rId24" Type="http://schemas.openxmlformats.org/officeDocument/2006/relationships/hyperlink" Target="https://ru.wikipedia.org/wiki/3D-%D0%BF%D0%B5%D1%87%D0%B0%D1%82%D1%8C" TargetMode="External"/><Relationship Id="rId32" Type="http://schemas.openxmlformats.org/officeDocument/2006/relationships/hyperlink" Target="https://en.wikipedia.org/wiki/computed_axial_lithography" TargetMode="External"/><Relationship Id="rId5" Type="http://schemas.openxmlformats.org/officeDocument/2006/relationships/hyperlink" Target="https://ru.wikipedia.org/wiki/%D0%90%D0%B4%D0%B4%D0%B8%D1%82%D0%B8%D0%B2%D0%BD%D1%8B%D0%B5_%D1%82%D0%B5%D1%85%D0%BD%D0%BE%D0%BB%D0%BE%D0%B3%D0%B8%D0%B8#cite_note-slyusarfabber3-3" TargetMode="External"/><Relationship Id="rId15" Type="http://schemas.openxmlformats.org/officeDocument/2006/relationships/hyperlink" Target="https://ru.wikipedia.org/wiki/%D0%9F%D1%80%D0%BE%D0%B2%D0%BE%D0%BB%D0%BE%D1%87%D0%BD%D0%BE%D0%B5_%D1%8D%D0%BB%D0%B5%D0%BA%D1%82%D1%80%D0%BE%D0%BD%D0%BD%D0%BE-%D0%BB%D1%83%D1%87%D0%B5%D0%B2%D0%BE%D0%B5_%D0%B0%D0%B4%D0%B4%D0%B8%D1%82%D0%B8%D0%B2%D0%BD%D0%BE%D0%B5_%D0%BF%D1%80%D0%BE%D0%B8%D0%B7%D0%B2%D0%BE%D0%B4%D1%81%D1%82%D0%B2%D0%BE" TargetMode="External"/><Relationship Id="rId23" Type="http://schemas.openxmlformats.org/officeDocument/2006/relationships/hyperlink" Target="https://en.wikipedia.org/wiki/Laminated_object_manufacturing" TargetMode="External"/><Relationship Id="rId28" Type="http://schemas.openxmlformats.org/officeDocument/2006/relationships/hyperlink" Target="https://ru.wikipedia.org/wiki/%D0%9B%D0%B5%D0%B2%D0%B8%D1%82%D0%B0%D1%86%D0%B8%D1%8F_(%D1%84%D0%B8%D0%B7%D0%B8%D0%BA%D0%B0)" TargetMode="External"/><Relationship Id="rId10" Type="http://schemas.openxmlformats.org/officeDocument/2006/relationships/hyperlink" Target="https://ru.wikipedia.org/wiki/%D0%A0%D1%82%D1%83%D1%82%D0%BD%D0%B0%D1%8F_%D0%B3%D0%B0%D0%B7%D0%BE%D1%80%D0%B0%D0%B7%D1%80%D1%8F%D0%B4%D0%BD%D0%B0%D1%8F_%D0%BB%D0%B0%D0%BC%D0%BF%D0%B0" TargetMode="External"/><Relationship Id="rId19" Type="http://schemas.openxmlformats.org/officeDocument/2006/relationships/hyperlink" Target="https://ru.wikipedia.org/wiki/%D0%90%D0%B4%D0%B4%D0%B8%D1%82%D0%B8%D0%B2%D0%BD%D1%8B%D0%B5_%D1%82%D0%B5%D1%85%D0%BD%D0%BE%D0%BB%D0%BE%D0%B3%D0%B8%D0%B8#cite_note-10" TargetMode="External"/><Relationship Id="rId31" Type="http://schemas.openxmlformats.org/officeDocument/2006/relationships/hyperlink" Target="https://ru.wikipedia.org/w/index.php?title=%D0%9A%D0%BE%D0%BC%D0%BF%D1%8C%D1%8E%D1%82%D0%B5%D1%80%D0%BD%D0%B0%D1%8F_%D0%BE%D1%81%D0%B5%D0%B2%D0%B0%D1%8F_%D0%BB%D0%B8%D1%82%D0%BE%D0%B3%D1%80%D0%B0%D1%84%D0%B8%D1%8F&amp;action=edit&amp;redlink=1" TargetMode="External"/><Relationship Id="rId4" Type="http://schemas.openxmlformats.org/officeDocument/2006/relationships/hyperlink" Target="https://ru.wikipedia.org/wiki/%D0%90%D0%BD%D0%B3%D0%BB%D0%B8%D0%B9%D1%81%D0%BA%D0%B8%D0%B9_%D1%8F%D0%B7%D1%8B%D0%BA" TargetMode="External"/><Relationship Id="rId9" Type="http://schemas.openxmlformats.org/officeDocument/2006/relationships/hyperlink" Target="https://ru.wikipedia.org/wiki/%D0%A4%D0%BE%D1%82%D0%BE%D0%BF%D0%BE%D0%BB%D0%B8%D0%BC%D0%B5%D1%80" TargetMode="External"/><Relationship Id="rId14" Type="http://schemas.openxmlformats.org/officeDocument/2006/relationships/hyperlink" Target="https://ru.wikipedia.org/wiki/%D0%AD%D0%BB%D0%B5%D0%BA%D1%82%D1%80%D0%BE%D0%BD%D0%BD%D0%BE-%D0%BB%D1%83%D1%87%D0%B5%D0%B2%D0%B0%D1%8F_%D0%BF%D0%BB%D0%B0%D0%B2%D0%BA%D0%B0" TargetMode="External"/><Relationship Id="rId22" Type="http://schemas.openxmlformats.org/officeDocument/2006/relationships/hyperlink" Target="https://ru.wikipedia.org/w/index.php?title=%D0%98%D0%B7%D0%B3%D0%BE%D1%82%D0%BE%D0%B2%D0%BB%D0%B5%D0%BD%D0%B8%D0%B5_%D0%BE%D0%B1%D1%8A%D0%B5%D0%BA%D1%82%D0%BE%D0%B2_%D1%81_%D0%B8%D1%81%D0%BF%D0%BE%D0%BB%D1%8C%D0%B7%D0%BE%D0%B2%D0%B0%D0%BD%D0%B8%D0%B5%D0%BC_%D0%BB%D0%B0%D0%BC%D0%B8%D0%BD%D0%B8%D1%80%D0%BE%D0%B2%D0%B0%D0%BD%D0%B8%D1%8F&amp;action=edit&amp;redlink=1" TargetMode="External"/><Relationship Id="rId27" Type="http://schemas.openxmlformats.org/officeDocument/2006/relationships/hyperlink" Target="https://ru.wikipedia.org/wiki/%D0%A3%D0%BB%D1%8C%D1%82%D1%80%D0%B0%D0%B7%D0%B2%D1%83%D0%BA" TargetMode="External"/><Relationship Id="rId30" Type="http://schemas.openxmlformats.org/officeDocument/2006/relationships/hyperlink" Target="https://ru.wikipedia.org/wiki/%D0%90%D0%B4%D0%B4%D0%B8%D1%82%D0%B8%D0%B2%D0%BD%D1%8B%D0%B5_%D1%82%D0%B5%D1%85%D0%BD%D0%BE%D0%BB%D0%BE%D0%B3%D0%B8%D0%B8#cite_note-1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D02A-4B32-4BB8-8C0A-83E7A68245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86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https://www.ncbi.nlm.nih.gov/pmc/articles/PMC8226963/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Струйная </a:t>
            </a:r>
            <a:r>
              <a:rPr lang="ru-RU" dirty="0" err="1"/>
              <a:t>биопечать</a:t>
            </a:r>
            <a:r>
              <a:rPr lang="ru-RU" dirty="0"/>
              <a:t> В этом типе метода </a:t>
            </a:r>
            <a:r>
              <a:rPr lang="ru-RU" dirty="0" err="1"/>
              <a:t>биопечати</a:t>
            </a:r>
            <a:r>
              <a:rPr lang="ru-RU" dirty="0"/>
              <a:t> смесь живых клеток и </a:t>
            </a:r>
            <a:r>
              <a:rPr lang="ru-RU" dirty="0" err="1"/>
              <a:t>биочернила</a:t>
            </a:r>
            <a:r>
              <a:rPr lang="ru-RU" dirty="0"/>
              <a:t> хранится в камере, соединенной с печатающей головкой. При этом пьезоэлектрический преобразователь деформирует печатающую головку. </a:t>
            </a:r>
            <a:r>
              <a:rPr lang="ru-RU" dirty="0" err="1"/>
              <a:t>Пространственно</a:t>
            </a:r>
            <a:r>
              <a:rPr lang="ru-RU" dirty="0"/>
              <a:t> определенные капли создают тканевые конструкции (рис. 6). Основное преимущество метода - низкая стоимость и высокая жизнеспособность клеток [46]. Тем не менее, этот метод ограничен многочисленными проблемами, такими как засорение печатающей головки, неравномерное распределение ячеек и невозможность печати на вязких материалах. Из-за этих проблем струйная </a:t>
            </a:r>
            <a:r>
              <a:rPr lang="ru-RU" dirty="0" err="1"/>
              <a:t>биопечать</a:t>
            </a:r>
            <a:r>
              <a:rPr lang="ru-RU" dirty="0"/>
              <a:t> в последние годы получила меньшее внимание исследователей [47].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2. Лазерная </a:t>
            </a:r>
            <a:r>
              <a:rPr lang="ru-RU" dirty="0" err="1"/>
              <a:t>биопечать</a:t>
            </a:r>
            <a:r>
              <a:rPr lang="ru-RU" dirty="0"/>
              <a:t> Типичная лазерная </a:t>
            </a:r>
            <a:r>
              <a:rPr lang="ru-RU" dirty="0" err="1"/>
              <a:t>биопечать</a:t>
            </a:r>
            <a:r>
              <a:rPr lang="ru-RU" dirty="0"/>
              <a:t> (LAB) включает специализированные слои, такие как слой </a:t>
            </a:r>
            <a:r>
              <a:rPr lang="ru-RU" dirty="0" err="1"/>
              <a:t>биочернилы</a:t>
            </a:r>
            <a:r>
              <a:rPr lang="ru-RU" dirty="0"/>
              <a:t>, </a:t>
            </a:r>
            <a:r>
              <a:rPr lang="ru-RU" dirty="0" err="1"/>
              <a:t>энергопоглощающий</a:t>
            </a:r>
            <a:r>
              <a:rPr lang="ru-RU" dirty="0"/>
              <a:t> слой, донор (кварц / стекло) и собирающий слой, чтобы сформировать структуры [48]. Во время процесса лазерный луч фокусируется на </a:t>
            </a:r>
            <a:r>
              <a:rPr lang="ru-RU" dirty="0" err="1"/>
              <a:t>энергопоглощающем</a:t>
            </a:r>
            <a:r>
              <a:rPr lang="ru-RU" dirty="0"/>
              <a:t> слое. Затем этот слой испаряется и создает воздушный пузырь между слоями </a:t>
            </a:r>
            <a:r>
              <a:rPr lang="ru-RU" dirty="0" err="1"/>
              <a:t>биочернилы</a:t>
            </a:r>
            <a:r>
              <a:rPr lang="ru-RU" dirty="0"/>
              <a:t> и донора. Образование пузыря выбрасывает желаемое количество </a:t>
            </a:r>
            <a:r>
              <a:rPr lang="ru-RU" dirty="0" err="1"/>
              <a:t>биочернилы</a:t>
            </a:r>
            <a:r>
              <a:rPr lang="ru-RU" dirty="0"/>
              <a:t> на собирающий слой. Структура ткани создается капля за каплей (рис. 6) [49]. LAB можно использовать для вязких материалов с высокой плотностью ячеек. Кроме того, сообщалось, что этот метод характеризуется высокой жизнеспособностью клеток (95%) и решает проблемы засорения. Тем не менее, лабораторная </a:t>
            </a:r>
            <a:r>
              <a:rPr lang="ru-RU" dirty="0" err="1"/>
              <a:t>лабораторная</a:t>
            </a:r>
            <a:r>
              <a:rPr lang="ru-RU" dirty="0"/>
              <a:t> работа - дорогостоящий процесс, который требует очень высоких затрат в крупномасштабных проектах. Поэтому было создано всего несколько прототипов принтеров. [50,51]. </a:t>
            </a:r>
          </a:p>
          <a:p>
            <a:endParaRPr lang="ru-RU" dirty="0"/>
          </a:p>
          <a:p>
            <a:r>
              <a:rPr lang="ru-RU" dirty="0"/>
              <a:t>3. Экструзия </a:t>
            </a:r>
            <a:r>
              <a:rPr lang="ru-RU" dirty="0" err="1"/>
              <a:t>Биопечать</a:t>
            </a:r>
            <a:r>
              <a:rPr lang="ru-RU" dirty="0"/>
              <a:t> Техника экструзионной </a:t>
            </a:r>
            <a:r>
              <a:rPr lang="ru-RU" dirty="0" err="1"/>
              <a:t>биопечати</a:t>
            </a:r>
            <a:r>
              <a:rPr lang="ru-RU" dirty="0"/>
              <a:t> основана на экструзии жидкости (пасты, раствора) из шприца под давлением через иглу в раствор с контролируемой плотностью. Материалы </a:t>
            </a:r>
            <a:r>
              <a:rPr lang="ru-RU" dirty="0" err="1"/>
              <a:t>экструдируются</a:t>
            </a:r>
            <a:r>
              <a:rPr lang="ru-RU" dirty="0"/>
              <a:t> в виде длинных прядей или точек для создания сложных структур [52]. Процесс печати можно проводить при комнатной температуре и использовать для печати природных биоматериалов, особенно гидрогелей (рис. 6) [53]. </a:t>
            </a:r>
          </a:p>
          <a:p>
            <a:endParaRPr lang="ru-RU" dirty="0"/>
          </a:p>
          <a:p>
            <a:r>
              <a:rPr lang="ru-RU" dirty="0"/>
              <a:t>4Стереолитография </a:t>
            </a:r>
            <a:r>
              <a:rPr lang="ru-RU" dirty="0" err="1"/>
              <a:t>Стереолитография</a:t>
            </a:r>
            <a:r>
              <a:rPr lang="ru-RU" dirty="0"/>
              <a:t> (SLA) - это первый разработанный метод быстрого прототипирования, получивший распространение в конце 1980-х годов [54]. Стереолитографические растры используют лазерный луч для управления процессом полимеризации </a:t>
            </a:r>
            <a:r>
              <a:rPr lang="ru-RU" dirty="0" err="1"/>
              <a:t>биочувствительных</a:t>
            </a:r>
            <a:r>
              <a:rPr lang="ru-RU" dirty="0"/>
              <a:t> элементов в 2D-слое. После нанесения каждого слоя материала следует отверждение. В процессе отверждения светочувствительный гидрогель подвергается воздействию УФ или видимого света. Когда данный слой </a:t>
            </a:r>
            <a:r>
              <a:rPr lang="ru-RU" dirty="0" err="1"/>
              <a:t>полимеризуется</a:t>
            </a:r>
            <a:r>
              <a:rPr lang="ru-RU" dirty="0"/>
              <a:t>, процесс повторяется, перекрывая предыдущий слой, до того момента, когда будет завершен весь каркас. Этот метод позволяет использовать следующие </a:t>
            </a:r>
            <a:r>
              <a:rPr lang="ru-RU" dirty="0" err="1"/>
              <a:t>гидрогелевые</a:t>
            </a:r>
            <a:r>
              <a:rPr lang="ru-RU" dirty="0"/>
              <a:t> материалы (рис. 6) [55]: </a:t>
            </a:r>
            <a:r>
              <a:rPr lang="ru-RU" dirty="0" err="1"/>
              <a:t>диакрилат</a:t>
            </a:r>
            <a:r>
              <a:rPr lang="ru-RU" dirty="0"/>
              <a:t> </a:t>
            </a:r>
            <a:r>
              <a:rPr lang="ru-RU" dirty="0" err="1"/>
              <a:t>полиэтиленгликоля</a:t>
            </a:r>
            <a:r>
              <a:rPr lang="ru-RU" dirty="0"/>
              <a:t> (PEGDA) и </a:t>
            </a:r>
            <a:r>
              <a:rPr lang="ru-RU" dirty="0" err="1"/>
              <a:t>метакрилоил</a:t>
            </a:r>
            <a:r>
              <a:rPr lang="ru-RU" dirty="0"/>
              <a:t> желатина (</a:t>
            </a:r>
            <a:r>
              <a:rPr lang="ru-RU" dirty="0" err="1"/>
              <a:t>GelMA</a:t>
            </a:r>
            <a:r>
              <a:rPr lang="ru-RU" dirty="0"/>
              <a:t>) [56]; также могут быть добавлены </a:t>
            </a:r>
            <a:r>
              <a:rPr lang="ru-RU" dirty="0" err="1"/>
              <a:t>фотоинициаторы</a:t>
            </a:r>
            <a:r>
              <a:rPr lang="ru-RU" dirty="0"/>
              <a:t> [57,58]. Регулировка различных параметров процесса полимеризации, включая световую энергию и интенсивность, скорость печати, толщину слоя и время экспозиции, позволяет получить продукт высокого качества (включая разрешение) [59,60,61,62,63,64 ]. Тем не менее, по сравнению с другими методами, процесс SLA занимает относительно много времени, что делает его применимым для небольших детализированных объектов.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6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https://www.nap.edu/read/13274/chapter/6#28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Слева   - Изображения типичных моделей на основе медицинских изображений, используемых при планировании операций на голове и шее. Источник: любезно предоставлено </a:t>
            </a:r>
            <a:r>
              <a:rPr lang="ru-RU" dirty="0" err="1"/>
              <a:t>Medical</a:t>
            </a:r>
            <a:r>
              <a:rPr lang="ru-RU" dirty="0"/>
              <a:t> </a:t>
            </a:r>
            <a:r>
              <a:rPr lang="ru-RU" dirty="0" err="1"/>
              <a:t>Modeling</a:t>
            </a:r>
            <a:r>
              <a:rPr lang="ru-RU" dirty="0"/>
              <a:t> </a:t>
            </a:r>
            <a:r>
              <a:rPr lang="ru-RU" dirty="0" err="1"/>
              <a:t>Inc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Справа - Индивидуальный одноразовый инструмент, разработанный на основе компьютерной </a:t>
            </a:r>
            <a:br>
              <a:rPr lang="ru-RU" dirty="0"/>
            </a:br>
            <a:r>
              <a:rPr lang="ru-RU" dirty="0"/>
              <a:t>томографии для проведения тотального эндопротезирования коленного сустава. Источник: любезно предоставлено </a:t>
            </a:r>
            <a:r>
              <a:rPr lang="ru-RU" dirty="0" err="1"/>
              <a:t>DePuy</a:t>
            </a:r>
            <a:r>
              <a:rPr lang="ru-RU" dirty="0"/>
              <a:t> </a:t>
            </a:r>
            <a:r>
              <a:rPr lang="ru-RU" dirty="0" err="1"/>
              <a:t>Orthopaedics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7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Слева - Титановая сетка сформировался вокруг челюстно-лицевая модель </a:t>
            </a:r>
            <a:br>
              <a:rPr lang="ru-RU" dirty="0"/>
            </a:br>
            <a:r>
              <a:rPr lang="ru-RU" dirty="0"/>
              <a:t>Справа – Титановая челюсть во время операции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https://www.sciencedirect.com/science/article/pii/S2214860418308911?casa_token=Vv5XCKNQjqsAAAAA:S4LfqVYEhQJ60LVu-XBWJiXEyg5-Sbs6lb6CFapDZOOK81akqtUWpriPb4yanDAkWguJR_EfqMM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36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https://www.ncbi.nlm.nih.gov/pmc/articles/PMC7796413/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3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https://www.tandfonline.com/doi/full/10.1080/17483107.2016.1253117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11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https://www.tandfonline.com/doi/full/10.1080/17452750903476288?casa_token=sjTPz1x7MAYAAAAA%3A_2mkLKel7diWQzT4Kag1qZMhX-_KfnYxv6fO-3W7SCm9wefjFGu5KD0wKbziotwKYFzns_1xMVyIO7c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90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Отдельные технологии</a:t>
            </a:r>
          </a:p>
          <a:p>
            <a:r>
              <a:rPr lang="ru-RU" b="1" dirty="0">
                <a:hlinkClick r:id="rId3" tooltip="Селективное лазерное плавление (страница отсутствует)"/>
              </a:rPr>
              <a:t>Селективное лазерное плавление</a:t>
            </a:r>
            <a:r>
              <a:rPr lang="ru-RU" dirty="0"/>
              <a:t> (СЛП, </a:t>
            </a:r>
            <a:r>
              <a:rPr lang="ru-RU" dirty="0">
                <a:hlinkClick r:id="rId4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>
                <a:effectLst/>
              </a:rPr>
              <a:t>SLM</a:t>
            </a:r>
            <a:r>
              <a:rPr lang="ru-RU" dirty="0"/>
              <a:t>) — технология послойного аддитивного производства с использованием лазера</a:t>
            </a:r>
            <a:r>
              <a:rPr lang="ru-RU" baseline="30000" dirty="0">
                <a:hlinkClick r:id="rId5"/>
              </a:rPr>
              <a:t>[3]</a:t>
            </a:r>
            <a:r>
              <a:rPr lang="ru-RU" dirty="0"/>
              <a:t>. На сегодня метод СЛП является наиболее быстро развивающейся технологией среди методов аддитивного производства. Однако остро стоит проблема производительности технологии, ограничивающая её дальнейшее широкое распространение для нужд современной индустрии</a:t>
            </a:r>
            <a:r>
              <a:rPr lang="ru-RU" baseline="30000" dirty="0">
                <a:hlinkClick r:id="rId6"/>
              </a:rPr>
              <a:t>[8]</a:t>
            </a:r>
            <a:r>
              <a:rPr lang="ru-RU" dirty="0"/>
              <a:t>. Высокая востребованность технологии обусловлена достижимым качеством изготовления конечного изделия: требуемыми шероховатостью, точность исполнительных размеров ответственных элементов изделия, минимальной толщиной изготовления конструкторско-технологических элементов формы изделия, которые могут быть гарантированы малым радиусом лазерного пятна (до 20 мкм).</a:t>
            </a:r>
            <a:r>
              <a:rPr lang="ru-RU" baseline="30000" dirty="0">
                <a:effectLst/>
              </a:rPr>
              <a:t>[</a:t>
            </a:r>
            <a:r>
              <a:rPr lang="ru-RU" i="1" baseline="30000" dirty="0">
                <a:effectLst/>
                <a:hlinkClick r:id="rId7" tooltip="Википедия:Ссылки на источники"/>
              </a:rPr>
              <a:t>источник не указан 762 дня</a:t>
            </a:r>
            <a:r>
              <a:rPr lang="ru-RU" baseline="30000" dirty="0">
                <a:effectLst/>
              </a:rPr>
              <a:t>]</a:t>
            </a:r>
            <a:r>
              <a:rPr lang="ru-RU" dirty="0"/>
              <a:t> </a:t>
            </a:r>
          </a:p>
          <a:p>
            <a:r>
              <a:rPr lang="ru-RU" b="1" dirty="0">
                <a:hlinkClick r:id="rId8" tooltip="Лазерная стереолитография"/>
              </a:rPr>
              <a:t>Лазерная </a:t>
            </a:r>
            <a:r>
              <a:rPr lang="ru-RU" b="1" dirty="0" err="1">
                <a:hlinkClick r:id="rId8" tooltip="Лазерная стереолитография"/>
              </a:rPr>
              <a:t>стереолитография</a:t>
            </a:r>
            <a:r>
              <a:rPr lang="ru-RU" dirty="0"/>
              <a:t> (</a:t>
            </a:r>
            <a:r>
              <a:rPr lang="ru-RU" i="1" dirty="0" err="1">
                <a:effectLst/>
              </a:rPr>
              <a:t>laser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stereolithography</a:t>
            </a:r>
            <a:r>
              <a:rPr lang="ru-RU" i="1" dirty="0">
                <a:effectLst/>
              </a:rPr>
              <a:t>, SLA</a:t>
            </a:r>
            <a:r>
              <a:rPr lang="ru-RU" dirty="0"/>
              <a:t>) — объект формируется из специального жидкого </a:t>
            </a:r>
            <a:r>
              <a:rPr lang="ru-RU" dirty="0" err="1">
                <a:hlinkClick r:id="rId9" tooltip="Фотополимер"/>
              </a:rPr>
              <a:t>фотополимера</a:t>
            </a:r>
            <a:r>
              <a:rPr lang="ru-RU" dirty="0"/>
              <a:t>, затвердевающего под действием лазерного излучения (или излучения </a:t>
            </a:r>
            <a:r>
              <a:rPr lang="ru-RU" dirty="0">
                <a:hlinkClick r:id="rId10" tooltip="Ртутная газоразрядная лампа"/>
              </a:rPr>
              <a:t>ртутных ламп</a:t>
            </a:r>
            <a:r>
              <a:rPr lang="ru-RU" dirty="0"/>
              <a:t>). При этом лазерное излучение формирует на поверхности текущий слой разрабатываемого объекта, после чего объект погружается в </a:t>
            </a:r>
            <a:r>
              <a:rPr lang="ru-RU" dirty="0" err="1">
                <a:hlinkClick r:id="rId9" tooltip="Фотополимер"/>
              </a:rPr>
              <a:t>фотополимер</a:t>
            </a:r>
            <a:r>
              <a:rPr lang="ru-RU" dirty="0"/>
              <a:t> на толщину одного слоя, чтобы лазер мог приступить к формированию следующего слоя</a:t>
            </a:r>
            <a:r>
              <a:rPr lang="ru-RU" baseline="30000" dirty="0">
                <a:hlinkClick r:id="rId11"/>
              </a:rPr>
              <a:t>[1]</a:t>
            </a:r>
            <a:r>
              <a:rPr lang="ru-RU" baseline="30000" dirty="0">
                <a:hlinkClick r:id="rId12"/>
              </a:rPr>
              <a:t>[2]</a:t>
            </a:r>
            <a:r>
              <a:rPr lang="ru-RU" baseline="30000" dirty="0">
                <a:hlinkClick r:id="rId5"/>
              </a:rPr>
              <a:t>[3]</a:t>
            </a:r>
            <a:r>
              <a:rPr lang="ru-RU" dirty="0"/>
              <a:t>. Также существует вариация данной технологии — SLA-DLP, в которой вместо лазера используется DLP-проектор (в этом случае слой формируется сразу целиком, что позволяет ускорить процесс печати).</a:t>
            </a:r>
            <a:br>
              <a:rPr lang="ru-RU" dirty="0"/>
            </a:br>
            <a:r>
              <a:rPr lang="ru-RU" dirty="0"/>
              <a:t>Замечание: Для принтеров с высокой разрешающей способностью, используют следующую схему: источник излучения размещают внизу (под прозрачным резервуаром с </a:t>
            </a:r>
            <a:r>
              <a:rPr lang="ru-RU" dirty="0" err="1"/>
              <a:t>фотополимером</a:t>
            </a:r>
            <a:r>
              <a:rPr lang="ru-RU" dirty="0"/>
              <a:t>), который формирует в зазоре между дном резервуара и предыдущим слоем (или если это первый слой — между дном резервуара и платформой) текущий слой разрабатываемого объекта, после чего платформа с объектом поднимается на толщину одного слоя.</a:t>
            </a:r>
            <a:r>
              <a:rPr lang="ru-RU" baseline="30000" dirty="0">
                <a:effectLst/>
              </a:rPr>
              <a:t>[</a:t>
            </a:r>
            <a:r>
              <a:rPr lang="ru-RU" i="1" baseline="30000" dirty="0">
                <a:effectLst/>
                <a:hlinkClick r:id="rId7" tooltip="Википедия:Ссылки на источники"/>
              </a:rPr>
              <a:t>источник не указан 762 дня</a:t>
            </a:r>
            <a:r>
              <a:rPr lang="ru-RU" baseline="30000" dirty="0">
                <a:effectLst/>
              </a:rPr>
              <a:t>]</a:t>
            </a:r>
            <a:r>
              <a:rPr lang="ru-RU" dirty="0"/>
              <a:t> </a:t>
            </a:r>
          </a:p>
          <a:p>
            <a:r>
              <a:rPr lang="ru-RU" b="1" dirty="0">
                <a:hlinkClick r:id="rId13" tooltip="Селективное лазерное спекание"/>
              </a:rPr>
              <a:t>Селективное лазерное спекание</a:t>
            </a:r>
            <a:r>
              <a:rPr lang="ru-RU" dirty="0"/>
              <a:t> (</a:t>
            </a:r>
            <a:r>
              <a:rPr lang="ru-RU" i="1" dirty="0">
                <a:effectLst/>
              </a:rPr>
              <a:t>SLS</a:t>
            </a:r>
            <a:r>
              <a:rPr lang="ru-RU" dirty="0"/>
              <a:t>, также </a:t>
            </a:r>
            <a:r>
              <a:rPr lang="ru-RU" b="1" i="1" dirty="0" err="1">
                <a:effectLst/>
              </a:rPr>
              <a:t>direct</a:t>
            </a:r>
            <a:r>
              <a:rPr lang="ru-RU" b="1" i="1" dirty="0">
                <a:effectLst/>
              </a:rPr>
              <a:t> </a:t>
            </a:r>
            <a:r>
              <a:rPr lang="ru-RU" b="1" i="1" dirty="0" err="1">
                <a:effectLst/>
              </a:rPr>
              <a:t>metal</a:t>
            </a:r>
            <a:r>
              <a:rPr lang="ru-RU" b="1" i="1" dirty="0">
                <a:effectLst/>
              </a:rPr>
              <a:t> </a:t>
            </a:r>
            <a:r>
              <a:rPr lang="ru-RU" b="1" i="1" dirty="0" err="1">
                <a:effectLst/>
              </a:rPr>
              <a:t>laser</a:t>
            </a:r>
            <a:r>
              <a:rPr lang="ru-RU" b="1" i="1" dirty="0">
                <a:effectLst/>
              </a:rPr>
              <a:t> </a:t>
            </a:r>
            <a:r>
              <a:rPr lang="ru-RU" b="1" i="1" dirty="0" err="1">
                <a:effectLst/>
              </a:rPr>
              <a:t>sintering</a:t>
            </a:r>
            <a:r>
              <a:rPr lang="ru-RU" i="1" dirty="0">
                <a:effectLst/>
              </a:rPr>
              <a:t>, DMLS</a:t>
            </a:r>
            <a:r>
              <a:rPr lang="ru-RU" dirty="0"/>
              <a:t>) — объект формируется из плавкого порошкового материала (пластик, металл) путём его плавления под действием лазерного излучения</a:t>
            </a:r>
            <a:r>
              <a:rPr lang="ru-RU" baseline="30000" dirty="0">
                <a:hlinkClick r:id="rId11"/>
              </a:rPr>
              <a:t>[1]</a:t>
            </a:r>
            <a:r>
              <a:rPr lang="ru-RU" baseline="30000" dirty="0">
                <a:hlinkClick r:id="rId12"/>
              </a:rPr>
              <a:t>[2]</a:t>
            </a:r>
            <a:r>
              <a:rPr lang="ru-RU" baseline="30000" dirty="0">
                <a:hlinkClick r:id="rId5"/>
              </a:rPr>
              <a:t>[3]</a:t>
            </a:r>
            <a:r>
              <a:rPr lang="ru-RU" dirty="0"/>
              <a:t>. Порошкообразный материал наносится на платформу тонким равномерным слоем (обычно специальным выравнивающим валиком), после чего лазерное излучение формирует на поверхности текущий слой разрабатываемого объекта. Затем платформа опускается на толщину одного слоя и на неё вновь наносится порошкообразный материал. Данная технология не нуждается в поддерживающих структурах «висящих в воздухе» элементов разрабатываемого объекта за счёт заполнения пустот порошком. Для уменьшения необходимой для спекания энергии температура рабочей камеры обычно поддерживается на уровне чуть ниже точки плавления рабочего материала, а для предотвращения окисления процесс проходит в бескислородной среде.</a:t>
            </a:r>
            <a:r>
              <a:rPr lang="ru-RU" baseline="30000" dirty="0">
                <a:effectLst/>
              </a:rPr>
              <a:t>[</a:t>
            </a:r>
            <a:r>
              <a:rPr lang="ru-RU" i="1" baseline="30000" dirty="0">
                <a:effectLst/>
                <a:hlinkClick r:id="rId7" tooltip="Википедия:Ссылки на источники"/>
              </a:rPr>
              <a:t>источник не указан 762 дня</a:t>
            </a:r>
            <a:r>
              <a:rPr lang="ru-RU" baseline="30000" dirty="0">
                <a:effectLst/>
              </a:rPr>
              <a:t>]</a:t>
            </a:r>
            <a:r>
              <a:rPr lang="ru-RU" dirty="0"/>
              <a:t> </a:t>
            </a:r>
          </a:p>
          <a:p>
            <a:r>
              <a:rPr lang="ru-RU" b="1" dirty="0">
                <a:hlinkClick r:id="rId14" tooltip="Электронно-лучевая плавка"/>
              </a:rPr>
              <a:t>Электронно-лучевая плавка</a:t>
            </a:r>
            <a:r>
              <a:rPr lang="ru-RU" dirty="0"/>
              <a:t> (</a:t>
            </a:r>
            <a:r>
              <a:rPr lang="ru-RU" i="1" dirty="0" err="1">
                <a:effectLst/>
              </a:rPr>
              <a:t>electron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beam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melting</a:t>
            </a:r>
            <a:r>
              <a:rPr lang="ru-RU" i="1" dirty="0">
                <a:effectLst/>
              </a:rPr>
              <a:t>, EBM</a:t>
            </a:r>
            <a:r>
              <a:rPr lang="ru-RU" dirty="0"/>
              <a:t>) — технология, похожая на SLS/DMLS, только здесь объект формируется путём плавления металлического порошка электронным лучом в вакууме</a:t>
            </a:r>
            <a:r>
              <a:rPr lang="ru-RU" baseline="30000" dirty="0">
                <a:hlinkClick r:id="rId11"/>
              </a:rPr>
              <a:t>[1]</a:t>
            </a:r>
            <a:r>
              <a:rPr lang="ru-RU" baseline="30000" dirty="0">
                <a:hlinkClick r:id="rId12"/>
              </a:rPr>
              <a:t>[2]</a:t>
            </a:r>
            <a:r>
              <a:rPr lang="ru-RU" baseline="30000" dirty="0">
                <a:hlinkClick r:id="rId5"/>
              </a:rPr>
              <a:t>[3]</a:t>
            </a:r>
            <a:r>
              <a:rPr lang="ru-RU" dirty="0"/>
              <a:t>. Крупногабаритная 3D-печать деталей из тугоплавких металлов по технологии </a:t>
            </a:r>
            <a:r>
              <a:rPr lang="ru-RU" dirty="0">
                <a:hlinkClick r:id="rId15" tooltip="Проволочное электронно-лучевое аддитивное производство"/>
              </a:rPr>
              <a:t>EBAM</a:t>
            </a:r>
            <a:r>
              <a:rPr lang="ru-RU" dirty="0"/>
              <a:t> компании </a:t>
            </a:r>
            <a:r>
              <a:rPr lang="ru-RU" dirty="0" err="1"/>
              <a:t>Sciaky</a:t>
            </a:r>
            <a:r>
              <a:rPr lang="ru-RU" baseline="30000" dirty="0">
                <a:hlinkClick r:id="rId16"/>
              </a:rPr>
              <a:t>[9]</a:t>
            </a:r>
            <a:r>
              <a:rPr lang="ru-RU" dirty="0"/>
              <a:t>. </a:t>
            </a:r>
          </a:p>
          <a:p>
            <a:r>
              <a:rPr lang="ru-RU" b="1" dirty="0">
                <a:hlinkClick r:id="rId17" tooltip="Моделирование методом наплавления"/>
              </a:rPr>
              <a:t>Моделирование методом наплавления</a:t>
            </a:r>
            <a:r>
              <a:rPr lang="ru-RU" dirty="0"/>
              <a:t> (</a:t>
            </a:r>
            <a:r>
              <a:rPr lang="ru-RU" i="1" dirty="0" err="1">
                <a:effectLst/>
              </a:rPr>
              <a:t>Fused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deposition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modeling</a:t>
            </a:r>
            <a:r>
              <a:rPr lang="ru-RU" i="1" dirty="0">
                <a:effectLst/>
              </a:rPr>
              <a:t>, FDM</a:t>
            </a:r>
            <a:r>
              <a:rPr lang="ru-RU" dirty="0"/>
              <a:t>) — объект формируется путём послойной укладки расплавленной нити из плавкого рабочего материала (пластик, металл, воск). Рабочий материал подаётся в </a:t>
            </a:r>
            <a:r>
              <a:rPr lang="ru-RU" dirty="0" err="1">
                <a:hlinkClick r:id="rId18" tooltip="Экструзия (технологический процесс)"/>
              </a:rPr>
              <a:t>экструзионную</a:t>
            </a:r>
            <a:r>
              <a:rPr lang="ru-RU" dirty="0"/>
              <a:t> головку, которая выдавливает на охлаждаемую платформу тонкую нить расплавленного материала, формируя таким образом текущий слой разрабатываемого объекта. Далее платформа опускается на толщину одного слоя, чтобы можно было нанести следующий слой</a:t>
            </a:r>
            <a:r>
              <a:rPr lang="ru-RU" baseline="30000" dirty="0">
                <a:hlinkClick r:id="rId11"/>
              </a:rPr>
              <a:t>[1]</a:t>
            </a:r>
            <a:r>
              <a:rPr lang="ru-RU" baseline="30000" dirty="0">
                <a:hlinkClick r:id="rId12"/>
              </a:rPr>
              <a:t>[2]</a:t>
            </a:r>
            <a:r>
              <a:rPr lang="ru-RU" baseline="30000" dirty="0">
                <a:hlinkClick r:id="rId5"/>
              </a:rPr>
              <a:t>[3]</a:t>
            </a:r>
            <a:r>
              <a:rPr lang="ru-RU" baseline="30000" dirty="0">
                <a:hlinkClick r:id="rId19"/>
              </a:rPr>
              <a:t>[10]</a:t>
            </a:r>
            <a:r>
              <a:rPr lang="ru-RU" baseline="30000" dirty="0">
                <a:effectLst/>
              </a:rPr>
              <a:t>[</a:t>
            </a:r>
            <a:r>
              <a:rPr lang="ru-RU" i="1" baseline="30000" dirty="0">
                <a:effectLst/>
                <a:hlinkClick r:id="rId20" tooltip="Википедия:Авторитетные источники"/>
              </a:rPr>
              <a:t>неавторитетный источник?</a:t>
            </a:r>
            <a:r>
              <a:rPr lang="ru-RU" baseline="30000" dirty="0">
                <a:effectLst/>
              </a:rPr>
              <a:t>]</a:t>
            </a:r>
            <a:r>
              <a:rPr lang="ru-RU" dirty="0"/>
              <a:t>. Часто в данной технологии участвуют две рабочие головки — одна выдавливает на платформу рабочий материал, другая — материал поддержки.  </a:t>
            </a:r>
            <a:r>
              <a:rPr lang="ru-RU" dirty="0">
                <a:hlinkClick r:id="rId21"/>
              </a:rPr>
              <a:t>Пример печати текста методом FDM</a:t>
            </a:r>
            <a:r>
              <a:rPr lang="ru-RU" dirty="0"/>
              <a:t> </a:t>
            </a:r>
          </a:p>
          <a:p>
            <a:r>
              <a:rPr lang="ru-RU" b="1" dirty="0"/>
              <a:t>Метод многоструйного моделирования</a:t>
            </a:r>
            <a:r>
              <a:rPr lang="ru-RU" dirty="0"/>
              <a:t> (</a:t>
            </a:r>
            <a:r>
              <a:rPr lang="ru-RU" i="1" dirty="0" err="1">
                <a:effectLst/>
              </a:rPr>
              <a:t>multi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jet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modeling</a:t>
            </a:r>
            <a:r>
              <a:rPr lang="ru-RU" i="1" dirty="0">
                <a:effectLst/>
              </a:rPr>
              <a:t>, MJM</a:t>
            </a:r>
            <a:r>
              <a:rPr lang="ru-RU" dirty="0"/>
              <a:t>) — похожа на FDM, только вместо экструзии используется струйная печать.</a:t>
            </a:r>
            <a:r>
              <a:rPr lang="ru-RU" baseline="30000" dirty="0">
                <a:effectLst/>
              </a:rPr>
              <a:t>[</a:t>
            </a:r>
            <a:r>
              <a:rPr lang="ru-RU" i="1" baseline="30000" dirty="0">
                <a:effectLst/>
                <a:hlinkClick r:id="rId7" tooltip="Википедия:Ссылки на источники"/>
              </a:rPr>
              <a:t>источник не указан 762 дня</a:t>
            </a:r>
            <a:r>
              <a:rPr lang="ru-RU" baseline="30000" dirty="0">
                <a:effectLst/>
              </a:rPr>
              <a:t>]</a:t>
            </a:r>
            <a:r>
              <a:rPr lang="ru-RU" dirty="0"/>
              <a:t> </a:t>
            </a:r>
          </a:p>
          <a:p>
            <a:r>
              <a:rPr lang="ru-RU" b="1" dirty="0">
                <a:hlinkClick r:id="rId22" tooltip="Изготовление объектов с использованием ламинирования (страница отсутствует)"/>
              </a:rPr>
              <a:t>Изготовление объектов с использованием </a:t>
            </a:r>
            <a:r>
              <a:rPr lang="ru-RU" b="1" dirty="0" err="1">
                <a:hlinkClick r:id="rId22" tooltip="Изготовление объектов с использованием ламинирования (страница отсутствует)"/>
              </a:rPr>
              <a:t>ламинирования</a:t>
            </a:r>
            <a:r>
              <a:rPr lang="ru-RU" b="1" dirty="0"/>
              <a:t> (</a:t>
            </a:r>
            <a:r>
              <a:rPr lang="ru-RU" b="1" dirty="0">
                <a:hlinkClick r:id="rId4" tooltip="Английский язык"/>
              </a:rPr>
              <a:t>англ.</a:t>
            </a:r>
            <a:r>
              <a:rPr lang="ru-RU" b="1" dirty="0"/>
              <a:t> </a:t>
            </a:r>
            <a:r>
              <a:rPr lang="ru-RU" b="1" i="1" dirty="0" err="1">
                <a:effectLst/>
                <a:hlinkClick r:id="rId23" tooltip="en:Laminated object manufacturing"/>
              </a:rPr>
              <a:t>laminated</a:t>
            </a:r>
            <a:r>
              <a:rPr lang="ru-RU" b="1" i="1" dirty="0">
                <a:effectLst/>
                <a:hlinkClick r:id="rId23" tooltip="en:Laminated object manufacturing"/>
              </a:rPr>
              <a:t> </a:t>
            </a:r>
            <a:r>
              <a:rPr lang="ru-RU" b="1" i="1" dirty="0" err="1">
                <a:effectLst/>
                <a:hlinkClick r:id="rId23" tooltip="en:Laminated object manufacturing"/>
              </a:rPr>
              <a:t>object</a:t>
            </a:r>
            <a:r>
              <a:rPr lang="ru-RU" b="1" i="1" dirty="0">
                <a:effectLst/>
                <a:hlinkClick r:id="rId23" tooltip="en:Laminated object manufacturing"/>
              </a:rPr>
              <a:t> </a:t>
            </a:r>
            <a:r>
              <a:rPr lang="ru-RU" b="1" i="1" dirty="0" err="1">
                <a:effectLst/>
                <a:hlinkClick r:id="rId23" tooltip="en:Laminated object manufacturing"/>
              </a:rPr>
              <a:t>manufacturing</a:t>
            </a:r>
            <a:r>
              <a:rPr lang="ru-RU" b="1" i="1" dirty="0">
                <a:effectLst/>
                <a:hlinkClick r:id="rId23" tooltip="en:Laminated object manufacturing"/>
              </a:rPr>
              <a:t>, LOM</a:t>
            </a:r>
            <a:r>
              <a:rPr lang="ru-RU" b="1" dirty="0"/>
              <a:t>)</a:t>
            </a:r>
            <a:r>
              <a:rPr lang="ru-RU" dirty="0"/>
              <a:t> — объект формируется послойным склеиванием (нагревом, давлением) тонких плёнок рабочего материала с вырезанием (с помощью лазерного луча или режущего инструмента) соответствующих контуров на каждом слое. За счёт отсутствия пустот данная технология не нуждается в поддерживающих структурах «висящих в воздухе» элементов разрабатываемого объекта, однако удаление лишнего материала (обычно его разделяют на мелкие кусочки) в некоторых ситуациях может вызывать затруднения</a:t>
            </a:r>
            <a:r>
              <a:rPr lang="ru-RU" baseline="30000" dirty="0">
                <a:hlinkClick r:id="rId11"/>
              </a:rPr>
              <a:t>[1]</a:t>
            </a:r>
            <a:r>
              <a:rPr lang="ru-RU" baseline="30000" dirty="0">
                <a:hlinkClick r:id="rId12"/>
              </a:rPr>
              <a:t>[2]</a:t>
            </a:r>
            <a:r>
              <a:rPr lang="ru-RU" baseline="30000" dirty="0">
                <a:hlinkClick r:id="rId5"/>
              </a:rPr>
              <a:t>[3]</a:t>
            </a:r>
            <a:r>
              <a:rPr lang="ru-RU" dirty="0"/>
              <a:t>. </a:t>
            </a:r>
          </a:p>
          <a:p>
            <a:r>
              <a:rPr lang="ru-RU" b="1" dirty="0">
                <a:hlinkClick r:id="rId24" tooltip="3D-печать"/>
              </a:rPr>
              <a:t>3D-печать</a:t>
            </a:r>
            <a:r>
              <a:rPr lang="ru-RU" dirty="0"/>
              <a:t> (</a:t>
            </a:r>
            <a:r>
              <a:rPr lang="ru-RU" i="1" dirty="0">
                <a:effectLst/>
              </a:rPr>
              <a:t>3D </a:t>
            </a:r>
            <a:r>
              <a:rPr lang="ru-RU" i="1" dirty="0" err="1">
                <a:effectLst/>
              </a:rPr>
              <a:t>Printing</a:t>
            </a:r>
            <a:r>
              <a:rPr lang="ru-RU" i="1" dirty="0">
                <a:effectLst/>
              </a:rPr>
              <a:t>, 3DP</a:t>
            </a:r>
            <a:r>
              <a:rPr lang="ru-RU" dirty="0"/>
              <a:t>) — аналогична технологии SLS, только здесь не используется плавление: объект формируется из </a:t>
            </a:r>
            <a:r>
              <a:rPr lang="ru-RU" dirty="0">
                <a:hlinkClick r:id="rId25" tooltip="Порошковая проволока"/>
              </a:rPr>
              <a:t>порошкового материала</a:t>
            </a:r>
            <a:r>
              <a:rPr lang="ru-RU" dirty="0"/>
              <a:t> путём </a:t>
            </a:r>
            <a:r>
              <a:rPr lang="ru-RU" dirty="0">
                <a:hlinkClick r:id="rId26" tooltip="Склеивание"/>
              </a:rPr>
              <a:t>склеивания</a:t>
            </a:r>
            <a:r>
              <a:rPr lang="ru-RU" dirty="0"/>
              <a:t>, с использованием струйной печати для нанесения жидкого клея. Данная технология позволяет производить цветное моделирование за счет добавления в клей красителей (непосредственно во время печати), или за счет использования нескольких печатающих головок с цветным клеем.</a:t>
            </a:r>
            <a:r>
              <a:rPr lang="ru-RU" baseline="30000" dirty="0">
                <a:effectLst/>
              </a:rPr>
              <a:t>[</a:t>
            </a:r>
            <a:r>
              <a:rPr lang="ru-RU" i="1" baseline="30000" dirty="0">
                <a:effectLst/>
                <a:hlinkClick r:id="rId7" tooltip="Википедия:Ссылки на источники"/>
              </a:rPr>
              <a:t>источник не указан 762 дня</a:t>
            </a:r>
            <a:r>
              <a:rPr lang="ru-RU" baseline="30000" dirty="0">
                <a:effectLst/>
              </a:rPr>
              <a:t>]</a:t>
            </a:r>
            <a:r>
              <a:rPr lang="ru-RU" dirty="0"/>
              <a:t> </a:t>
            </a:r>
          </a:p>
          <a:p>
            <a:r>
              <a:rPr lang="ru-RU" dirty="0"/>
              <a:t>Технология 3D-печати на основе </a:t>
            </a:r>
            <a:r>
              <a:rPr lang="ru-RU" dirty="0">
                <a:hlinkClick r:id="rId27" tooltip="Ультразвук"/>
              </a:rPr>
              <a:t>ультразвуковой</a:t>
            </a:r>
            <a:r>
              <a:rPr lang="ru-RU" dirty="0"/>
              <a:t> </a:t>
            </a:r>
            <a:r>
              <a:rPr lang="ru-RU" dirty="0">
                <a:hlinkClick r:id="rId28" tooltip="Левитация (физика)"/>
              </a:rPr>
              <a:t>левитации</a:t>
            </a:r>
            <a:r>
              <a:rPr lang="ru-RU" dirty="0"/>
              <a:t>, позволяющая создавать из подвешенных в воздухе раскаленных частиц трехмерные объекты заданной формы. Создана учеными из </a:t>
            </a:r>
            <a:r>
              <a:rPr lang="ru-RU" dirty="0">
                <a:hlinkClick r:id="rId29" tooltip="Томский государственный университет"/>
              </a:rPr>
              <a:t>Томского государственного университета</a:t>
            </a:r>
            <a:r>
              <a:rPr lang="ru-RU" dirty="0"/>
              <a:t>, рабочий прототип такого </a:t>
            </a:r>
            <a:r>
              <a:rPr lang="ru-RU" dirty="0" err="1"/>
              <a:t>фаббера</a:t>
            </a:r>
            <a:r>
              <a:rPr lang="ru-RU" dirty="0"/>
              <a:t> ожидается в 2020 г.</a:t>
            </a:r>
            <a:r>
              <a:rPr lang="ru-RU" baseline="30000" dirty="0">
                <a:hlinkClick r:id="rId30"/>
              </a:rPr>
              <a:t>[11]</a:t>
            </a:r>
            <a:r>
              <a:rPr lang="ru-RU" dirty="0"/>
              <a:t> </a:t>
            </a:r>
            <a:r>
              <a:rPr lang="ru-RU" b="1" dirty="0">
                <a:hlinkClick r:id="rId31" tooltip="Компьютерная осевая литография (страница отсутствует)"/>
              </a:rPr>
              <a:t>Компьютерная осевая литография</a:t>
            </a:r>
            <a:r>
              <a:rPr lang="ru-RU" b="1" dirty="0"/>
              <a:t> (</a:t>
            </a:r>
            <a:r>
              <a:rPr lang="ru-RU" b="1" dirty="0">
                <a:hlinkClick r:id="rId4" tooltip="Английский язык"/>
              </a:rPr>
              <a:t>англ.</a:t>
            </a:r>
            <a:r>
              <a:rPr lang="ru-RU" b="1" dirty="0"/>
              <a:t> </a:t>
            </a:r>
            <a:r>
              <a:rPr lang="ru-RU" b="1" i="1" dirty="0" err="1">
                <a:effectLst/>
                <a:hlinkClick r:id="rId32" tooltip="en:computed axial lithography"/>
              </a:rPr>
              <a:t>computed</a:t>
            </a:r>
            <a:r>
              <a:rPr lang="ru-RU" b="1" i="1" dirty="0">
                <a:effectLst/>
                <a:hlinkClick r:id="rId32" tooltip="en:computed axial lithography"/>
              </a:rPr>
              <a:t> </a:t>
            </a:r>
            <a:r>
              <a:rPr lang="ru-RU" b="1" i="1" dirty="0" err="1">
                <a:effectLst/>
                <a:hlinkClick r:id="rId32" tooltip="en:computed axial lithography"/>
              </a:rPr>
              <a:t>axial</a:t>
            </a:r>
            <a:r>
              <a:rPr lang="ru-RU" b="1" i="1" dirty="0">
                <a:effectLst/>
                <a:hlinkClick r:id="rId32" tooltip="en:computed axial lithography"/>
              </a:rPr>
              <a:t> </a:t>
            </a:r>
            <a:r>
              <a:rPr lang="ru-RU" b="1" i="1" dirty="0" err="1">
                <a:effectLst/>
                <a:hlinkClick r:id="rId32" tooltip="en:computed axial lithography"/>
              </a:rPr>
              <a:t>lithography</a:t>
            </a:r>
            <a:r>
              <a:rPr lang="ru-RU" b="1" dirty="0"/>
              <a:t>)</a:t>
            </a:r>
            <a:r>
              <a:rPr lang="ru-RU" dirty="0"/>
              <a:t> — метод 3D-печати, основанный на компьютерной томографии для создания объектов из </a:t>
            </a:r>
            <a:r>
              <a:rPr lang="ru-RU" dirty="0" err="1"/>
              <a:t>фотоотверждаемой</a:t>
            </a:r>
            <a:r>
              <a:rPr lang="ru-RU" dirty="0"/>
              <a:t> смолы.</a:t>
            </a:r>
            <a:r>
              <a:rPr lang="ru-RU" baseline="30000" dirty="0">
                <a:effectLst/>
              </a:rPr>
              <a:t>[</a:t>
            </a:r>
            <a:r>
              <a:rPr lang="ru-RU" i="1" baseline="30000" dirty="0">
                <a:effectLst/>
                <a:hlinkClick r:id="rId7" tooltip="Википедия:Ссылки на источники"/>
              </a:rPr>
              <a:t>источник не указан 762 дня</a:t>
            </a:r>
            <a:r>
              <a:rPr lang="ru-RU" baseline="30000" dirty="0">
                <a:effectLst/>
              </a:rPr>
              <a:t>]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D02A-4B32-4BB8-8C0A-83E7A68245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8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D02A-4B32-4BB8-8C0A-83E7A68245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2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https://www.tandfonline.com/doi/full/10.1016/j.ajme.2017.09.003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Год 2016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Источник - </a:t>
            </a:r>
            <a:r>
              <a:rPr lang="en-US" dirty="0" err="1"/>
              <a:t>scopus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1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https://www.tandfonline.com/doi/full/10.1016/j.ajme.2017.09.003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Год 2016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Источник - </a:t>
            </a:r>
            <a:r>
              <a:rPr lang="en-US" dirty="0" err="1"/>
              <a:t>scopus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6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en-US" dirty="0"/>
              <a:t>D – </a:t>
            </a:r>
            <a:r>
              <a:rPr lang="ru-RU" dirty="0"/>
              <a:t>печать</a:t>
            </a:r>
            <a:r>
              <a:rPr lang="ru-RU" baseline="0" dirty="0"/>
              <a:t> имеет большой потенциал применения в медицине . С помощью этой технологии можно воспроизводить высокоточные трехмерные модели человеческих органов, моделировать имплантаты, выращивать необходимые ткани. Технология </a:t>
            </a:r>
            <a:r>
              <a:rPr lang="en-US" baseline="0" dirty="0"/>
              <a:t>3D</a:t>
            </a:r>
            <a:r>
              <a:rPr lang="ru-RU" baseline="0" dirty="0"/>
              <a:t> моделирования нашла своё применение в хирургии, реабилитации, биомедицинской инженерии. В мае 2018 года появилось устройство для формирования и расположения распечатанного образца ткани непосредственно на месте ожога.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4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en-US" dirty="0"/>
              <a:t>D – </a:t>
            </a:r>
            <a:r>
              <a:rPr lang="ru-RU" dirty="0"/>
              <a:t>печать</a:t>
            </a:r>
            <a:r>
              <a:rPr lang="ru-RU" baseline="0" dirty="0"/>
              <a:t> имеет большой потенциал применения в медицине . С помощью этой технологии можно воспроизводить высокоточные трехмерные модели человеческих органов, моделировать имплантаты, выращивать необходимые ткани. Технология </a:t>
            </a:r>
            <a:r>
              <a:rPr lang="en-US" baseline="0" dirty="0"/>
              <a:t>3D</a:t>
            </a:r>
            <a:r>
              <a:rPr lang="ru-RU" baseline="0" dirty="0"/>
              <a:t> моделирования нашла своё применение в хирургии, реабилитации, биомедицинской инженерии. В мае 2018 года появилось устройство для формирования и расположения распечатанного образца ткани непосредственно на месте ожога. Современные методы визуализации являются важным </a:t>
            </a:r>
            <a:r>
              <a:rPr lang="ru-RU" baseline="0" dirty="0" err="1"/>
              <a:t>компонетом</a:t>
            </a:r>
            <a:r>
              <a:rPr lang="ru-RU" baseline="0" dirty="0"/>
              <a:t> предоперационного планирования в пластической и </a:t>
            </a:r>
            <a:r>
              <a:rPr lang="ru-RU" baseline="0" dirty="0" err="1"/>
              <a:t>рекоструктивной</a:t>
            </a:r>
            <a:r>
              <a:rPr lang="ru-RU" baseline="0" dirty="0"/>
              <a:t> хирургии. Используя персонализированную 3д модель в качестве шаблона , бригада хирургов  тщательно обрабатывает оптимальный доступ, важнейшие этапы операции, с учетом индивидуальных особенностей строения органа, его типа </a:t>
            </a:r>
            <a:r>
              <a:rPr lang="ru-RU" baseline="0" dirty="0" err="1"/>
              <a:t>кровостабжения</a:t>
            </a:r>
            <a:r>
              <a:rPr lang="ru-RU" baseline="0" dirty="0"/>
              <a:t> и иннервации. Применяется в кардиологии, урологии, трансплантологии, </a:t>
            </a:r>
            <a:r>
              <a:rPr lang="ru-RU" baseline="0" dirty="0" err="1"/>
              <a:t>енейрохирургии</a:t>
            </a:r>
            <a:r>
              <a:rPr lang="ru-RU" baseline="0" dirty="0"/>
              <a:t>, травматологии, реконструктивной </a:t>
            </a:r>
            <a:r>
              <a:rPr lang="ru-RU" baseline="0" dirty="0" err="1"/>
              <a:t>хирругии</a:t>
            </a:r>
            <a:r>
              <a:rPr lang="ru-RU" baseline="0" dirty="0"/>
              <a:t>. </a:t>
            </a:r>
            <a:r>
              <a:rPr lang="ru-RU" baseline="0" dirty="0" err="1"/>
              <a:t>Эыыективность</a:t>
            </a:r>
            <a:r>
              <a:rPr lang="ru-RU" baseline="0" dirty="0"/>
              <a:t> операции на 3д модели достигается за счет полной идентичности зоны </a:t>
            </a:r>
            <a:r>
              <a:rPr lang="ru-RU" baseline="0" dirty="0" err="1"/>
              <a:t>хируогического</a:t>
            </a:r>
            <a:r>
              <a:rPr lang="ru-RU" baseline="0" dirty="0"/>
              <a:t> интереса с органами пациента в масштабе 1:1 . При этом уменьшаются временные затраты на операцию, длительность наркоза, уменьшается кровопотеря.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4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https://www.ncbi.nlm.nih.gov/pmc/articles/PMC8357186/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99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https://pubmed.ncbi.nlm.nih.gov/29589961/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73FA-4023-4D93-BEED-7E8A9D51E4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5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85061" y="1473878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spc="50" dirty="0">
              <a:ln w="0"/>
              <a:solidFill>
                <a:srgbClr val="97000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4740" y="796788"/>
            <a:ext cx="9625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 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аддитивных технологий в медицине.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85" b="39676"/>
          <a:stretch/>
        </p:blipFill>
        <p:spPr>
          <a:xfrm>
            <a:off x="0" y="3981796"/>
            <a:ext cx="12192000" cy="2876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49762-AF8C-43A9-A057-F2D195AE6034}"/>
              </a:ext>
            </a:extLst>
          </p:cNvPr>
          <p:cNvSpPr txBox="1"/>
          <p:nvPr/>
        </p:nvSpPr>
        <p:spPr bwMode="auto">
          <a:xfrm>
            <a:off x="486113" y="3566297"/>
            <a:ext cx="6787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BCD1E-6ADE-4042-BC41-20CCB4BE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87" y="261169"/>
            <a:ext cx="10124902" cy="1325563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использующие напечатанные носовые пробники в период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BE5179-CD32-4748-BFAB-8BF2165AF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41" y="1803182"/>
            <a:ext cx="3432717" cy="357215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B2D0CE4-0ECA-46AA-90E8-613684C7A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16130"/>
              </p:ext>
            </p:extLst>
          </p:nvPr>
        </p:nvGraphicFramePr>
        <p:xfrm>
          <a:off x="5558985" y="1879380"/>
          <a:ext cx="5630870" cy="3495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15435">
                  <a:extLst>
                    <a:ext uri="{9D8B030D-6E8A-4147-A177-3AD203B41FA5}">
                      <a16:colId xmlns:a16="http://schemas.microsoft.com/office/drawing/2014/main" val="105028255"/>
                    </a:ext>
                  </a:extLst>
                </a:gridCol>
                <a:gridCol w="2815435">
                  <a:extLst>
                    <a:ext uri="{9D8B030D-6E8A-4147-A177-3AD203B41FA5}">
                      <a16:colId xmlns:a16="http://schemas.microsoft.com/office/drawing/2014/main" val="110798895"/>
                    </a:ext>
                  </a:extLst>
                </a:gridCol>
              </a:tblGrid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Company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Country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942333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Markforged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419010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Forecast 3D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639671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Carbon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867726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Paragon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477907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EnvisionTEC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011698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Formlabs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796447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221643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Structo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Singapore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1038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B677B-02D0-4923-82B6-88095B7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264"/>
            <a:ext cx="12191999" cy="977939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проектирования и создания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BA2DD8-7313-4B0C-8BC0-441460E95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696" y="1349094"/>
            <a:ext cx="5232400" cy="432206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AA4CA-ABDF-49B1-8D0F-674454F6EB17}"/>
              </a:ext>
            </a:extLst>
          </p:cNvPr>
          <p:cNvSpPr txBox="1"/>
          <p:nvPr/>
        </p:nvSpPr>
        <p:spPr>
          <a:xfrm>
            <a:off x="6667732" y="1213203"/>
            <a:ext cx="5161279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полигональную.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Передача файлов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Настройка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Удаление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лишнего.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Постобработка.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0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AD618-4E29-490C-B84D-07A77F4D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156" y="85108"/>
            <a:ext cx="10105042" cy="1325563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моделей для создания изделия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B403AD99-67C2-4EA5-B719-F4DACEE79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06" y="1560012"/>
            <a:ext cx="8423787" cy="1695287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A354F8-2EE3-4EEC-BA2E-4C5C80994C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7"/>
          <a:stretch/>
        </p:blipFill>
        <p:spPr>
          <a:xfrm>
            <a:off x="1782505" y="3553980"/>
            <a:ext cx="8423787" cy="198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12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(решаемые) недостатки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6" y="2126481"/>
            <a:ext cx="5104014" cy="25391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время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в настоящее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применения в России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037089-CCD7-4B5F-AAED-D6C2C075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65" y="1569408"/>
            <a:ext cx="5740262" cy="3826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10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19E28-6310-4645-9EF1-F840CF56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887"/>
            <a:ext cx="12192000" cy="92333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Применимые к медицине аддитивные технологии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60D90-3023-488C-A007-9C13EE7F6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7" y="1207567"/>
            <a:ext cx="4960434" cy="43532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4A356E-1B15-4A04-8E57-24E2E943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91" y="1207567"/>
            <a:ext cx="6171619" cy="4353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2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D5E10-64A5-42A0-8D45-C417A37B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45" y="306936"/>
            <a:ext cx="10590295" cy="125031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модели органов и тканей для лечения </a:t>
            </a:r>
            <a:r>
              <a:rPr lang="ru-RU" dirty="0"/>
              <a:t>	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71965E-D380-47CA-8BF7-FAB5E0CC8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79" y="1726792"/>
            <a:ext cx="5299426" cy="45326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FCCE34-440C-4164-AC00-689077470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88" y="1726792"/>
            <a:ext cx="5972608" cy="4532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4" y="1642968"/>
            <a:ext cx="5829412" cy="474514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5" y="1642968"/>
            <a:ext cx="4878007" cy="474514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DD5E10-64A5-42A0-8D45-C417A37B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45" y="306936"/>
            <a:ext cx="10590295" cy="125031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модели органов и тканей для лечения </a:t>
            </a:r>
            <a:r>
              <a:rPr lang="ru-RU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2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3206"/>
            <a:ext cx="9814559" cy="90469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операций на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черепа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57247" r="16071" b="11198"/>
          <a:stretch/>
        </p:blipFill>
        <p:spPr>
          <a:xfrm>
            <a:off x="480753" y="1794929"/>
            <a:ext cx="6244243" cy="4097784"/>
          </a:xfrm>
        </p:spPr>
      </p:pic>
      <p:sp>
        <p:nvSpPr>
          <p:cNvPr id="5" name="TextBox 4"/>
          <p:cNvSpPr txBox="1"/>
          <p:nvPr/>
        </p:nvSpPr>
        <p:spPr>
          <a:xfrm>
            <a:off x="6884477" y="1794929"/>
            <a:ext cx="48780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 panose="05050102010706020507" pitchFamily="18" charset="2"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учшее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Symbol" panose="05050102010706020507" pitchFamily="18" charset="2"/>
              <a:buChar char="-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интраоперационную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 локализации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Symbol" panose="05050102010706020507" pitchFamily="18" charset="2"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образования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10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130DB-CD49-4CFA-A8C6-ADEC65E1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11"/>
            <a:ext cx="1219199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6E2D4C-6CCE-45C8-903B-4D1AA172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92" y="1470559"/>
            <a:ext cx="6956956" cy="41773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0A4D38-58D8-4D65-AF2E-60EBA6443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97" y="1455686"/>
            <a:ext cx="2971729" cy="4192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2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EC3F88-2FFE-49DA-A494-DA303B967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830" y="1549371"/>
            <a:ext cx="5576865" cy="36938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93E32-9EC3-4E82-AD5E-AAA2F195F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9" y="1549371"/>
            <a:ext cx="5587369" cy="367933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71130DB-CD49-4CFA-A8C6-ADEC65E1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11"/>
            <a:ext cx="1219199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5"/>
            <a:ext cx="12192000" cy="955675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924" y="1467168"/>
            <a:ext cx="7128527" cy="4351734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Аддитивные технологии</a:t>
            </a:r>
            <a:r>
              <a:rPr lang="ru-RU" sz="2400" dirty="0"/>
              <a:t> (англ. </a:t>
            </a:r>
            <a:r>
              <a:rPr lang="ru-RU" sz="2400" i="1" dirty="0" err="1">
                <a:effectLst/>
              </a:rPr>
              <a:t>Additive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Manufacturing</a:t>
            </a:r>
            <a:r>
              <a:rPr lang="ru-RU" sz="2400" dirty="0"/>
              <a:t>) — технологии послойного наращивания и синтеза объектов. </a:t>
            </a: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Широкое </a:t>
            </a:r>
            <a:r>
              <a:rPr lang="ru-RU" sz="2400" dirty="0"/>
              <a:t>применение получили для так называемой </a:t>
            </a:r>
            <a:r>
              <a:rPr lang="ru-RU" sz="2400" i="1" dirty="0" err="1"/>
              <a:t>фаббер</a:t>
            </a:r>
            <a:r>
              <a:rPr lang="ru-RU" sz="2400" i="1" dirty="0"/>
              <a:t>-технологии</a:t>
            </a:r>
            <a:r>
              <a:rPr lang="ru-RU" sz="2400" dirty="0"/>
              <a:t> (англ. </a:t>
            </a:r>
            <a:r>
              <a:rPr lang="ru-RU" sz="2400" i="1" dirty="0" err="1">
                <a:effectLst/>
              </a:rPr>
              <a:t>fabber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technology</a:t>
            </a:r>
            <a:r>
              <a:rPr lang="ru-RU" sz="2400" dirty="0"/>
              <a:t>, также распространено наименование «3D-печать») — группы технологических методов производства изделий и прототипов, основанных на поэтапном формировании изделия путём добавления материала на основу (платформу или заготовку)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201165-FA0F-438B-85BC-AB4EACCCF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1467168"/>
            <a:ext cx="3259600" cy="4351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3707C-C7DF-4F5A-8608-4CA150DE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299"/>
            <a:ext cx="10515600" cy="1325563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детали для медицинских устройств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E6A2F3-8C1F-4068-9ED6-72E33E728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33" y="1768304"/>
            <a:ext cx="5380542" cy="3967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5785DD-12E0-4C20-9B1C-EFC0C0439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7" y="1768304"/>
            <a:ext cx="5782929" cy="3967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3707C-C7DF-4F5A-8608-4CA150DE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129" y="330208"/>
            <a:ext cx="10175240" cy="111823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детали для медицинских устройств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881679-BE77-4B30-9F71-1C8B90247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1" y="1735789"/>
            <a:ext cx="6763779" cy="39038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842363-95C9-4359-B2BC-3FF2CF31AD1E}"/>
              </a:ext>
            </a:extLst>
          </p:cNvPr>
          <p:cNvSpPr/>
          <p:nvPr/>
        </p:nvSpPr>
        <p:spPr>
          <a:xfrm>
            <a:off x="7768290" y="2250854"/>
            <a:ext cx="3858817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Ремонт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Ламинирование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листов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Экструзия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инструментов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Экструзия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деталей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Струйная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обработка материалов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r>
              <a:rPr lang="ru-RU" dirty="0"/>
              <a:t>1</a:t>
            </a:r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BCF3B-31E3-4324-84E7-056DB284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732"/>
            <a:ext cx="121920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Протезы, шины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D4D9B2-B261-474C-B3CE-0179D8A3B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09" y="1466295"/>
            <a:ext cx="4132720" cy="456150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F1485F-E685-4EF6-BED9-0489D6244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0" y="1359103"/>
            <a:ext cx="6400800" cy="4626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r>
              <a:rPr lang="ru-RU" dirty="0"/>
              <a:t>2</a:t>
            </a:r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6FB5B-95C9-4855-AE87-55CA9DBE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5"/>
            <a:ext cx="9982200" cy="1260475"/>
          </a:xfrm>
          <a:ln>
            <a:noFill/>
          </a:ln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Биопроизводство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6D4660-98C6-4431-958B-2519584C0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105164" cy="3618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r>
              <a:rPr lang="ru-RU" dirty="0"/>
              <a:t>3</a:t>
            </a:r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6D1A16-AEE8-4E01-8786-57DEDCA78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7" y="1873567"/>
            <a:ext cx="11780272" cy="3172258"/>
          </a:xfrm>
          <a:solidFill>
            <a:schemeClr val="accent2"/>
          </a:solidFill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16FB5B-95C9-4855-AE87-55CA9DBE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5"/>
            <a:ext cx="9982200" cy="1260475"/>
          </a:xfrm>
          <a:ln>
            <a:noFill/>
          </a:ln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Биопроизводство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r>
              <a:rPr lang="ru-RU" dirty="0"/>
              <a:t>4</a:t>
            </a:r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50559" y="358617"/>
            <a:ext cx="5409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27800" y="1380068"/>
            <a:ext cx="11055205" cy="41477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https://www.ncbi.nlm.nih.gov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https://3dprint.com 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https://pubmed.ncbi.nlm.nih.gov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https://www.mdpi.com</a:t>
            </a:r>
            <a:b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http://medportal.ru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5062" y="6419967"/>
            <a:ext cx="556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r>
              <a:rPr lang="ru-RU" dirty="0"/>
              <a:t>5</a:t>
            </a:r>
          </a:p>
        </p:txBody>
      </p:sp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2720"/>
            <a:ext cx="12192000" cy="888683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323" y="1238935"/>
            <a:ext cx="11200059" cy="492123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1980-х начали развиваться новые методы производства деталей, основанные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послойном изготовлении изделия по трехмерной модели, за счет добавления материала в виде пластиковых, керамических, металлических порошков и их связки термическим, диффузионным или клеевым методом. Группа этих технологий получила название «аддитивное производство». 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три десятилетия технология перешла от изготовления бумажных и пластиковых прототипов к непосредственному получению готовых функциональных изделий. К настоящему времени технология позволяет получать металлические и неметаллические прототипы и функциональные изделия, которые не требуют механической пост-обработки. 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аддитивного производства совершили значительный рывок благодаря быстрому совершенствованию электронной вычислительной техники и программного обеспечения. Величина современного рынка аддитивного производства — около 1,3 млрд долларов, включая производство специального оборудования и оказание услуг в соотношении ориентировочно 1/1. 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России среди стран, активно развивающих и применяющих технологии аддитивного производства, составляет примерно 1,2 % (США — 39,1 %, Япония — 12,2 %, Германия — 8,0 %, Китай — 7,7 %) и показывает устойчивый рост.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6CFC8-BB41-45DC-9BDB-D06332D5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82432"/>
            <a:ext cx="10050087" cy="10476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Аддитивные технологии приходят в медицину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D6D59C-7818-4695-8287-594320DA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2702"/>
            <a:ext cx="5424948" cy="4505465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062FCD62-3361-4241-8FEE-05F384D8C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18" y="1758278"/>
            <a:ext cx="4766364" cy="4214311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Аддитивные технологии наиболее востребованы в  производстве авиакосмической отрасли,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автомобиле-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машиностроении,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ВПК,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там, где существует острая потребность в изготовлении высокоточных изделий и их прототипов в кратчайшие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2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BEF1E-7E3C-445C-97E3-871CFC39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156" y="309844"/>
            <a:ext cx="10313865" cy="9108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использования аддитивных технологий по отраслям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C3A3CF-607F-4A9D-9BB3-BE4D2968B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10615" r="42996"/>
          <a:stretch/>
        </p:blipFill>
        <p:spPr>
          <a:xfrm>
            <a:off x="7061201" y="1260294"/>
            <a:ext cx="4221480" cy="4494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C7D56-D4E4-41DF-B872-895B46B915DF}"/>
              </a:ext>
            </a:extLst>
          </p:cNvPr>
          <p:cNvSpPr txBox="1"/>
          <p:nvPr/>
        </p:nvSpPr>
        <p:spPr>
          <a:xfrm>
            <a:off x="1537542" y="2049410"/>
            <a:ext cx="38158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Инженерия, материалы общего назначения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биотехнологии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Исследования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0ECA9E-8E5A-4A23-9885-7CDCCB48B9C6}"/>
              </a:ext>
            </a:extLst>
          </p:cNvPr>
          <p:cNvSpPr/>
          <p:nvPr/>
        </p:nvSpPr>
        <p:spPr>
          <a:xfrm>
            <a:off x="1000202" y="2159750"/>
            <a:ext cx="324477" cy="423654"/>
          </a:xfrm>
          <a:prstGeom prst="rect">
            <a:avLst/>
          </a:prstGeom>
          <a:solidFill>
            <a:srgbClr val="62AAD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C29537-B08A-416C-8417-0C91B08B0449}"/>
              </a:ext>
            </a:extLst>
          </p:cNvPr>
          <p:cNvSpPr/>
          <p:nvPr/>
        </p:nvSpPr>
        <p:spPr>
          <a:xfrm>
            <a:off x="1009442" y="2892458"/>
            <a:ext cx="324477" cy="423654"/>
          </a:xfrm>
          <a:prstGeom prst="rect">
            <a:avLst/>
          </a:prstGeom>
          <a:solidFill>
            <a:srgbClr val="E8848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EF1A10-B7B3-49C9-B672-7511A72A17E1}"/>
              </a:ext>
            </a:extLst>
          </p:cNvPr>
          <p:cNvSpPr/>
          <p:nvPr/>
        </p:nvSpPr>
        <p:spPr>
          <a:xfrm>
            <a:off x="1010648" y="3522419"/>
            <a:ext cx="324477" cy="423654"/>
          </a:xfrm>
          <a:prstGeom prst="rect">
            <a:avLst/>
          </a:prstGeom>
          <a:solidFill>
            <a:srgbClr val="B9D98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22E72C-9987-4828-98A6-3D350E247E53}"/>
              </a:ext>
            </a:extLst>
          </p:cNvPr>
          <p:cNvSpPr/>
          <p:nvPr/>
        </p:nvSpPr>
        <p:spPr>
          <a:xfrm>
            <a:off x="1009442" y="4180301"/>
            <a:ext cx="324477" cy="423654"/>
          </a:xfrm>
          <a:prstGeom prst="rect">
            <a:avLst/>
          </a:prstGeom>
          <a:solidFill>
            <a:srgbClr val="A287BE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41636-AED9-44EF-89D9-6DC62304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309"/>
            <a:ext cx="12192000" cy="1325563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по аддитивным технологиям в медицине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C281A0-7F25-42CB-B14A-EBE6AF29D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70"/>
          <a:stretch/>
        </p:blipFill>
        <p:spPr>
          <a:xfrm>
            <a:off x="320010" y="2154473"/>
            <a:ext cx="5775990" cy="38400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E3C898-274F-4A80-82BA-24CAFE18C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 b="-483"/>
          <a:stretch/>
        </p:blipFill>
        <p:spPr>
          <a:xfrm>
            <a:off x="6398059" y="2236112"/>
            <a:ext cx="5422311" cy="2771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F61EC-440C-4FCF-AC08-678C74BBE6F4}"/>
              </a:ext>
            </a:extLst>
          </p:cNvPr>
          <p:cNvSpPr txBox="1"/>
          <p:nvPr/>
        </p:nvSpPr>
        <p:spPr>
          <a:xfrm>
            <a:off x="6850415" y="5192675"/>
            <a:ext cx="4969955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/>
              <a:t>Additive manufacturing applications in medical cases: A literature based review</a:t>
            </a:r>
          </a:p>
          <a:p>
            <a:r>
              <a:rPr lang="en-US" sz="1700" dirty="0" err="1"/>
              <a:t>Mohd</a:t>
            </a:r>
            <a:r>
              <a:rPr lang="en-US" sz="1700" dirty="0"/>
              <a:t>. </a:t>
            </a:r>
            <a:r>
              <a:rPr lang="en-US" sz="1700" dirty="0" err="1"/>
              <a:t>Javaid</a:t>
            </a:r>
            <a:r>
              <a:rPr lang="ru-RU" sz="1700" dirty="0"/>
              <a:t> </a:t>
            </a:r>
            <a:r>
              <a:rPr lang="en-US" sz="1700" dirty="0"/>
              <a:t>&amp; </a:t>
            </a:r>
            <a:r>
              <a:rPr lang="en-US" sz="1700" dirty="0" err="1"/>
              <a:t>Abid</a:t>
            </a:r>
            <a:r>
              <a:rPr lang="en-US" sz="1700" dirty="0"/>
              <a:t> </a:t>
            </a:r>
            <a:r>
              <a:rPr lang="en-US" sz="1700" dirty="0" smtClean="0"/>
              <a:t>Haleem</a:t>
            </a: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0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C8E2-FDD8-42C0-AA44-4F0DAA8A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7" y="152400"/>
            <a:ext cx="10324939" cy="944881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6 журналов с публикациями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D4B80D-8302-4479-86A6-F5BC51434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/>
          <a:stretch/>
        </p:blipFill>
        <p:spPr>
          <a:xfrm>
            <a:off x="660918" y="1325563"/>
            <a:ext cx="10324939" cy="446048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06" y="443885"/>
            <a:ext cx="10416837" cy="102999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аддитивных технологий для медицины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3D0417-09C8-4F07-9B4D-65B7FE3763D8}"/>
              </a:ext>
            </a:extLst>
          </p:cNvPr>
          <p:cNvSpPr/>
          <p:nvPr/>
        </p:nvSpPr>
        <p:spPr>
          <a:xfrm>
            <a:off x="477520" y="1975793"/>
            <a:ext cx="5881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имеет большой потенциал применения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этой технологии можно воспроизводить высокоточные трехмерные модели человеческих органов, моделировать имплантаты, выращивать необходимые ткани.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моделирования нашла своё применение в хирургии, реабилитации, биомедицинской инженерии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2018 года появилось устройство для формирования и расположения распечатанного образца ткани непосредственно на месте ожога.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99A189-95B0-435C-8890-B02A5167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3" y="2125704"/>
            <a:ext cx="5312770" cy="3543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640" y="334645"/>
            <a:ext cx="10312400" cy="108775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аддитивных технологий для медицины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98906-7EC7-466A-B695-5DDD99A6F0F2}"/>
              </a:ext>
            </a:extLst>
          </p:cNvPr>
          <p:cNvSpPr txBox="1"/>
          <p:nvPr/>
        </p:nvSpPr>
        <p:spPr>
          <a:xfrm flipH="1">
            <a:off x="5622636" y="2150122"/>
            <a:ext cx="627287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медицинских специальностей, где применима данная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в образовательном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CEA19-017E-4FF3-8C18-59ED6FBD3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47" y="1659671"/>
            <a:ext cx="4290059" cy="4688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513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Лалов Юрий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2880" y="6419967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9" y="202740"/>
            <a:ext cx="925852" cy="9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853</Words>
  <Application>Microsoft Office PowerPoint</Application>
  <PresentationFormat>Широкоэкранный</PresentationFormat>
  <Paragraphs>183</Paragraphs>
  <Slides>25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Office Theme</vt:lpstr>
      <vt:lpstr>Презентация PowerPoint</vt:lpstr>
      <vt:lpstr>Определение</vt:lpstr>
      <vt:lpstr>Немного истории</vt:lpstr>
      <vt:lpstr>Аддитивные технологии приходят в медицину</vt:lpstr>
      <vt:lpstr>Распределение использования аддитивных технологий по отраслям</vt:lpstr>
      <vt:lpstr>Количество публикаций по аддитивным технологиям в медицине</vt:lpstr>
      <vt:lpstr>Топ 6 журналов с публикациями</vt:lpstr>
      <vt:lpstr>Преимущества аддитивных технологий для медицины </vt:lpstr>
      <vt:lpstr>Преимущества аддитивных технологий для медицины </vt:lpstr>
      <vt:lpstr>Компании использующие напечатанные носовые пробники в период COVID-19</vt:lpstr>
      <vt:lpstr>Стадии проектирования и создания</vt:lpstr>
      <vt:lpstr>Источники моделей для создания изделия</vt:lpstr>
      <vt:lpstr>Относительные (решаемые) недостатки </vt:lpstr>
      <vt:lpstr>Применимые к медицине аддитивные технологии </vt:lpstr>
      <vt:lpstr>Медицинские модели органов и тканей для лечения  </vt:lpstr>
      <vt:lpstr>Медицинские модели органов и тканей для лечения  </vt:lpstr>
      <vt:lpstr>Отработка операций на 3D модели черепа</vt:lpstr>
      <vt:lpstr>Импланты</vt:lpstr>
      <vt:lpstr>Импланты</vt:lpstr>
      <vt:lpstr>Инструменты и детали для медицинских устройств</vt:lpstr>
      <vt:lpstr>Инструменты и детали для медицинских устройств</vt:lpstr>
      <vt:lpstr>Протезы, шины</vt:lpstr>
      <vt:lpstr>Биопроизводство</vt:lpstr>
      <vt:lpstr>Биопроизводство</vt:lpstr>
      <vt:lpstr>1) https://www.ncbi.nlm.nih.gov 2) https://3dprint.com  3) https://pubmed.ncbi.nlm.nih.gov 4) https://www.mdpi.com 5) http://medportal.ru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IVT-341_1</cp:lastModifiedBy>
  <cp:revision>163</cp:revision>
  <dcterms:created xsi:type="dcterms:W3CDTF">2016-11-18T14:12:19Z</dcterms:created>
  <dcterms:modified xsi:type="dcterms:W3CDTF">2021-12-09T09:20:19Z</dcterms:modified>
</cp:coreProperties>
</file>