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8" r:id="rId13"/>
    <p:sldId id="267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00B"/>
    <a:srgbClr val="29364B"/>
    <a:srgbClr val="481419"/>
    <a:srgbClr val="006CFF"/>
    <a:srgbClr val="0041B6"/>
    <a:srgbClr val="F9D600"/>
    <a:srgbClr val="324057"/>
    <a:srgbClr val="007CCE"/>
    <a:srgbClr val="2A1255"/>
    <a:srgbClr val="A58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9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8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2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4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4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9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3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2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4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2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3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348453" y="1972073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spc="50" dirty="0">
                <a:ln w="0"/>
                <a:solidFill>
                  <a:srgbClr val="97000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3D-сканирование и программное обеспечение в медицине</a:t>
            </a:r>
            <a:endParaRPr lang="en-US" sz="4400" b="1" spc="50" dirty="0">
              <a:ln w="0"/>
              <a:solidFill>
                <a:srgbClr val="97000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5549762-AF8C-43A9-A057-F2D195AE6034}"/>
              </a:ext>
            </a:extLst>
          </p:cNvPr>
          <p:cNvSpPr txBox="1"/>
          <p:nvPr/>
        </p:nvSpPr>
        <p:spPr bwMode="auto">
          <a:xfrm>
            <a:off x="5920601" y="3577896"/>
            <a:ext cx="67875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Ассистент кафедры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«Информатика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и вычислительная техника»</a:t>
            </a:r>
          </a:p>
          <a:p>
            <a:r>
              <a:rPr lang="ru-RU" sz="2000" dirty="0">
                <a:latin typeface="+mj-lt"/>
                <a:cs typeface="Times New Roman" panose="02020603050405020304" pitchFamily="18" charset="0"/>
              </a:rPr>
              <a:t>ФГБОУ ВО 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«Омский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государственный технический 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университет»</a:t>
            </a:r>
            <a:endParaRPr lang="ru-RU" sz="2000" dirty="0">
              <a:latin typeface="+mj-lt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Блохин Александр Владимирович</a:t>
            </a:r>
            <a:endParaRPr lang="ru-RU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7604" y="357789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+mj-lt"/>
              </a:rPr>
              <a:t>к.т.н., доцент, заведующий кафедрой</a:t>
            </a:r>
          </a:p>
          <a:p>
            <a:r>
              <a:rPr lang="ru-RU" sz="2000" dirty="0">
                <a:latin typeface="+mj-lt"/>
              </a:rPr>
              <a:t>«Информатика и вычислительная техника»</a:t>
            </a:r>
          </a:p>
          <a:p>
            <a:r>
              <a:rPr lang="ru-RU" sz="2000" dirty="0">
                <a:latin typeface="+mj-lt"/>
              </a:rPr>
              <a:t>ФГБОУ ВО </a:t>
            </a:r>
            <a:r>
              <a:rPr lang="ru-RU" sz="2000" dirty="0" smtClean="0">
                <a:latin typeface="+mj-lt"/>
              </a:rPr>
              <a:t>«Омский </a:t>
            </a:r>
            <a:r>
              <a:rPr lang="ru-RU" sz="2000" dirty="0">
                <a:latin typeface="+mj-lt"/>
              </a:rPr>
              <a:t>государственный технический </a:t>
            </a:r>
            <a:r>
              <a:rPr lang="ru-RU" sz="2000" dirty="0" smtClean="0">
                <a:latin typeface="+mj-lt"/>
              </a:rPr>
              <a:t>университет»</a:t>
            </a:r>
            <a:endParaRPr lang="ru-RU" sz="2000" dirty="0">
              <a:latin typeface="+mj-lt"/>
            </a:endParaRPr>
          </a:p>
          <a:p>
            <a:r>
              <a:rPr lang="ru-RU" sz="2000" dirty="0" err="1">
                <a:latin typeface="+mj-lt"/>
              </a:rPr>
              <a:t>Грицай</a:t>
            </a:r>
            <a:r>
              <a:rPr lang="ru-RU" sz="2000" dirty="0">
                <a:latin typeface="+mj-lt"/>
              </a:rPr>
              <a:t> Александр Сергеевич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8459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6346" y="3348594"/>
            <a:ext cx="331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3D-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сканирование позвоночника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4976" y="5736968"/>
            <a:ext cx="3953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+mj-lt"/>
                <a:cs typeface="Times New Roman" panose="02020603050405020304" pitchFamily="18" charset="0"/>
              </a:rPr>
              <a:t>3D-сканирование стопы для изучения </a:t>
            </a:r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+mj-lt"/>
                <a:cs typeface="Times New Roman" panose="02020603050405020304" pitchFamily="18" charset="0"/>
              </a:rPr>
              <a:t>анатомических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изгибов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488" y="1097364"/>
            <a:ext cx="3380508" cy="22585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813" y="3717926"/>
            <a:ext cx="3593858" cy="20238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97329" y="6419967"/>
            <a:ext cx="4646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98366" y="1363509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400" b="1" dirty="0">
                <a:latin typeface="+mj-lt"/>
                <a:ea typeface="Times New Roman" panose="02020603050405020304" pitchFamily="18" charset="0"/>
              </a:rPr>
              <a:t>3D-сканирование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 тела актуально в процессе определения вида и стадии искривления позвоночника или стопы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indent="90000"/>
            <a:r>
              <a:rPr lang="ru-RU" sz="2400" b="1" dirty="0">
                <a:latin typeface="+mj-lt"/>
              </a:rPr>
              <a:t>Трехмерное сканирование </a:t>
            </a:r>
            <a:r>
              <a:rPr lang="ru-RU" sz="2400" dirty="0">
                <a:latin typeface="+mj-lt"/>
              </a:rPr>
              <a:t>помогает получить подробную информацию о патологии и разработать актуальные ортопедические </a:t>
            </a:r>
            <a:r>
              <a:rPr lang="ru-RU" sz="2400" dirty="0" smtClean="0">
                <a:latin typeface="+mj-lt"/>
              </a:rPr>
              <a:t>изделия.</a:t>
            </a:r>
          </a:p>
          <a:p>
            <a:pPr indent="90000"/>
            <a:r>
              <a:rPr lang="ru-RU" sz="2400" dirty="0">
                <a:latin typeface="+mj-lt"/>
              </a:rPr>
              <a:t>Есть надежда, что в будущем замена суставов </a:t>
            </a:r>
            <a:r>
              <a:rPr lang="ru-RU" sz="2400" b="1" dirty="0">
                <a:latin typeface="+mj-lt"/>
              </a:rPr>
              <a:t>3D-печатными</a:t>
            </a:r>
            <a:r>
              <a:rPr lang="ru-RU" sz="2400" dirty="0">
                <a:latin typeface="+mj-lt"/>
              </a:rPr>
              <a:t> искусственными аналогами (которые в точности будут соответствовать оригиналу) станет обычным делом.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0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8459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8745" y="3815252"/>
            <a:ext cx="5341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  <a:cs typeface="Times New Roman" panose="02020603050405020304" pitchFamily="18" charset="0"/>
              </a:rPr>
              <a:t>Модель грудной клетки сиамских близнецов. На основе данных, полученных в результате сканирования, хирургам удалось провести сложнейшую операцию по их разделению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030" y="1245927"/>
            <a:ext cx="4820909" cy="25693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88189" y="6419967"/>
            <a:ext cx="473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98903" y="1387800"/>
            <a:ext cx="55633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/>
            <a:r>
              <a:rPr lang="ru-RU" sz="2400" b="1" dirty="0">
                <a:latin typeface="+mj-lt"/>
                <a:ea typeface="Calibri" panose="020F0502020204030204" pitchFamily="34" charset="0"/>
              </a:rPr>
              <a:t>Сканирование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 нацелено на изучение особенностей патологии, ее местоположения и кровоснабжения</a:t>
            </a:r>
            <a:r>
              <a:rPr lang="ru-RU" sz="2400" dirty="0" smtClean="0">
                <a:latin typeface="+mj-lt"/>
                <a:ea typeface="Calibri" panose="020F0502020204030204" pitchFamily="34" charset="0"/>
              </a:rPr>
              <a:t>.</a:t>
            </a:r>
          </a:p>
          <a:p>
            <a:pPr indent="90000"/>
            <a:r>
              <a:rPr lang="ru-RU" sz="2400" b="1" dirty="0">
                <a:latin typeface="+mj-lt"/>
              </a:rPr>
              <a:t>3D-сканирование</a:t>
            </a:r>
            <a:r>
              <a:rPr lang="ru-RU" sz="2400" dirty="0">
                <a:latin typeface="+mj-lt"/>
              </a:rPr>
              <a:t> тесно связано с </a:t>
            </a:r>
            <a:r>
              <a:rPr lang="ru-RU" sz="2400" b="1" dirty="0">
                <a:latin typeface="+mj-lt"/>
              </a:rPr>
              <a:t>3D-печатью</a:t>
            </a:r>
            <a:r>
              <a:rPr lang="ru-RU" sz="2400" dirty="0">
                <a:latin typeface="+mj-lt"/>
              </a:rPr>
              <a:t>: хирург получает возможность изучать макет оперируемого органа или части тела, разработать </a:t>
            </a:r>
            <a:r>
              <a:rPr lang="ru-RU" sz="2400" b="1" dirty="0">
                <a:latin typeface="+mj-lt"/>
              </a:rPr>
              <a:t>актуальную схему</a:t>
            </a:r>
            <a:r>
              <a:rPr lang="ru-RU" sz="2400" dirty="0">
                <a:latin typeface="+mj-lt"/>
              </a:rPr>
              <a:t> хирургического вмешательства и «отточить» движения.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8459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788" y="1418655"/>
            <a:ext cx="3643959" cy="2052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788" y="3567050"/>
            <a:ext cx="3643959" cy="22469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88189" y="6419967"/>
            <a:ext cx="473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49516" y="1862898"/>
            <a:ext cx="6096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400" dirty="0">
                <a:latin typeface="+mj-lt"/>
                <a:ea typeface="Calibri" panose="020F0502020204030204" pitchFamily="34" charset="0"/>
              </a:rPr>
              <a:t>В процессе 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создания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 ручных протезов необходимо точно определить местоположение тканей, мышц и сосудов. </a:t>
            </a:r>
            <a:endParaRPr lang="ru-RU" sz="2400" dirty="0" smtClean="0">
              <a:latin typeface="+mj-lt"/>
              <a:ea typeface="Calibri" panose="020F0502020204030204" pitchFamily="34" charset="0"/>
            </a:endParaRPr>
          </a:p>
          <a:p>
            <a:pPr indent="90000"/>
            <a:r>
              <a:rPr lang="ru-RU" sz="2400" dirty="0">
                <a:latin typeface="+mj-lt"/>
              </a:rPr>
              <a:t>Ранее на изготовление протезов уходило много времени, потому что все их детали нужно изготавливать по отдельности. Теперь с помощью </a:t>
            </a:r>
            <a:r>
              <a:rPr lang="ru-RU" sz="2400" b="1" dirty="0">
                <a:latin typeface="+mj-lt"/>
              </a:rPr>
              <a:t>3D-печати</a:t>
            </a:r>
            <a:r>
              <a:rPr lang="ru-RU" sz="2400" dirty="0">
                <a:latin typeface="+mj-lt"/>
              </a:rPr>
              <a:t> можно одним махом </a:t>
            </a:r>
            <a:r>
              <a:rPr lang="ru-RU" sz="2400" b="1" dirty="0">
                <a:latin typeface="+mj-lt"/>
              </a:rPr>
              <a:t>изготовить</a:t>
            </a:r>
            <a:r>
              <a:rPr lang="ru-RU" sz="2400" dirty="0">
                <a:latin typeface="+mj-lt"/>
              </a:rPr>
              <a:t> целый протез, причем подогнать его под индивидуальные параметры пациента.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8459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Shining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Autoscan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DS-EX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98" y="1533629"/>
            <a:ext cx="5510250" cy="38884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88189" y="6419967"/>
            <a:ext cx="473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96000" y="1605390"/>
            <a:ext cx="58660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/>
            <a:r>
              <a:rPr lang="ru-RU" sz="2400" b="1" dirty="0">
                <a:latin typeface="+mj-lt"/>
                <a:ea typeface="Calibri" panose="020F0502020204030204" pitchFamily="34" charset="0"/>
              </a:rPr>
              <a:t>Устройство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 обладает открытой, удобной платформой, которая облегчает 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процесс сканирования</a:t>
            </a:r>
            <a:r>
              <a:rPr lang="ru-RU" sz="2400" dirty="0" smtClean="0">
                <a:latin typeface="+mj-lt"/>
                <a:ea typeface="Calibri" panose="020F0502020204030204" pitchFamily="34" charset="0"/>
              </a:rPr>
              <a:t>.</a:t>
            </a:r>
          </a:p>
          <a:p>
            <a:pPr indent="90000"/>
            <a:r>
              <a:rPr lang="ru-RU" sz="2400" b="1" dirty="0">
                <a:latin typeface="+mj-lt"/>
              </a:rPr>
              <a:t>3D-сканер</a:t>
            </a:r>
            <a:r>
              <a:rPr lang="ru-RU" sz="2400" dirty="0">
                <a:latin typeface="+mj-lt"/>
              </a:rPr>
              <a:t> используется в зуботехнической лаборатории для создания виртуальной </a:t>
            </a:r>
            <a:r>
              <a:rPr lang="ru-RU" sz="2400" b="1" dirty="0">
                <a:latin typeface="+mj-lt"/>
              </a:rPr>
              <a:t>модели</a:t>
            </a:r>
            <a:r>
              <a:rPr lang="ru-RU" sz="2400" dirty="0">
                <a:latin typeface="+mj-lt"/>
              </a:rPr>
              <a:t> пациента, создания плана лечения, разработки коронок и челюстных протезов. </a:t>
            </a:r>
            <a:r>
              <a:rPr lang="ru-RU" sz="2400" b="1" dirty="0">
                <a:latin typeface="+mj-lt"/>
              </a:rPr>
              <a:t>Устройство</a:t>
            </a:r>
            <a:r>
              <a:rPr lang="ru-RU" sz="2400" dirty="0">
                <a:latin typeface="+mj-lt"/>
              </a:rPr>
              <a:t> отличается компактностью и высокой точностью.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8459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ScanPod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3D UPOD-S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" y="1245927"/>
            <a:ext cx="6034365" cy="45585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88189" y="6419967"/>
            <a:ext cx="473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5063" y="2274655"/>
            <a:ext cx="56735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  <a:ea typeface="Calibri" panose="020F0502020204030204" pitchFamily="34" charset="0"/>
              </a:rPr>
              <a:t>Несмотря на компактность, 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устройство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 обладает большой областью 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сканирования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, а высокая скорость работы позволяет использовать сканер в экстренном режиме. </a:t>
            </a:r>
            <a:endParaRPr lang="ru-RU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8459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i500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34" y="2211928"/>
            <a:ext cx="5585860" cy="26007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88189" y="6419967"/>
            <a:ext cx="473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5063" y="1721916"/>
            <a:ext cx="5536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/>
            <a:r>
              <a:rPr lang="ru-RU" sz="2400" dirty="0" err="1">
                <a:latin typeface="+mj-lt"/>
                <a:ea typeface="Calibri" panose="020F0502020204030204" pitchFamily="34" charset="0"/>
              </a:rPr>
              <a:t>Итраоральный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3D-сканер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 позволяет за считанные минуты провести 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сканирование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 всей ротовой полости</a:t>
            </a:r>
            <a:r>
              <a:rPr lang="ru-RU" sz="2400" dirty="0" smtClean="0">
                <a:latin typeface="+mj-lt"/>
                <a:ea typeface="Calibri" panose="020F0502020204030204" pitchFamily="34" charset="0"/>
              </a:rPr>
              <a:t>.</a:t>
            </a:r>
          </a:p>
          <a:p>
            <a:pPr indent="90000"/>
            <a:r>
              <a:rPr lang="ru-RU" sz="2400" dirty="0">
                <a:latin typeface="+mj-lt"/>
              </a:rPr>
              <a:t>Небольшой </a:t>
            </a:r>
            <a:r>
              <a:rPr lang="ru-RU" sz="2400" b="1" dirty="0">
                <a:latin typeface="+mj-lt"/>
              </a:rPr>
              <a:t>сканирующий модуль </a:t>
            </a:r>
            <a:r>
              <a:rPr lang="ru-RU" sz="2400" dirty="0">
                <a:latin typeface="+mj-lt"/>
              </a:rPr>
              <a:t>предоставляет удобство врачу в процессе исследования и не приносит пациенту дискомфорт.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8459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3Shape TRIOS 3 Basic Pod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98" y="1838120"/>
            <a:ext cx="6411391" cy="29584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88189" y="6419967"/>
            <a:ext cx="473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02089" y="1838120"/>
            <a:ext cx="518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/>
            <a:r>
              <a:rPr lang="ru-RU" sz="2400" dirty="0" err="1">
                <a:latin typeface="+mj-lt"/>
                <a:ea typeface="Calibri" panose="020F0502020204030204" pitchFamily="34" charset="0"/>
              </a:rPr>
              <a:t>Интраоральный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сканер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 работает бесконтактно: для проведения процедуры не нужно использовать специальные порошки</a:t>
            </a:r>
            <a:r>
              <a:rPr lang="ru-RU" sz="2400" dirty="0" smtClean="0">
                <a:latin typeface="+mj-lt"/>
                <a:ea typeface="Calibri" panose="020F0502020204030204" pitchFamily="34" charset="0"/>
              </a:rPr>
              <a:t>.</a:t>
            </a:r>
          </a:p>
          <a:p>
            <a:pPr indent="90000"/>
            <a:r>
              <a:rPr lang="ru-RU" sz="2400" dirty="0">
                <a:latin typeface="+mj-lt"/>
              </a:rPr>
              <a:t>Программное обеспечение </a:t>
            </a:r>
            <a:r>
              <a:rPr lang="ru-RU" sz="2400" b="1" dirty="0">
                <a:latin typeface="+mj-lt"/>
              </a:rPr>
              <a:t>CAD/CAM</a:t>
            </a:r>
            <a:r>
              <a:rPr lang="ru-RU" sz="2400" dirty="0">
                <a:latin typeface="+mj-lt"/>
              </a:rPr>
              <a:t> предоставляет максимальное удобство </a:t>
            </a:r>
            <a:r>
              <a:rPr lang="ru-RU" sz="2400" dirty="0" smtClean="0">
                <a:latin typeface="+mj-lt"/>
              </a:rPr>
              <a:t>эксплуатации.</a:t>
            </a:r>
            <a:endParaRPr lang="ru-RU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8459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ScanPod3D USOL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935" y="1245927"/>
            <a:ext cx="4592586" cy="46149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88189" y="6419967"/>
            <a:ext cx="473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88583" y="215088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400" dirty="0" smtClean="0">
                <a:latin typeface="+mj-lt"/>
                <a:ea typeface="Calibri" panose="020F0502020204030204" pitchFamily="34" charset="0"/>
              </a:rPr>
              <a:t>Компактный 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ортопедический 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сканер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, который позволяет быстро и точно 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сканировать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 ступню одной ноги</a:t>
            </a:r>
            <a:r>
              <a:rPr lang="ru-RU" sz="2400" dirty="0" smtClean="0">
                <a:latin typeface="+mj-lt"/>
                <a:ea typeface="Calibri" panose="020F0502020204030204" pitchFamily="34" charset="0"/>
              </a:rPr>
              <a:t>.</a:t>
            </a:r>
          </a:p>
          <a:p>
            <a:pPr indent="90000"/>
            <a:r>
              <a:rPr lang="ru-RU" sz="2400" dirty="0">
                <a:latin typeface="+mj-lt"/>
              </a:rPr>
              <a:t>Устройство сканирует свод стопы, стельки и колодки, а настройка формы </a:t>
            </a:r>
            <a:r>
              <a:rPr lang="ru-RU" sz="2400" b="1" dirty="0">
                <a:latin typeface="+mj-lt"/>
              </a:rPr>
              <a:t>RX</a:t>
            </a:r>
            <a:r>
              <a:rPr lang="ru-RU" sz="2400" dirty="0">
                <a:latin typeface="+mj-lt"/>
              </a:rPr>
              <a:t> используется для создания ортопедической обуви.</a:t>
            </a:r>
          </a:p>
          <a:p>
            <a:pPr indent="90000"/>
            <a:r>
              <a:rPr lang="ru-RU" sz="2400" dirty="0" smtClean="0">
                <a:latin typeface="+mj-lt"/>
                <a:ea typeface="Calibri" panose="020F0502020204030204" pitchFamily="34" charset="0"/>
              </a:rPr>
              <a:t> </a:t>
            </a:r>
            <a:endParaRPr lang="ru-RU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3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36978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Calibry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98" y="1748508"/>
            <a:ext cx="4635540" cy="36095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88189" y="6419967"/>
            <a:ext cx="473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2189" y="184515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400" dirty="0" smtClean="0">
                <a:latin typeface="+mj-lt"/>
                <a:ea typeface="Calibri" panose="020F0502020204030204" pitchFamily="34" charset="0"/>
              </a:rPr>
              <a:t>Портативный 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ручной 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сканер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 позволяет получить 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цифровой снимок 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объектов от 20 см до 10 м. </a:t>
            </a:r>
            <a:endParaRPr lang="ru-RU" sz="2400" dirty="0" smtClean="0">
              <a:latin typeface="+mj-lt"/>
              <a:ea typeface="Calibri" panose="020F0502020204030204" pitchFamily="34" charset="0"/>
            </a:endParaRPr>
          </a:p>
          <a:p>
            <a:pPr indent="90000"/>
            <a:r>
              <a:rPr lang="ru-RU" sz="2400" dirty="0">
                <a:latin typeface="+mj-lt"/>
              </a:rPr>
              <a:t>На сенсорном экране отображается </a:t>
            </a:r>
            <a:r>
              <a:rPr lang="ru-RU" sz="2400" b="1" dirty="0">
                <a:latin typeface="+mj-lt"/>
              </a:rPr>
              <a:t>результат сканирования</a:t>
            </a:r>
            <a:r>
              <a:rPr lang="ru-RU" sz="2400" dirty="0">
                <a:latin typeface="+mj-lt"/>
              </a:rPr>
              <a:t>, благодаря чему нет необходимости в постоянной сверке с компьютером. </a:t>
            </a:r>
            <a:r>
              <a:rPr lang="ru-RU" sz="2400" b="1" dirty="0">
                <a:latin typeface="+mj-lt"/>
              </a:rPr>
              <a:t>Сканер</a:t>
            </a:r>
            <a:r>
              <a:rPr lang="ru-RU" sz="2400" dirty="0">
                <a:latin typeface="+mj-lt"/>
              </a:rPr>
              <a:t> используется для изучения мелких </a:t>
            </a:r>
            <a:r>
              <a:rPr lang="ru-RU" sz="2400" dirty="0" smtClean="0">
                <a:latin typeface="+mj-lt"/>
              </a:rPr>
              <a:t>деталей.</a:t>
            </a:r>
            <a:endParaRPr lang="ru-RU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36978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Shining 3D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EinScan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147" y="1245927"/>
            <a:ext cx="3158595" cy="46727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88189" y="6419967"/>
            <a:ext cx="473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38400" y="1427292"/>
            <a:ext cx="705629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/>
            <a:r>
              <a:rPr lang="ru-RU" sz="2400" dirty="0">
                <a:latin typeface="+mj-lt"/>
                <a:ea typeface="Calibri" panose="020F0502020204030204" pitchFamily="34" charset="0"/>
              </a:rPr>
              <a:t>Применение последних разработок в захвате данных помогло добиться ошеломительных 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результатов сканирования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: до 1 200 000 точек в секунду. </a:t>
            </a:r>
            <a:endParaRPr lang="ru-RU" sz="2400" dirty="0" smtClean="0">
              <a:latin typeface="+mj-lt"/>
              <a:ea typeface="Calibri" panose="020F0502020204030204" pitchFamily="34" charset="0"/>
            </a:endParaRPr>
          </a:p>
          <a:p>
            <a:pPr indent="90000"/>
            <a:r>
              <a:rPr lang="ru-RU" sz="2400" dirty="0" smtClean="0">
                <a:latin typeface="+mj-lt"/>
              </a:rPr>
              <a:t>Преимущества:</a:t>
            </a:r>
            <a:endParaRPr lang="ru-RU" sz="2400" dirty="0">
              <a:latin typeface="+mj-lt"/>
            </a:endParaRPr>
          </a:p>
          <a:p>
            <a:pPr marL="342900" lvl="0" indent="-342900">
              <a:buFont typeface="Calibri Light" panose="020F0302020204030204" pitchFamily="34" charset="0"/>
              <a:buChar char="―"/>
            </a:pPr>
            <a:r>
              <a:rPr lang="ru-RU" sz="2400" dirty="0">
                <a:latin typeface="+mj-lt"/>
              </a:rPr>
              <a:t>Решение для </a:t>
            </a:r>
            <a:r>
              <a:rPr lang="ru-RU" sz="2400" b="1" dirty="0">
                <a:latin typeface="+mj-lt"/>
              </a:rPr>
              <a:t>сканирования</a:t>
            </a:r>
            <a:r>
              <a:rPr lang="ru-RU" sz="2400" dirty="0">
                <a:latin typeface="+mj-lt"/>
              </a:rPr>
              <a:t> всего тела;</a:t>
            </a:r>
          </a:p>
          <a:p>
            <a:pPr marL="342900" lvl="0" indent="-342900">
              <a:buFont typeface="Calibri Light" panose="020F0302020204030204" pitchFamily="34" charset="0"/>
              <a:buChar char="―"/>
            </a:pPr>
            <a:r>
              <a:rPr lang="ru-RU" sz="2400" dirty="0">
                <a:latin typeface="+mj-lt"/>
              </a:rPr>
              <a:t>Достоверная передача цвета;</a:t>
            </a:r>
          </a:p>
          <a:p>
            <a:pPr marL="342900" lvl="0" indent="-342900">
              <a:buFont typeface="Calibri Light" panose="020F0302020204030204" pitchFamily="34" charset="0"/>
              <a:buChar char="―"/>
            </a:pPr>
            <a:r>
              <a:rPr lang="ru-RU" sz="2400" dirty="0">
                <a:latin typeface="+mj-lt"/>
              </a:rPr>
              <a:t>Быстрое </a:t>
            </a:r>
            <a:r>
              <a:rPr lang="ru-RU" sz="2400" b="1" dirty="0">
                <a:latin typeface="+mj-lt"/>
              </a:rPr>
              <a:t>сканирование</a:t>
            </a:r>
            <a:r>
              <a:rPr lang="ru-RU" sz="2400" dirty="0">
                <a:latin typeface="+mj-lt"/>
              </a:rPr>
              <a:t> 1200000 точек / сек.;</a:t>
            </a:r>
          </a:p>
          <a:p>
            <a:pPr marL="342900" lvl="0" indent="-342900">
              <a:buFont typeface="Calibri Light" panose="020F0302020204030204" pitchFamily="34" charset="0"/>
              <a:buChar char="―"/>
            </a:pPr>
            <a:r>
              <a:rPr lang="ru-RU" sz="2400" dirty="0">
                <a:latin typeface="+mj-lt"/>
              </a:rPr>
              <a:t>Высокая точность данных </a:t>
            </a:r>
            <a:r>
              <a:rPr lang="ru-RU" sz="2400" b="1" dirty="0">
                <a:latin typeface="+mj-lt"/>
              </a:rPr>
              <a:t>сканирования</a:t>
            </a:r>
            <a:r>
              <a:rPr lang="ru-RU" sz="2400" dirty="0">
                <a:latin typeface="+mj-lt"/>
              </a:rPr>
              <a:t> 0,05 мм.</a:t>
            </a:r>
          </a:p>
          <a:p>
            <a:pPr marL="285750" indent="-285750">
              <a:buFont typeface="Calibri Light" panose="020F0302020204030204" pitchFamily="34" charset="0"/>
              <a:buChar char="―"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4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06937" y="45598"/>
            <a:ext cx="6378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сканирования в медицине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99" y="2399143"/>
            <a:ext cx="4767484" cy="24295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14483" y="1678087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800" b="1" dirty="0">
                <a:latin typeface="+mj-lt"/>
                <a:ea typeface="Calibri" panose="020F0502020204030204" pitchFamily="34" charset="0"/>
              </a:rPr>
              <a:t>3D-сканер</a:t>
            </a:r>
            <a:r>
              <a:rPr lang="ru-RU" sz="2800" dirty="0">
                <a:latin typeface="+mj-lt"/>
                <a:ea typeface="Calibri" panose="020F0502020204030204" pitchFamily="34" charset="0"/>
              </a:rPr>
              <a:t> – это важнейшая технология в медицинских научно-исследовательских </a:t>
            </a:r>
            <a:r>
              <a:rPr lang="ru-RU" sz="2800" dirty="0" smtClean="0">
                <a:latin typeface="+mj-lt"/>
                <a:ea typeface="Calibri" panose="020F0502020204030204" pitchFamily="34" charset="0"/>
              </a:rPr>
              <a:t>центрах</a:t>
            </a:r>
            <a:r>
              <a:rPr lang="en-US" sz="2800" dirty="0" smtClean="0">
                <a:latin typeface="+mj-lt"/>
                <a:ea typeface="Calibri" panose="020F0502020204030204" pitchFamily="34" charset="0"/>
              </a:rPr>
              <a:t>.</a:t>
            </a:r>
          </a:p>
          <a:p>
            <a:pPr indent="90000"/>
            <a:r>
              <a:rPr lang="ru-RU" sz="2800" b="1" dirty="0">
                <a:latin typeface="+mj-lt"/>
              </a:rPr>
              <a:t>3</a:t>
            </a:r>
            <a:r>
              <a:rPr lang="en-US" sz="2800" b="1" dirty="0">
                <a:latin typeface="+mj-lt"/>
              </a:rPr>
              <a:t>D</a:t>
            </a:r>
            <a:r>
              <a:rPr lang="ru-RU" sz="2800" b="1" dirty="0">
                <a:latin typeface="+mj-lt"/>
              </a:rPr>
              <a:t>-сканирование </a:t>
            </a:r>
            <a:r>
              <a:rPr lang="ru-RU" sz="2800" dirty="0">
                <a:latin typeface="+mj-lt"/>
              </a:rPr>
              <a:t>человека необходимо для пластических хирургов, стоматологов, ортопедов и даже косметологов</a:t>
            </a:r>
            <a:r>
              <a:rPr lang="ru-RU" sz="2800" dirty="0" smtClean="0">
                <a:latin typeface="+mj-lt"/>
              </a:rPr>
              <a:t>.</a:t>
            </a:r>
            <a:endParaRPr lang="en-US" sz="2800" dirty="0" smtClean="0">
              <a:latin typeface="+mj-lt"/>
            </a:endParaRPr>
          </a:p>
          <a:p>
            <a:pPr indent="90000"/>
            <a:r>
              <a:rPr lang="ru-RU" sz="2800" b="1" dirty="0">
                <a:latin typeface="+mj-lt"/>
              </a:rPr>
              <a:t>3D-сканер</a:t>
            </a:r>
            <a:r>
              <a:rPr lang="ru-RU" sz="2800" dirty="0">
                <a:latin typeface="+mj-lt"/>
              </a:rPr>
              <a:t>ы существенно облегчили проведение медицинских </a:t>
            </a:r>
            <a:r>
              <a:rPr lang="ru-RU" sz="2800" dirty="0" smtClean="0">
                <a:latin typeface="+mj-lt"/>
              </a:rPr>
              <a:t>процедур</a:t>
            </a:r>
            <a:r>
              <a:rPr lang="en-US" sz="2800" dirty="0" smtClean="0">
                <a:latin typeface="+mj-lt"/>
              </a:rPr>
              <a:t>.</a:t>
            </a:r>
          </a:p>
          <a:p>
            <a:endParaRPr lang="en-US" dirty="0" smtClean="0">
              <a:solidFill>
                <a:srgbClr val="4C565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8459" y="344667"/>
            <a:ext cx="6378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 изображений диагностики пациентов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9" y="2481385"/>
            <a:ext cx="3150010" cy="1968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77" y="4126450"/>
            <a:ext cx="1516236" cy="15162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77" y="1473740"/>
            <a:ext cx="1429824" cy="14298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88189" y="6419967"/>
            <a:ext cx="473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859592" y="1641697"/>
            <a:ext cx="6096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300" dirty="0">
                <a:latin typeface="+mj-lt"/>
                <a:ea typeface="Calibri" panose="020F0502020204030204" pitchFamily="34" charset="0"/>
              </a:rPr>
              <a:t>Чаще всего данные диагностики, получаемые с аппаратов КТ, МРТ, УЗИ и </a:t>
            </a:r>
            <a:r>
              <a:rPr lang="ru-RU" sz="2300" b="1" dirty="0">
                <a:latin typeface="+mj-lt"/>
                <a:ea typeface="Calibri" panose="020F0502020204030204" pitchFamily="34" charset="0"/>
              </a:rPr>
              <a:t>3</a:t>
            </a:r>
            <a:r>
              <a:rPr lang="en-US" sz="2300" b="1" dirty="0">
                <a:latin typeface="+mj-lt"/>
                <a:ea typeface="Calibri" panose="020F0502020204030204" pitchFamily="34" charset="0"/>
              </a:rPr>
              <a:t>D</a:t>
            </a:r>
            <a:r>
              <a:rPr lang="ru-RU" sz="2300" b="1" dirty="0">
                <a:latin typeface="+mj-lt"/>
                <a:ea typeface="Calibri" panose="020F0502020204030204" pitchFamily="34" charset="0"/>
              </a:rPr>
              <a:t>-сканеров </a:t>
            </a:r>
            <a:r>
              <a:rPr lang="ru-RU" sz="2300" dirty="0">
                <a:latin typeface="+mj-lt"/>
                <a:ea typeface="Calibri" panose="020F0502020204030204" pitchFamily="34" charset="0"/>
              </a:rPr>
              <a:t>могут быть представлены в виде графических форматов – </a:t>
            </a:r>
            <a:r>
              <a:rPr lang="en-US" sz="2300" b="1" dirty="0">
                <a:latin typeface="+mj-lt"/>
                <a:ea typeface="Calibri" panose="020F0502020204030204" pitchFamily="34" charset="0"/>
              </a:rPr>
              <a:t>BMP</a:t>
            </a:r>
            <a:r>
              <a:rPr lang="en-US" sz="2300" dirty="0">
                <a:latin typeface="+mj-lt"/>
                <a:ea typeface="Calibri" panose="020F0502020204030204" pitchFamily="34" charset="0"/>
              </a:rPr>
              <a:t> </a:t>
            </a:r>
            <a:r>
              <a:rPr lang="ru-RU" sz="2300" dirty="0">
                <a:latin typeface="+mj-lt"/>
                <a:ea typeface="Calibri" panose="020F0502020204030204" pitchFamily="34" charset="0"/>
              </a:rPr>
              <a:t>и </a:t>
            </a:r>
            <a:r>
              <a:rPr lang="en-US" sz="2300" b="1" dirty="0">
                <a:latin typeface="+mj-lt"/>
                <a:ea typeface="Calibri" panose="020F0502020204030204" pitchFamily="34" charset="0"/>
              </a:rPr>
              <a:t>PCX</a:t>
            </a:r>
            <a:r>
              <a:rPr lang="ru-RU" sz="2300" dirty="0">
                <a:latin typeface="+mj-lt"/>
                <a:ea typeface="Calibri" panose="020F0502020204030204" pitchFamily="34" charset="0"/>
              </a:rPr>
              <a:t>, либо в международном формате </a:t>
            </a:r>
            <a:r>
              <a:rPr lang="en-US" sz="2300" b="1" dirty="0" smtClean="0">
                <a:latin typeface="+mj-lt"/>
                <a:ea typeface="Calibri" panose="020F0502020204030204" pitchFamily="34" charset="0"/>
              </a:rPr>
              <a:t>DICOM</a:t>
            </a:r>
            <a:r>
              <a:rPr lang="ru-RU" sz="2300" dirty="0" smtClean="0">
                <a:latin typeface="+mj-lt"/>
                <a:ea typeface="Calibri" panose="020F0502020204030204" pitchFamily="34" charset="0"/>
              </a:rPr>
              <a:t>.</a:t>
            </a:r>
          </a:p>
          <a:p>
            <a:pPr indent="90000"/>
            <a:r>
              <a:rPr lang="ru-RU" sz="2300" b="1" dirty="0">
                <a:latin typeface="+mj-lt"/>
              </a:rPr>
              <a:t>DICOM</a:t>
            </a:r>
            <a:r>
              <a:rPr lang="ru-RU" sz="2300" dirty="0">
                <a:latin typeface="+mj-lt"/>
              </a:rPr>
              <a:t> </a:t>
            </a:r>
            <a:r>
              <a:rPr lang="ru-RU" sz="2300" dirty="0" smtClean="0">
                <a:latin typeface="+mj-lt"/>
              </a:rPr>
              <a:t>– </a:t>
            </a:r>
            <a:r>
              <a:rPr lang="ru-RU" sz="2300" dirty="0">
                <a:latin typeface="+mj-lt"/>
              </a:rPr>
              <a:t>международный стандарт, позволяющий обрабатывать и хранить данные медицинских изображений. </a:t>
            </a:r>
            <a:endParaRPr lang="ru-RU" sz="2300" dirty="0" smtClean="0">
              <a:latin typeface="+mj-lt"/>
            </a:endParaRPr>
          </a:p>
          <a:p>
            <a:pPr indent="90000"/>
            <a:r>
              <a:rPr lang="ru-RU" sz="2300" dirty="0">
                <a:latin typeface="+mj-lt"/>
              </a:rPr>
              <a:t>К сожалению, формат </a:t>
            </a:r>
            <a:r>
              <a:rPr lang="ru-RU" sz="2300" b="1" dirty="0">
                <a:latin typeface="+mj-lt"/>
              </a:rPr>
              <a:t>DICOM</a:t>
            </a:r>
            <a:r>
              <a:rPr lang="ru-RU" sz="2300" dirty="0">
                <a:latin typeface="+mj-lt"/>
              </a:rPr>
              <a:t> не распознается операционными системами (</a:t>
            </a:r>
            <a:r>
              <a:rPr lang="ru-RU" sz="2300" dirty="0" err="1">
                <a:latin typeface="+mj-lt"/>
              </a:rPr>
              <a:t>Windows</a:t>
            </a:r>
            <a:r>
              <a:rPr lang="ru-RU" sz="2300" dirty="0">
                <a:latin typeface="+mj-lt"/>
              </a:rPr>
              <a:t>, </a:t>
            </a:r>
            <a:r>
              <a:rPr lang="ru-RU" sz="2300" dirty="0" err="1">
                <a:latin typeface="+mj-lt"/>
              </a:rPr>
              <a:t>Mac</a:t>
            </a:r>
            <a:r>
              <a:rPr lang="ru-RU" sz="2300" dirty="0">
                <a:latin typeface="+mj-lt"/>
              </a:rPr>
              <a:t>), поэтому необходимо использовать</a:t>
            </a:r>
            <a:r>
              <a:rPr lang="ru-RU" sz="2300" b="1" dirty="0">
                <a:latin typeface="+mj-lt"/>
              </a:rPr>
              <a:t> </a:t>
            </a:r>
            <a:r>
              <a:rPr lang="ru-RU" sz="2300" b="1" dirty="0" smtClean="0">
                <a:latin typeface="+mj-lt"/>
              </a:rPr>
              <a:t>DICOM-</a:t>
            </a:r>
            <a:r>
              <a:rPr lang="ru-RU" sz="2300" b="1" dirty="0" err="1" smtClean="0">
                <a:latin typeface="+mj-lt"/>
              </a:rPr>
              <a:t>вьюер</a:t>
            </a:r>
            <a:r>
              <a:rPr lang="ru-RU" sz="2300" dirty="0" smtClean="0">
                <a:latin typeface="+mj-lt"/>
              </a:rPr>
              <a:t>.</a:t>
            </a:r>
            <a:endParaRPr lang="ru-RU" sz="23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67127" y="246900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DICOM Library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93" y="1518757"/>
            <a:ext cx="4858121" cy="33100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6488" y="4828780"/>
            <a:ext cx="4062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https://www.dicomlibrary.com/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88189" y="6419967"/>
            <a:ext cx="473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34939" y="1329038"/>
            <a:ext cx="6096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200" b="1" dirty="0">
                <a:latin typeface="+mj-lt"/>
                <a:ea typeface="Calibri" panose="020F0502020204030204" pitchFamily="34" charset="0"/>
              </a:rPr>
              <a:t>DICOM </a:t>
            </a:r>
            <a:r>
              <a:rPr lang="ru-RU" sz="2200" b="1" dirty="0" err="1">
                <a:latin typeface="+mj-lt"/>
                <a:ea typeface="Calibri" panose="020F0502020204030204" pitchFamily="34" charset="0"/>
              </a:rPr>
              <a:t>Library</a:t>
            </a:r>
            <a:r>
              <a:rPr lang="ru-RU" sz="22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ru-RU" sz="2200" dirty="0">
                <a:latin typeface="+mj-lt"/>
                <a:ea typeface="Calibri" panose="020F0502020204030204" pitchFamily="34" charset="0"/>
              </a:rPr>
              <a:t>– бесплатный онлайн-сервис с расширенными функциями, позволяющий обмениваться, просматривать и анализировать </a:t>
            </a:r>
            <a:r>
              <a:rPr lang="ru-RU" sz="2200" b="1" dirty="0">
                <a:latin typeface="+mj-lt"/>
                <a:ea typeface="Calibri" panose="020F0502020204030204" pitchFamily="34" charset="0"/>
              </a:rPr>
              <a:t>DICOM-файлы</a:t>
            </a:r>
            <a:r>
              <a:rPr lang="ru-RU" sz="2200" dirty="0">
                <a:latin typeface="+mj-lt"/>
                <a:ea typeface="Calibri" panose="020F0502020204030204" pitchFamily="34" charset="0"/>
              </a:rPr>
              <a:t>. </a:t>
            </a:r>
            <a:endParaRPr lang="ru-RU" sz="2200" dirty="0" smtClean="0">
              <a:latin typeface="+mj-lt"/>
              <a:ea typeface="Calibri" panose="020F0502020204030204" pitchFamily="34" charset="0"/>
            </a:endParaRPr>
          </a:p>
          <a:p>
            <a:pPr indent="90000"/>
            <a:r>
              <a:rPr lang="ru-RU" sz="2200" dirty="0">
                <a:latin typeface="+mj-lt"/>
              </a:rPr>
              <a:t>Недостатки: </a:t>
            </a:r>
          </a:p>
          <a:p>
            <a:pPr marL="342900" lvl="0" indent="-342900">
              <a:buFont typeface="Calibri Light" panose="020F0302020204030204" pitchFamily="34" charset="0"/>
              <a:buChar char="―"/>
            </a:pPr>
            <a:r>
              <a:rPr lang="ru-RU" sz="2200" dirty="0">
                <a:latin typeface="+mj-lt"/>
              </a:rPr>
              <a:t>Загрузить изображения в частную </a:t>
            </a:r>
            <a:r>
              <a:rPr lang="ru-RU" sz="2200" b="1" dirty="0">
                <a:latin typeface="+mj-lt"/>
              </a:rPr>
              <a:t>PACS-систему</a:t>
            </a:r>
            <a:r>
              <a:rPr lang="ru-RU" sz="2200" dirty="0">
                <a:latin typeface="+mj-lt"/>
              </a:rPr>
              <a:t> (конфиденциальность не гарантируется</a:t>
            </a:r>
            <a:r>
              <a:rPr lang="ru-RU" sz="2200" dirty="0" smtClean="0">
                <a:latin typeface="+mj-lt"/>
              </a:rPr>
              <a:t>)</a:t>
            </a:r>
            <a:r>
              <a:rPr lang="en-US" sz="2200" dirty="0">
                <a:latin typeface="+mj-lt"/>
              </a:rPr>
              <a:t>;</a:t>
            </a:r>
            <a:endParaRPr lang="ru-RU" sz="2200" dirty="0">
              <a:latin typeface="+mj-lt"/>
            </a:endParaRPr>
          </a:p>
          <a:p>
            <a:pPr marL="342900" lvl="0" indent="-342900">
              <a:buFont typeface="Calibri Light" panose="020F0302020204030204" pitchFamily="34" charset="0"/>
              <a:buChar char="―"/>
            </a:pPr>
            <a:r>
              <a:rPr lang="ru-RU" sz="2200" dirty="0">
                <a:latin typeface="+mj-lt"/>
              </a:rPr>
              <a:t>Вы не можете загрузить сразу всю </a:t>
            </a:r>
            <a:r>
              <a:rPr lang="ru-RU" sz="2200" dirty="0" smtClean="0">
                <a:latin typeface="+mj-lt"/>
              </a:rPr>
              <a:t>папку</a:t>
            </a:r>
            <a:r>
              <a:rPr lang="en-US" sz="2200" dirty="0" smtClean="0">
                <a:latin typeface="+mj-lt"/>
              </a:rPr>
              <a:t>.</a:t>
            </a:r>
            <a:endParaRPr lang="ru-RU" sz="2200" dirty="0">
              <a:latin typeface="+mj-lt"/>
            </a:endParaRPr>
          </a:p>
          <a:p>
            <a:pPr indent="90000"/>
            <a:r>
              <a:rPr lang="ru-RU" sz="2200" dirty="0">
                <a:latin typeface="+mj-lt"/>
              </a:rPr>
              <a:t>Преимущества:</a:t>
            </a:r>
          </a:p>
          <a:p>
            <a:pPr marL="342900" lvl="0" indent="-342900">
              <a:buFont typeface="Calibri Light" panose="020F0302020204030204" pitchFamily="34" charset="0"/>
              <a:buChar char="―"/>
            </a:pPr>
            <a:r>
              <a:rPr lang="ru-RU" sz="2200" dirty="0">
                <a:latin typeface="+mj-lt"/>
              </a:rPr>
              <a:t>Анонимный обмен </a:t>
            </a:r>
            <a:r>
              <a:rPr lang="ru-RU" sz="2200" b="1" dirty="0" smtClean="0">
                <a:latin typeface="+mj-lt"/>
              </a:rPr>
              <a:t>DICOM</a:t>
            </a:r>
            <a:r>
              <a:rPr lang="ru-RU" sz="2200" dirty="0" smtClean="0">
                <a:latin typeface="+mj-lt"/>
              </a:rPr>
              <a:t>-изображениями</a:t>
            </a:r>
            <a:r>
              <a:rPr lang="en-US" sz="2200" dirty="0" smtClean="0">
                <a:latin typeface="+mj-lt"/>
              </a:rPr>
              <a:t>;</a:t>
            </a:r>
            <a:endParaRPr lang="ru-RU" sz="2200" dirty="0">
              <a:latin typeface="+mj-lt"/>
            </a:endParaRPr>
          </a:p>
          <a:p>
            <a:pPr marL="342900" lvl="0" indent="-342900">
              <a:buFont typeface="Calibri Light" panose="020F0302020204030204" pitchFamily="34" charset="0"/>
              <a:buChar char="―"/>
            </a:pPr>
            <a:r>
              <a:rPr lang="ru-RU" sz="2200" dirty="0">
                <a:latin typeface="+mj-lt"/>
              </a:rPr>
              <a:t>Просмотр </a:t>
            </a:r>
            <a:r>
              <a:rPr lang="ru-RU" sz="2200" b="1" dirty="0">
                <a:latin typeface="+mj-lt"/>
              </a:rPr>
              <a:t>DICOM</a:t>
            </a:r>
            <a:r>
              <a:rPr lang="ru-RU" sz="2200" dirty="0">
                <a:latin typeface="+mj-lt"/>
              </a:rPr>
              <a:t>-изображений, которые будут размещены на сайте, блоге или форуме.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0995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IMAIOS DICOM Viewer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265" y="4509597"/>
            <a:ext cx="6413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https://www.imaios.com/en/Imaios-Dicom-Viewer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621" y="1776749"/>
            <a:ext cx="4663221" cy="2824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88189" y="6419967"/>
            <a:ext cx="473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558197" y="1953217"/>
            <a:ext cx="557274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/>
            <a:r>
              <a:rPr lang="ru-RU" sz="2400" b="1" dirty="0">
                <a:latin typeface="+mj-lt"/>
                <a:ea typeface="Calibri" panose="020F0502020204030204" pitchFamily="34" charset="0"/>
              </a:rPr>
              <a:t>IMAIOS DICOM </a:t>
            </a:r>
            <a:r>
              <a:rPr lang="ru-RU" sz="2400" b="1" dirty="0" err="1">
                <a:latin typeface="+mj-lt"/>
                <a:ea typeface="Calibri" panose="020F0502020204030204" pitchFamily="34" charset="0"/>
              </a:rPr>
              <a:t>Viewer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– абсолютно бесплатная онлайн-программа</a:t>
            </a:r>
            <a:r>
              <a:rPr lang="ru-RU" sz="2400" dirty="0" smtClean="0">
                <a:latin typeface="+mj-lt"/>
                <a:ea typeface="Calibri" panose="020F0502020204030204" pitchFamily="34" charset="0"/>
              </a:rPr>
              <a:t>.</a:t>
            </a:r>
          </a:p>
          <a:p>
            <a:pPr indent="90000"/>
            <a:r>
              <a:rPr lang="ru-RU" sz="2400" dirty="0">
                <a:latin typeface="+mj-lt"/>
              </a:rPr>
              <a:t>Недостатки: </a:t>
            </a:r>
            <a:endParaRPr lang="ru-RU" sz="2400" dirty="0" smtClean="0">
              <a:latin typeface="+mj-lt"/>
            </a:endParaRPr>
          </a:p>
          <a:p>
            <a:pPr marL="342900" indent="-342900">
              <a:buFont typeface="Calibri Light" panose="020F0302020204030204" pitchFamily="34" charset="0"/>
              <a:buChar char="―"/>
            </a:pPr>
            <a:r>
              <a:rPr lang="ru-RU" sz="2400" dirty="0" smtClean="0">
                <a:latin typeface="+mj-lt"/>
              </a:rPr>
              <a:t>Нет </a:t>
            </a:r>
            <a:r>
              <a:rPr lang="ru-RU" sz="2400" dirty="0">
                <a:latin typeface="+mj-lt"/>
              </a:rPr>
              <a:t>возможности создать папку пациента.</a:t>
            </a:r>
          </a:p>
          <a:p>
            <a:pPr indent="90000"/>
            <a:r>
              <a:rPr lang="ru-RU" sz="2400" dirty="0">
                <a:latin typeface="+mj-lt"/>
              </a:rPr>
              <a:t>Рекомендации:</a:t>
            </a:r>
          </a:p>
          <a:p>
            <a:pPr marL="342900" indent="-342900">
              <a:buFont typeface="Calibri Light" panose="020F0302020204030204" pitchFamily="34" charset="0"/>
              <a:buChar char="―"/>
            </a:pPr>
            <a:r>
              <a:rPr lang="ru-RU" sz="2400" dirty="0">
                <a:latin typeface="+mj-lt"/>
              </a:rPr>
              <a:t>Для студентов медицинских вузов, кандидатов медицинских наук и </a:t>
            </a:r>
            <a:r>
              <a:rPr lang="ru-RU" sz="2400" dirty="0" smtClean="0">
                <a:latin typeface="+mj-lt"/>
              </a:rPr>
              <a:t>рентгенологов</a:t>
            </a:r>
            <a:r>
              <a:rPr lang="en-US" sz="2400" dirty="0" smtClean="0">
                <a:latin typeface="+mj-lt"/>
              </a:rPr>
              <a:t>;</a:t>
            </a:r>
            <a:endParaRPr lang="ru-RU" sz="2400" dirty="0">
              <a:latin typeface="+mj-lt"/>
            </a:endParaRPr>
          </a:p>
          <a:p>
            <a:pPr marL="342900" indent="-342900">
              <a:buFont typeface="Calibri Light" panose="020F0302020204030204" pitchFamily="34" charset="0"/>
              <a:buChar char="―"/>
            </a:pPr>
            <a:r>
              <a:rPr lang="ru-RU" sz="2400" dirty="0">
                <a:latin typeface="+mj-lt"/>
              </a:rPr>
              <a:t>Для научных </a:t>
            </a:r>
            <a:r>
              <a:rPr lang="ru-RU" sz="2400" dirty="0" smtClean="0">
                <a:latin typeface="+mj-lt"/>
              </a:rPr>
              <a:t>сотрудников</a:t>
            </a:r>
            <a:r>
              <a:rPr lang="en-US" sz="2400" dirty="0">
                <a:latin typeface="+mj-lt"/>
              </a:rPr>
              <a:t>.</a:t>
            </a:r>
            <a:endParaRPr lang="ru-RU" sz="2400" dirty="0">
              <a:latin typeface="+mj-lt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9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20084" y="340199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DICOM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242" y="4876764"/>
            <a:ext cx="3833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https://www.postdicom.com/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86" y="2095254"/>
            <a:ext cx="4245462" cy="27815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88189" y="6419967"/>
            <a:ext cx="473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2189" y="1812701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000" b="1" dirty="0" err="1">
                <a:latin typeface="+mj-lt"/>
                <a:ea typeface="Calibri" panose="020F0502020204030204" pitchFamily="34" charset="0"/>
              </a:rPr>
              <a:t>Post</a:t>
            </a:r>
            <a:r>
              <a:rPr lang="ru-RU" sz="2000" b="1" dirty="0">
                <a:latin typeface="+mj-lt"/>
                <a:ea typeface="Calibri" panose="020F0502020204030204" pitchFamily="34" charset="0"/>
              </a:rPr>
              <a:t> DICOM </a:t>
            </a:r>
            <a:r>
              <a:rPr lang="ru-RU" sz="2000" dirty="0">
                <a:latin typeface="+mj-lt"/>
                <a:ea typeface="Calibri" panose="020F0502020204030204" pitchFamily="34" charset="0"/>
              </a:rPr>
              <a:t>– онлайн-сервис с общим доступом для просмотра и обработки </a:t>
            </a:r>
            <a:r>
              <a:rPr lang="ru-RU" sz="2000" b="1" dirty="0">
                <a:latin typeface="+mj-lt"/>
                <a:ea typeface="Calibri" panose="020F0502020204030204" pitchFamily="34" charset="0"/>
              </a:rPr>
              <a:t>DICOM</a:t>
            </a:r>
            <a:r>
              <a:rPr lang="ru-RU" sz="2000" dirty="0">
                <a:latin typeface="+mj-lt"/>
                <a:ea typeface="Calibri" panose="020F0502020204030204" pitchFamily="34" charset="0"/>
              </a:rPr>
              <a:t>-изображений. </a:t>
            </a:r>
            <a:endParaRPr lang="en-US" sz="2000" dirty="0" smtClean="0">
              <a:latin typeface="+mj-lt"/>
              <a:ea typeface="Calibri" panose="020F0502020204030204" pitchFamily="34" charset="0"/>
            </a:endParaRPr>
          </a:p>
          <a:p>
            <a:pPr indent="90000"/>
            <a:r>
              <a:rPr lang="ru-RU" sz="2000" dirty="0">
                <a:latin typeface="+mj-lt"/>
              </a:rPr>
              <a:t>Е</a:t>
            </a:r>
            <a:r>
              <a:rPr lang="ru-RU" sz="2000" dirty="0" smtClean="0">
                <a:latin typeface="+mj-lt"/>
              </a:rPr>
              <a:t>сть </a:t>
            </a:r>
            <a:r>
              <a:rPr lang="ru-RU" sz="2000" dirty="0">
                <a:latin typeface="+mj-lt"/>
              </a:rPr>
              <a:t>возможность удалить или скрыть данные </a:t>
            </a:r>
            <a:r>
              <a:rPr lang="ru-RU" sz="2000" b="1" dirty="0">
                <a:latin typeface="+mj-lt"/>
              </a:rPr>
              <a:t>DICOM</a:t>
            </a:r>
            <a:r>
              <a:rPr lang="ru-RU" sz="2000" dirty="0">
                <a:latin typeface="+mj-lt"/>
              </a:rPr>
              <a:t>-файла.</a:t>
            </a:r>
          </a:p>
          <a:p>
            <a:pPr indent="90000"/>
            <a:r>
              <a:rPr lang="ru-RU" sz="2000" dirty="0">
                <a:latin typeface="+mj-lt"/>
              </a:rPr>
              <a:t>Недостатки: </a:t>
            </a:r>
            <a:endParaRPr lang="ru-RU" sz="2000" dirty="0" smtClean="0">
              <a:latin typeface="+mj-lt"/>
            </a:endParaRPr>
          </a:p>
          <a:p>
            <a:pPr marL="285750" indent="90000">
              <a:buFont typeface="Calibri" panose="020F0502020204030204" pitchFamily="34" charset="0"/>
              <a:buChar char="―"/>
            </a:pPr>
            <a:r>
              <a:rPr lang="ru-RU" sz="2000" dirty="0" smtClean="0">
                <a:latin typeface="+mj-lt"/>
              </a:rPr>
              <a:t>Требуется </a:t>
            </a:r>
            <a:r>
              <a:rPr lang="ru-RU" sz="2000" dirty="0">
                <a:latin typeface="+mj-lt"/>
              </a:rPr>
              <a:t>регистрация</a:t>
            </a:r>
          </a:p>
          <a:p>
            <a:pPr marL="285750" indent="90000">
              <a:buFont typeface="Calibri" panose="020F0502020204030204" pitchFamily="34" charset="0"/>
              <a:buChar char="―"/>
            </a:pPr>
            <a:r>
              <a:rPr lang="ru-RU" sz="2000" dirty="0">
                <a:latin typeface="+mj-lt"/>
              </a:rPr>
              <a:t>Бесплатное использование только 14 дней (</a:t>
            </a:r>
            <a:r>
              <a:rPr lang="en-US" sz="2000" dirty="0">
                <a:latin typeface="+mj-lt"/>
              </a:rPr>
              <a:t>Trial</a:t>
            </a:r>
            <a:r>
              <a:rPr lang="ru-RU" sz="2000" dirty="0">
                <a:latin typeface="+mj-lt"/>
              </a:rPr>
              <a:t> версия)</a:t>
            </a:r>
          </a:p>
          <a:p>
            <a:pPr indent="90000"/>
            <a:r>
              <a:rPr lang="ru-RU" sz="2000" dirty="0">
                <a:latin typeface="+mj-lt"/>
              </a:rPr>
              <a:t>Рекомендации:</a:t>
            </a:r>
          </a:p>
          <a:p>
            <a:pPr marL="285750" indent="90000">
              <a:buFont typeface="Calibri" panose="020F0502020204030204" pitchFamily="34" charset="0"/>
              <a:buChar char="―"/>
            </a:pPr>
            <a:r>
              <a:rPr lang="ru-RU" sz="2000" dirty="0">
                <a:latin typeface="+mj-lt"/>
              </a:rPr>
              <a:t>Для студентов медицинских вузов, кандидатов медицинских наук и рентгенологов</a:t>
            </a:r>
          </a:p>
          <a:p>
            <a:pPr marL="285750" indent="90000">
              <a:buFont typeface="Calibri" panose="020F0502020204030204" pitchFamily="34" charset="0"/>
              <a:buChar char="―"/>
            </a:pPr>
            <a:r>
              <a:rPr lang="ru-RU" sz="2000" dirty="0">
                <a:latin typeface="+mj-lt"/>
              </a:rPr>
              <a:t>Для научных сотрудников</a:t>
            </a:r>
          </a:p>
          <a:p>
            <a:pPr indent="90000"/>
            <a:endParaRPr lang="ru-RU" sz="20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36976" y="274181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FViewer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130" y="5185508"/>
            <a:ext cx="5185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https://www.fviewer.com/ru/view-dicom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987" y="1458105"/>
            <a:ext cx="4654195" cy="3727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88189" y="6419967"/>
            <a:ext cx="473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34939" y="1343743"/>
            <a:ext cx="6096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200" b="1" dirty="0" err="1">
                <a:latin typeface="+mj-lt"/>
                <a:ea typeface="Calibri" panose="020F0502020204030204" pitchFamily="34" charset="0"/>
              </a:rPr>
              <a:t>FViewer</a:t>
            </a:r>
            <a:r>
              <a:rPr lang="ru-RU" sz="2200" dirty="0">
                <a:latin typeface="+mj-lt"/>
                <a:ea typeface="Calibri" panose="020F0502020204030204" pitchFamily="34" charset="0"/>
              </a:rPr>
              <a:t> – онлайн-сервис, поддерживающий несколько расширений файлов. </a:t>
            </a:r>
            <a:endParaRPr lang="ru-RU" sz="2200" dirty="0" smtClean="0">
              <a:latin typeface="+mj-lt"/>
              <a:ea typeface="Calibri" panose="020F0502020204030204" pitchFamily="34" charset="0"/>
            </a:endParaRPr>
          </a:p>
          <a:p>
            <a:pPr indent="90000"/>
            <a:r>
              <a:rPr lang="ru-RU" sz="2200" dirty="0">
                <a:latin typeface="+mj-lt"/>
              </a:rPr>
              <a:t>Недостатки: </a:t>
            </a:r>
            <a:endParaRPr lang="ru-RU" sz="2200" dirty="0" smtClean="0">
              <a:latin typeface="+mj-lt"/>
            </a:endParaRPr>
          </a:p>
          <a:p>
            <a:pPr marL="342900" indent="-342900">
              <a:buFont typeface="Calibri Light" panose="020F0302020204030204" pitchFamily="34" charset="0"/>
              <a:buChar char="―"/>
            </a:pPr>
            <a:r>
              <a:rPr lang="ru-RU" sz="2200" dirty="0" smtClean="0">
                <a:latin typeface="+mj-lt"/>
              </a:rPr>
              <a:t>Отсутствует </a:t>
            </a:r>
            <a:r>
              <a:rPr lang="ru-RU" sz="2200" dirty="0">
                <a:latin typeface="+mj-lt"/>
              </a:rPr>
              <a:t>прокрутка изображений, что значительно ограничивает использование программы в профессиональных целях.</a:t>
            </a:r>
          </a:p>
          <a:p>
            <a:pPr indent="90000"/>
            <a:r>
              <a:rPr lang="ru-RU" sz="2200" dirty="0">
                <a:latin typeface="+mj-lt"/>
              </a:rPr>
              <a:t>Преимущества: </a:t>
            </a:r>
            <a:endParaRPr lang="ru-RU" sz="2200" dirty="0" smtClean="0">
              <a:latin typeface="+mj-lt"/>
            </a:endParaRPr>
          </a:p>
          <a:p>
            <a:pPr marL="342900" indent="-342900">
              <a:buFont typeface="Calibri Light" panose="020F0302020204030204" pitchFamily="34" charset="0"/>
              <a:buChar char="―"/>
            </a:pPr>
            <a:r>
              <a:rPr lang="ru-RU" sz="2200" dirty="0" smtClean="0">
                <a:latin typeface="+mj-lt"/>
              </a:rPr>
              <a:t>Простое </a:t>
            </a:r>
            <a:r>
              <a:rPr lang="ru-RU" sz="2200" dirty="0">
                <a:latin typeface="+mj-lt"/>
              </a:rPr>
              <a:t>использование</a:t>
            </a:r>
          </a:p>
          <a:p>
            <a:pPr marL="342900" indent="-342900">
              <a:buFont typeface="Calibri Light" panose="020F0302020204030204" pitchFamily="34" charset="0"/>
              <a:buChar char="―"/>
            </a:pPr>
            <a:r>
              <a:rPr lang="ru-RU" sz="2200" dirty="0">
                <a:latin typeface="+mj-lt"/>
              </a:rPr>
              <a:t>Имеется русифицированный интерфейс</a:t>
            </a:r>
          </a:p>
          <a:p>
            <a:pPr indent="90000"/>
            <a:r>
              <a:rPr lang="ru-RU" sz="2200" dirty="0">
                <a:latin typeface="+mj-lt"/>
              </a:rPr>
              <a:t>Рекомендации:</a:t>
            </a:r>
          </a:p>
          <a:p>
            <a:pPr marL="342900" indent="-342900">
              <a:buFont typeface="Calibri Light" panose="020F0302020204030204" pitchFamily="34" charset="0"/>
              <a:buChar char="―"/>
            </a:pPr>
            <a:r>
              <a:rPr lang="ru-RU" sz="2200" dirty="0">
                <a:latin typeface="+mj-lt"/>
              </a:rPr>
              <a:t>Использование в учебных целях или для быстрого просмотра </a:t>
            </a:r>
            <a:r>
              <a:rPr lang="ru-RU" sz="2200" b="1" dirty="0">
                <a:latin typeface="+mj-lt"/>
              </a:rPr>
              <a:t>DICOM</a:t>
            </a:r>
            <a:r>
              <a:rPr lang="ru-RU" sz="2200" dirty="0">
                <a:latin typeface="+mj-lt"/>
              </a:rPr>
              <a:t>-файла.</a:t>
            </a:r>
          </a:p>
          <a:p>
            <a:endParaRPr lang="ru-R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0502" y="261540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RadiAnt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6488" y="4401682"/>
            <a:ext cx="4204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https://www.radiantviewer.com/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671" y="1203077"/>
            <a:ext cx="3332309" cy="31986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88189" y="6419967"/>
            <a:ext cx="473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29100" y="1469540"/>
            <a:ext cx="656289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/>
            <a:r>
              <a:rPr lang="ru-RU" sz="2400" b="1" dirty="0" err="1">
                <a:latin typeface="+mj-lt"/>
                <a:ea typeface="Calibri" panose="020F0502020204030204" pitchFamily="34" charset="0"/>
              </a:rPr>
              <a:t>RadiAnt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 DICOM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 – это простая и быстрая программа, работающая на </a:t>
            </a:r>
            <a:r>
              <a:rPr lang="ru-RU" sz="2400" b="1" dirty="0" err="1">
                <a:latin typeface="+mj-lt"/>
                <a:ea typeface="Calibri" panose="020F0502020204030204" pitchFamily="34" charset="0"/>
              </a:rPr>
              <a:t>Windows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. </a:t>
            </a:r>
            <a:endParaRPr lang="ru-RU" sz="2400" dirty="0" smtClean="0">
              <a:latin typeface="+mj-lt"/>
              <a:ea typeface="Calibri" panose="020F0502020204030204" pitchFamily="34" charset="0"/>
            </a:endParaRPr>
          </a:p>
          <a:p>
            <a:pPr indent="90000"/>
            <a:r>
              <a:rPr lang="ru-RU" sz="2400" dirty="0">
                <a:latin typeface="+mj-lt"/>
              </a:rPr>
              <a:t>Программа позволяет только просматривать, функций редактирования – не предусмотрено. </a:t>
            </a:r>
            <a:endParaRPr lang="ru-RU" sz="2400" dirty="0" smtClean="0">
              <a:latin typeface="+mj-lt"/>
            </a:endParaRPr>
          </a:p>
          <a:p>
            <a:pPr indent="90000"/>
            <a:r>
              <a:rPr lang="ru-RU" sz="2400" dirty="0">
                <a:latin typeface="+mj-lt"/>
              </a:rPr>
              <a:t>Преимущества: </a:t>
            </a:r>
            <a:endParaRPr lang="ru-RU" sz="2400" dirty="0" smtClean="0">
              <a:latin typeface="+mj-lt"/>
            </a:endParaRPr>
          </a:p>
          <a:p>
            <a:pPr marL="342900" indent="-342900">
              <a:buFont typeface="Calibri Light" panose="020F0302020204030204" pitchFamily="34" charset="0"/>
              <a:buChar char="―"/>
            </a:pPr>
            <a:r>
              <a:rPr lang="ru-RU" sz="2400" dirty="0" smtClean="0">
                <a:latin typeface="+mj-lt"/>
              </a:rPr>
              <a:t>Имеет </a:t>
            </a:r>
            <a:r>
              <a:rPr lang="ru-RU" sz="2400" dirty="0">
                <a:latin typeface="+mj-lt"/>
              </a:rPr>
              <a:t>русифицированный </a:t>
            </a:r>
            <a:r>
              <a:rPr lang="ru-RU" sz="2400" dirty="0" smtClean="0">
                <a:latin typeface="+mj-lt"/>
              </a:rPr>
              <a:t>интерфейс</a:t>
            </a:r>
            <a:r>
              <a:rPr lang="en-US" sz="2400" dirty="0" smtClean="0">
                <a:latin typeface="+mj-lt"/>
              </a:rPr>
              <a:t>;</a:t>
            </a:r>
            <a:endParaRPr lang="ru-RU" sz="2400" dirty="0">
              <a:latin typeface="+mj-lt"/>
            </a:endParaRPr>
          </a:p>
          <a:p>
            <a:pPr marL="342900" indent="-342900">
              <a:buFont typeface="Calibri Light" panose="020F0302020204030204" pitchFamily="34" charset="0"/>
              <a:buChar char="―"/>
            </a:pPr>
            <a:r>
              <a:rPr lang="ru-RU" sz="2400" dirty="0" err="1">
                <a:latin typeface="+mj-lt"/>
              </a:rPr>
              <a:t>Триальную</a:t>
            </a:r>
            <a:r>
              <a:rPr lang="ru-RU" sz="2400" dirty="0">
                <a:latin typeface="+mj-lt"/>
              </a:rPr>
              <a:t> версию неограниченную по времени для домашнего </a:t>
            </a:r>
            <a:r>
              <a:rPr lang="ru-RU" sz="2400" dirty="0" smtClean="0">
                <a:latin typeface="+mj-lt"/>
              </a:rPr>
              <a:t>использования</a:t>
            </a:r>
            <a:r>
              <a:rPr lang="en-US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  <a:p>
            <a:pPr indent="90000"/>
            <a:r>
              <a:rPr lang="ru-RU" sz="2400" dirty="0">
                <a:latin typeface="+mj-lt"/>
              </a:rPr>
              <a:t>Недостатки</a:t>
            </a:r>
            <a:r>
              <a:rPr lang="ru-RU" sz="2400" dirty="0" smtClean="0">
                <a:latin typeface="+mj-lt"/>
              </a:rPr>
              <a:t>:</a:t>
            </a:r>
          </a:p>
          <a:p>
            <a:pPr marL="342900" indent="-342900">
              <a:buFont typeface="Calibri Light" panose="020F0302020204030204" pitchFamily="34" charset="0"/>
              <a:buChar char="―"/>
            </a:pPr>
            <a:r>
              <a:rPr lang="ru-RU" sz="2400" dirty="0">
                <a:latin typeface="+mj-lt"/>
              </a:rPr>
              <a:t>Н</a:t>
            </a:r>
            <a:r>
              <a:rPr lang="ru-RU" sz="2400" dirty="0" smtClean="0">
                <a:latin typeface="+mj-lt"/>
              </a:rPr>
              <a:t>ет </a:t>
            </a:r>
            <a:r>
              <a:rPr lang="ru-RU" sz="2400" dirty="0">
                <a:latin typeface="+mj-lt"/>
              </a:rPr>
              <a:t>возможно редактирования изображений.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36978" y="261540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Mango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527" y="4512919"/>
            <a:ext cx="3942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http://ric.uthscsa.edu/mango/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93" y="1389056"/>
            <a:ext cx="3242615" cy="32496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88189" y="6419967"/>
            <a:ext cx="473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63890" y="969977"/>
            <a:ext cx="679981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+mj-lt"/>
                <a:ea typeface="Calibri" panose="020F0502020204030204" pitchFamily="34" charset="0"/>
              </a:rPr>
              <a:t>Mango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+mj-lt"/>
                <a:ea typeface="Calibri" panose="020F0502020204030204" pitchFamily="34" charset="0"/>
              </a:rPr>
              <a:t>– сокращение от 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Multi</a:t>
            </a:r>
            <a:r>
              <a:rPr lang="ru-RU" sz="2000" b="1" dirty="0">
                <a:latin typeface="+mj-lt"/>
                <a:ea typeface="Calibri" panose="020F0502020204030204" pitchFamily="34" charset="0"/>
              </a:rPr>
              <a:t>-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image Analysis GUI</a:t>
            </a:r>
            <a:r>
              <a:rPr lang="ru-RU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+mj-lt"/>
                <a:ea typeface="Calibri" panose="020F0502020204030204" pitchFamily="34" charset="0"/>
              </a:rPr>
              <a:t>- программа для просмотра изображений медицинских исследований. </a:t>
            </a:r>
            <a:endParaRPr lang="ru-RU" sz="2000" dirty="0" smtClean="0">
              <a:latin typeface="+mj-lt"/>
              <a:ea typeface="Calibri" panose="020F0502020204030204" pitchFamily="34" charset="0"/>
            </a:endParaRPr>
          </a:p>
          <a:p>
            <a:r>
              <a:rPr lang="ru-RU" sz="2000" dirty="0">
                <a:latin typeface="+mj-lt"/>
              </a:rPr>
              <a:t>Существует несколько версий данной программы:</a:t>
            </a:r>
          </a:p>
          <a:p>
            <a:pPr marL="285750" lvl="0" indent="-285750">
              <a:buFont typeface="Calibri" panose="020F0502020204030204" pitchFamily="34" charset="0"/>
              <a:buChar char="―"/>
            </a:pPr>
            <a:r>
              <a:rPr lang="en-US" sz="2000" dirty="0" smtClean="0">
                <a:latin typeface="+mj-lt"/>
              </a:rPr>
              <a:t>Desktop</a:t>
            </a:r>
            <a:r>
              <a:rPr lang="ru-RU" sz="2000" dirty="0" smtClean="0">
                <a:latin typeface="+mj-lt"/>
              </a:rPr>
              <a:t>-версия</a:t>
            </a:r>
            <a:r>
              <a:rPr lang="en-US" sz="2000" dirty="0" smtClean="0">
                <a:latin typeface="+mj-lt"/>
              </a:rPr>
              <a:t>;</a:t>
            </a:r>
            <a:endParaRPr lang="ru-RU" sz="2000" dirty="0">
              <a:latin typeface="+mj-lt"/>
            </a:endParaRPr>
          </a:p>
          <a:p>
            <a:pPr marL="285750" lvl="0" indent="-285750">
              <a:buFont typeface="Calibri" panose="020F0502020204030204" pitchFamily="34" charset="0"/>
              <a:buChar char="―"/>
            </a:pPr>
            <a:r>
              <a:rPr lang="en-US" sz="2000" dirty="0">
                <a:latin typeface="+mj-lt"/>
              </a:rPr>
              <a:t>Web</a:t>
            </a:r>
            <a:r>
              <a:rPr lang="ru-RU" sz="2000" dirty="0" smtClean="0">
                <a:latin typeface="+mj-lt"/>
              </a:rPr>
              <a:t>-версия</a:t>
            </a:r>
            <a:r>
              <a:rPr lang="en-US" sz="2000" dirty="0" smtClean="0">
                <a:latin typeface="+mj-lt"/>
              </a:rPr>
              <a:t>;</a:t>
            </a:r>
            <a:endParaRPr lang="ru-RU" sz="2000" dirty="0">
              <a:latin typeface="+mj-lt"/>
            </a:endParaRPr>
          </a:p>
          <a:p>
            <a:pPr marL="285750" lvl="0" indent="-285750">
              <a:buFont typeface="Calibri" panose="020F0502020204030204" pitchFamily="34" charset="0"/>
              <a:buChar char="―"/>
            </a:pPr>
            <a:r>
              <a:rPr lang="ru-RU" sz="2000" dirty="0">
                <a:latin typeface="+mj-lt"/>
              </a:rPr>
              <a:t>Мобильная версия для </a:t>
            </a:r>
            <a:r>
              <a:rPr lang="en-US" sz="2000" dirty="0" smtClean="0">
                <a:latin typeface="+mj-lt"/>
              </a:rPr>
              <a:t>iPad.</a:t>
            </a:r>
            <a:endParaRPr lang="ru-RU" sz="2000" dirty="0" smtClean="0">
              <a:latin typeface="+mj-lt"/>
            </a:endParaRPr>
          </a:p>
          <a:p>
            <a:pPr lvl="0"/>
            <a:r>
              <a:rPr lang="ru-RU" sz="2000" dirty="0" smtClean="0">
                <a:latin typeface="+mj-lt"/>
              </a:rPr>
              <a:t>Преимущества:</a:t>
            </a:r>
            <a:endParaRPr lang="ru-RU" sz="2000" dirty="0">
              <a:latin typeface="+mj-lt"/>
            </a:endParaRPr>
          </a:p>
          <a:p>
            <a:pPr marL="285750" indent="-285750">
              <a:buFont typeface="Calibri" panose="020F0502020204030204" pitchFamily="34" charset="0"/>
              <a:buChar char="―"/>
            </a:pPr>
            <a:r>
              <a:rPr lang="ru-RU" sz="2000" dirty="0">
                <a:latin typeface="+mj-lt"/>
              </a:rPr>
              <a:t>Поддерживает большинство из современных форматом изображений КТ, МРТ и </a:t>
            </a:r>
            <a:r>
              <a:rPr lang="ru-RU" sz="2000" dirty="0" smtClean="0">
                <a:latin typeface="+mj-lt"/>
              </a:rPr>
              <a:t>т.п.</a:t>
            </a:r>
            <a:r>
              <a:rPr lang="en-US" sz="2000" dirty="0" smtClean="0">
                <a:latin typeface="+mj-lt"/>
              </a:rPr>
              <a:t>;</a:t>
            </a:r>
            <a:endParaRPr lang="ru-RU" sz="2000" dirty="0">
              <a:latin typeface="+mj-lt"/>
            </a:endParaRPr>
          </a:p>
          <a:p>
            <a:pPr marL="285750" indent="-285750">
              <a:buFont typeface="Calibri" panose="020F0502020204030204" pitchFamily="34" charset="0"/>
              <a:buChar char="―"/>
            </a:pPr>
            <a:r>
              <a:rPr lang="ru-RU" sz="2000" dirty="0">
                <a:latin typeface="+mj-lt"/>
              </a:rPr>
              <a:t>Поддержка форматов </a:t>
            </a:r>
            <a:r>
              <a:rPr lang="ru-RU" sz="2000" dirty="0" smtClean="0">
                <a:latin typeface="+mj-lt"/>
              </a:rPr>
              <a:t>поверхностей</a:t>
            </a:r>
            <a:r>
              <a:rPr lang="en-US" sz="2000" dirty="0" smtClean="0">
                <a:latin typeface="+mj-lt"/>
              </a:rPr>
              <a:t>;</a:t>
            </a:r>
            <a:endParaRPr lang="ru-RU" sz="2000" dirty="0">
              <a:latin typeface="+mj-lt"/>
            </a:endParaRPr>
          </a:p>
          <a:p>
            <a:pPr marL="285750" indent="-285750">
              <a:buFont typeface="Calibri" panose="020F0502020204030204" pitchFamily="34" charset="0"/>
              <a:buChar char="―"/>
            </a:pPr>
            <a:r>
              <a:rPr lang="ru-RU" sz="2000" dirty="0">
                <a:latin typeface="+mj-lt"/>
              </a:rPr>
              <a:t>Существуют фильтры, таблицы цветов форматы файлов и </a:t>
            </a:r>
            <a:r>
              <a:rPr lang="ru-RU" sz="2000" dirty="0" smtClean="0">
                <a:latin typeface="+mj-lt"/>
              </a:rPr>
              <a:t>т.д.</a:t>
            </a:r>
            <a:r>
              <a:rPr lang="en-US" sz="2000" dirty="0" smtClean="0">
                <a:latin typeface="+mj-lt"/>
              </a:rPr>
              <a:t>;</a:t>
            </a:r>
            <a:endParaRPr lang="ru-RU" sz="2000" dirty="0">
              <a:latin typeface="+mj-lt"/>
            </a:endParaRPr>
          </a:p>
          <a:p>
            <a:pPr marL="285750" indent="-285750">
              <a:buFont typeface="Calibri" panose="020F0502020204030204" pitchFamily="34" charset="0"/>
              <a:buChar char="―"/>
            </a:pPr>
            <a:r>
              <a:rPr lang="ru-RU" sz="2000" dirty="0" smtClean="0">
                <a:latin typeface="+mj-lt"/>
              </a:rPr>
              <a:t>Присутствует </a:t>
            </a:r>
            <a:r>
              <a:rPr lang="ru-RU" sz="2000" dirty="0">
                <a:latin typeface="+mj-lt"/>
              </a:rPr>
              <a:t>редактирование изображений и </a:t>
            </a:r>
            <a:r>
              <a:rPr lang="ru-RU" sz="2000" dirty="0" err="1">
                <a:latin typeface="+mj-lt"/>
              </a:rPr>
              <a:t>ренджеринг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поверхностей</a:t>
            </a:r>
            <a:r>
              <a:rPr lang="en-US" sz="2000" dirty="0" smtClean="0">
                <a:latin typeface="+mj-lt"/>
              </a:rPr>
              <a:t>;</a:t>
            </a:r>
            <a:endParaRPr lang="ru-RU" sz="2000" dirty="0">
              <a:latin typeface="+mj-lt"/>
            </a:endParaRPr>
          </a:p>
          <a:p>
            <a:pPr marL="285750" indent="-285750">
              <a:buFont typeface="Calibri" panose="020F0502020204030204" pitchFamily="34" charset="0"/>
              <a:buChar char="―"/>
            </a:pPr>
            <a:r>
              <a:rPr lang="ru-RU" sz="2000" dirty="0">
                <a:latin typeface="+mj-lt"/>
              </a:rPr>
              <a:t>Возможность анализа, поперечного сечения, статистики и т.д.</a:t>
            </a:r>
          </a:p>
          <a:p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1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69211" y="221522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Vidar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Dicom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Viewer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655" y="4853190"/>
            <a:ext cx="466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https://povidar.ru/dicom-viewer/v3/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274" y="1586581"/>
            <a:ext cx="4043873" cy="32666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88189" y="6419967"/>
            <a:ext cx="473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27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50766" y="1438720"/>
            <a:ext cx="6096000" cy="403405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 algn="just">
              <a:spcAft>
                <a:spcPts val="0"/>
              </a:spcAft>
            </a:pPr>
            <a:r>
              <a:rPr lang="ru-RU" sz="2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Vidar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Dicom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Viewer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программа для просмотра и анализа медицинских изображений стандарта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DICOM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90000" algn="just"/>
            <a:r>
              <a:rPr lang="ru-RU" sz="2400" dirty="0">
                <a:latin typeface="+mj-lt"/>
              </a:rPr>
              <a:t>Работа на всем спектре ОС </a:t>
            </a:r>
            <a:r>
              <a:rPr lang="ru-RU" sz="2400" b="1" dirty="0" err="1">
                <a:latin typeface="+mj-lt"/>
              </a:rPr>
              <a:t>Windows</a:t>
            </a:r>
            <a:r>
              <a:rPr lang="ru-RU" sz="2400" dirty="0">
                <a:latin typeface="+mj-lt"/>
              </a:rPr>
              <a:t>: </a:t>
            </a:r>
            <a:r>
              <a:rPr lang="ru-RU" sz="2400" dirty="0" err="1">
                <a:latin typeface="+mj-lt"/>
              </a:rPr>
              <a:t>Windows</a:t>
            </a:r>
            <a:r>
              <a:rPr lang="ru-RU" sz="2400" dirty="0">
                <a:latin typeface="+mj-lt"/>
              </a:rPr>
              <a:t> XP SP2 и выше, </a:t>
            </a:r>
            <a:r>
              <a:rPr lang="ru-RU" sz="2400" dirty="0" err="1">
                <a:latin typeface="+mj-lt"/>
              </a:rPr>
              <a:t>Vista</a:t>
            </a:r>
            <a:r>
              <a:rPr lang="ru-RU" sz="2400" dirty="0">
                <a:latin typeface="+mj-lt"/>
              </a:rPr>
              <a:t>, 7, 8, 10, разрядность x86 и x64</a:t>
            </a:r>
          </a:p>
          <a:p>
            <a:pPr indent="90000"/>
            <a:r>
              <a:rPr lang="ru-RU" sz="2400" dirty="0">
                <a:latin typeface="+mj-lt"/>
              </a:rPr>
              <a:t>Возможно открытие </a:t>
            </a:r>
            <a:r>
              <a:rPr lang="en-US" sz="2400" b="1" dirty="0">
                <a:latin typeface="+mj-lt"/>
              </a:rPr>
              <a:t>DICOM</a:t>
            </a:r>
            <a:r>
              <a:rPr lang="ru-RU" sz="2400" dirty="0">
                <a:latin typeface="+mj-lt"/>
              </a:rPr>
              <a:t>-изображений с любых носителей.</a:t>
            </a:r>
          </a:p>
          <a:p>
            <a:pPr indent="90000"/>
            <a:r>
              <a:rPr lang="ru-RU" sz="2400" dirty="0">
                <a:latin typeface="+mj-lt"/>
              </a:rPr>
              <a:t>Возможно конвертация из формата </a:t>
            </a:r>
            <a:r>
              <a:rPr lang="en-US" sz="2400" b="1" dirty="0">
                <a:latin typeface="+mj-lt"/>
              </a:rPr>
              <a:t>DICOM</a:t>
            </a:r>
            <a:r>
              <a:rPr lang="en-US" sz="2400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в </a:t>
            </a:r>
            <a:r>
              <a:rPr lang="en-US" sz="2400" dirty="0">
                <a:latin typeface="+mj-lt"/>
              </a:rPr>
              <a:t>jpg </a:t>
            </a:r>
            <a:r>
              <a:rPr lang="ru-RU" sz="2400" dirty="0">
                <a:latin typeface="+mj-lt"/>
              </a:rPr>
              <a:t>и </a:t>
            </a:r>
            <a:r>
              <a:rPr lang="en-US" sz="2400" dirty="0" err="1">
                <a:latin typeface="+mj-lt"/>
              </a:rPr>
              <a:t>png</a:t>
            </a:r>
            <a:r>
              <a:rPr lang="ru-RU" sz="2400" dirty="0">
                <a:latin typeface="+mj-lt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69211" y="221522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3DimViewer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5488755"/>
            <a:ext cx="744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http://www.3dim-laboratory.cz/en/software/3dimviewer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659" y="1793178"/>
            <a:ext cx="4092951" cy="36955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88189" y="6419967"/>
            <a:ext cx="473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28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66262" y="2141779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400" dirty="0">
                <a:latin typeface="+mj-lt"/>
                <a:ea typeface="Calibri" panose="020F0502020204030204" pitchFamily="34" charset="0"/>
              </a:rPr>
              <a:t>Программа может отображать трехмерные профили визуализации, в том числе многоплоскостные и ортогональные </a:t>
            </a:r>
            <a:r>
              <a:rPr lang="ru-RU" sz="2400" dirty="0" smtClean="0">
                <a:latin typeface="+mj-lt"/>
                <a:ea typeface="Calibri" panose="020F0502020204030204" pitchFamily="34" charset="0"/>
              </a:rPr>
              <a:t>реконструкции.</a:t>
            </a:r>
          </a:p>
          <a:p>
            <a:pPr indent="90000"/>
            <a:r>
              <a:rPr lang="ru-RU" sz="2400" dirty="0">
                <a:latin typeface="+mj-lt"/>
              </a:rPr>
              <a:t>Поддержка установки на </a:t>
            </a:r>
            <a:r>
              <a:rPr lang="en-US" sz="2400" b="1" dirty="0" smtClean="0">
                <a:latin typeface="+mj-lt"/>
              </a:rPr>
              <a:t>IOS</a:t>
            </a:r>
            <a:r>
              <a:rPr lang="ru-RU" sz="2400" dirty="0" smtClean="0">
                <a:latin typeface="+mj-lt"/>
              </a:rPr>
              <a:t>, </a:t>
            </a:r>
            <a:r>
              <a:rPr lang="ru-RU" sz="2400" b="1" dirty="0" err="1">
                <a:latin typeface="+mj-lt"/>
              </a:rPr>
              <a:t>Windows</a:t>
            </a:r>
            <a:r>
              <a:rPr lang="ru-RU" sz="2400" dirty="0">
                <a:latin typeface="+mj-lt"/>
              </a:rPr>
              <a:t> и </a:t>
            </a:r>
            <a:r>
              <a:rPr lang="ru-RU" sz="2400" b="1" dirty="0" err="1">
                <a:latin typeface="+mj-lt"/>
              </a:rPr>
              <a:t>Linux</a:t>
            </a:r>
            <a:r>
              <a:rPr lang="ru-RU" sz="2400" dirty="0">
                <a:latin typeface="+mj-lt"/>
              </a:rPr>
              <a:t> делают программу одной из наиболее универсальных в своей отрасли.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i="1" dirty="0"/>
              <a:t>https://www.dicomlibrary.com/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/>
              <a:t>https://www.imaios.com/en/Imaios-Dicom-Viewer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/>
              <a:t>https://www.postdicom.com/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/>
              <a:t>https://www.fviewer.com/ru/view-dicom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/>
              <a:t>https://www.radiantviewer.com/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/>
              <a:t>http://ric.uthscsa.edu/mango/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/>
              <a:t>https://povidar.ru/dicom-viewer/v3/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/>
              <a:t>http://www.3dim-laboratory.cz/en/software/3dimviewer</a:t>
            </a:r>
            <a:endParaRPr lang="ru-RU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91157" y="423006"/>
            <a:ext cx="5409686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88189" y="6419967"/>
            <a:ext cx="473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7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8783" y="173707"/>
            <a:ext cx="6378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93" y="1374036"/>
            <a:ext cx="4563654" cy="43614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12880" y="6419967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91447" y="1487990"/>
            <a:ext cx="6096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300" b="1" dirty="0">
                <a:latin typeface="+mj-lt"/>
              </a:rPr>
              <a:t>3D-сканер</a:t>
            </a:r>
            <a:r>
              <a:rPr lang="ru-RU" sz="2300" dirty="0">
                <a:latin typeface="+mj-lt"/>
              </a:rPr>
              <a:t> для сканирования человека используется во всех областях медицины. </a:t>
            </a:r>
            <a:endParaRPr lang="en-US" sz="2300" dirty="0" smtClean="0">
              <a:latin typeface="+mj-lt"/>
              <a:ea typeface="Calibri" panose="020F0502020204030204" pitchFamily="34" charset="0"/>
            </a:endParaRPr>
          </a:p>
          <a:p>
            <a:pPr indent="90000"/>
            <a:r>
              <a:rPr lang="ru-RU" sz="2300" b="1" dirty="0" smtClean="0">
                <a:latin typeface="+mj-lt"/>
                <a:ea typeface="Calibri" panose="020F0502020204030204" pitchFamily="34" charset="0"/>
              </a:rPr>
              <a:t>Трехмерные </a:t>
            </a:r>
            <a:r>
              <a:rPr lang="ru-RU" sz="2300" b="1" dirty="0">
                <a:latin typeface="+mj-lt"/>
                <a:ea typeface="Calibri" panose="020F0502020204030204" pitchFamily="34" charset="0"/>
              </a:rPr>
              <a:t>модели</a:t>
            </a:r>
            <a:r>
              <a:rPr lang="ru-RU" sz="2300" dirty="0">
                <a:latin typeface="+mj-lt"/>
                <a:ea typeface="Calibri" panose="020F0502020204030204" pitchFamily="34" charset="0"/>
              </a:rPr>
              <a:t> обладают большей точностью и </a:t>
            </a:r>
            <a:r>
              <a:rPr lang="ru-RU" sz="2300" dirty="0" smtClean="0">
                <a:latin typeface="+mj-lt"/>
                <a:ea typeface="Calibri" panose="020F0502020204030204" pitchFamily="34" charset="0"/>
              </a:rPr>
              <a:t>информативностью</a:t>
            </a:r>
            <a:r>
              <a:rPr lang="en-US" sz="2300" dirty="0" smtClean="0">
                <a:latin typeface="+mj-lt"/>
                <a:ea typeface="Calibri" panose="020F0502020204030204" pitchFamily="34" charset="0"/>
              </a:rPr>
              <a:t>.</a:t>
            </a:r>
          </a:p>
          <a:p>
            <a:pPr indent="90000"/>
            <a:r>
              <a:rPr lang="ru-RU" sz="2300" dirty="0">
                <a:latin typeface="+mj-lt"/>
              </a:rPr>
              <a:t>Благодаря безопасности технология актуальна для диагностики взрослых и детей.</a:t>
            </a:r>
          </a:p>
          <a:p>
            <a:pPr indent="90000"/>
            <a:r>
              <a:rPr lang="ru-RU" sz="2300" b="1" dirty="0">
                <a:latin typeface="+mj-lt"/>
              </a:rPr>
              <a:t>3D-сканирование</a:t>
            </a:r>
            <a:r>
              <a:rPr lang="ru-RU" sz="2300" dirty="0">
                <a:latin typeface="+mj-lt"/>
              </a:rPr>
              <a:t> используется для проведения операций на сердечно-сосудистой системе. Благодаря высокой точности полученной информации хирурги выбирают наиболее актуальный метод оперативного вмешательства.</a:t>
            </a:r>
            <a:endParaRPr lang="en-US" sz="2300" dirty="0" smtClean="0">
              <a:latin typeface="+mj-lt"/>
              <a:ea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8459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93" y="1973178"/>
            <a:ext cx="5648091" cy="31349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12880" y="6419967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705600" y="1886437"/>
            <a:ext cx="50818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/>
            <a:r>
              <a:rPr lang="ru-RU" sz="2400" dirty="0">
                <a:latin typeface="+mj-lt"/>
                <a:ea typeface="Times New Roman" panose="02020603050405020304" pitchFamily="18" charset="0"/>
              </a:rPr>
              <a:t>По принципу действия в медицине используется </a:t>
            </a:r>
            <a:r>
              <a:rPr lang="ru-RU" sz="2400" b="1" dirty="0">
                <a:latin typeface="+mj-lt"/>
                <a:ea typeface="Times New Roman" panose="02020603050405020304" pitchFamily="18" charset="0"/>
              </a:rPr>
              <a:t>лазерное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 и </a:t>
            </a:r>
            <a:r>
              <a:rPr lang="ru-RU" sz="2400" b="1" dirty="0">
                <a:latin typeface="+mj-lt"/>
                <a:ea typeface="Times New Roman" panose="02020603050405020304" pitchFamily="18" charset="0"/>
              </a:rPr>
              <a:t>оптическ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ое </a:t>
            </a:r>
            <a:r>
              <a:rPr lang="ru-RU" sz="2400" b="1" dirty="0">
                <a:latin typeface="+mj-lt"/>
                <a:ea typeface="Times New Roman" panose="02020603050405020304" pitchFamily="18" charset="0"/>
              </a:rPr>
              <a:t>3Д-сканирование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. </a:t>
            </a:r>
            <a:endParaRPr lang="ru-RU" sz="2400" dirty="0" smtClean="0">
              <a:latin typeface="+mj-lt"/>
              <a:ea typeface="Times New Roman" panose="02020603050405020304" pitchFamily="18" charset="0"/>
            </a:endParaRPr>
          </a:p>
          <a:p>
            <a:pPr indent="90000"/>
            <a:r>
              <a:rPr lang="ru-RU" sz="2400" dirty="0">
                <a:latin typeface="+mj-lt"/>
              </a:rPr>
              <a:t>Такие устройства могут быть </a:t>
            </a:r>
            <a:r>
              <a:rPr lang="ru-RU" sz="2400" b="1" dirty="0">
                <a:latin typeface="+mj-lt"/>
              </a:rPr>
              <a:t>ручными</a:t>
            </a:r>
            <a:r>
              <a:rPr lang="ru-RU" sz="2400" dirty="0">
                <a:latin typeface="+mj-lt"/>
              </a:rPr>
              <a:t> и </a:t>
            </a:r>
            <a:r>
              <a:rPr lang="ru-RU" sz="2400" b="1" dirty="0">
                <a:latin typeface="+mj-lt"/>
              </a:rPr>
              <a:t>настольными</a:t>
            </a:r>
            <a:r>
              <a:rPr lang="ru-RU" sz="2400" dirty="0">
                <a:latin typeface="+mj-lt"/>
              </a:rPr>
              <a:t>. </a:t>
            </a:r>
            <a:endParaRPr lang="ru-RU" sz="2400" dirty="0" smtClean="0">
              <a:latin typeface="+mj-lt"/>
            </a:endParaRPr>
          </a:p>
          <a:p>
            <a:pPr indent="90000"/>
            <a:r>
              <a:rPr lang="ru-RU" sz="2400" dirty="0">
                <a:latin typeface="+mj-lt"/>
              </a:rPr>
              <a:t>Главным преимуществом </a:t>
            </a:r>
            <a:r>
              <a:rPr lang="ru-RU" sz="2400" b="1" dirty="0">
                <a:latin typeface="+mj-lt"/>
              </a:rPr>
              <a:t>оптических</a:t>
            </a:r>
            <a:r>
              <a:rPr lang="ru-RU" sz="2400" dirty="0">
                <a:latin typeface="+mj-lt"/>
              </a:rPr>
              <a:t> устройств является высокая скорость работы и возможность передачи цвета.</a:t>
            </a:r>
          </a:p>
          <a:p>
            <a:pPr indent="90000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8459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09" y="1625016"/>
            <a:ext cx="5350544" cy="35700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12880" y="6419967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34939" y="169772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+mj-lt"/>
                <a:ea typeface="Times New Roman" panose="02020603050405020304" pitchFamily="18" charset="0"/>
              </a:rPr>
              <a:t>Лазерный сканер 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измеряет расстояние до исследуемого объекта и определяет актуальную длину лучей.</a:t>
            </a:r>
          </a:p>
          <a:p>
            <a:r>
              <a:rPr lang="ru-RU" sz="2400" dirty="0" smtClean="0">
                <a:latin typeface="+mj-lt"/>
              </a:rPr>
              <a:t>Главным преимуществом таких устройств является возможность </a:t>
            </a:r>
            <a:r>
              <a:rPr lang="ru-RU" sz="2400" b="1" dirty="0" smtClean="0">
                <a:latin typeface="+mj-lt"/>
              </a:rPr>
              <a:t>оцифровки объектов </a:t>
            </a:r>
            <a:r>
              <a:rPr lang="ru-RU" sz="2400" dirty="0" smtClean="0">
                <a:latin typeface="+mj-lt"/>
              </a:rPr>
              <a:t>со сложной формой.</a:t>
            </a:r>
          </a:p>
          <a:p>
            <a:endParaRPr lang="ru-RU" sz="24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259660"/>
            <a:ext cx="12130939" cy="48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900" b="1" dirty="0">
                <a:solidFill>
                  <a:srgbClr val="1F2C37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r>
              <a:rPr lang="ru-RU" sz="1900" dirty="0">
                <a:solidFill>
                  <a:srgbClr val="1F2C37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Для получения наиболее точных результатов сканирования пациент должен сохранять статичность.</a:t>
            </a:r>
            <a:endParaRPr lang="ru-RU" sz="1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1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8459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КТ, МРТ, УЗИ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541" y="5191391"/>
            <a:ext cx="2481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 костей черепа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2" y="2092619"/>
            <a:ext cx="4403773" cy="2460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893" y="1568594"/>
            <a:ext cx="3508375" cy="3508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09" y="1568594"/>
            <a:ext cx="3061855" cy="3508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64448" y="5191391"/>
            <a:ext cx="3065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 головы человека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16624" y="5006724"/>
            <a:ext cx="2310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УЗИ сосудов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головного мозга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12880" y="6419967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5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8459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845" y="1823346"/>
            <a:ext cx="4479763" cy="2981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378" y="1823346"/>
            <a:ext cx="4476404" cy="2975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71712" y="4813576"/>
            <a:ext cx="3098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интраорального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3D-сканера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диагностики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08797" y="4813576"/>
            <a:ext cx="4441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зуботехнического 3D-сканера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цифровой модели гипсового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12880" y="6419967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8459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93" y="3502847"/>
            <a:ext cx="6038850" cy="20383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593" y="1478353"/>
            <a:ext cx="2809875" cy="1847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7646" y="1370806"/>
            <a:ext cx="2792123" cy="20437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612880" y="6419967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113948" y="1525114"/>
            <a:ext cx="48480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>
              <a:spcAft>
                <a:spcPts val="0"/>
              </a:spcAft>
            </a:pP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Помимо 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-сканирования 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естественно с помощью данных исследований пациентов полученных КТ или МРТ также можно построить челюстно-лицевые 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для последующего их </a:t>
            </a:r>
            <a:r>
              <a:rPr lang="ru-RU" sz="24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4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8459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Пластическая хирургия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9524" y="4403642"/>
            <a:ext cx="2750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лица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247" y="1616042"/>
            <a:ext cx="5140922" cy="278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12880" y="6419967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65169" y="1469551"/>
            <a:ext cx="56968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/>
            <a:r>
              <a:rPr lang="ru-RU" sz="2400" b="1" dirty="0">
                <a:latin typeface="+mj-lt"/>
                <a:ea typeface="Calibri" panose="020F0502020204030204" pitchFamily="34" charset="0"/>
              </a:rPr>
              <a:t>3D-сканирование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 лица активно используется в косметологии и пластической хирургии</a:t>
            </a:r>
            <a:r>
              <a:rPr lang="ru-RU" sz="2400" dirty="0" smtClean="0">
                <a:latin typeface="+mj-lt"/>
                <a:ea typeface="Calibri" panose="020F0502020204030204" pitchFamily="34" charset="0"/>
              </a:rPr>
              <a:t>.</a:t>
            </a:r>
            <a:endParaRPr lang="en-US" sz="2400" dirty="0" smtClean="0">
              <a:latin typeface="+mj-lt"/>
              <a:ea typeface="Calibri" panose="020F0502020204030204" pitchFamily="34" charset="0"/>
            </a:endParaRPr>
          </a:p>
          <a:p>
            <a:pPr indent="90000"/>
            <a:r>
              <a:rPr lang="ru-RU" sz="2400" dirty="0">
                <a:latin typeface="+mj-lt"/>
              </a:rPr>
              <a:t>Благодаря данной </a:t>
            </a:r>
            <a:r>
              <a:rPr lang="ru-RU" sz="2400" b="1" dirty="0">
                <a:latin typeface="+mj-lt"/>
              </a:rPr>
              <a:t>технологии</a:t>
            </a:r>
            <a:r>
              <a:rPr lang="ru-RU" sz="2400" dirty="0">
                <a:latin typeface="+mj-lt"/>
              </a:rPr>
              <a:t> пациент может ознакомиться с тем, как будет выглядеть его лицо после хирургического вмешательства. </a:t>
            </a:r>
            <a:r>
              <a:rPr lang="ru-RU" sz="2400" b="1" dirty="0">
                <a:latin typeface="+mj-lt"/>
              </a:rPr>
              <a:t>Сканер</a:t>
            </a:r>
            <a:r>
              <a:rPr lang="ru-RU" sz="2400" dirty="0">
                <a:latin typeface="+mj-lt"/>
              </a:rPr>
              <a:t> используется для проведения операций на </a:t>
            </a:r>
            <a:r>
              <a:rPr lang="ru-RU" sz="2400" dirty="0" smtClean="0">
                <a:latin typeface="+mj-lt"/>
              </a:rPr>
              <a:t>лице</a:t>
            </a:r>
            <a:r>
              <a:rPr lang="en-US" sz="2400" dirty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7012" y="631994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6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</TotalTime>
  <Words>1521</Words>
  <Application>Microsoft Office PowerPoint</Application>
  <PresentationFormat>Широкоэкранный</PresentationFormat>
  <Paragraphs>251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Ссылки на источники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Gorshenin Alexey</cp:lastModifiedBy>
  <cp:revision>121</cp:revision>
  <dcterms:created xsi:type="dcterms:W3CDTF">2016-11-18T14:12:19Z</dcterms:created>
  <dcterms:modified xsi:type="dcterms:W3CDTF">2021-12-14T08:13:12Z</dcterms:modified>
</cp:coreProperties>
</file>