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1" r:id="rId19"/>
    <p:sldId id="277" r:id="rId20"/>
    <p:sldId id="278" r:id="rId21"/>
    <p:sldId id="273" r:id="rId22"/>
    <p:sldId id="274" r:id="rId23"/>
    <p:sldId id="275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02428" y="2255274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целевой области и создание </a:t>
            </a:r>
            <a:r>
              <a:rPr lang="ru-RU" sz="3600" b="1" spc="50" dirty="0" smtClean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3D-­</a:t>
            </a:r>
            <a:r>
              <a:rPr lang="ru-RU" sz="36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r>
              <a:rPr lang="ru-RU" sz="36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данных диагностики пациента</a:t>
            </a:r>
            <a:endParaRPr lang="en-US" sz="3600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49762-AF8C-43A9-A057-F2D195AE6034}"/>
              </a:ext>
            </a:extLst>
          </p:cNvPr>
          <p:cNvSpPr txBox="1"/>
          <p:nvPr/>
        </p:nvSpPr>
        <p:spPr bwMode="auto">
          <a:xfrm>
            <a:off x="6058421" y="3203689"/>
            <a:ext cx="6787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Ассистент кафедры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«Информатика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и вычислительная техника»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ФГБОУ ВО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«Омский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государственный технический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университет»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Блохин Александр Владимирович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424" y="320368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</a:rPr>
              <a:t>к.т.н., доцент, заведующий кафедрой</a:t>
            </a:r>
          </a:p>
          <a:p>
            <a:r>
              <a:rPr lang="ru-RU" sz="2000" dirty="0">
                <a:latin typeface="+mj-lt"/>
              </a:rPr>
              <a:t>«Информатика и вычислительная техника»</a:t>
            </a:r>
          </a:p>
          <a:p>
            <a:r>
              <a:rPr lang="ru-RU" sz="2000" dirty="0">
                <a:latin typeface="+mj-lt"/>
              </a:rPr>
              <a:t>ФГБОУ </a:t>
            </a:r>
            <a:r>
              <a:rPr lang="ru-RU" sz="2000">
                <a:latin typeface="+mj-lt"/>
              </a:rPr>
              <a:t>ВО </a:t>
            </a:r>
            <a:r>
              <a:rPr lang="ru-RU" sz="2000" smtClean="0">
                <a:latin typeface="+mj-lt"/>
              </a:rPr>
              <a:t>«Омский </a:t>
            </a:r>
            <a:r>
              <a:rPr lang="ru-RU" sz="2000" dirty="0">
                <a:latin typeface="+mj-lt"/>
              </a:rPr>
              <a:t>государственный </a:t>
            </a:r>
            <a:r>
              <a:rPr lang="ru-RU" sz="2000">
                <a:latin typeface="+mj-lt"/>
              </a:rPr>
              <a:t>технический </a:t>
            </a:r>
            <a:r>
              <a:rPr lang="ru-RU" sz="2000" smtClean="0">
                <a:latin typeface="+mj-lt"/>
              </a:rPr>
              <a:t>университет»</a:t>
            </a:r>
            <a:endParaRPr lang="ru-RU" sz="2000" dirty="0">
              <a:latin typeface="+mj-lt"/>
            </a:endParaRPr>
          </a:p>
          <a:p>
            <a:r>
              <a:rPr lang="ru-RU" sz="2000" dirty="0" err="1">
                <a:latin typeface="+mj-lt"/>
              </a:rPr>
              <a:t>Грицай</a:t>
            </a:r>
            <a:r>
              <a:rPr lang="ru-RU" sz="2000" dirty="0">
                <a:latin typeface="+mj-lt"/>
              </a:rPr>
              <a:t> Александр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1476" y="344667"/>
            <a:ext cx="9368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информации об исследуемом объекте, передаваемом изображением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0132" y="4930800"/>
            <a:ext cx="3888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пикселей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серого цвета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2674" y="4930801"/>
            <a:ext cx="553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пикселей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методах лучевой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671" y="2136498"/>
            <a:ext cx="1752600" cy="2447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272" y="2159099"/>
            <a:ext cx="2257425" cy="2419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966" y="1803881"/>
            <a:ext cx="1720225" cy="3067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192" y="1820507"/>
            <a:ext cx="1280087" cy="3047826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7964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2" y="1290885"/>
            <a:ext cx="2682095" cy="2011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88" y="3302456"/>
            <a:ext cx="3274730" cy="300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69621" y="1963628"/>
            <a:ext cx="6439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цветном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изображении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наилучшим вариантом является трехбайтный пиксель, который содержит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16,7 млн.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цветов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Однако такая палитра цветов требует </a:t>
            </a:r>
            <a:r>
              <a:rPr lang="ru-RU" sz="2400" b="1" dirty="0">
                <a:latin typeface="+mj-lt"/>
              </a:rPr>
              <a:t>большого объема памяти </a:t>
            </a:r>
            <a:r>
              <a:rPr lang="ru-RU" sz="2400" dirty="0">
                <a:latin typeface="+mj-lt"/>
              </a:rPr>
              <a:t>компьютера, поэтому в медицинской практике чаще </a:t>
            </a:r>
            <a:r>
              <a:rPr lang="ru-RU" sz="2400" dirty="0" smtClean="0">
                <a:latin typeface="+mj-lt"/>
              </a:rPr>
              <a:t>применяют— </a:t>
            </a:r>
            <a:r>
              <a:rPr lang="ru-RU" sz="2400" dirty="0">
                <a:latin typeface="+mj-lt"/>
              </a:rPr>
              <a:t>однобайтный, который содержит </a:t>
            </a:r>
            <a:r>
              <a:rPr lang="ru-RU" sz="2400" b="1" dirty="0">
                <a:latin typeface="+mj-lt"/>
              </a:rPr>
              <a:t>256 цветов</a:t>
            </a:r>
            <a:r>
              <a:rPr lang="ru-RU" sz="2400" dirty="0">
                <a:latin typeface="+mj-lt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изображений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488" y="4351337"/>
            <a:ext cx="10067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грудной клетки. Фронтальная реконструкция легочного рисунка: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TIFF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1,07 МБ);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JPEG (объем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60,3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качества изображения практически одинаковые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59" y="1374687"/>
            <a:ext cx="6967468" cy="2976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3655" y="344667"/>
            <a:ext cx="83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функциональных изображений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452" y="1419443"/>
            <a:ext cx="11711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 двигательную активность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(моторную, сократительную, эва-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куаторную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-экскреторную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активность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перфузионных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 метаболическую активность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тканях.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5425" y="344667"/>
            <a:ext cx="847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1989" y="5421834"/>
            <a:ext cx="636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зображения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желудка при прохождении по </a:t>
            </a:r>
            <a:endParaRPr lang="ru-RU" sz="20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нему </a:t>
            </a:r>
            <a:r>
              <a:rPr lang="ru-RU" sz="2000" dirty="0" err="1" smtClean="0">
                <a:latin typeface="+mj-lt"/>
                <a:cs typeface="Times New Roman" panose="02020603050405020304" pitchFamily="18" charset="0"/>
              </a:rPr>
              <a:t>рентгеноконтрастного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препарата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88" y="1144540"/>
            <a:ext cx="3333259" cy="4311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0068" y="161085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практике широко используется регистрация сократительной способности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контрастированных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пищевода и желудка на серии стоп-кадров, выполняемой в процессе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рентгеноскопии.</a:t>
            </a:r>
          </a:p>
          <a:p>
            <a:pPr indent="90000"/>
            <a:r>
              <a:rPr lang="ru-RU" sz="2400" dirty="0">
                <a:latin typeface="+mj-lt"/>
              </a:rPr>
              <a:t>Двигательную функцию сердечной мышцы можно изучить с помощью </a:t>
            </a:r>
            <a:r>
              <a:rPr lang="ru-RU" sz="2400" b="1" dirty="0">
                <a:latin typeface="+mj-lt"/>
              </a:rPr>
              <a:t>КТ</a:t>
            </a:r>
            <a:r>
              <a:rPr lang="ru-RU" sz="2400" dirty="0">
                <a:latin typeface="+mj-lt"/>
              </a:rPr>
              <a:t>, </a:t>
            </a:r>
            <a:r>
              <a:rPr lang="ru-RU" sz="2400" b="1" dirty="0">
                <a:latin typeface="+mj-lt"/>
              </a:rPr>
              <a:t>МРТ </a:t>
            </a:r>
            <a:r>
              <a:rPr lang="ru-RU" sz="2400" dirty="0">
                <a:latin typeface="+mj-lt"/>
              </a:rPr>
              <a:t>и </a:t>
            </a:r>
            <a:r>
              <a:rPr lang="ru-RU" sz="2400" b="1" dirty="0">
                <a:latin typeface="+mj-lt"/>
              </a:rPr>
              <a:t>ОФЭКТ</a:t>
            </a:r>
            <a:r>
              <a:rPr lang="ru-RU" sz="2400" dirty="0">
                <a:latin typeface="+mj-lt"/>
              </a:rPr>
              <a:t>, которые выполняются с использованием </a:t>
            </a:r>
            <a:r>
              <a:rPr lang="ru-RU" sz="2400" dirty="0" err="1">
                <a:latin typeface="+mj-lt"/>
              </a:rPr>
              <a:t>кардиосинхронизаторов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dirty="0">
                <a:latin typeface="+mj-lt"/>
              </a:rPr>
              <a:t>специальных</a:t>
            </a:r>
            <a:r>
              <a:rPr lang="ru-RU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программных алгоритмов</a:t>
            </a:r>
            <a:r>
              <a:rPr lang="ru-RU" sz="2400" dirty="0">
                <a:latin typeface="+mj-lt"/>
              </a:rPr>
              <a:t>. 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1228" y="344667"/>
            <a:ext cx="886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5303" y="4469159"/>
            <a:ext cx="423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Радионуклидное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исследование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накопительновыделительной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функции печени (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гепатобилиосцинти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- графия)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94" y="1574151"/>
            <a:ext cx="2682981" cy="2810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5" y="1387185"/>
            <a:ext cx="2154036" cy="3184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6101" y="4653824"/>
            <a:ext cx="382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Рентгенологическое исследование почек - урография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4604" y="344667"/>
            <a:ext cx="892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8226" y="4139434"/>
            <a:ext cx="403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Перфузионная компьютерная томография головного мозга. </a:t>
            </a:r>
            <a:endParaRPr lang="ru-RU" sz="24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Видна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зона ишемии (инсульта)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51" y="1171710"/>
            <a:ext cx="2460126" cy="2848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16" y="1259499"/>
            <a:ext cx="3118657" cy="2760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3547" y="4139434"/>
            <a:ext cx="5784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Перфузионная компьютерная томография легких. Видны темные зоны снижения кровотока в легких вследствие тромбоэмболии легочной артерии.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3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4604" y="344667"/>
            <a:ext cx="892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744" y="4493982"/>
            <a:ext cx="528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Компьютерная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томограмма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брюшной полости с контрастным усилением. Видны метастазы в печени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2" y="1244194"/>
            <a:ext cx="3205939" cy="32515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0902" y="4493982"/>
            <a:ext cx="551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Перфузионная компьютерная томография сердца. Определяется зона ишемии сердечной мышцы - инфаркт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11" y="1203077"/>
            <a:ext cx="2745021" cy="3290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3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9735" y="344667"/>
            <a:ext cx="915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488" y="4271194"/>
            <a:ext cx="5066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Магнитно-резонансная томография головного мозга: активация двигательной зоны при движении рукой (а), при движении языка (б)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84" y="1542438"/>
            <a:ext cx="2329791" cy="251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17" y="1542438"/>
            <a:ext cx="2528353" cy="2515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3462" y="4271194"/>
            <a:ext cx="479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Магнитно-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резонасная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томография головного мозга.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Трактография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. 2D-изображение нервных пучков головного мозга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64" y="1203077"/>
            <a:ext cx="2454493" cy="3068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9735" y="344667"/>
            <a:ext cx="915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2707" y="4282655"/>
            <a:ext cx="5066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Магнитно-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резонасная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томография головного мозга.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Трактография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. 3D-изображение нервных пучков спинного мозга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5956" y="4351076"/>
            <a:ext cx="4796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Радионуклидная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визуализация щитовидной железы. Виден активный узел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гиперфиксации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радиофармпрепарата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токсическая аденома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85" y="1245927"/>
            <a:ext cx="2134092" cy="30876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6" y="1203077"/>
            <a:ext cx="2701970" cy="3036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4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9455" y="329801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0" y="2994676"/>
            <a:ext cx="2816728" cy="1866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31" y="2994676"/>
            <a:ext cx="2799124" cy="186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9" y="1112895"/>
            <a:ext cx="3211684" cy="1806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57473" y="1450428"/>
            <a:ext cx="5473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изображение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структурно-функциональный образ органов человека, предназначенный для диагностики заболеваний и изучения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анатомофизиологической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картины организма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Многочисленные медицинские образы, независимо от способа их получения, могут быть объединены в две основные группы: </a:t>
            </a:r>
            <a:r>
              <a:rPr lang="ru-RU" sz="2400" b="1" dirty="0">
                <a:latin typeface="+mj-lt"/>
              </a:rPr>
              <a:t>аналоговые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dirty="0">
                <a:latin typeface="+mj-lt"/>
              </a:rPr>
              <a:t>цифровые</a:t>
            </a:r>
            <a:r>
              <a:rPr lang="ru-RU" sz="2400" dirty="0">
                <a:latin typeface="+mj-lt"/>
              </a:rPr>
              <a:t> 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9735" y="344667"/>
            <a:ext cx="915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изображения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9716" y="4872286"/>
            <a:ext cx="767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Позитронная эмиссионная томография (ПЭТ) головного мозга. Выделены активные зоны головного мозга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39" y="1726774"/>
            <a:ext cx="6868400" cy="2853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301" y="344667"/>
            <a:ext cx="736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медицинских изображений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4382" y="1406348"/>
            <a:ext cx="81633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Планарные изображения</a:t>
            </a:r>
          </a:p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Послойные изображения</a:t>
            </a:r>
          </a:p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Трехмерные изображения</a:t>
            </a:r>
          </a:p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Четырехмерные изображения</a:t>
            </a:r>
          </a:p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Энергетические изображения</a:t>
            </a:r>
          </a:p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Изображения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с параметрическими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эквивалентами</a:t>
            </a:r>
          </a:p>
          <a:p>
            <a:pPr marL="342900" indent="-342900">
              <a:buFont typeface="Times New Roman" panose="02020603050405020304" pitchFamily="18" charset="0"/>
              <a:buChar char="―"/>
            </a:pP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+mj-lt"/>
                <a:cs typeface="Times New Roman" panose="02020603050405020304" pitchFamily="18" charset="0"/>
              </a:rPr>
              <a:t>Мултимодальные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8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0353" y="373450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7" y="1828719"/>
            <a:ext cx="4709060" cy="3127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6262" y="182871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Существенным преимуществом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цифровых изображений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является возможность их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компьютерной обработки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000"/>
            <a:r>
              <a:rPr lang="ru-RU" sz="2400" dirty="0" smtClean="0">
                <a:latin typeface="+mj-lt"/>
              </a:rPr>
              <a:t>Первый этап такой </a:t>
            </a:r>
            <a:r>
              <a:rPr lang="ru-RU" sz="2400" dirty="0">
                <a:latin typeface="+mj-lt"/>
              </a:rPr>
              <a:t>обработки — </a:t>
            </a:r>
            <a:r>
              <a:rPr lang="ru-RU" sz="2400" b="1" dirty="0" smtClean="0">
                <a:latin typeface="+mj-lt"/>
              </a:rPr>
              <a:t>предварительный</a:t>
            </a:r>
            <a:r>
              <a:rPr lang="ru-RU" sz="2400" dirty="0">
                <a:latin typeface="+mj-lt"/>
              </a:rPr>
              <a:t>. </a:t>
            </a:r>
            <a:endParaRPr lang="ru-RU" sz="2400" dirty="0" smtClean="0">
              <a:latin typeface="+mj-lt"/>
            </a:endParaRPr>
          </a:p>
          <a:p>
            <a:pPr indent="90000"/>
            <a:r>
              <a:rPr lang="ru-RU" sz="2400" dirty="0">
                <a:latin typeface="+mj-lt"/>
              </a:rPr>
              <a:t>Следующий этап обработки изображений — </a:t>
            </a:r>
            <a:r>
              <a:rPr lang="ru-RU" sz="2400" b="1" dirty="0">
                <a:latin typeface="+mj-lt"/>
              </a:rPr>
              <a:t>аналитический</a:t>
            </a:r>
            <a:r>
              <a:rPr lang="ru-RU" sz="2400" dirty="0">
                <a:latin typeface="+mj-lt"/>
              </a:rPr>
              <a:t>. 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«Алгебра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8" y="5082432"/>
            <a:ext cx="1147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КТ-ангиография головного мозга: а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изображение, б - визуализация сосудов после компьютерного вычитания скелета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57" y="1224502"/>
            <a:ext cx="3853556" cy="3836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4" y="1245926"/>
            <a:ext cx="3648943" cy="3836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6978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930" y="1577455"/>
            <a:ext cx="5818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00"/>
            <a:r>
              <a:rPr lang="ru-RU" sz="2400" dirty="0">
                <a:latin typeface="+mj-lt"/>
              </a:rPr>
              <a:t>Новое направление визуализации — </a:t>
            </a:r>
            <a:r>
              <a:rPr lang="ru-RU" sz="2400" b="1" dirty="0">
                <a:latin typeface="+mj-lt"/>
              </a:rPr>
              <a:t>совмещение изображений</a:t>
            </a:r>
            <a:r>
              <a:rPr lang="ru-RU" sz="2400" dirty="0">
                <a:latin typeface="+mj-lt"/>
              </a:rPr>
              <a:t>, полученных посредством разных методов исследования. Совмещения осуществляются </a:t>
            </a:r>
            <a:r>
              <a:rPr lang="ru-RU" sz="2400" b="1" dirty="0" err="1">
                <a:latin typeface="+mj-lt"/>
              </a:rPr>
              <a:t>аппаратно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dirty="0" err="1">
                <a:latin typeface="+mj-lt"/>
              </a:rPr>
              <a:t>программно</a:t>
            </a:r>
            <a:r>
              <a:rPr lang="ru-RU" sz="2400" dirty="0">
                <a:latin typeface="+mj-lt"/>
              </a:rPr>
              <a:t>. </a:t>
            </a:r>
            <a:endParaRPr lang="ru-RU" sz="2400" dirty="0" smtClean="0">
              <a:latin typeface="+mj-lt"/>
              <a:cs typeface="Times New Roman" panose="02020603050405020304" pitchFamily="18" charset="0"/>
            </a:endParaRPr>
          </a:p>
          <a:p>
            <a:pPr indent="90000"/>
            <a:r>
              <a:rPr lang="ru-RU" sz="2400" dirty="0" err="1" smtClean="0">
                <a:latin typeface="+mj-lt"/>
                <a:cs typeface="Times New Roman" panose="02020603050405020304" pitchFamily="18" charset="0"/>
              </a:rPr>
              <a:t>Мультимодальное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изображение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КТ/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оФэКТ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Определяются участки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гиперфиксация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туморотропного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радиофармпрепарата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в печени и лимфатических узлах: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метастазы.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8" y="1470517"/>
            <a:ext cx="3886360" cy="4128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4203" y="344667"/>
            <a:ext cx="860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Assisted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(CAD)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8" y="5032556"/>
            <a:ext cx="1147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маммография: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изображение, б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после обработки системой CAD. Видна раковая опухоль (стрелка)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49" y="1217139"/>
            <a:ext cx="6142781" cy="371677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873731" y="3416531"/>
            <a:ext cx="349135" cy="166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916487" y="3743498"/>
            <a:ext cx="349135" cy="166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4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" y="1672514"/>
            <a:ext cx="4778395" cy="3467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6262" y="124592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организованы мощные удаленные серверы, которые обеспечивают централизованное эффективное решение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CAD-задач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Перспективным направлением использования компьютера для анализа медицинских изображений является их автоматизированный анализ</a:t>
            </a:r>
            <a:r>
              <a:rPr lang="ru-RU" sz="2400" dirty="0" smtClean="0">
                <a:latin typeface="+mj-lt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Подобные приложения разработаны некоторыми ведущими производителями компьютерных томографов и аппаратов для ультразвуковой визуализации.</a:t>
            </a:r>
          </a:p>
          <a:p>
            <a:pPr indent="90000"/>
            <a:endParaRPr lang="ru-RU" dirty="0"/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https://scicenter.online/tehnologii-meditsine-informatsionnyie-scicenter/meditsinskoe-izobrajenie-kak-obyekt-136137.html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https://sci-article.ru/stat.php?i=1413957877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https://www.imaios.com/ru/Kompaniya/blog/5-nailuchshih-programm-DICOM-Viewer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https://cvetmir3d.ru/blog/primenenie/primenenie-3d-skanera-v-meditsinskoy-praktike-ot-skanirovaniya-zubov-do-modelirovaniya-protezov/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https://additiv-tech.ru/publications/primenenie-lazernoy-stereolitografii-v-medicine.html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https://cyberleninka.ru/article/n/sovremennye-lazernye-tehnologii-v-meditsine/viewer</a:t>
            </a: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2515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269443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Аналоговые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5743" y="5425180"/>
            <a:ext cx="3167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Рентгеновский снимок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7" y="1160211"/>
            <a:ext cx="4312920" cy="4312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91447" y="12354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 fontAlgn="base"/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Аналоговые изображения: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 fontAlgn="base"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традиционная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пленочная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рентгенография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 fontAlgn="base"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линейная томография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аналоговая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рентгеноскопия.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333" y="4916203"/>
            <a:ext cx="374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Компьютерная томография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3" y="1615908"/>
            <a:ext cx="5331007" cy="3198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88505" y="1507051"/>
            <a:ext cx="5573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помощью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компьютера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из сигналов, хранящихся в магнитной памяти, по сложным алгоритмам создается (реконструируется)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изображение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органов. </a:t>
            </a:r>
            <a:endPara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000"/>
            <a:r>
              <a:rPr lang="ru-RU" sz="2400" b="1" dirty="0">
                <a:latin typeface="+mj-lt"/>
              </a:rPr>
              <a:t>Цифровые изображения </a:t>
            </a:r>
            <a:r>
              <a:rPr lang="ru-RU" sz="2400" dirty="0">
                <a:latin typeface="+mj-lt"/>
              </a:rPr>
              <a:t>характеризуются </a:t>
            </a:r>
            <a:r>
              <a:rPr lang="ru-RU" sz="2400" b="1" dirty="0">
                <a:latin typeface="+mj-lt"/>
              </a:rPr>
              <a:t>высоким</a:t>
            </a:r>
            <a:r>
              <a:rPr lang="ru-RU" sz="2400" dirty="0">
                <a:latin typeface="+mj-lt"/>
              </a:rPr>
              <a:t> качеством, отсутствием посторонних сигналов (шумов). 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Дигитайзеры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3" y="1667654"/>
            <a:ext cx="5521970" cy="2890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70943" y="160640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 fontAlgn="base">
              <a:spcAft>
                <a:spcPts val="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</a:rPr>
              <a:t>Аналоговые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медицинские изображения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могут быть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преобразованы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в матричные, и наоборот, матричные – в аналоговые. Оцифровку аналоговых изображений с твердых носителей и ввод их в память компьютера осуществляют с помощью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сканеров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indent="90000" algn="just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оцифровки пленочных рентгенограмм применяются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транспарентные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сканеры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дигитайзеры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1476" y="344667"/>
            <a:ext cx="9459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при компьютерной томографии, синхронизированной с ЭКГ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251" y="5173871"/>
            <a:ext cx="766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включает в точно заданное время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кардиоцикла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диастолу (прямоугольник на кривой ЭКГ)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81" y="1844044"/>
            <a:ext cx="5798474" cy="3245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6978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Векторные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18241" b="557"/>
          <a:stretch/>
        </p:blipFill>
        <p:spPr>
          <a:xfrm>
            <a:off x="160421" y="1484769"/>
            <a:ext cx="5165557" cy="411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91447" y="18823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диагностических изображений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дисплее может иметь двоякий характер.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Векторные изображения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состоят из набора элементарных линий и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кривых.</a:t>
            </a:r>
          </a:p>
          <a:p>
            <a:pPr indent="90000"/>
            <a:r>
              <a:rPr lang="ru-RU" sz="2400" dirty="0">
                <a:latin typeface="+mj-lt"/>
              </a:rPr>
              <a:t>К недостаткам </a:t>
            </a:r>
            <a:r>
              <a:rPr lang="ru-RU" sz="2400" b="1" dirty="0">
                <a:latin typeface="+mj-lt"/>
              </a:rPr>
              <a:t>векторных изображений </a:t>
            </a:r>
            <a:r>
              <a:rPr lang="ru-RU" sz="2400" dirty="0">
                <a:latin typeface="+mj-lt"/>
              </a:rPr>
              <a:t>относится необходимость значительных ресурсов адресуемой памяти компьютера.</a:t>
            </a:r>
          </a:p>
          <a:p>
            <a:pPr indent="90000"/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4342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Матричные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88" y="1351811"/>
            <a:ext cx="1756901" cy="1866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39" y="3517416"/>
            <a:ext cx="1640050" cy="2163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17431" y="178917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Матричные изображения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основные в лучевой диагностике. </a:t>
            </a:r>
            <a:r>
              <a:rPr lang="ru-RU" sz="2400" dirty="0">
                <a:latin typeface="+mj-lt"/>
              </a:rPr>
              <a:t>Они имеют в своей основе растр, состоящий из большого числа ячеек – </a:t>
            </a:r>
            <a:r>
              <a:rPr lang="ru-RU" sz="2400" b="1" dirty="0">
                <a:latin typeface="+mj-lt"/>
              </a:rPr>
              <a:t>пикселей</a:t>
            </a:r>
            <a:r>
              <a:rPr lang="ru-RU" sz="2400" dirty="0">
                <a:latin typeface="+mj-lt"/>
              </a:rPr>
              <a:t>, либо, при объемном характере, – </a:t>
            </a:r>
            <a:r>
              <a:rPr lang="ru-RU" sz="2400" b="1" dirty="0" err="1">
                <a:latin typeface="+mj-lt"/>
              </a:rPr>
              <a:t>вокселей</a:t>
            </a:r>
            <a:r>
              <a:rPr lang="ru-RU" sz="2400" dirty="0">
                <a:latin typeface="+mj-lt"/>
              </a:rPr>
              <a:t>. Для представления </a:t>
            </a:r>
            <a:r>
              <a:rPr lang="ru-RU" sz="2400" b="1" dirty="0" smtClean="0">
                <a:latin typeface="+mj-lt"/>
              </a:rPr>
              <a:t>изображений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в виде </a:t>
            </a:r>
            <a:r>
              <a:rPr lang="ru-RU" sz="2400" b="1" dirty="0">
                <a:latin typeface="+mj-lt"/>
              </a:rPr>
              <a:t>твердых копий </a:t>
            </a:r>
            <a:r>
              <a:rPr lang="ru-RU" sz="2400" dirty="0">
                <a:latin typeface="+mj-lt"/>
              </a:rPr>
              <a:t>единственным правильным решением является использования </a:t>
            </a:r>
            <a:r>
              <a:rPr lang="ru-RU" sz="2400" b="1" dirty="0">
                <a:latin typeface="+mj-lt"/>
              </a:rPr>
              <a:t>лазерных</a:t>
            </a:r>
            <a:r>
              <a:rPr lang="ru-RU" sz="2400" dirty="0">
                <a:latin typeface="+mj-lt"/>
              </a:rPr>
              <a:t> или </a:t>
            </a:r>
            <a:r>
              <a:rPr lang="ru-RU" sz="2400" b="1" dirty="0">
                <a:latin typeface="+mj-lt"/>
              </a:rPr>
              <a:t>инфракрасных камер</a:t>
            </a:r>
            <a:r>
              <a:rPr lang="ru-RU" sz="2400" dirty="0">
                <a:latin typeface="+mj-lt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4985" y="2058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4852" y="15209"/>
            <a:ext cx="941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величины матрицы на качество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913" y="5262016"/>
            <a:ext cx="1008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матрица размером 64x64; б - 128x128; в - 256x256; г - 512x512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пикселей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97" y="1323958"/>
            <a:ext cx="3950970" cy="3938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9699" y="203056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699" y="402594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4985" y="4029070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5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2445</TotalTime>
  <Words>1206</Words>
  <Application>Microsoft Office PowerPoint</Application>
  <PresentationFormat>Широкоэкранный</PresentationFormat>
  <Paragraphs>192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источники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Gorshenin Alexey</cp:lastModifiedBy>
  <cp:revision>141</cp:revision>
  <dcterms:created xsi:type="dcterms:W3CDTF">2016-11-18T14:12:19Z</dcterms:created>
  <dcterms:modified xsi:type="dcterms:W3CDTF">2021-12-14T08:13:18Z</dcterms:modified>
</cp:coreProperties>
</file>