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2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000B"/>
    <a:srgbClr val="29364B"/>
    <a:srgbClr val="481419"/>
    <a:srgbClr val="006CFF"/>
    <a:srgbClr val="0041B6"/>
    <a:srgbClr val="F9D600"/>
    <a:srgbClr val="324057"/>
    <a:srgbClr val="007CCE"/>
    <a:srgbClr val="2A1255"/>
    <a:srgbClr val="A58C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64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897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788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524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641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043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690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334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623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941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823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34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17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1171214" y="1823012"/>
            <a:ext cx="4983979" cy="95615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spc="50" dirty="0">
                <a:ln w="0"/>
                <a:solidFill>
                  <a:srgbClr val="97000B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</a:t>
            </a:r>
          </a:p>
          <a:p>
            <a:r>
              <a:rPr lang="ru-RU" sz="4000" b="1" spc="50" dirty="0">
                <a:ln w="0"/>
                <a:solidFill>
                  <a:srgbClr val="97000B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цифровой модели </a:t>
            </a:r>
            <a:r>
              <a:rPr lang="ru-RU" sz="4000" b="1" spc="50" dirty="0" smtClean="0">
                <a:ln w="0"/>
                <a:solidFill>
                  <a:srgbClr val="97000B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4000" b="1" spc="50" dirty="0" err="1">
                <a:ln w="0"/>
                <a:solidFill>
                  <a:srgbClr val="97000B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прототипированию</a:t>
            </a:r>
            <a:r>
              <a:rPr lang="ru-RU" sz="4000" b="1" spc="50" dirty="0">
                <a:ln w="0"/>
                <a:solidFill>
                  <a:srgbClr val="97000B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 3D</a:t>
            </a:r>
            <a:r>
              <a:rPr lang="ru-RU" sz="4000" b="1" spc="50" dirty="0" smtClean="0">
                <a:ln w="0"/>
                <a:solidFill>
                  <a:srgbClr val="97000B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­-принтере</a:t>
            </a:r>
            <a:endParaRPr lang="en-US" sz="4000" b="1" spc="50" dirty="0">
              <a:ln w="0"/>
              <a:solidFill>
                <a:srgbClr val="97000B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 descr="Фирменный стиль СПбГЭТУ «ЛЭТИ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24" y="228288"/>
            <a:ext cx="905790" cy="90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ОмГТУ: Об университете. Омский Государственный технический университет.  Официальный сайт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5592" y="273323"/>
            <a:ext cx="906670" cy="858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6"/>
          <p:cNvSpPr txBox="1"/>
          <p:nvPr/>
        </p:nvSpPr>
        <p:spPr>
          <a:xfrm>
            <a:off x="4654832" y="6320012"/>
            <a:ext cx="2807179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Грицай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Александр Сергеевич,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ОмГТУ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Блохин Александр Владимирович,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ОмГТУ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9">
            <a:extLst>
              <a:ext uri="{FF2B5EF4-FFF2-40B4-BE49-F238E27FC236}">
                <a16:creationId xmlns:a16="http://schemas.microsoft.com/office/drawing/2014/main" id="{25549762-AF8C-43A9-A057-F2D195AE6034}"/>
              </a:ext>
            </a:extLst>
          </p:cNvPr>
          <p:cNvSpPr txBox="1"/>
          <p:nvPr/>
        </p:nvSpPr>
        <p:spPr bwMode="auto">
          <a:xfrm>
            <a:off x="6058421" y="3615474"/>
            <a:ext cx="67875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>
                <a:latin typeface="+mj-lt"/>
                <a:cs typeface="Times New Roman" panose="02020603050405020304" pitchFamily="18" charset="0"/>
              </a:rPr>
              <a:t>Ассистент кафедры</a:t>
            </a:r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+mj-lt"/>
                <a:cs typeface="Times New Roman" panose="02020603050405020304" pitchFamily="18" charset="0"/>
              </a:rPr>
              <a:t>«Информатика </a:t>
            </a:r>
            <a:r>
              <a:rPr lang="ru-RU" sz="2000" dirty="0">
                <a:latin typeface="+mj-lt"/>
                <a:cs typeface="Times New Roman" panose="02020603050405020304" pitchFamily="18" charset="0"/>
              </a:rPr>
              <a:t>и вычислительная техника»</a:t>
            </a:r>
          </a:p>
          <a:p>
            <a:r>
              <a:rPr lang="ru-RU" sz="2000" dirty="0">
                <a:latin typeface="+mj-lt"/>
                <a:cs typeface="Times New Roman" panose="02020603050405020304" pitchFamily="18" charset="0"/>
              </a:rPr>
              <a:t>ФГБОУ ВО </a:t>
            </a:r>
            <a:r>
              <a:rPr lang="ru-RU" sz="2000" dirty="0" smtClean="0">
                <a:latin typeface="+mj-lt"/>
                <a:cs typeface="Times New Roman" panose="02020603050405020304" pitchFamily="18" charset="0"/>
              </a:rPr>
              <a:t>«Омский </a:t>
            </a:r>
            <a:r>
              <a:rPr lang="ru-RU" sz="2000" dirty="0">
                <a:latin typeface="+mj-lt"/>
                <a:cs typeface="Times New Roman" panose="02020603050405020304" pitchFamily="18" charset="0"/>
              </a:rPr>
              <a:t>государственный технический </a:t>
            </a:r>
            <a:r>
              <a:rPr lang="ru-RU" sz="2000" dirty="0" smtClean="0">
                <a:latin typeface="+mj-lt"/>
                <a:cs typeface="Times New Roman" panose="02020603050405020304" pitchFamily="18" charset="0"/>
              </a:rPr>
              <a:t>университет»</a:t>
            </a:r>
            <a:endParaRPr lang="ru-RU" sz="2000" dirty="0">
              <a:latin typeface="+mj-lt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+mj-lt"/>
                <a:cs typeface="Times New Roman" panose="02020603050405020304" pitchFamily="18" charset="0"/>
              </a:rPr>
              <a:t>Блохин Александр Владимирович</a:t>
            </a:r>
            <a:endParaRPr lang="ru-RU" sz="20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65424" y="3615474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+mj-lt"/>
              </a:rPr>
              <a:t>к.т.н., доцент, заведующий кафедрой</a:t>
            </a:r>
          </a:p>
          <a:p>
            <a:r>
              <a:rPr lang="ru-RU" sz="2000" dirty="0">
                <a:latin typeface="+mj-lt"/>
              </a:rPr>
              <a:t>«Информатика и вычислительная техника»</a:t>
            </a:r>
          </a:p>
          <a:p>
            <a:r>
              <a:rPr lang="ru-RU" sz="2000" dirty="0">
                <a:latin typeface="+mj-lt"/>
              </a:rPr>
              <a:t>ФГБОУ </a:t>
            </a:r>
            <a:r>
              <a:rPr lang="ru-RU" sz="2000">
                <a:latin typeface="+mj-lt"/>
              </a:rPr>
              <a:t>ВО </a:t>
            </a:r>
            <a:r>
              <a:rPr lang="ru-RU" sz="2000" smtClean="0">
                <a:latin typeface="+mj-lt"/>
              </a:rPr>
              <a:t>«Омский </a:t>
            </a:r>
            <a:r>
              <a:rPr lang="ru-RU" sz="2000" dirty="0">
                <a:latin typeface="+mj-lt"/>
              </a:rPr>
              <a:t>государственный </a:t>
            </a:r>
            <a:r>
              <a:rPr lang="ru-RU" sz="2000">
                <a:latin typeface="+mj-lt"/>
              </a:rPr>
              <a:t>технический </a:t>
            </a:r>
            <a:r>
              <a:rPr lang="ru-RU" sz="2000" smtClean="0">
                <a:latin typeface="+mj-lt"/>
              </a:rPr>
              <a:t>университет»</a:t>
            </a:r>
            <a:endParaRPr lang="ru-RU" sz="2000" dirty="0">
              <a:latin typeface="+mj-lt"/>
            </a:endParaRPr>
          </a:p>
          <a:p>
            <a:r>
              <a:rPr lang="ru-RU" sz="2000" dirty="0" err="1">
                <a:latin typeface="+mj-lt"/>
              </a:rPr>
              <a:t>Грицай</a:t>
            </a:r>
            <a:r>
              <a:rPr lang="ru-RU" sz="2000" dirty="0">
                <a:latin typeface="+mj-lt"/>
              </a:rPr>
              <a:t> Александр Сергеевич</a:t>
            </a:r>
          </a:p>
        </p:txBody>
      </p:sp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ОмГТУ: Об университете. Омский Государственный технический университет.  Официальный сайт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5592" y="344667"/>
            <a:ext cx="906670" cy="858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033752" y="344667"/>
            <a:ext cx="63781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G-code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634" y="1523919"/>
            <a:ext cx="4628236" cy="4203112"/>
          </a:xfrm>
          <a:prstGeom prst="rect">
            <a:avLst/>
          </a:prstGeom>
        </p:spPr>
      </p:pic>
      <p:pic>
        <p:nvPicPr>
          <p:cNvPr id="6" name="Picture 4" descr="Фирменный стиль СПбГЭТУ «ЛЭТИ»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98" y="344667"/>
            <a:ext cx="905790" cy="90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1529753" y="6428280"/>
            <a:ext cx="43226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10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766262" y="1523919"/>
            <a:ext cx="6096000" cy="4062651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90000">
              <a:spcAft>
                <a:spcPts val="0"/>
              </a:spcAft>
            </a:pPr>
            <a:r>
              <a:rPr lang="ru-RU" sz="2400" b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Cura</a:t>
            </a:r>
            <a:r>
              <a:rPr lang="ru-RU" sz="24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3D </a:t>
            </a:r>
            <a:r>
              <a:rPr lang="ru-RU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берет </a:t>
            </a:r>
            <a:r>
              <a:rPr lang="ru-RU" sz="24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3D–модель</a:t>
            </a:r>
            <a:r>
              <a:rPr lang="ru-RU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преобразует ее в слои, которые будут выкладываться на рабочий стол, и создает набор инструкций для принтера — как он должен работать, слой за слоем.</a:t>
            </a:r>
          </a:p>
          <a:p>
            <a:pPr indent="90000"/>
            <a:r>
              <a:rPr lang="ru-RU" sz="2400" dirty="0">
                <a:latin typeface="+mj-lt"/>
                <a:ea typeface="Calibri" panose="020F0502020204030204" pitchFamily="34" charset="0"/>
              </a:rPr>
              <a:t>Эти инструкции и есть </a:t>
            </a:r>
            <a:r>
              <a:rPr lang="ru-RU" sz="2400" b="1" dirty="0">
                <a:latin typeface="+mj-lt"/>
                <a:ea typeface="Calibri" panose="020F0502020204030204" pitchFamily="34" charset="0"/>
              </a:rPr>
              <a:t>G-</a:t>
            </a:r>
            <a:r>
              <a:rPr lang="ru-RU" sz="2400" b="1" dirty="0" err="1">
                <a:latin typeface="+mj-lt"/>
                <a:ea typeface="Calibri" panose="020F0502020204030204" pitchFamily="34" charset="0"/>
              </a:rPr>
              <a:t>Code</a:t>
            </a:r>
            <a:r>
              <a:rPr lang="ru-RU" sz="2400" dirty="0">
                <a:latin typeface="+mj-lt"/>
                <a:ea typeface="Calibri" panose="020F0502020204030204" pitchFamily="34" charset="0"/>
              </a:rPr>
              <a:t>, текстовый документ с расширением </a:t>
            </a:r>
            <a:r>
              <a:rPr lang="ru-RU" sz="2400" b="1" dirty="0">
                <a:latin typeface="+mj-lt"/>
                <a:ea typeface="Calibri" panose="020F0502020204030204" pitchFamily="34" charset="0"/>
              </a:rPr>
              <a:t>.</a:t>
            </a:r>
            <a:r>
              <a:rPr lang="ru-RU" sz="2400" b="1" dirty="0" err="1">
                <a:latin typeface="+mj-lt"/>
                <a:ea typeface="Calibri" panose="020F0502020204030204" pitchFamily="34" charset="0"/>
              </a:rPr>
              <a:t>gcode</a:t>
            </a:r>
            <a:r>
              <a:rPr lang="ru-RU" sz="2400" dirty="0" smtClean="0">
                <a:latin typeface="+mj-lt"/>
                <a:ea typeface="Calibri" panose="020F0502020204030204" pitchFamily="34" charset="0"/>
              </a:rPr>
              <a:t>.</a:t>
            </a:r>
          </a:p>
          <a:p>
            <a:pPr indent="90000"/>
            <a:r>
              <a:rPr lang="ru-RU" sz="2400" dirty="0">
                <a:latin typeface="+mj-lt"/>
              </a:rPr>
              <a:t>Это может пригодиться для того, чтобы решить некоторые проблемы, которые могут возникнуть при </a:t>
            </a:r>
            <a:r>
              <a:rPr lang="ru-RU" sz="2400" b="1" dirty="0">
                <a:latin typeface="+mj-lt"/>
              </a:rPr>
              <a:t>3D–печати</a:t>
            </a:r>
            <a:r>
              <a:rPr lang="ru-RU" sz="2400" dirty="0">
                <a:latin typeface="+mj-lt"/>
              </a:rPr>
              <a:t>.</a:t>
            </a:r>
          </a:p>
          <a:p>
            <a:endParaRPr lang="ru-RU" dirty="0"/>
          </a:p>
        </p:txBody>
      </p:sp>
      <p:sp>
        <p:nvSpPr>
          <p:cNvPr id="10" name="TextBox 6"/>
          <p:cNvSpPr txBox="1"/>
          <p:nvPr/>
        </p:nvSpPr>
        <p:spPr>
          <a:xfrm>
            <a:off x="4654832" y="6320012"/>
            <a:ext cx="2807179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Грицай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Александр Сергеевич,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ОмГТУ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Блохин Александр Владимирович,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ОмГТУ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05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ОмГТУ: Об университете. Омский Государственный технический университет.  Официальный сайт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5592" y="344667"/>
            <a:ext cx="906670" cy="858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149469" y="344667"/>
            <a:ext cx="63781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 работы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61" y="1379621"/>
            <a:ext cx="5467254" cy="4319054"/>
          </a:xfrm>
          <a:prstGeom prst="rect">
            <a:avLst/>
          </a:prstGeom>
        </p:spPr>
      </p:pic>
      <p:pic>
        <p:nvPicPr>
          <p:cNvPr id="6" name="Picture 4" descr="Фирменный стиль СПбГЭТУ «ЛЭТИ»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98" y="344667"/>
            <a:ext cx="905790" cy="90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1529753" y="6428280"/>
            <a:ext cx="43226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11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975749" y="2194149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90000" algn="just">
              <a:spcAft>
                <a:spcPts val="0"/>
              </a:spcAft>
            </a:pPr>
            <a:r>
              <a:rPr lang="ru-RU" sz="2400" b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Cura</a:t>
            </a:r>
            <a:r>
              <a:rPr lang="ru-RU" sz="24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3D </a:t>
            </a:r>
            <a:r>
              <a:rPr lang="ru-RU" sz="2400" dirty="0">
                <a:latin typeface="+mj-lt"/>
              </a:rPr>
              <a:t>–</a:t>
            </a:r>
            <a:r>
              <a:rPr lang="ru-RU" sz="2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программа </a:t>
            </a:r>
            <a:r>
              <a:rPr lang="ru-RU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мультиплатформенная</a:t>
            </a:r>
            <a:r>
              <a:rPr lang="ru-RU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для нее предлагаются инсталляторы под </a:t>
            </a:r>
            <a:r>
              <a:rPr lang="ru-RU" sz="2400" b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Linux</a:t>
            </a:r>
            <a:r>
              <a:rPr lang="ru-RU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Mac</a:t>
            </a:r>
            <a:r>
              <a:rPr lang="ru-RU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en-US" sz="2400" b="1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Windows</a:t>
            </a:r>
            <a:r>
              <a:rPr lang="ru-RU" sz="2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Все версии можно бесплатно загрузить на сайте </a:t>
            </a:r>
            <a:r>
              <a:rPr lang="ru-RU" sz="2400" b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Ultimaker</a:t>
            </a:r>
            <a:r>
              <a:rPr lang="ru-RU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indent="90000" algn="just">
              <a:spcAft>
                <a:spcPts val="0"/>
              </a:spcAft>
            </a:pPr>
            <a:r>
              <a:rPr lang="ru-RU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Скачайте файл под вашу операционную систему и запустите </a:t>
            </a:r>
            <a:r>
              <a:rPr lang="ru-RU" sz="2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установку</a:t>
            </a:r>
            <a:r>
              <a:rPr lang="ru-RU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342900" indent="90000" algn="just">
              <a:spcAft>
                <a:spcPts val="0"/>
              </a:spcAft>
              <a:buFont typeface="+mj-lt"/>
              <a:buAutoNum type="arabicParenR"/>
            </a:pPr>
            <a:r>
              <a:rPr lang="ru-RU" sz="2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Запустите </a:t>
            </a:r>
            <a:r>
              <a:rPr lang="ru-RU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Cura</a:t>
            </a:r>
            <a:r>
              <a:rPr lang="ru-RU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3D.</a:t>
            </a:r>
          </a:p>
          <a:p>
            <a:pPr marL="342900" indent="90000">
              <a:buFont typeface="+mj-lt"/>
              <a:buAutoNum type="arabicParenR"/>
            </a:pPr>
            <a:r>
              <a:rPr lang="ru-RU" sz="2400" dirty="0" smtClean="0">
                <a:latin typeface="+mj-lt"/>
                <a:ea typeface="Calibri" panose="020F0502020204030204" pitchFamily="34" charset="0"/>
              </a:rPr>
              <a:t>Выберите </a:t>
            </a:r>
            <a:r>
              <a:rPr lang="ru-RU" sz="2400" dirty="0">
                <a:latin typeface="+mj-lt"/>
                <a:ea typeface="Calibri" panose="020F0502020204030204" pitchFamily="34" charset="0"/>
              </a:rPr>
              <a:t>модель вашего принтера.</a:t>
            </a:r>
            <a:endParaRPr lang="ru-RU" sz="2400" dirty="0">
              <a:latin typeface="+mj-lt"/>
            </a:endParaRPr>
          </a:p>
        </p:txBody>
      </p:sp>
      <p:sp>
        <p:nvSpPr>
          <p:cNvPr id="10" name="TextBox 6"/>
          <p:cNvSpPr txBox="1"/>
          <p:nvPr/>
        </p:nvSpPr>
        <p:spPr>
          <a:xfrm>
            <a:off x="4654832" y="6320012"/>
            <a:ext cx="2807179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Грицай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Александр Сергеевич,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ОмГТУ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Блохин Александр Владимирович,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ОмГТУ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62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ОмГТУ: Об университете. Омский Государственный технический университет.  Официальный сайт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5592" y="344667"/>
            <a:ext cx="906670" cy="858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014265" y="419929"/>
            <a:ext cx="63781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Рабочее окно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6495" y="1203077"/>
            <a:ext cx="8233665" cy="4464552"/>
          </a:xfrm>
          <a:prstGeom prst="rect">
            <a:avLst/>
          </a:prstGeom>
        </p:spPr>
      </p:pic>
      <p:sp>
        <p:nvSpPr>
          <p:cNvPr id="4" name="Стрелка вправо 3"/>
          <p:cNvSpPr/>
          <p:nvPr/>
        </p:nvSpPr>
        <p:spPr>
          <a:xfrm rot="8043824">
            <a:off x="3071053" y="1028285"/>
            <a:ext cx="274320" cy="2743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21440491">
            <a:off x="7859183" y="3298193"/>
            <a:ext cx="274320" cy="2743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10800000">
            <a:off x="2433742" y="3298193"/>
            <a:ext cx="274320" cy="2743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4" descr="Фирменный стиль СПбГЭТУ «ЛЭТИ»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98" y="344667"/>
            <a:ext cx="905790" cy="90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1529753" y="6428280"/>
            <a:ext cx="43226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12</a:t>
            </a:r>
            <a:endParaRPr lang="ru-RU" dirty="0"/>
          </a:p>
        </p:txBody>
      </p:sp>
      <p:sp>
        <p:nvSpPr>
          <p:cNvPr id="13" name="TextBox 6"/>
          <p:cNvSpPr txBox="1"/>
          <p:nvPr/>
        </p:nvSpPr>
        <p:spPr>
          <a:xfrm>
            <a:off x="4654832" y="6320012"/>
            <a:ext cx="2807179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Грицай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Александр Сергеевич,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ОмГТУ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Блохин Александр Владимирович,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ОмГТУ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63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ОмГТУ: Об университете. Омский Государственный технический университет.  Официальный сайт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5592" y="344667"/>
            <a:ext cx="906670" cy="858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018594" y="344667"/>
            <a:ext cx="63781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моделью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698" y="2148173"/>
            <a:ext cx="5343281" cy="3230034"/>
          </a:xfrm>
          <a:prstGeom prst="rect">
            <a:avLst/>
          </a:prstGeom>
        </p:spPr>
      </p:pic>
      <p:pic>
        <p:nvPicPr>
          <p:cNvPr id="6" name="Picture 4" descr="Фирменный стиль СПбГЭТУ «ЛЭТИ»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98" y="344667"/>
            <a:ext cx="905790" cy="90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1529753" y="6428280"/>
            <a:ext cx="43226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1</a:t>
            </a:r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649883" y="1802647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90000" algn="just">
              <a:spcAft>
                <a:spcPts val="0"/>
              </a:spcAft>
            </a:pPr>
            <a:r>
              <a:rPr lang="ru-RU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Загрузка 3D–файла в </a:t>
            </a:r>
            <a:r>
              <a:rPr lang="ru-RU" sz="2400" b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Cura</a:t>
            </a:r>
            <a:r>
              <a:rPr lang="ru-RU" sz="24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3D</a:t>
            </a:r>
            <a:r>
              <a:rPr lang="ru-RU" sz="2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2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90000" algn="just">
              <a:spcAft>
                <a:spcPts val="0"/>
              </a:spcAft>
              <a:buAutoNum type="arabicPeriod"/>
            </a:pPr>
            <a:r>
              <a:rPr lang="ru-RU" sz="2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Откройте </a:t>
            </a:r>
            <a:r>
              <a:rPr lang="ru-RU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нужный </a:t>
            </a:r>
            <a:r>
              <a:rPr lang="ru-RU" sz="24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STL-</a:t>
            </a:r>
            <a:r>
              <a:rPr lang="ru-RU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или </a:t>
            </a:r>
            <a:r>
              <a:rPr lang="ru-RU" sz="24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OBJ-файл</a:t>
            </a:r>
            <a:r>
              <a:rPr lang="ru-RU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выбрав наверху слева </a:t>
            </a:r>
            <a:r>
              <a:rPr lang="ru-RU" sz="24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команду </a:t>
            </a:r>
            <a:r>
              <a:rPr lang="ru-RU" sz="2400" b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File</a:t>
            </a:r>
            <a:r>
              <a:rPr lang="ru-RU" sz="24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&gt; </a:t>
            </a:r>
            <a:r>
              <a:rPr lang="ru-RU" sz="2400" b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Open</a:t>
            </a:r>
            <a:r>
              <a:rPr lang="ru-RU" sz="24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File</a:t>
            </a:r>
            <a:r>
              <a:rPr lang="ru-RU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b="1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90000" algn="just">
              <a:spcAft>
                <a:spcPts val="0"/>
              </a:spcAft>
              <a:buAutoNum type="arabicPeriod"/>
            </a:pPr>
            <a:r>
              <a:rPr lang="ru-RU" sz="2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Модель загружена</a:t>
            </a:r>
            <a:r>
              <a:rPr lang="en-US" sz="2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2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Если все в порядке, модель будет подсвечена желтым. Если есть проблемы, подсветка будет серой, а </a:t>
            </a:r>
            <a:r>
              <a:rPr lang="ru-RU" sz="2400" b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Cura</a:t>
            </a:r>
            <a:r>
              <a:rPr lang="ru-RU" sz="24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3D </a:t>
            </a:r>
            <a:r>
              <a:rPr lang="ru-RU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подскажет, почему модель не может быть напечатана.</a:t>
            </a:r>
            <a:endParaRPr lang="ru-RU" sz="2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6"/>
          <p:cNvSpPr txBox="1"/>
          <p:nvPr/>
        </p:nvSpPr>
        <p:spPr>
          <a:xfrm>
            <a:off x="4654832" y="6320012"/>
            <a:ext cx="2807179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Грицай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Александр Сергеевич,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ОмГТУ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Блохин Александр Владимирович,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ОмГТУ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20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ОмГТУ: Об университете. Омский Государственный технический университет.  Официальный сайт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5592" y="344667"/>
            <a:ext cx="906670" cy="858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296487" y="419929"/>
            <a:ext cx="96591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Просмотр модели в режиме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Solid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(сплошной)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016" y="1743368"/>
            <a:ext cx="4373731" cy="4083854"/>
          </a:xfrm>
          <a:prstGeom prst="rect">
            <a:avLst/>
          </a:prstGeom>
        </p:spPr>
      </p:pic>
      <p:pic>
        <p:nvPicPr>
          <p:cNvPr id="6" name="Picture 4" descr="Фирменный стиль СПбГЭТУ «ЛЭТИ»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98" y="344667"/>
            <a:ext cx="905790" cy="90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1529753" y="6428280"/>
            <a:ext cx="43226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14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117431" y="2427590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90000" algn="just">
              <a:spcAft>
                <a:spcPts val="0"/>
              </a:spcAft>
            </a:pPr>
            <a:r>
              <a:rPr lang="ru-RU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2400" b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Cura</a:t>
            </a:r>
            <a:r>
              <a:rPr lang="ru-RU" sz="24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3D </a:t>
            </a:r>
            <a:r>
              <a:rPr lang="ru-RU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есть три основных режима просмотра модели, каждый из которых полезен в различных ситуациях, особенно если возникают проблемы при печати</a:t>
            </a:r>
            <a:r>
              <a:rPr lang="ru-RU" sz="2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indent="90000" algn="just">
              <a:spcAft>
                <a:spcPts val="0"/>
              </a:spcAft>
            </a:pPr>
            <a:r>
              <a:rPr lang="ru-RU" sz="2400" b="1" dirty="0" err="1" smtClean="0">
                <a:latin typeface="+mj-lt"/>
              </a:rPr>
              <a:t>Solid</a:t>
            </a:r>
            <a:r>
              <a:rPr lang="ru-RU" sz="2400" dirty="0">
                <a:latin typeface="+mj-lt"/>
              </a:rPr>
              <a:t> </a:t>
            </a:r>
            <a:r>
              <a:rPr lang="ru-RU" dirty="0"/>
              <a:t>–</a:t>
            </a:r>
            <a:r>
              <a:rPr lang="ru-RU" sz="2400" dirty="0" smtClean="0">
                <a:latin typeface="+mj-lt"/>
              </a:rPr>
              <a:t> </a:t>
            </a:r>
            <a:r>
              <a:rPr lang="ru-RU" sz="2400" dirty="0">
                <a:latin typeface="+mj-lt"/>
              </a:rPr>
              <a:t>э</a:t>
            </a:r>
            <a:r>
              <a:rPr lang="ru-RU" sz="2400" dirty="0" smtClean="0">
                <a:latin typeface="+mj-lt"/>
              </a:rPr>
              <a:t>то сплошной </a:t>
            </a:r>
            <a:r>
              <a:rPr lang="ru-RU" sz="2400" dirty="0">
                <a:latin typeface="+mj-lt"/>
              </a:rPr>
              <a:t>режим по умолчанию, который позволяет увидеть модель так, как он будет выглядеть в итоге.</a:t>
            </a:r>
            <a:endParaRPr lang="ru-RU" sz="2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6"/>
          <p:cNvSpPr txBox="1"/>
          <p:nvPr/>
        </p:nvSpPr>
        <p:spPr>
          <a:xfrm>
            <a:off x="4654832" y="6320012"/>
            <a:ext cx="2807179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Грицай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Александр Сергеевич,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ОмГТУ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Блохин Александр Владимирович,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ОмГТУ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91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ОмГТУ: Об университете. Омский Государственный технический университет.  Официальный сайт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5592" y="344667"/>
            <a:ext cx="906670" cy="858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296488" y="419929"/>
            <a:ext cx="96591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Просмотр модели в режиме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X-Ray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(рентген)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818" y="1743368"/>
            <a:ext cx="4594600" cy="3964627"/>
          </a:xfrm>
          <a:prstGeom prst="rect">
            <a:avLst/>
          </a:prstGeom>
        </p:spPr>
      </p:pic>
      <p:pic>
        <p:nvPicPr>
          <p:cNvPr id="8" name="Picture 4" descr="Фирменный стиль СПбГЭТУ «ЛЭТИ»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98" y="344667"/>
            <a:ext cx="905790" cy="90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1529753" y="6428280"/>
            <a:ext cx="43226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15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433753" y="2783477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90000"/>
            <a:r>
              <a:rPr lang="ru-RU" sz="2400" b="1" dirty="0">
                <a:latin typeface="+mj-lt"/>
                <a:ea typeface="Calibri" panose="020F0502020204030204" pitchFamily="34" charset="0"/>
              </a:rPr>
              <a:t>X-</a:t>
            </a:r>
            <a:r>
              <a:rPr lang="ru-RU" sz="2400" b="1" dirty="0" err="1">
                <a:latin typeface="+mj-lt"/>
                <a:ea typeface="Calibri" panose="020F0502020204030204" pitchFamily="34" charset="0"/>
              </a:rPr>
              <a:t>Ray</a:t>
            </a:r>
            <a:r>
              <a:rPr lang="ru-RU" sz="2400" b="1" dirty="0">
                <a:latin typeface="+mj-lt"/>
                <a:ea typeface="Calibri" panose="020F0502020204030204" pitchFamily="34" charset="0"/>
              </a:rPr>
              <a:t> (Рентген). </a:t>
            </a:r>
            <a:r>
              <a:rPr lang="ru-RU" sz="2400" dirty="0">
                <a:latin typeface="+mj-lt"/>
                <a:ea typeface="Calibri" panose="020F0502020204030204" pitchFamily="34" charset="0"/>
              </a:rPr>
              <a:t>Эта опция пригодится тогда, когда с печатью какие-то проблемы и нужно быстро посмотреть на внутреннюю структуру объекта. </a:t>
            </a:r>
            <a:endParaRPr lang="ru-RU" sz="2400" dirty="0">
              <a:latin typeface="+mj-lt"/>
            </a:endParaRPr>
          </a:p>
        </p:txBody>
      </p:sp>
      <p:sp>
        <p:nvSpPr>
          <p:cNvPr id="11" name="TextBox 6"/>
          <p:cNvSpPr txBox="1"/>
          <p:nvPr/>
        </p:nvSpPr>
        <p:spPr>
          <a:xfrm>
            <a:off x="4654832" y="6320012"/>
            <a:ext cx="2807179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Грицай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Александр Сергеевич,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ОмГТУ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Блохин Александр Владимирович,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ОмГТУ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851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ОмГТУ: Об университете. Омский Государственный технический университет.  Официальный сайт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5592" y="344667"/>
            <a:ext cx="906670" cy="858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296488" y="419929"/>
            <a:ext cx="9659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Просмотр модели в режиме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Layers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(слои)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698" y="1321189"/>
            <a:ext cx="5170256" cy="4526685"/>
          </a:xfrm>
          <a:prstGeom prst="rect">
            <a:avLst/>
          </a:prstGeom>
        </p:spPr>
      </p:pic>
      <p:pic>
        <p:nvPicPr>
          <p:cNvPr id="6" name="Picture 4" descr="Фирменный стиль СПбГЭТУ «ЛЭТИ»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98" y="344667"/>
            <a:ext cx="905790" cy="90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1529753" y="6428280"/>
            <a:ext cx="43226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16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866014" y="2395699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90000"/>
            <a:r>
              <a:rPr lang="ru-RU" sz="2400" b="1" dirty="0" err="1">
                <a:latin typeface="+mj-lt"/>
                <a:ea typeface="Calibri" panose="020F0502020204030204" pitchFamily="34" charset="0"/>
              </a:rPr>
              <a:t>Layers</a:t>
            </a:r>
            <a:r>
              <a:rPr lang="ru-RU" sz="2400" dirty="0">
                <a:latin typeface="+mj-lt"/>
                <a:ea typeface="Calibri" panose="020F0502020204030204" pitchFamily="34" charset="0"/>
              </a:rPr>
              <a:t> </a:t>
            </a:r>
            <a:r>
              <a:rPr lang="ru-RU" sz="2400" b="1" dirty="0">
                <a:latin typeface="+mj-lt"/>
                <a:ea typeface="Calibri" panose="020F0502020204030204" pitchFamily="34" charset="0"/>
              </a:rPr>
              <a:t>(Слои)</a:t>
            </a:r>
            <a:r>
              <a:rPr lang="ru-RU" sz="2400" dirty="0">
                <a:latin typeface="+mj-lt"/>
                <a:ea typeface="Calibri" panose="020F0502020204030204" pitchFamily="34" charset="0"/>
              </a:rPr>
              <a:t>. Если печать постоянно прерывается на одном и том же месте, или если у вас какая-то хитрая деталь, и вы хотите убедиться, что все идет как надо, переключитесь на этот (послойный) режим. </a:t>
            </a:r>
            <a:endParaRPr lang="ru-RU" sz="2400" dirty="0">
              <a:latin typeface="+mj-lt"/>
            </a:endParaRPr>
          </a:p>
        </p:txBody>
      </p:sp>
      <p:sp>
        <p:nvSpPr>
          <p:cNvPr id="10" name="TextBox 6"/>
          <p:cNvSpPr txBox="1"/>
          <p:nvPr/>
        </p:nvSpPr>
        <p:spPr>
          <a:xfrm>
            <a:off x="4654832" y="6320012"/>
            <a:ext cx="2807179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Грицай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Александр Сергеевич,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ОмГТУ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Блохин Александр Владимирович,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ОмГТУ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9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ОмГТУ: Об университете. Омский Государственный технический университет.  Официальный сайт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5592" y="344667"/>
            <a:ext cx="906670" cy="858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58459" y="344667"/>
            <a:ext cx="63781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Операции с моделью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484" y="1203076"/>
            <a:ext cx="4243058" cy="389212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8124" y="1203076"/>
            <a:ext cx="3829061" cy="38921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962670" y="5245727"/>
            <a:ext cx="15199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Вращение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35417" y="5229498"/>
            <a:ext cx="20056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Перемещение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4" descr="Фирменный стиль СПбГЭТУ «ЛЭТИ»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98" y="344667"/>
            <a:ext cx="905790" cy="90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1529753" y="6428280"/>
            <a:ext cx="43226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17</a:t>
            </a:r>
            <a:endParaRPr lang="ru-RU" dirty="0"/>
          </a:p>
        </p:txBody>
      </p:sp>
      <p:sp>
        <p:nvSpPr>
          <p:cNvPr id="13" name="TextBox 6"/>
          <p:cNvSpPr txBox="1"/>
          <p:nvPr/>
        </p:nvSpPr>
        <p:spPr>
          <a:xfrm>
            <a:off x="4654832" y="6320012"/>
            <a:ext cx="2807179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Грицай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Александр Сергеевич,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ОмГТУ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Блохин Александр Владимирович,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ОмГТУ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7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ОмГТУ: Об университете. Омский Государственный технический университет.  Официальный сайт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5592" y="344667"/>
            <a:ext cx="906670" cy="858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915249" y="344667"/>
            <a:ext cx="63781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 настроек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98" y="1363498"/>
            <a:ext cx="4591691" cy="4477375"/>
          </a:xfrm>
          <a:prstGeom prst="rect">
            <a:avLst/>
          </a:prstGeom>
        </p:spPr>
      </p:pic>
      <p:pic>
        <p:nvPicPr>
          <p:cNvPr id="6" name="Picture 4" descr="Фирменный стиль СПбГЭТУ «ЛЭТИ»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98" y="344667"/>
            <a:ext cx="905790" cy="90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1529753" y="6428280"/>
            <a:ext cx="43226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18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312927" y="1547817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90000" algn="just">
              <a:spcAft>
                <a:spcPts val="0"/>
              </a:spcAft>
            </a:pPr>
            <a:r>
              <a:rPr lang="ru-RU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Вы можете выбрать несколько типов отображения настроек как представлено на слайде, а именно:</a:t>
            </a:r>
          </a:p>
          <a:p>
            <a:pPr marL="285750" indent="90000" algn="just">
              <a:spcAft>
                <a:spcPts val="0"/>
              </a:spcAft>
              <a:buFontTx/>
              <a:buChar char="―"/>
            </a:pPr>
            <a:r>
              <a:rPr lang="ru-RU" sz="2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Базовые</a:t>
            </a:r>
            <a:r>
              <a:rPr lang="en-US" sz="2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2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90000" algn="just">
              <a:spcAft>
                <a:spcPts val="0"/>
              </a:spcAft>
              <a:buFontTx/>
              <a:buChar char="―"/>
            </a:pPr>
            <a:r>
              <a:rPr lang="ru-RU" sz="2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Расширенные</a:t>
            </a:r>
            <a:r>
              <a:rPr lang="en-US" sz="2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2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90000" algn="just">
              <a:spcAft>
                <a:spcPts val="0"/>
              </a:spcAft>
              <a:buFontTx/>
              <a:buChar char="―"/>
            </a:pPr>
            <a:r>
              <a:rPr lang="ru-RU" sz="2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ru-RU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режиме </a:t>
            </a:r>
            <a:r>
              <a:rPr lang="ru-RU" sz="2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эксперта</a:t>
            </a:r>
            <a:r>
              <a:rPr lang="en-US" sz="2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6"/>
          <p:cNvSpPr txBox="1"/>
          <p:nvPr/>
        </p:nvSpPr>
        <p:spPr>
          <a:xfrm>
            <a:off x="4654832" y="6320012"/>
            <a:ext cx="2807179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Грицай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Александр Сергеевич,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ОмГТУ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Блохин Александр Владимирович,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ОмГТУ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98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ОмГТУ: Об университете. Омский Государственный технический университет.  Официальный сайт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5592" y="344667"/>
            <a:ext cx="906670" cy="858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58459" y="344667"/>
            <a:ext cx="63781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Настройки качества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988" y="1449709"/>
            <a:ext cx="6567456" cy="4383818"/>
          </a:xfrm>
          <a:prstGeom prst="rect">
            <a:avLst/>
          </a:prstGeom>
        </p:spPr>
      </p:pic>
      <p:pic>
        <p:nvPicPr>
          <p:cNvPr id="6" name="Picture 4" descr="Фирменный стиль СПбГЭТУ «ЛЭТИ»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98" y="344667"/>
            <a:ext cx="905790" cy="90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1529753" y="6428280"/>
            <a:ext cx="43226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19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7038799" y="1442099"/>
            <a:ext cx="482346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90000" algn="just">
              <a:spcAft>
                <a:spcPts val="0"/>
              </a:spcAft>
            </a:pPr>
            <a:r>
              <a:rPr lang="ru-RU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Настройки </a:t>
            </a:r>
            <a:r>
              <a:rPr lang="ru-RU" sz="2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качества:</a:t>
            </a:r>
          </a:p>
          <a:p>
            <a:pPr marL="342900" indent="-342900" algn="just">
              <a:spcAft>
                <a:spcPts val="0"/>
              </a:spcAft>
              <a:buFont typeface="Calibri Light" panose="020F0302020204030204" pitchFamily="34" charset="0"/>
              <a:buChar char="―"/>
            </a:pPr>
            <a:r>
              <a:rPr lang="ru-RU" sz="2400" dirty="0" err="1" smtClean="0">
                <a:latin typeface="+mj-lt"/>
              </a:rPr>
              <a:t>Quality</a:t>
            </a:r>
            <a:r>
              <a:rPr lang="ru-RU" sz="2400" dirty="0" smtClean="0">
                <a:latin typeface="+mj-lt"/>
              </a:rPr>
              <a:t> – толщина слоя.</a:t>
            </a:r>
          </a:p>
          <a:p>
            <a:pPr marL="342900" indent="-342900" algn="just">
              <a:spcAft>
                <a:spcPts val="0"/>
              </a:spcAft>
              <a:buFont typeface="Calibri Light" panose="020F0302020204030204" pitchFamily="34" charset="0"/>
              <a:buChar char="―"/>
            </a:pPr>
            <a:r>
              <a:rPr lang="ru-RU" sz="2400" dirty="0" err="1" smtClean="0">
                <a:latin typeface="+mj-lt"/>
              </a:rPr>
              <a:t>Shell</a:t>
            </a:r>
            <a:r>
              <a:rPr lang="ru-RU" sz="2400" dirty="0">
                <a:latin typeface="+mj-lt"/>
              </a:rPr>
              <a:t> </a:t>
            </a:r>
            <a:r>
              <a:rPr lang="ru-RU" sz="2400" dirty="0" smtClean="0">
                <a:latin typeface="+mj-lt"/>
              </a:rPr>
              <a:t>– толщина стенок.</a:t>
            </a:r>
          </a:p>
          <a:p>
            <a:pPr marL="342900" indent="-342900" algn="just">
              <a:spcAft>
                <a:spcPts val="0"/>
              </a:spcAft>
              <a:buFont typeface="Calibri Light" panose="020F0302020204030204" pitchFamily="34" charset="0"/>
              <a:buChar char="―"/>
            </a:pPr>
            <a:r>
              <a:rPr lang="ru-RU" sz="2400" dirty="0" err="1">
                <a:latin typeface="+mj-lt"/>
              </a:rPr>
              <a:t>Top</a:t>
            </a:r>
            <a:r>
              <a:rPr lang="ru-RU" sz="2400" dirty="0">
                <a:latin typeface="+mj-lt"/>
              </a:rPr>
              <a:t>/</a:t>
            </a:r>
            <a:r>
              <a:rPr lang="ru-RU" sz="2400" dirty="0" err="1">
                <a:latin typeface="+mj-lt"/>
              </a:rPr>
              <a:t>Bottom</a:t>
            </a:r>
            <a:r>
              <a:rPr lang="ru-RU" sz="2400" dirty="0">
                <a:latin typeface="+mj-lt"/>
              </a:rPr>
              <a:t> </a:t>
            </a:r>
            <a:r>
              <a:rPr lang="ru-RU" sz="2400" dirty="0" err="1" smtClean="0">
                <a:latin typeface="+mj-lt"/>
              </a:rPr>
              <a:t>Thickness</a:t>
            </a:r>
            <a:r>
              <a:rPr lang="ru-RU" sz="2400" dirty="0">
                <a:latin typeface="+mj-lt"/>
              </a:rPr>
              <a:t> </a:t>
            </a:r>
            <a:r>
              <a:rPr lang="ru-RU" sz="2400" dirty="0" smtClean="0">
                <a:latin typeface="+mj-lt"/>
              </a:rPr>
              <a:t>– толщина верхнего или нижнего слоя.</a:t>
            </a:r>
            <a:endParaRPr lang="ru-RU" sz="2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6"/>
          <p:cNvSpPr txBox="1"/>
          <p:nvPr/>
        </p:nvSpPr>
        <p:spPr>
          <a:xfrm>
            <a:off x="4654832" y="6320012"/>
            <a:ext cx="2807179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Грицай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Александр Сергеевич,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ОмГТУ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Блохин Александр Владимирович,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ОмГТУ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67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Фирменный стиль СПбГЭТУ «ЛЭТИ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98" y="344667"/>
            <a:ext cx="905790" cy="90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ОмГТУ: Об университете. Омский Государственный технический университет.  Официальный сайт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5592" y="344667"/>
            <a:ext cx="906670" cy="858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431565" y="359170"/>
            <a:ext cx="63781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3D Slicer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31725" y="5212720"/>
            <a:ext cx="29778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https://www.slicer.org/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212" y="1757362"/>
            <a:ext cx="11839575" cy="33432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612880" y="6428280"/>
            <a:ext cx="34913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</a:t>
            </a:r>
            <a:endParaRPr lang="ru-RU" dirty="0"/>
          </a:p>
        </p:txBody>
      </p:sp>
      <p:sp>
        <p:nvSpPr>
          <p:cNvPr id="12" name="TextBox 6"/>
          <p:cNvSpPr txBox="1"/>
          <p:nvPr/>
        </p:nvSpPr>
        <p:spPr>
          <a:xfrm>
            <a:off x="4654832" y="6320012"/>
            <a:ext cx="2807179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Грицай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Александр Сергеевич,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ОмГТУ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Блохин Александр Владимирович,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ОмГТУ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91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ОмГТУ: Об университете. Омский Государственный технический университет.  Официальный сайт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5592" y="344667"/>
            <a:ext cx="906670" cy="858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063068" y="419929"/>
            <a:ext cx="63781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Настройки материала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698" y="1973339"/>
            <a:ext cx="5699868" cy="2683144"/>
          </a:xfrm>
          <a:prstGeom prst="rect">
            <a:avLst/>
          </a:prstGeom>
        </p:spPr>
      </p:pic>
      <p:pic>
        <p:nvPicPr>
          <p:cNvPr id="6" name="Picture 4" descr="Фирменный стиль СПбГЭТУ «ЛЭТИ»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98" y="344667"/>
            <a:ext cx="905790" cy="90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1529753" y="6428280"/>
            <a:ext cx="43226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20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393192" y="2370279"/>
            <a:ext cx="546907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90000"/>
            <a:r>
              <a:rPr lang="ru-RU" sz="2400" dirty="0">
                <a:latin typeface="+mj-lt"/>
                <a:ea typeface="Calibri" panose="020F0502020204030204" pitchFamily="34" charset="0"/>
              </a:rPr>
              <a:t>У каждого </a:t>
            </a:r>
            <a:r>
              <a:rPr lang="ru-RU" sz="2400" b="1" dirty="0">
                <a:latin typeface="+mj-lt"/>
                <a:ea typeface="Calibri" panose="020F0502020204030204" pitchFamily="34" charset="0"/>
              </a:rPr>
              <a:t>материала</a:t>
            </a:r>
            <a:r>
              <a:rPr lang="ru-RU" sz="2400" dirty="0">
                <a:latin typeface="+mj-lt"/>
                <a:ea typeface="Calibri" panose="020F0502020204030204" pitchFamily="34" charset="0"/>
              </a:rPr>
              <a:t> свои спецификации и свои </a:t>
            </a:r>
            <a:r>
              <a:rPr lang="ru-RU" sz="2400" b="1" dirty="0">
                <a:latin typeface="+mj-lt"/>
                <a:ea typeface="Calibri" panose="020F0502020204030204" pitchFamily="34" charset="0"/>
              </a:rPr>
              <a:t>требования</a:t>
            </a:r>
            <a:r>
              <a:rPr lang="ru-RU" sz="2400" dirty="0">
                <a:latin typeface="+mj-lt"/>
                <a:ea typeface="Calibri" panose="020F0502020204030204" pitchFamily="34" charset="0"/>
              </a:rPr>
              <a:t>, которые, как правило, связаны с железом принтера, а не с программой.</a:t>
            </a:r>
            <a:endParaRPr lang="ru-RU" sz="2400" dirty="0">
              <a:latin typeface="+mj-lt"/>
            </a:endParaRPr>
          </a:p>
        </p:txBody>
      </p:sp>
      <p:sp>
        <p:nvSpPr>
          <p:cNvPr id="10" name="TextBox 6"/>
          <p:cNvSpPr txBox="1"/>
          <p:nvPr/>
        </p:nvSpPr>
        <p:spPr>
          <a:xfrm>
            <a:off x="4654832" y="6320012"/>
            <a:ext cx="2807179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Грицай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Александр Сергеевич,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ОмГТУ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Блохин Александр Владимирович,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ОмГТУ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94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ОмГТУ: Об университете. Омский Государственный технический университет.  Официальный сайт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5592" y="344667"/>
            <a:ext cx="906670" cy="858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772713" y="419929"/>
            <a:ext cx="63781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Настройки скорости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513" y="1448260"/>
            <a:ext cx="5097280" cy="4301231"/>
          </a:xfrm>
          <a:prstGeom prst="rect">
            <a:avLst/>
          </a:prstGeom>
        </p:spPr>
      </p:pic>
      <p:pic>
        <p:nvPicPr>
          <p:cNvPr id="6" name="Picture 4" descr="Фирменный стиль СПбГЭТУ «ЛЭТИ»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98" y="344667"/>
            <a:ext cx="905790" cy="90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1529753" y="6428280"/>
            <a:ext cx="43226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21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034939" y="1656964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90000" algn="just">
              <a:spcAft>
                <a:spcPts val="0"/>
              </a:spcAft>
            </a:pPr>
            <a:r>
              <a:rPr lang="ru-RU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Настройки </a:t>
            </a:r>
            <a:r>
              <a:rPr lang="ru-RU" sz="2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скорости:</a:t>
            </a:r>
            <a:endParaRPr lang="ru-RU" sz="2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90000">
              <a:buFont typeface="+mj-lt"/>
              <a:buAutoNum type="arabicParenR"/>
            </a:pPr>
            <a:r>
              <a:rPr lang="ru-RU" sz="2400" b="1" dirty="0" err="1" smtClean="0">
                <a:latin typeface="+mj-lt"/>
                <a:ea typeface="Calibri" panose="020F0502020204030204" pitchFamily="34" charset="0"/>
              </a:rPr>
              <a:t>Print</a:t>
            </a:r>
            <a:r>
              <a:rPr lang="ru-RU" sz="2400" b="1" dirty="0" smtClean="0">
                <a:latin typeface="+mj-lt"/>
                <a:ea typeface="Calibri" panose="020F0502020204030204" pitchFamily="34" charset="0"/>
              </a:rPr>
              <a:t> </a:t>
            </a:r>
            <a:r>
              <a:rPr lang="ru-RU" sz="2400" b="1" dirty="0" err="1" smtClean="0">
                <a:latin typeface="+mj-lt"/>
                <a:ea typeface="Calibri" panose="020F0502020204030204" pitchFamily="34" charset="0"/>
              </a:rPr>
              <a:t>Speed</a:t>
            </a:r>
            <a:r>
              <a:rPr lang="ru-RU" sz="2400" b="1" dirty="0" smtClean="0">
                <a:latin typeface="+mj-lt"/>
                <a:ea typeface="Calibri" panose="020F0502020204030204" pitchFamily="34" charset="0"/>
              </a:rPr>
              <a:t> </a:t>
            </a:r>
            <a:r>
              <a:rPr lang="ru-RU" sz="2400" dirty="0" smtClean="0">
                <a:latin typeface="+mj-lt"/>
              </a:rPr>
              <a:t>– это </a:t>
            </a:r>
            <a:r>
              <a:rPr lang="ru-RU" sz="2400" dirty="0">
                <a:latin typeface="+mj-lt"/>
              </a:rPr>
              <a:t>общая скорость печати по мере </a:t>
            </a:r>
            <a:r>
              <a:rPr lang="ru-RU" sz="2400" dirty="0" err="1">
                <a:latin typeface="+mj-lt"/>
              </a:rPr>
              <a:t>экструдировании</a:t>
            </a:r>
            <a:r>
              <a:rPr lang="ru-RU" sz="2400" dirty="0">
                <a:latin typeface="+mj-lt"/>
              </a:rPr>
              <a:t> </a:t>
            </a:r>
            <a:r>
              <a:rPr lang="ru-RU" sz="2400" dirty="0" err="1" smtClean="0">
                <a:latin typeface="+mj-lt"/>
              </a:rPr>
              <a:t>филамента</a:t>
            </a:r>
            <a:r>
              <a:rPr lang="ru-RU" sz="2400" dirty="0" smtClean="0">
                <a:latin typeface="+mj-lt"/>
              </a:rPr>
              <a:t>.</a:t>
            </a:r>
            <a:endParaRPr lang="ru-RU" sz="2400" dirty="0" smtClean="0">
              <a:latin typeface="+mj-lt"/>
              <a:ea typeface="Calibri" panose="020F0502020204030204" pitchFamily="34" charset="0"/>
            </a:endParaRPr>
          </a:p>
          <a:p>
            <a:pPr marL="342900" indent="90000">
              <a:buFont typeface="+mj-lt"/>
              <a:buAutoNum type="arabicParenR"/>
            </a:pPr>
            <a:r>
              <a:rPr lang="ru-RU" sz="2400" b="1" dirty="0" err="1">
                <a:latin typeface="+mj-lt"/>
              </a:rPr>
              <a:t>Travel</a:t>
            </a:r>
            <a:r>
              <a:rPr lang="ru-RU" sz="2400" b="1" dirty="0">
                <a:latin typeface="+mj-lt"/>
              </a:rPr>
              <a:t> </a:t>
            </a:r>
            <a:r>
              <a:rPr lang="ru-RU" sz="2400" b="1" dirty="0" err="1" smtClean="0">
                <a:latin typeface="+mj-lt"/>
              </a:rPr>
              <a:t>Speed</a:t>
            </a:r>
            <a:r>
              <a:rPr lang="ru-RU" sz="2400" b="1" dirty="0" smtClean="0">
                <a:latin typeface="+mj-lt"/>
              </a:rPr>
              <a:t> </a:t>
            </a:r>
            <a:r>
              <a:rPr lang="ru-RU" sz="2400" dirty="0" smtClean="0">
                <a:latin typeface="+mj-lt"/>
              </a:rPr>
              <a:t>– это </a:t>
            </a:r>
            <a:r>
              <a:rPr lang="ru-RU" sz="2400" dirty="0">
                <a:latin typeface="+mj-lt"/>
              </a:rPr>
              <a:t>скорость перемещения печатающей </a:t>
            </a:r>
            <a:r>
              <a:rPr lang="ru-RU" sz="2400" dirty="0" smtClean="0">
                <a:latin typeface="+mj-lt"/>
              </a:rPr>
              <a:t>головки.</a:t>
            </a:r>
            <a:endParaRPr lang="ru-RU" sz="2400" dirty="0">
              <a:latin typeface="+mj-lt"/>
            </a:endParaRPr>
          </a:p>
        </p:txBody>
      </p:sp>
      <p:sp>
        <p:nvSpPr>
          <p:cNvPr id="10" name="TextBox 6"/>
          <p:cNvSpPr txBox="1"/>
          <p:nvPr/>
        </p:nvSpPr>
        <p:spPr>
          <a:xfrm>
            <a:off x="4654832" y="6320012"/>
            <a:ext cx="2807179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Грицай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Александр Сергеевич,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ОмГТУ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Блохин Александр Владимирович,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ОмГТУ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26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ОмГТУ: Об университете. Омский Государственный технический университет.  Официальный сайт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8258" y="387517"/>
            <a:ext cx="906670" cy="858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114070" y="419929"/>
            <a:ext cx="63781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Настройка заполнения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698" y="1874838"/>
            <a:ext cx="6188640" cy="3306907"/>
          </a:xfrm>
          <a:prstGeom prst="rect">
            <a:avLst/>
          </a:prstGeom>
        </p:spPr>
      </p:pic>
      <p:pic>
        <p:nvPicPr>
          <p:cNvPr id="6" name="Picture 4" descr="Фирменный стиль СПбГЭТУ «ЛЭТИ»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98" y="344667"/>
            <a:ext cx="905790" cy="90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1529753" y="6428280"/>
            <a:ext cx="43226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22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579338" y="1950099"/>
            <a:ext cx="53826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90000"/>
            <a:r>
              <a:rPr lang="ru-RU" sz="2400" b="1" dirty="0" smtClean="0">
                <a:latin typeface="+mj-lt"/>
                <a:ea typeface="Calibri" panose="020F0502020204030204" pitchFamily="34" charset="0"/>
              </a:rPr>
              <a:t>Плотность </a:t>
            </a:r>
            <a:r>
              <a:rPr lang="ru-RU" sz="2400" b="1" dirty="0">
                <a:latin typeface="+mj-lt"/>
                <a:ea typeface="Calibri" panose="020F0502020204030204" pitchFamily="34" charset="0"/>
              </a:rPr>
              <a:t>заполнения </a:t>
            </a:r>
            <a:r>
              <a:rPr lang="ru-RU" sz="2400" dirty="0">
                <a:latin typeface="+mj-lt"/>
              </a:rPr>
              <a:t>–</a:t>
            </a:r>
            <a:r>
              <a:rPr lang="ru-RU" sz="2400" dirty="0" smtClean="0">
                <a:latin typeface="+mj-lt"/>
                <a:ea typeface="Calibri" panose="020F0502020204030204" pitchFamily="34" charset="0"/>
              </a:rPr>
              <a:t> </a:t>
            </a:r>
            <a:r>
              <a:rPr lang="ru-RU" sz="2400" dirty="0">
                <a:latin typeface="+mj-lt"/>
                <a:ea typeface="Calibri" panose="020F0502020204030204" pitchFamily="34" charset="0"/>
              </a:rPr>
              <a:t>это количество материала, которое расходуется на опорную структуру внутри модели. Чем больше плотность, тем выше прочность.</a:t>
            </a:r>
            <a:endParaRPr lang="ru-RU" sz="2400" dirty="0">
              <a:latin typeface="+mj-lt"/>
            </a:endParaRPr>
          </a:p>
        </p:txBody>
      </p:sp>
      <p:sp>
        <p:nvSpPr>
          <p:cNvPr id="10" name="TextBox 6"/>
          <p:cNvSpPr txBox="1"/>
          <p:nvPr/>
        </p:nvSpPr>
        <p:spPr>
          <a:xfrm>
            <a:off x="4654832" y="6320012"/>
            <a:ext cx="2807179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Грицай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Александр Сергеевич,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ОмГТУ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Блохин Александр Владимирович,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ОмГТУ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85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ОмГТУ: Об университете. Омский Государственный технический университет.  Официальный сайт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5592" y="344667"/>
            <a:ext cx="906670" cy="858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959804" y="419929"/>
            <a:ext cx="63781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Охлаждение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98" y="1516465"/>
            <a:ext cx="5148787" cy="4075046"/>
          </a:xfrm>
          <a:prstGeom prst="rect">
            <a:avLst/>
          </a:prstGeom>
        </p:spPr>
      </p:pic>
      <p:pic>
        <p:nvPicPr>
          <p:cNvPr id="6" name="Picture 4" descr="Фирменный стиль СПбГЭТУ «ЛЭТИ»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98" y="344667"/>
            <a:ext cx="905790" cy="90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1529753" y="6428280"/>
            <a:ext cx="43226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23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766262" y="1516465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90000" algn="just">
              <a:spcAft>
                <a:spcPts val="0"/>
              </a:spcAft>
            </a:pPr>
            <a:r>
              <a:rPr lang="ru-RU" sz="2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Выключать </a:t>
            </a:r>
            <a:r>
              <a:rPr lang="ru-RU" sz="2400" b="1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охлаждение</a:t>
            </a:r>
            <a:r>
              <a:rPr lang="ru-RU" sz="2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не рекомендуется, поскольку это приведет к перекосам детали и другим неприятным эффектам.</a:t>
            </a:r>
            <a:endParaRPr lang="ru-RU" sz="16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6"/>
          <p:cNvSpPr txBox="1"/>
          <p:nvPr/>
        </p:nvSpPr>
        <p:spPr>
          <a:xfrm>
            <a:off x="4654832" y="6320012"/>
            <a:ext cx="2807179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Грицай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Александр Сергеевич,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ОмГТУ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Блохин Александр Владимирович,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ОмГТУ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72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ОмГТУ: Об университете. Омский Государственный технический университет.  Официальный сайт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5592" y="344667"/>
            <a:ext cx="906670" cy="858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917893" y="419929"/>
            <a:ext cx="63781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Настройка поддержек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767" y="1399458"/>
            <a:ext cx="5068251" cy="4295343"/>
          </a:xfrm>
          <a:prstGeom prst="rect">
            <a:avLst/>
          </a:prstGeom>
        </p:spPr>
      </p:pic>
      <p:pic>
        <p:nvPicPr>
          <p:cNvPr id="6" name="Picture 4" descr="Фирменный стиль СПбГЭТУ «ЛЭТИ»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98" y="344667"/>
            <a:ext cx="905790" cy="90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1529753" y="6428280"/>
            <a:ext cx="43226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24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582653" y="1399458"/>
            <a:ext cx="637936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90000" algn="just">
              <a:spcAft>
                <a:spcPts val="0"/>
              </a:spcAft>
            </a:pPr>
            <a:r>
              <a:rPr lang="ru-RU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Настройки поддержек</a:t>
            </a:r>
          </a:p>
          <a:p>
            <a:pPr marL="342900" indent="90000" algn="just">
              <a:spcAft>
                <a:spcPts val="0"/>
              </a:spcAft>
              <a:buFont typeface="+mj-lt"/>
              <a:buAutoNum type="arabicParenR"/>
            </a:pPr>
            <a:r>
              <a:rPr lang="ru-RU" sz="2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Как </a:t>
            </a:r>
            <a:r>
              <a:rPr lang="ru-RU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правило, полезно разрешать подпорки (</a:t>
            </a:r>
            <a:r>
              <a:rPr lang="ru-RU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Enable</a:t>
            </a:r>
            <a:r>
              <a:rPr lang="ru-RU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Support</a:t>
            </a:r>
            <a:r>
              <a:rPr lang="ru-RU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), если только вы не уверены, что ничто нигде не нависает и не плавает.</a:t>
            </a:r>
          </a:p>
          <a:p>
            <a:pPr marL="342900" indent="90000">
              <a:buFont typeface="+mj-lt"/>
              <a:buAutoNum type="arabicParenR"/>
            </a:pPr>
            <a:r>
              <a:rPr lang="ru-RU" sz="2400" dirty="0" smtClean="0">
                <a:latin typeface="+mj-lt"/>
                <a:ea typeface="Calibri" panose="020F0502020204030204" pitchFamily="34" charset="0"/>
              </a:rPr>
              <a:t>Опция </a:t>
            </a:r>
            <a:r>
              <a:rPr lang="ru-RU" sz="2400" dirty="0" err="1">
                <a:latin typeface="+mj-lt"/>
                <a:ea typeface="Calibri" panose="020F0502020204030204" pitchFamily="34" charset="0"/>
              </a:rPr>
              <a:t>Placement</a:t>
            </a:r>
            <a:r>
              <a:rPr lang="ru-RU" sz="2400" dirty="0">
                <a:latin typeface="+mj-lt"/>
                <a:ea typeface="Calibri" panose="020F0502020204030204" pitchFamily="34" charset="0"/>
              </a:rPr>
              <a:t> определяет местоположение </a:t>
            </a:r>
            <a:r>
              <a:rPr lang="ru-RU" sz="2400" dirty="0" smtClean="0">
                <a:latin typeface="+mj-lt"/>
                <a:ea typeface="Calibri" panose="020F0502020204030204" pitchFamily="34" charset="0"/>
              </a:rPr>
              <a:t>подпорок</a:t>
            </a:r>
            <a:r>
              <a:rPr lang="ru-RU" sz="2400" dirty="0">
                <a:latin typeface="+mj-lt"/>
                <a:ea typeface="Calibri" panose="020F0502020204030204" pitchFamily="34" charset="0"/>
              </a:rPr>
              <a:t>.</a:t>
            </a:r>
            <a:endParaRPr lang="ru-RU" sz="2400" dirty="0">
              <a:latin typeface="+mj-lt"/>
            </a:endParaRPr>
          </a:p>
        </p:txBody>
      </p:sp>
      <p:sp>
        <p:nvSpPr>
          <p:cNvPr id="10" name="TextBox 6"/>
          <p:cNvSpPr txBox="1"/>
          <p:nvPr/>
        </p:nvSpPr>
        <p:spPr>
          <a:xfrm>
            <a:off x="4654832" y="6320012"/>
            <a:ext cx="2807179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Грицай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Александр Сергеевич,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ОмГТУ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Блохин Александр Владимирович,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ОмГТУ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80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ОмГТУ: Об университете. Омский Государственный технический университет.  Официальный сайт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5592" y="344667"/>
            <a:ext cx="906670" cy="858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327843" y="419929"/>
            <a:ext cx="63781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Фиксация модели к столу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813" y="2338336"/>
            <a:ext cx="5387941" cy="1800527"/>
          </a:xfrm>
          <a:prstGeom prst="rect">
            <a:avLst/>
          </a:prstGeom>
        </p:spPr>
      </p:pic>
      <p:pic>
        <p:nvPicPr>
          <p:cNvPr id="6" name="Picture 4" descr="Фирменный стиль СПбГЭТУ «ЛЭТИ»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98" y="344667"/>
            <a:ext cx="905790" cy="90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1529753" y="6428280"/>
            <a:ext cx="43226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25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866014" y="1493116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90000" algn="just">
              <a:spcAft>
                <a:spcPts val="0"/>
              </a:spcAft>
            </a:pPr>
            <a:r>
              <a:rPr lang="ru-RU" sz="2400" b="1" dirty="0" err="1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Skirt</a:t>
            </a:r>
            <a:r>
              <a:rPr lang="ru-RU" sz="2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+mj-lt"/>
              </a:rPr>
              <a:t>– </a:t>
            </a:r>
            <a:r>
              <a:rPr lang="ru-RU" sz="2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такая </a:t>
            </a:r>
            <a:r>
              <a:rPr lang="ru-RU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линия вокруг первого слоя объекта, которая просто помогает позиционировать экструдер.</a:t>
            </a:r>
          </a:p>
          <a:p>
            <a:pPr indent="90000" algn="just">
              <a:spcAft>
                <a:spcPts val="0"/>
              </a:spcAft>
            </a:pPr>
            <a:r>
              <a:rPr lang="ru-RU" sz="2400" b="1" dirty="0" err="1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Brim</a:t>
            </a:r>
            <a:r>
              <a:rPr lang="ru-RU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+mj-lt"/>
              </a:rPr>
              <a:t>– </a:t>
            </a:r>
            <a:r>
              <a:rPr lang="ru-RU" sz="2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«Кромка», </a:t>
            </a:r>
            <a:r>
              <a:rPr lang="ru-RU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это просто кромка, пара дополнительных линий непосредственно на дне объекта, чтобы увеличить его площадь, а также минимизировать перекосы.</a:t>
            </a:r>
          </a:p>
          <a:p>
            <a:pPr indent="90000" algn="just">
              <a:spcAft>
                <a:spcPts val="0"/>
              </a:spcAft>
            </a:pPr>
            <a:r>
              <a:rPr lang="ru-RU" sz="2400" b="1" dirty="0" err="1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Raft</a:t>
            </a:r>
            <a:r>
              <a:rPr lang="ru-RU" sz="2400" b="1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+mj-lt"/>
              </a:rPr>
              <a:t>–</a:t>
            </a:r>
            <a:r>
              <a:rPr lang="ru-RU" sz="2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Маленький «плот» находится под распечаткой, а позже подлежит удалению. Это такая толстая решетка, чтобы максимизировать сцепление с платформой печати.</a:t>
            </a:r>
            <a:endParaRPr lang="ru-RU" sz="2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6"/>
          <p:cNvSpPr txBox="1"/>
          <p:nvPr/>
        </p:nvSpPr>
        <p:spPr>
          <a:xfrm>
            <a:off x="4654832" y="6320012"/>
            <a:ext cx="2807179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Грицай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Александр Сергеевич,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ОмГТУ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Блохин Александр Владимирович,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ОмГТУ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64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ОмГТУ: Об университете. Омский Государственный технический университет.  Официальный сайт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5592" y="344667"/>
            <a:ext cx="906670" cy="858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364826" y="344667"/>
            <a:ext cx="96843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Нарезка на слои и генерация файла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G-code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6062708" y="3420432"/>
            <a:ext cx="448887" cy="4239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6387" y="2041732"/>
            <a:ext cx="5095875" cy="31813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857" y="2041731"/>
            <a:ext cx="5495059" cy="3181350"/>
          </a:xfrm>
          <a:prstGeom prst="rect">
            <a:avLst/>
          </a:prstGeom>
        </p:spPr>
      </p:pic>
      <p:sp>
        <p:nvSpPr>
          <p:cNvPr id="10" name="Стрелка вправо 9"/>
          <p:cNvSpPr/>
          <p:nvPr/>
        </p:nvSpPr>
        <p:spPr>
          <a:xfrm rot="1521924">
            <a:off x="1920239" y="4148051"/>
            <a:ext cx="415637" cy="3906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1923926">
            <a:off x="8329353" y="3599027"/>
            <a:ext cx="498763" cy="4907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4" descr="Фирменный стиль СПбГЭТУ «ЛЭТИ»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98" y="344667"/>
            <a:ext cx="905790" cy="90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1529753" y="6428280"/>
            <a:ext cx="43226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26</a:t>
            </a:r>
            <a:endParaRPr lang="ru-RU" dirty="0"/>
          </a:p>
        </p:txBody>
      </p:sp>
      <p:sp>
        <p:nvSpPr>
          <p:cNvPr id="14" name="TextBox 6"/>
          <p:cNvSpPr txBox="1"/>
          <p:nvPr/>
        </p:nvSpPr>
        <p:spPr>
          <a:xfrm>
            <a:off x="4654832" y="6320012"/>
            <a:ext cx="2807179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Грицай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Александр Сергеевич,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ОмГТУ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Блохин Александр Владимирович,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ОмГТУ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89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en-US" i="1" dirty="0"/>
              <a:t>https://blog.iqb.ru/3d-technologies-in-machine-industry/</a:t>
            </a:r>
          </a:p>
          <a:p>
            <a:pPr marL="514350" indent="-514350">
              <a:buFont typeface="+mj-lt"/>
              <a:buAutoNum type="arabicParenR"/>
            </a:pPr>
            <a:r>
              <a:rPr lang="en-US" i="1" dirty="0"/>
              <a:t>https://blog.iqb.ru/3d-printing-medicine/</a:t>
            </a:r>
          </a:p>
          <a:p>
            <a:pPr marL="514350" indent="-514350">
              <a:buFont typeface="+mj-lt"/>
              <a:buAutoNum type="arabicParenR"/>
            </a:pPr>
            <a:r>
              <a:rPr lang="en-US" i="1" dirty="0"/>
              <a:t>https://additiv-tech.ru/publications/additivnye-tehnologii-v-medicine-obzor-poslednih-dostizheniy-medicinskoy-3d-pechati</a:t>
            </a:r>
          </a:p>
          <a:p>
            <a:pPr marL="514350" indent="-514350">
              <a:buFont typeface="+mj-lt"/>
              <a:buAutoNum type="arabicParenR"/>
            </a:pPr>
            <a:r>
              <a:rPr lang="en-US" i="1" dirty="0"/>
              <a:t>https://old.sk.ru/news/b/press/archive/2019/09/18/additivnye-tehnologii-_1320_-chto-eto-takoe-i-gde-primenyayutsya.aspx</a:t>
            </a:r>
          </a:p>
          <a:p>
            <a:pPr marL="514350" indent="-514350">
              <a:buFont typeface="+mj-lt"/>
              <a:buAutoNum type="arabicParenR"/>
            </a:pPr>
            <a:r>
              <a:rPr lang="en-US" i="1" dirty="0"/>
              <a:t>https://scicenter.online/tehnologii-meditsine-informatsionnyie-scicenter/meditsinskoe-izobrajenie-kak-obyekt-136137.html</a:t>
            </a:r>
          </a:p>
          <a:p>
            <a:pPr marL="514350" indent="-514350">
              <a:buFont typeface="+mj-lt"/>
              <a:buAutoNum type="arabicParenR"/>
            </a:pPr>
            <a:r>
              <a:rPr lang="en-US" i="1" dirty="0"/>
              <a:t>https://sci-article.ru/stat.php?i=1413957877</a:t>
            </a:r>
            <a:endParaRPr lang="ru-RU" i="1" dirty="0"/>
          </a:p>
        </p:txBody>
      </p:sp>
      <p:pic>
        <p:nvPicPr>
          <p:cNvPr id="4" name="Picture 2" descr="ОмГТУ: Об университете. Омский Государственный технический университет.  Официальный сайт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5592" y="344667"/>
            <a:ext cx="906670" cy="858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Фирменный стиль СПбГЭТУ «ЛЭТИ»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98" y="344667"/>
            <a:ext cx="905790" cy="90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3"/>
          <p:cNvSpPr>
            <a:spLocks noGrp="1"/>
          </p:cNvSpPr>
          <p:nvPr>
            <p:ph type="title"/>
          </p:nvPr>
        </p:nvSpPr>
        <p:spPr>
          <a:xfrm>
            <a:off x="838200" y="132515"/>
            <a:ext cx="10515600" cy="13255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Ссылки на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529753" y="6428280"/>
            <a:ext cx="43226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27</a:t>
            </a:r>
          </a:p>
        </p:txBody>
      </p:sp>
      <p:sp>
        <p:nvSpPr>
          <p:cNvPr id="9" name="TextBox 6"/>
          <p:cNvSpPr txBox="1"/>
          <p:nvPr/>
        </p:nvSpPr>
        <p:spPr>
          <a:xfrm>
            <a:off x="4654832" y="6320012"/>
            <a:ext cx="2807179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Грицай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Александр Сергеевич,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ОмГТУ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Блохин Александр Владимирович,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ОмГТУ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478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Фирменный стиль СПбГЭТУ «ЛЭТИ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98" y="344667"/>
            <a:ext cx="905790" cy="90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ОмГТУ: Об университете. Омский Государственный технический университет.  Официальный сайт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5592" y="344667"/>
            <a:ext cx="906670" cy="858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37360" y="344667"/>
            <a:ext cx="85537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DICOM Импорт и экспорт DICOM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5611" y="1203077"/>
            <a:ext cx="8977294" cy="446620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612880" y="6428280"/>
            <a:ext cx="34913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8" name="TextBox 6"/>
          <p:cNvSpPr txBox="1"/>
          <p:nvPr/>
        </p:nvSpPr>
        <p:spPr>
          <a:xfrm>
            <a:off x="4654832" y="6320012"/>
            <a:ext cx="2807179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Грицай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Александр Сергеевич,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ОмГТУ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Блохин Александр Владимирович,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ОмГТУ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07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Фирменный стиль СПбГЭТУ «ЛЭТИ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98" y="344667"/>
            <a:ext cx="905790" cy="90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ОмГТУ: Об университете. Омский Государственный технический университет.  Официальный сайт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5592" y="344667"/>
            <a:ext cx="906670" cy="858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379913" y="344667"/>
            <a:ext cx="95097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возможностей с помощью искусственного интеллекта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913" y="1668106"/>
            <a:ext cx="9416741" cy="395129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612880" y="6428280"/>
            <a:ext cx="34913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8" name="TextBox 6"/>
          <p:cNvSpPr txBox="1"/>
          <p:nvPr/>
        </p:nvSpPr>
        <p:spPr>
          <a:xfrm>
            <a:off x="4654832" y="6320012"/>
            <a:ext cx="2807179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Грицай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Александр Сергеевич,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ОмГТУ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Блохин Александр Владимирович,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ОмГТУ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16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Фирменный стиль СПбГЭТУ «ЛЭТИ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98" y="344667"/>
            <a:ext cx="905790" cy="90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ОмГТУ: Об университете. Омский Государственный технический университет.  Официальный сайт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5592" y="344667"/>
            <a:ext cx="906670" cy="858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023486" y="315261"/>
            <a:ext cx="63781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Сегментация изображений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593" y="1581943"/>
            <a:ext cx="4529092" cy="370804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612880" y="6428280"/>
            <a:ext cx="34913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516880" y="1681641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90000"/>
            <a:r>
              <a:rPr lang="ru-RU" sz="2400" b="1" dirty="0">
                <a:latin typeface="+mj-lt"/>
                <a:ea typeface="Calibri" panose="020F0502020204030204" pitchFamily="34" charset="0"/>
              </a:rPr>
              <a:t>Сегментация изображений </a:t>
            </a:r>
            <a:r>
              <a:rPr lang="ru-RU" sz="2400" dirty="0" smtClean="0">
                <a:latin typeface="+mj-lt"/>
                <a:ea typeface="Calibri" panose="020F0502020204030204" pitchFamily="34" charset="0"/>
              </a:rPr>
              <a:t>- </a:t>
            </a:r>
            <a:r>
              <a:rPr lang="ru-RU" sz="2400" dirty="0">
                <a:latin typeface="+mj-lt"/>
                <a:ea typeface="Calibri" panose="020F0502020204030204" pitchFamily="34" charset="0"/>
              </a:rPr>
              <a:t>это процедура выделения областей на изображении, обычно соответствующих анатомическим структурам, повреждениям и различным другим </a:t>
            </a:r>
            <a:r>
              <a:rPr lang="ru-RU" sz="2400" b="1" dirty="0">
                <a:latin typeface="+mj-lt"/>
                <a:ea typeface="Calibri" panose="020F0502020204030204" pitchFamily="34" charset="0"/>
              </a:rPr>
              <a:t>пространствам объектов</a:t>
            </a:r>
            <a:r>
              <a:rPr lang="ru-RU" sz="2400" dirty="0">
                <a:latin typeface="+mj-lt"/>
                <a:ea typeface="Calibri" panose="020F0502020204030204" pitchFamily="34" charset="0"/>
              </a:rPr>
              <a:t>. </a:t>
            </a:r>
            <a:r>
              <a:rPr lang="ru-RU" sz="2400" dirty="0">
                <a:latin typeface="+mj-lt"/>
              </a:rPr>
              <a:t>Сегментация может выполняться вручную, например, путем перебора всех срезов </a:t>
            </a:r>
            <a:r>
              <a:rPr lang="ru-RU" sz="2400" b="1" dirty="0">
                <a:latin typeface="+mj-lt"/>
              </a:rPr>
              <a:t>изображения</a:t>
            </a:r>
            <a:r>
              <a:rPr lang="ru-RU" sz="2400" dirty="0">
                <a:latin typeface="+mj-lt"/>
              </a:rPr>
              <a:t> и рисования контура на </a:t>
            </a:r>
            <a:r>
              <a:rPr lang="ru-RU" sz="2400" dirty="0" smtClean="0">
                <a:latin typeface="+mj-lt"/>
              </a:rPr>
              <a:t>границе.</a:t>
            </a:r>
            <a:endParaRPr lang="ru-RU" sz="2400" dirty="0">
              <a:latin typeface="+mj-lt"/>
            </a:endParaRPr>
          </a:p>
        </p:txBody>
      </p:sp>
      <p:sp>
        <p:nvSpPr>
          <p:cNvPr id="11" name="TextBox 6"/>
          <p:cNvSpPr txBox="1"/>
          <p:nvPr/>
        </p:nvSpPr>
        <p:spPr>
          <a:xfrm>
            <a:off x="4654832" y="6320012"/>
            <a:ext cx="2807179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Грицай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Александр Сергеевич,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ОмГТУ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Блохин Александр Владимирович,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ОмГТУ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18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Фирменный стиль СПбГЭТУ «ЛЭТИ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98" y="344667"/>
            <a:ext cx="905790" cy="90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ОмГТУ: Об университете. Омский Государственный технический университет.  Официальный сайт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5592" y="344667"/>
            <a:ext cx="906670" cy="858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460567" y="344667"/>
            <a:ext cx="71659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Пространственная регистрация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612880" y="6428280"/>
            <a:ext cx="34913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6</a:t>
            </a:r>
            <a:endParaRPr lang="ru-RU" dirty="0"/>
          </a:p>
        </p:txBody>
      </p:sp>
      <p:pic>
        <p:nvPicPr>
          <p:cNvPr id="1026" name="Picture 2" descr="https://sun9-7.userapi.com/impg/OhNWc-rO9YcuiFr0_EPLGwh_IgDW0j3QBJ1b2A/Qm57dE5GjzE.jpg?size=193x193&amp;quality=96&amp;sign=b2e072b1e8a0865ad2e4b79044ed3f7b&amp;type=alb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98" y="1245927"/>
            <a:ext cx="4537595" cy="4537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033722" y="1501651"/>
            <a:ext cx="6828540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90000"/>
            <a:r>
              <a:rPr lang="ru-RU" sz="2400" b="1" dirty="0">
                <a:latin typeface="+mj-lt"/>
                <a:ea typeface="Calibri" panose="020F0502020204030204" pitchFamily="34" charset="0"/>
              </a:rPr>
              <a:t>Цель регистрации </a:t>
            </a:r>
            <a:r>
              <a:rPr lang="ru-RU" dirty="0"/>
              <a:t>–</a:t>
            </a:r>
            <a:r>
              <a:rPr lang="ru-RU" sz="2400" dirty="0" smtClean="0">
                <a:latin typeface="+mj-lt"/>
                <a:ea typeface="Calibri" panose="020F0502020204030204" pitchFamily="34" charset="0"/>
              </a:rPr>
              <a:t> </a:t>
            </a:r>
            <a:r>
              <a:rPr lang="ru-RU" sz="2400" dirty="0">
                <a:latin typeface="+mj-lt"/>
                <a:ea typeface="Calibri" panose="020F0502020204030204" pitchFamily="34" charset="0"/>
              </a:rPr>
              <a:t>выровнять положение и ориентацию изображений, моделей и других объектов в трехмерном пространстве. </a:t>
            </a:r>
            <a:endParaRPr lang="ru-RU" sz="2400" dirty="0" smtClean="0">
              <a:latin typeface="+mj-lt"/>
              <a:ea typeface="Calibri" panose="020F0502020204030204" pitchFamily="34" charset="0"/>
            </a:endParaRPr>
          </a:p>
          <a:p>
            <a:pPr indent="90000"/>
            <a:r>
              <a:rPr lang="ru-RU" sz="2400" b="1" dirty="0">
                <a:latin typeface="+mj-lt"/>
              </a:rPr>
              <a:t>3D </a:t>
            </a:r>
            <a:r>
              <a:rPr lang="ru-RU" sz="2400" b="1" dirty="0" err="1">
                <a:latin typeface="+mj-lt"/>
              </a:rPr>
              <a:t>Slicer</a:t>
            </a:r>
            <a:r>
              <a:rPr lang="ru-RU" sz="2400" b="1" dirty="0">
                <a:latin typeface="+mj-lt"/>
              </a:rPr>
              <a:t> </a:t>
            </a:r>
            <a:r>
              <a:rPr lang="ru-RU" sz="2400" dirty="0">
                <a:latin typeface="+mj-lt"/>
              </a:rPr>
              <a:t>предлагает множество инструментов </a:t>
            </a:r>
            <a:r>
              <a:rPr lang="ru-RU" sz="2400" dirty="0" smtClean="0">
                <a:latin typeface="+mj-lt"/>
              </a:rPr>
              <a:t>регистрации.</a:t>
            </a:r>
          </a:p>
          <a:p>
            <a:pPr indent="90000"/>
            <a:r>
              <a:rPr lang="ru-RU" sz="2400" dirty="0" smtClean="0">
                <a:latin typeface="+mj-lt"/>
              </a:rPr>
              <a:t>Виды </a:t>
            </a:r>
            <a:r>
              <a:rPr lang="ru-RU" sz="2400" b="1" dirty="0" smtClean="0">
                <a:latin typeface="+mj-lt"/>
              </a:rPr>
              <a:t>инструментов регистрации</a:t>
            </a:r>
            <a:r>
              <a:rPr lang="ru-RU" sz="2400" dirty="0" smtClean="0">
                <a:latin typeface="+mj-lt"/>
              </a:rPr>
              <a:t>:</a:t>
            </a:r>
          </a:p>
          <a:p>
            <a:pPr marL="285750" indent="90000">
              <a:buFont typeface="Calibri" panose="020F0502020204030204" pitchFamily="34" charset="0"/>
              <a:buChar char="―"/>
            </a:pPr>
            <a:r>
              <a:rPr lang="ru-RU" sz="2400" dirty="0">
                <a:latin typeface="+mj-lt"/>
              </a:rPr>
              <a:t>Ручная </a:t>
            </a:r>
            <a:r>
              <a:rPr lang="ru-RU" sz="2400" dirty="0" smtClean="0">
                <a:latin typeface="+mj-lt"/>
              </a:rPr>
              <a:t>регистрация</a:t>
            </a:r>
            <a:r>
              <a:rPr lang="en-US" sz="2400" dirty="0" smtClean="0">
                <a:latin typeface="+mj-lt"/>
              </a:rPr>
              <a:t>;</a:t>
            </a:r>
            <a:endParaRPr lang="ru-RU" sz="2400" dirty="0">
              <a:latin typeface="+mj-lt"/>
            </a:endParaRPr>
          </a:p>
          <a:p>
            <a:pPr marL="285750" indent="90000">
              <a:buFont typeface="Calibri" panose="020F0502020204030204" pitchFamily="34" charset="0"/>
              <a:buChar char="―"/>
            </a:pPr>
            <a:r>
              <a:rPr lang="ru-RU" sz="2400" dirty="0">
                <a:latin typeface="+mj-lt"/>
              </a:rPr>
              <a:t>Полуавтоматическая </a:t>
            </a:r>
            <a:r>
              <a:rPr lang="ru-RU" sz="2400" dirty="0" smtClean="0">
                <a:latin typeface="+mj-lt"/>
              </a:rPr>
              <a:t>регистрация</a:t>
            </a:r>
            <a:r>
              <a:rPr lang="en-US" sz="2400" dirty="0">
                <a:latin typeface="+mj-lt"/>
              </a:rPr>
              <a:t>;</a:t>
            </a:r>
            <a:endParaRPr lang="ru-RU" sz="2400" dirty="0" smtClean="0">
              <a:latin typeface="+mj-lt"/>
            </a:endParaRPr>
          </a:p>
          <a:p>
            <a:pPr marL="285750" indent="90000">
              <a:buFont typeface="Calibri" panose="020F0502020204030204" pitchFamily="34" charset="0"/>
              <a:buChar char="―"/>
            </a:pPr>
            <a:r>
              <a:rPr lang="ru-RU" sz="2400" dirty="0" smtClean="0">
                <a:latin typeface="+mj-lt"/>
              </a:rPr>
              <a:t>Автоматическая </a:t>
            </a:r>
            <a:r>
              <a:rPr lang="ru-RU" sz="2400" dirty="0">
                <a:latin typeface="+mj-lt"/>
              </a:rPr>
              <a:t>регистрация </a:t>
            </a:r>
            <a:r>
              <a:rPr lang="ru-RU" sz="2400" dirty="0" smtClean="0">
                <a:latin typeface="+mj-lt"/>
              </a:rPr>
              <a:t>изображений</a:t>
            </a:r>
            <a:r>
              <a:rPr lang="en-US" sz="2400" dirty="0" smtClean="0">
                <a:latin typeface="+mj-lt"/>
              </a:rPr>
              <a:t>;</a:t>
            </a:r>
            <a:endParaRPr lang="ru-RU" sz="2400" dirty="0" smtClean="0">
              <a:latin typeface="+mj-lt"/>
            </a:endParaRPr>
          </a:p>
          <a:p>
            <a:pPr marL="285750" indent="90000">
              <a:buFont typeface="Calibri" panose="020F0502020204030204" pitchFamily="34" charset="0"/>
              <a:buChar char="―"/>
            </a:pPr>
            <a:r>
              <a:rPr lang="ru-RU" sz="2400" dirty="0" smtClean="0">
                <a:latin typeface="+mj-lt"/>
              </a:rPr>
              <a:t>Сегментация </a:t>
            </a:r>
            <a:r>
              <a:rPr lang="ru-RU" sz="2400" dirty="0">
                <a:latin typeface="+mj-lt"/>
              </a:rPr>
              <a:t>и регистрация двоичных </a:t>
            </a:r>
            <a:r>
              <a:rPr lang="ru-RU" sz="2400" dirty="0" smtClean="0">
                <a:latin typeface="+mj-lt"/>
              </a:rPr>
              <a:t>изображений</a:t>
            </a:r>
            <a:r>
              <a:rPr lang="en-US" sz="2400" dirty="0" smtClean="0">
                <a:latin typeface="+mj-lt"/>
              </a:rPr>
              <a:t>.</a:t>
            </a:r>
            <a:endParaRPr lang="ru-RU" sz="2400" dirty="0">
              <a:latin typeface="+mj-lt"/>
            </a:endParaRPr>
          </a:p>
          <a:p>
            <a:endParaRPr lang="ru-RU" dirty="0"/>
          </a:p>
        </p:txBody>
      </p:sp>
      <p:sp>
        <p:nvSpPr>
          <p:cNvPr id="9" name="TextBox 6"/>
          <p:cNvSpPr txBox="1"/>
          <p:nvPr/>
        </p:nvSpPr>
        <p:spPr>
          <a:xfrm>
            <a:off x="4654832" y="6320012"/>
            <a:ext cx="2807179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Грицай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Александр Сергеевич,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ОмГТУ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Блохин Александр Владимирович,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ОмГТУ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67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Фирменный стиль СПбГЭТУ «ЛЭТИ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98" y="344667"/>
            <a:ext cx="905790" cy="90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ОмГТУ: Об университете. Омский Государственный технический университет.  Официальный сайт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5592" y="344667"/>
            <a:ext cx="906670" cy="858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928884" y="344667"/>
            <a:ext cx="63781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3D-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разметка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98" y="1935738"/>
            <a:ext cx="6548783" cy="297314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612880" y="6428280"/>
            <a:ext cx="34913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7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7293076" y="1935737"/>
            <a:ext cx="456918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90000"/>
            <a:r>
              <a:rPr lang="ru-RU" sz="2400" dirty="0" smtClean="0">
                <a:latin typeface="+mj-lt"/>
                <a:ea typeface="Calibri" panose="020F0502020204030204" pitchFamily="34" charset="0"/>
              </a:rPr>
              <a:t>С </a:t>
            </a:r>
            <a:r>
              <a:rPr lang="ru-RU" sz="2400" dirty="0">
                <a:latin typeface="+mj-lt"/>
                <a:ea typeface="Calibri" panose="020F0502020204030204" pitchFamily="34" charset="0"/>
              </a:rPr>
              <a:t>помощью модуля </a:t>
            </a:r>
            <a:r>
              <a:rPr lang="ru-RU" sz="2400" b="1" dirty="0" err="1" smtClean="0">
                <a:latin typeface="+mj-lt"/>
                <a:ea typeface="Calibri" panose="020F0502020204030204" pitchFamily="34" charset="0"/>
              </a:rPr>
              <a:t>Markups</a:t>
            </a:r>
            <a:r>
              <a:rPr lang="en-US" sz="2400" dirty="0" smtClean="0">
                <a:latin typeface="+mj-lt"/>
                <a:ea typeface="Calibri" panose="020F0502020204030204" pitchFamily="34" charset="0"/>
              </a:rPr>
              <a:t> </a:t>
            </a:r>
            <a:r>
              <a:rPr lang="ru-RU" sz="2400" dirty="0" smtClean="0">
                <a:latin typeface="+mj-lt"/>
                <a:ea typeface="Calibri" panose="020F0502020204030204" pitchFamily="34" charset="0"/>
              </a:rPr>
              <a:t>можно </a:t>
            </a:r>
            <a:r>
              <a:rPr lang="ru-RU" sz="2400" dirty="0" smtClean="0">
                <a:latin typeface="+mj-lt"/>
              </a:rPr>
              <a:t>определить </a:t>
            </a:r>
            <a:r>
              <a:rPr lang="ru-RU" sz="2400" dirty="0">
                <a:latin typeface="+mj-lt"/>
              </a:rPr>
              <a:t>наборы точек, линии, кривые, углы, плоскости, области интересов и используйте их для измерений или в качестве входных данных в различных программных модулях </a:t>
            </a:r>
            <a:r>
              <a:rPr lang="ru-RU" sz="2400" dirty="0" smtClean="0">
                <a:latin typeface="+mj-lt"/>
              </a:rPr>
              <a:t>.</a:t>
            </a:r>
            <a:endParaRPr lang="ru-RU" sz="2400" dirty="0">
              <a:latin typeface="+mj-lt"/>
            </a:endParaRPr>
          </a:p>
        </p:txBody>
      </p:sp>
      <p:sp>
        <p:nvSpPr>
          <p:cNvPr id="11" name="TextBox 6"/>
          <p:cNvSpPr txBox="1"/>
          <p:nvPr/>
        </p:nvSpPr>
        <p:spPr>
          <a:xfrm>
            <a:off x="4654832" y="6320012"/>
            <a:ext cx="2807179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Грицай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Александр Сергеевич,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ОмГТУ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Блохин Александр Владимирович,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ОмГТУ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97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Фирменный стиль СПбГЭТУ «ЛЭТИ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98" y="344667"/>
            <a:ext cx="905790" cy="90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ОмГТУ: Об университете. Омский Государственный технический университет.  Официальный сайт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5592" y="344667"/>
            <a:ext cx="906670" cy="858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039871" y="344667"/>
            <a:ext cx="63781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" t="7283" r="1644" b="5417"/>
          <a:stretch/>
        </p:blipFill>
        <p:spPr>
          <a:xfrm>
            <a:off x="390698" y="1935738"/>
            <a:ext cx="5608438" cy="281272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612880" y="6428280"/>
            <a:ext cx="34913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8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034939" y="1854587"/>
            <a:ext cx="6096000" cy="3323987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90000"/>
            <a:r>
              <a:rPr lang="ru-RU" sz="2400" dirty="0">
                <a:latin typeface="+mj-lt"/>
                <a:ea typeface="Calibri" panose="020F0502020204030204" pitchFamily="34" charset="0"/>
              </a:rPr>
              <a:t>Новые функции могут быть добавлены в </a:t>
            </a:r>
            <a:r>
              <a:rPr lang="ru-RU" sz="2400" b="1" dirty="0" smtClean="0">
                <a:latin typeface="+mj-lt"/>
                <a:ea typeface="Calibri" panose="020F0502020204030204" pitchFamily="34" charset="0"/>
              </a:rPr>
              <a:t>3D </a:t>
            </a:r>
            <a:r>
              <a:rPr lang="ru-RU" sz="2400" b="1" dirty="0" err="1" smtClean="0">
                <a:latin typeface="+mj-lt"/>
                <a:ea typeface="Calibri" panose="020F0502020204030204" pitchFamily="34" charset="0"/>
              </a:rPr>
              <a:t>Slicer</a:t>
            </a:r>
            <a:r>
              <a:rPr lang="ru-RU" sz="2400" b="1" dirty="0" smtClean="0">
                <a:latin typeface="+mj-lt"/>
                <a:ea typeface="Calibri" panose="020F0502020204030204" pitchFamily="34" charset="0"/>
              </a:rPr>
              <a:t> </a:t>
            </a:r>
            <a:r>
              <a:rPr lang="ru-RU" sz="2400" dirty="0">
                <a:latin typeface="+mj-lt"/>
                <a:ea typeface="Calibri" panose="020F0502020204030204" pitchFamily="34" charset="0"/>
              </a:rPr>
              <a:t>путем установки «</a:t>
            </a:r>
            <a:r>
              <a:rPr lang="ru-RU" sz="2400" b="1" dirty="0">
                <a:latin typeface="+mj-lt"/>
                <a:ea typeface="Calibri" panose="020F0502020204030204" pitchFamily="34" charset="0"/>
              </a:rPr>
              <a:t>расширений</a:t>
            </a:r>
            <a:r>
              <a:rPr lang="ru-RU" sz="2400" dirty="0">
                <a:latin typeface="+mj-lt"/>
                <a:ea typeface="Calibri" panose="020F0502020204030204" pitchFamily="34" charset="0"/>
              </a:rPr>
              <a:t>». Расширение - это пакет доставки, объединяющий один или несколько модулей </a:t>
            </a:r>
            <a:r>
              <a:rPr lang="ru-RU" sz="2400" b="1" dirty="0" err="1">
                <a:latin typeface="+mj-lt"/>
                <a:ea typeface="Calibri" panose="020F0502020204030204" pitchFamily="34" charset="0"/>
              </a:rPr>
              <a:t>слайсера</a:t>
            </a:r>
            <a:r>
              <a:rPr lang="ru-RU" sz="2400" dirty="0">
                <a:latin typeface="+mj-lt"/>
                <a:ea typeface="Calibri" panose="020F0502020204030204" pitchFamily="34" charset="0"/>
              </a:rPr>
              <a:t>. </a:t>
            </a:r>
            <a:endParaRPr lang="ru-RU" sz="2400" dirty="0" smtClean="0">
              <a:latin typeface="+mj-lt"/>
              <a:ea typeface="Calibri" panose="020F0502020204030204" pitchFamily="34" charset="0"/>
            </a:endParaRPr>
          </a:p>
          <a:p>
            <a:pPr indent="90000"/>
            <a:r>
              <a:rPr lang="ru-RU" sz="2400" dirty="0">
                <a:latin typeface="+mj-lt"/>
              </a:rPr>
              <a:t>Данный программный инструмент один из большого количества, которые могут работать с </a:t>
            </a:r>
            <a:r>
              <a:rPr lang="en-US" sz="2400" b="1" dirty="0" smtClean="0">
                <a:latin typeface="+mj-lt"/>
              </a:rPr>
              <a:t>DICOM</a:t>
            </a:r>
            <a:r>
              <a:rPr lang="ru-RU" sz="2400" dirty="0" smtClean="0">
                <a:latin typeface="+mj-lt"/>
              </a:rPr>
              <a:t>-файлами.</a:t>
            </a:r>
            <a:endParaRPr lang="ru-RU" sz="2400" dirty="0">
              <a:latin typeface="+mj-lt"/>
            </a:endParaRPr>
          </a:p>
          <a:p>
            <a:endParaRPr lang="ru-RU" dirty="0"/>
          </a:p>
        </p:txBody>
      </p:sp>
      <p:sp>
        <p:nvSpPr>
          <p:cNvPr id="11" name="TextBox 6"/>
          <p:cNvSpPr txBox="1"/>
          <p:nvPr/>
        </p:nvSpPr>
        <p:spPr>
          <a:xfrm>
            <a:off x="4654832" y="6320012"/>
            <a:ext cx="2807179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Грицай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Александр Сергеевич,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ОмГТУ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Блохин Александр Владимирович,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ОмГТУ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889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ОмГТУ: Об университете. Омский Государственный технический университет.  Официальный сайт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5592" y="344667"/>
            <a:ext cx="906670" cy="858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890968" y="344667"/>
            <a:ext cx="63781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Программы-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слайсеры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386" y="1620172"/>
            <a:ext cx="5744844" cy="3352881"/>
          </a:xfrm>
          <a:prstGeom prst="rect">
            <a:avLst/>
          </a:prstGeom>
        </p:spPr>
      </p:pic>
      <p:pic>
        <p:nvPicPr>
          <p:cNvPr id="6" name="Picture 4" descr="Фирменный стиль СПбГЭТУ «ЛЭТИ»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98" y="344667"/>
            <a:ext cx="905790" cy="90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1612880" y="6428280"/>
            <a:ext cx="34913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9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363230" y="1630299"/>
            <a:ext cx="5598784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90000"/>
            <a:r>
              <a:rPr lang="ru-RU" sz="2000" b="1" dirty="0" err="1">
                <a:latin typeface="+mj-lt"/>
                <a:ea typeface="Calibri" panose="020F0502020204030204" pitchFamily="34" charset="0"/>
              </a:rPr>
              <a:t>Cura</a:t>
            </a:r>
            <a:r>
              <a:rPr lang="ru-RU" sz="2000" b="1" dirty="0">
                <a:latin typeface="+mj-lt"/>
                <a:ea typeface="Calibri" panose="020F0502020204030204" pitchFamily="34" charset="0"/>
              </a:rPr>
              <a:t> 3D </a:t>
            </a:r>
            <a:r>
              <a:rPr lang="ru-RU" sz="2000" dirty="0" smtClean="0">
                <a:latin typeface="+mj-lt"/>
              </a:rPr>
              <a:t>– </a:t>
            </a:r>
            <a:r>
              <a:rPr lang="ru-RU" sz="2000" dirty="0" smtClean="0">
                <a:latin typeface="+mj-lt"/>
                <a:ea typeface="Calibri" panose="020F0502020204030204" pitchFamily="34" charset="0"/>
              </a:rPr>
              <a:t>это </a:t>
            </a:r>
            <a:r>
              <a:rPr lang="ru-RU" sz="2000" dirty="0">
                <a:latin typeface="+mj-lt"/>
                <a:ea typeface="Calibri" panose="020F0502020204030204" pitchFamily="34" charset="0"/>
              </a:rPr>
              <a:t>программа-</a:t>
            </a:r>
            <a:r>
              <a:rPr lang="ru-RU" sz="2000" dirty="0" err="1">
                <a:latin typeface="+mj-lt"/>
                <a:ea typeface="Calibri" panose="020F0502020204030204" pitchFamily="34" charset="0"/>
              </a:rPr>
              <a:t>слайсер</a:t>
            </a:r>
            <a:r>
              <a:rPr lang="ru-RU" sz="2000" dirty="0">
                <a:latin typeface="+mj-lt"/>
                <a:ea typeface="Calibri" panose="020F0502020204030204" pitchFamily="34" charset="0"/>
              </a:rPr>
              <a:t> с дружественным пользовательским </a:t>
            </a:r>
            <a:r>
              <a:rPr lang="ru-RU" sz="2000" dirty="0" smtClean="0">
                <a:latin typeface="+mj-lt"/>
                <a:ea typeface="Calibri" panose="020F0502020204030204" pitchFamily="34" charset="0"/>
              </a:rPr>
              <a:t>интерфейсом.</a:t>
            </a:r>
          </a:p>
          <a:p>
            <a:pPr indent="90000"/>
            <a:r>
              <a:rPr lang="ru-RU" sz="2000" dirty="0" smtClean="0">
                <a:latin typeface="+mj-lt"/>
              </a:rPr>
              <a:t>Возможна простоя загрузка модели, выбора качества </a:t>
            </a:r>
            <a:r>
              <a:rPr lang="ru-RU" sz="2000" dirty="0">
                <a:latin typeface="+mj-lt"/>
              </a:rPr>
              <a:t>и </a:t>
            </a:r>
            <a:r>
              <a:rPr lang="ru-RU" sz="2000" dirty="0" smtClean="0">
                <a:latin typeface="+mj-lt"/>
              </a:rPr>
              <a:t>нажатия кнопки «Печать». </a:t>
            </a:r>
          </a:p>
          <a:p>
            <a:pPr indent="90000"/>
            <a:r>
              <a:rPr lang="ru-RU" sz="2000" b="1" dirty="0" err="1">
                <a:latin typeface="+mj-lt"/>
              </a:rPr>
              <a:t>Cura</a:t>
            </a:r>
            <a:r>
              <a:rPr lang="ru-RU" sz="2000" b="1" dirty="0">
                <a:latin typeface="+mj-lt"/>
              </a:rPr>
              <a:t> 3D </a:t>
            </a:r>
            <a:r>
              <a:rPr lang="ru-RU" sz="2000" dirty="0">
                <a:latin typeface="+mj-lt"/>
              </a:rPr>
              <a:t>поддерживается разработчиком </a:t>
            </a:r>
            <a:r>
              <a:rPr lang="ru-RU" sz="2000" b="1" dirty="0">
                <a:latin typeface="+mj-lt"/>
              </a:rPr>
              <a:t>3D–принтеров </a:t>
            </a:r>
            <a:r>
              <a:rPr lang="ru-RU" sz="2000" b="1" dirty="0" err="1" smtClean="0">
                <a:latin typeface="+mj-lt"/>
              </a:rPr>
              <a:t>Ultimaker</a:t>
            </a:r>
            <a:r>
              <a:rPr lang="ru-RU" sz="2000" dirty="0" smtClean="0">
                <a:latin typeface="+mj-lt"/>
              </a:rPr>
              <a:t>.</a:t>
            </a:r>
            <a:r>
              <a:rPr lang="ru-RU" sz="2000" dirty="0">
                <a:latin typeface="+mj-lt"/>
              </a:rPr>
              <a:t> </a:t>
            </a:r>
            <a:endParaRPr lang="ru-RU" sz="2000" dirty="0" smtClean="0">
              <a:latin typeface="+mj-lt"/>
            </a:endParaRPr>
          </a:p>
          <a:p>
            <a:pPr indent="90000"/>
            <a:r>
              <a:rPr lang="ru-RU" sz="2000" b="1" dirty="0" err="1" smtClean="0">
                <a:latin typeface="+mj-lt"/>
              </a:rPr>
              <a:t>Cura</a:t>
            </a:r>
            <a:r>
              <a:rPr lang="ru-RU" sz="2000" b="1" dirty="0" smtClean="0">
                <a:latin typeface="+mj-lt"/>
              </a:rPr>
              <a:t> </a:t>
            </a:r>
            <a:r>
              <a:rPr lang="ru-RU" sz="2000" b="1" dirty="0">
                <a:latin typeface="+mj-lt"/>
              </a:rPr>
              <a:t>3D </a:t>
            </a:r>
            <a:r>
              <a:rPr lang="ru-RU" sz="2000" dirty="0">
                <a:latin typeface="+mj-lt"/>
              </a:rPr>
              <a:t>–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>
                <a:latin typeface="+mj-lt"/>
              </a:rPr>
              <a:t>это п</a:t>
            </a:r>
            <a:r>
              <a:rPr lang="ru-RU" sz="2000" b="1" dirty="0">
                <a:latin typeface="+mj-lt"/>
              </a:rPr>
              <a:t>рограмма-</a:t>
            </a:r>
            <a:r>
              <a:rPr lang="ru-RU" sz="2000" b="1" dirty="0" err="1">
                <a:latin typeface="+mj-lt"/>
              </a:rPr>
              <a:t>слайсер</a:t>
            </a:r>
            <a:r>
              <a:rPr lang="ru-RU" sz="2000" dirty="0">
                <a:latin typeface="+mj-lt"/>
              </a:rPr>
              <a:t> для </a:t>
            </a:r>
            <a:r>
              <a:rPr lang="ru-RU" sz="2000" b="1" dirty="0">
                <a:latin typeface="+mj-lt"/>
              </a:rPr>
              <a:t>3D–принтеров</a:t>
            </a:r>
            <a:r>
              <a:rPr lang="ru-RU" sz="2000" dirty="0">
                <a:latin typeface="+mj-lt"/>
              </a:rPr>
              <a:t>, которая берет </a:t>
            </a:r>
            <a:r>
              <a:rPr lang="ru-RU" sz="2000" b="1" dirty="0">
                <a:latin typeface="+mj-lt"/>
              </a:rPr>
              <a:t>3D–модель</a:t>
            </a:r>
            <a:r>
              <a:rPr lang="ru-RU" sz="2000" dirty="0">
                <a:latin typeface="+mj-lt"/>
              </a:rPr>
              <a:t> и нарезает ее (</a:t>
            </a:r>
            <a:r>
              <a:rPr lang="ru-RU" sz="2000" dirty="0" err="1">
                <a:latin typeface="+mj-lt"/>
              </a:rPr>
              <a:t>slice</a:t>
            </a:r>
            <a:r>
              <a:rPr lang="ru-RU" sz="2000" dirty="0">
                <a:latin typeface="+mj-lt"/>
              </a:rPr>
              <a:t>) на слои, чтобы получить файл, известный как </a:t>
            </a:r>
            <a:r>
              <a:rPr lang="ru-RU" sz="2000" b="1" dirty="0">
                <a:latin typeface="+mj-lt"/>
              </a:rPr>
              <a:t>G-</a:t>
            </a:r>
            <a:r>
              <a:rPr lang="ru-RU" sz="2000" b="1" dirty="0" err="1">
                <a:latin typeface="+mj-lt"/>
              </a:rPr>
              <a:t>Code</a:t>
            </a:r>
            <a:r>
              <a:rPr lang="ru-RU" sz="2000" dirty="0">
                <a:latin typeface="+mj-lt"/>
              </a:rPr>
              <a:t>, в котором содержатся коды, которые понимает 3</a:t>
            </a:r>
            <a:r>
              <a:rPr lang="ru-RU" sz="2000" b="1" dirty="0">
                <a:latin typeface="+mj-lt"/>
              </a:rPr>
              <a:t>D–принтер</a:t>
            </a:r>
            <a:r>
              <a:rPr lang="ru-RU" sz="2000" dirty="0">
                <a:latin typeface="+mj-lt"/>
              </a:rPr>
              <a:t>.</a:t>
            </a:r>
          </a:p>
          <a:p>
            <a:pPr indent="90000"/>
            <a:endParaRPr lang="ru-RU" dirty="0"/>
          </a:p>
        </p:txBody>
      </p:sp>
      <p:sp>
        <p:nvSpPr>
          <p:cNvPr id="11" name="TextBox 6"/>
          <p:cNvSpPr txBox="1"/>
          <p:nvPr/>
        </p:nvSpPr>
        <p:spPr>
          <a:xfrm>
            <a:off x="4654832" y="6320012"/>
            <a:ext cx="2807179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Грицай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Александр Сергеевич,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ОмГТУ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Блохин Александр Владимирович,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ОмГТУ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940</TotalTime>
  <Words>1196</Words>
  <Application>Microsoft Office PowerPoint</Application>
  <PresentationFormat>Широкоэкранный</PresentationFormat>
  <Paragraphs>173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Ссылки на источники</vt:lpstr>
    </vt:vector>
  </TitlesOfParts>
  <Company>PJSC "New Engineering Technologies"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Gorshenin Alexey</cp:lastModifiedBy>
  <cp:revision>110</cp:revision>
  <dcterms:created xsi:type="dcterms:W3CDTF">2016-11-18T14:12:19Z</dcterms:created>
  <dcterms:modified xsi:type="dcterms:W3CDTF">2021-12-14T08:13:36Z</dcterms:modified>
</cp:coreProperties>
</file>