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3"/>
  </p:handoutMasterIdLst>
  <p:sldIdLst>
    <p:sldId id="256" r:id="rId2"/>
    <p:sldId id="261" r:id="rId3"/>
    <p:sldId id="262" r:id="rId4"/>
    <p:sldId id="263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3" r:id="rId35"/>
    <p:sldId id="292" r:id="rId36"/>
    <p:sldId id="294" r:id="rId37"/>
    <p:sldId id="295" r:id="rId38"/>
    <p:sldId id="296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00B"/>
    <a:srgbClr val="29364B"/>
    <a:srgbClr val="481419"/>
    <a:srgbClr val="006CFF"/>
    <a:srgbClr val="0041B6"/>
    <a:srgbClr val="F9D600"/>
    <a:srgbClr val="324057"/>
    <a:srgbClr val="007CCE"/>
    <a:srgbClr val="2A1255"/>
    <a:srgbClr val="A58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9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8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4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4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rap.org/wiki/RepRap_Option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71214" y="2277098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точной копии цифровой модели. Виды 3</a:t>
            </a:r>
            <a:r>
              <a:rPr lang="en-US" sz="44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D­</a:t>
            </a:r>
            <a:r>
              <a:rPr lang="ru-RU" sz="4400" b="1" spc="50" dirty="0">
                <a:ln w="0"/>
                <a:solidFill>
                  <a:srgbClr val="97000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печати. Типы принтеров.</a:t>
            </a:r>
            <a:endParaRPr lang="en-US" sz="4400" b="1" spc="50" dirty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49762-AF8C-43A9-A057-F2D195AE6034}"/>
              </a:ext>
            </a:extLst>
          </p:cNvPr>
          <p:cNvSpPr txBox="1"/>
          <p:nvPr/>
        </p:nvSpPr>
        <p:spPr bwMode="auto">
          <a:xfrm>
            <a:off x="265424" y="3395321"/>
            <a:ext cx="6971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к.т.н., доцент, заведующий кафедрой</a:t>
            </a:r>
          </a:p>
          <a:p>
            <a:r>
              <a:rPr lang="ru-RU" sz="2000" dirty="0">
                <a:latin typeface="+mj-lt"/>
              </a:rPr>
              <a:t>«Информатика и вычислительная техника»</a:t>
            </a:r>
          </a:p>
          <a:p>
            <a:r>
              <a:rPr lang="ru-RU" sz="2000" dirty="0">
                <a:latin typeface="+mj-lt"/>
              </a:rPr>
              <a:t>ФГБОУ ВО Омский государственный технический университет</a:t>
            </a:r>
          </a:p>
          <a:p>
            <a:r>
              <a:rPr lang="ru-RU" sz="2000" dirty="0">
                <a:latin typeface="+mj-lt"/>
              </a:rPr>
              <a:t>Грицай Александр Сергеевич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  Моделирование </a:t>
            </a:r>
            <a:r>
              <a:rPr lang="ru-RU" b="1" dirty="0"/>
              <a:t>методом наплавления</a:t>
            </a:r>
          </a:p>
        </p:txBody>
      </p:sp>
      <p:pic>
        <p:nvPicPr>
          <p:cNvPr id="1026" name="Picture 2" descr="ABS пластик для 3D принтера Myriwell черный (blac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872139"/>
            <a:ext cx="4622684" cy="346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341" y="1748589"/>
            <a:ext cx="6281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>
                <a:latin typeface="+mj-lt"/>
              </a:rPr>
              <a:t>В качестве материала для изготовления моделей используется </a:t>
            </a:r>
            <a:r>
              <a:rPr lang="ru-RU" sz="2400" b="1" dirty="0">
                <a:latin typeface="+mj-lt"/>
              </a:rPr>
              <a:t>пластиковая нить</a:t>
            </a:r>
            <a:r>
              <a:rPr lang="ru-RU" sz="2400" dirty="0">
                <a:latin typeface="+mj-lt"/>
              </a:rPr>
              <a:t>.</a:t>
            </a:r>
            <a:endParaRPr lang="ru-RU" sz="2400" dirty="0" smtClean="0">
              <a:latin typeface="+mj-lt"/>
              <a:ea typeface="Calibri" panose="020F0502020204030204" pitchFamily="34" charset="0"/>
            </a:endParaRPr>
          </a:p>
          <a:p>
            <a:pPr indent="90000"/>
            <a:r>
              <a:rPr lang="ru-RU" sz="2400" dirty="0" smtClean="0">
                <a:latin typeface="+mj-lt"/>
                <a:ea typeface="Calibri" panose="020F0502020204030204" pitchFamily="34" charset="0"/>
              </a:rPr>
              <a:t>Есть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2 диаметра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пластиковой нити -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1,75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и 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2,85 (3мм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)</a:t>
            </a:r>
            <a:r>
              <a:rPr lang="ru-RU" sz="2400" dirty="0" smtClean="0"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400" dirty="0">
                <a:latin typeface="+mj-lt"/>
              </a:rPr>
              <a:t>Большинство принтеров для печати используют нить </a:t>
            </a:r>
            <a:r>
              <a:rPr lang="ru-RU" sz="2400" b="1" dirty="0">
                <a:latin typeface="+mj-lt"/>
              </a:rPr>
              <a:t>1,75</a:t>
            </a:r>
            <a:r>
              <a:rPr lang="ru-RU" sz="2400" dirty="0">
                <a:latin typeface="+mj-lt"/>
              </a:rPr>
              <a:t>.</a:t>
            </a:r>
          </a:p>
          <a:p>
            <a:pPr indent="90000"/>
            <a:endParaRPr lang="ru-RU" sz="2400" dirty="0">
              <a:latin typeface="+mj-lt"/>
            </a:endParaRPr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09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Моделирование </a:t>
            </a:r>
            <a:r>
              <a:rPr lang="ru-RU" b="1" dirty="0"/>
              <a:t>методом </a:t>
            </a:r>
            <a:r>
              <a:rPr lang="ru-RU" b="1" dirty="0" smtClean="0"/>
              <a:t>наплавления. История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690688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 был изобретен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С. Скоттом </a:t>
            </a:r>
            <a:r>
              <a:rPr lang="ru-RU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Крампом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конце 1980 года. Патент получен в 1988 год. А уже в 1990 компания </a:t>
            </a:r>
            <a:r>
              <a:rPr lang="ru-RU" sz="20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Stratasys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появляется на рынке с первым промышленным </a:t>
            </a:r>
            <a:r>
              <a:rPr lang="ru-RU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3D-принтером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работающим по технологии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FDM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торая часть руководства по 3D печати для начинающих. Хронология 3D печ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43" y="1690688"/>
            <a:ext cx="4561569" cy="42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ratasys Logo - LogoD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3" y="334742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97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Моделирование </a:t>
            </a:r>
            <a:r>
              <a:rPr lang="ru-RU" b="1" dirty="0"/>
              <a:t>методом наплавления</a:t>
            </a:r>
            <a:r>
              <a:rPr lang="ru-RU" b="1" dirty="0" smtClean="0"/>
              <a:t>. Преимущества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6"/>
            <a:ext cx="5788068" cy="1481246"/>
          </a:xfrm>
        </p:spPr>
        <p:txBody>
          <a:bodyPr>
            <a:normAutofit fontScale="77500" lnSpcReduction="20000"/>
          </a:bodyPr>
          <a:lstStyle/>
          <a:p>
            <a:pPr>
              <a:buFont typeface="Calibri" panose="020F0502020204030204" pitchFamily="34" charset="0"/>
              <a:buChar char="―"/>
            </a:pPr>
            <a:r>
              <a:rPr lang="ru-RU" dirty="0" smtClean="0">
                <a:latin typeface="+mj-lt"/>
              </a:rPr>
              <a:t> самое </a:t>
            </a:r>
            <a:r>
              <a:rPr lang="ru-RU" dirty="0">
                <a:latin typeface="+mj-lt"/>
              </a:rPr>
              <a:t>главное преимущество </a:t>
            </a:r>
            <a:r>
              <a:rPr lang="ru-RU" b="1" dirty="0">
                <a:latin typeface="+mj-lt"/>
              </a:rPr>
              <a:t>FDM </a:t>
            </a:r>
            <a:r>
              <a:rPr lang="ru-RU" dirty="0">
                <a:latin typeface="+mj-lt"/>
              </a:rPr>
              <a:t>печати - это </a:t>
            </a:r>
            <a:r>
              <a:rPr lang="ru-RU" dirty="0" smtClean="0">
                <a:latin typeface="+mj-lt"/>
              </a:rPr>
              <a:t>доступность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</a:pPr>
            <a:r>
              <a:rPr lang="ru-RU" dirty="0" smtClean="0">
                <a:latin typeface="+mj-lt"/>
              </a:rPr>
              <a:t> большое </a:t>
            </a:r>
            <a:r>
              <a:rPr lang="ru-RU" dirty="0">
                <a:latin typeface="+mj-lt"/>
              </a:rPr>
              <a:t>разнообразие </a:t>
            </a:r>
            <a:r>
              <a:rPr lang="ru-RU" b="1" dirty="0" smtClean="0">
                <a:latin typeface="+mj-lt"/>
              </a:rPr>
              <a:t>моделей</a:t>
            </a:r>
            <a:r>
              <a:rPr lang="en-US" dirty="0" smtClean="0">
                <a:latin typeface="+mj-lt"/>
              </a:rPr>
              <a:t>;</a:t>
            </a:r>
            <a:r>
              <a:rPr lang="ru-RU" dirty="0">
                <a:latin typeface="+mj-lt"/>
              </a:rPr>
              <a:t> </a:t>
            </a:r>
          </a:p>
          <a:p>
            <a:pPr>
              <a:buFont typeface="Calibri" panose="020F0502020204030204" pitchFamily="34" charset="0"/>
              <a:buChar char="―"/>
            </a:pP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разнообразие </a:t>
            </a:r>
            <a:r>
              <a:rPr lang="ru-RU" dirty="0">
                <a:latin typeface="+mj-lt"/>
              </a:rPr>
              <a:t>материалов для </a:t>
            </a:r>
            <a:r>
              <a:rPr lang="ru-RU" b="1" dirty="0" smtClean="0">
                <a:latin typeface="+mj-lt"/>
              </a:rPr>
              <a:t>3D-печати</a:t>
            </a:r>
            <a:r>
              <a:rPr lang="ru-RU" dirty="0">
                <a:latin typeface="+mj-lt"/>
              </a:rPr>
              <a:t>. 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1030" name="Picture 6" descr="colorFabb on Twitter: &amp;quot;#bronzeFill, #copperFill and our soon to be released  #brassFill on show at the @_RapidPro http://t.co/WhiqqefYTF  http://t.co/WMhb2y1x8S&amp;quot; / Twit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05" y="3153920"/>
            <a:ext cx="3708597" cy="27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3D-печать и прототипирование - Прочие услуги Глухов на Ol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3113805"/>
            <a:ext cx="4638568" cy="26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07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Моделирование </a:t>
            </a:r>
            <a:r>
              <a:rPr lang="ru-RU" b="1" dirty="0"/>
              <a:t>методом наплавления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Недостатки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874"/>
            <a:ext cx="9332934" cy="1450894"/>
          </a:xfrm>
        </p:spPr>
        <p:txBody>
          <a:bodyPr/>
          <a:lstStyle/>
          <a:p>
            <a:pPr>
              <a:buFont typeface="Calibri" panose="020F0502020204030204" pitchFamily="34" charset="0"/>
              <a:buChar char="―"/>
            </a:pPr>
            <a:r>
              <a:rPr lang="en-US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низкая </a:t>
            </a:r>
            <a:r>
              <a:rPr lang="ru-RU" dirty="0">
                <a:latin typeface="+mj-lt"/>
              </a:rPr>
              <a:t>точность по сравнению с другими технологиями </a:t>
            </a:r>
            <a:r>
              <a:rPr lang="ru-RU" dirty="0" smtClean="0">
                <a:latin typeface="+mj-lt"/>
              </a:rPr>
              <a:t>печати</a:t>
            </a:r>
            <a:r>
              <a:rPr lang="en-US" dirty="0" smtClean="0">
                <a:latin typeface="+mj-lt"/>
              </a:rPr>
              <a:t>;</a:t>
            </a:r>
            <a:endParaRPr lang="ru-RU" dirty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</a:pPr>
            <a:r>
              <a:rPr lang="ru-RU" dirty="0" smtClean="0">
                <a:latin typeface="+mj-lt"/>
              </a:rPr>
              <a:t> слоистая </a:t>
            </a:r>
            <a:r>
              <a:rPr lang="ru-RU" dirty="0">
                <a:latin typeface="+mj-lt"/>
              </a:rPr>
              <a:t>поверхность. 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2052" name="Picture 4" descr="Pin on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3034"/>
            <a:ext cx="4395045" cy="30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ar Trek Voyager Engineering Tool cosplay prop replica DIGITAL model for 3d  print Accessories Costume Weapons roshnipublicschool.com.p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4" y="2294268"/>
            <a:ext cx="5706536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08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423"/>
          </a:xfrm>
        </p:spPr>
        <p:txBody>
          <a:bodyPr/>
          <a:lstStyle/>
          <a:p>
            <a:pPr algn="ctr"/>
            <a:r>
              <a:rPr lang="ru-RU" b="1" dirty="0" smtClean="0"/>
              <a:t>Проект </a:t>
            </a:r>
            <a:r>
              <a:rPr lang="ru-RU" b="1" dirty="0" err="1" smtClean="0"/>
              <a:t>RepRap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46221" y="1266385"/>
            <a:ext cx="525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Calibri" panose="020F0502020204030204" pitchFamily="34" charset="0"/>
              </a:rPr>
              <a:t>Проект 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RepRap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берет свое начало в 2005 году, когда </a:t>
            </a:r>
            <a:r>
              <a:rPr lang="ru-RU" sz="2400" b="1" dirty="0" smtClean="0">
                <a:latin typeface="+mj-lt"/>
                <a:ea typeface="Calibri" panose="020F0502020204030204" pitchFamily="34" charset="0"/>
              </a:rPr>
              <a:t>3D-печать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 только начинала набирать обороты. Ее основоположником является доктор 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Эдриан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+mj-lt"/>
                <a:ea typeface="Calibri" panose="020F0502020204030204" pitchFamily="34" charset="0"/>
              </a:rPr>
              <a:t>Боуер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, преподаватель машиностроения в британском университете Бата.</a:t>
            </a:r>
            <a:endParaRPr lang="ru-RU" sz="2400" dirty="0">
              <a:latin typeface="+mj-lt"/>
            </a:endParaRPr>
          </a:p>
        </p:txBody>
      </p:sp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Уайлс, Эндрю Дж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55" y="1415616"/>
            <a:ext cx="3048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17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3D </a:t>
            </a:r>
            <a:r>
              <a:rPr lang="ru-RU" b="1" dirty="0"/>
              <a:t>принтер </a:t>
            </a:r>
            <a:r>
              <a:rPr lang="ru-RU" b="1" dirty="0" err="1" smtClean="0"/>
              <a:t>RepRap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3A964-00C3-4D93-B94B-47C8E900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9" y="1039092"/>
            <a:ext cx="7624672" cy="4724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2BDBC-6A4F-428F-883E-E394AB007CA4}"/>
              </a:ext>
            </a:extLst>
          </p:cNvPr>
          <p:cNvSpPr txBox="1"/>
          <p:nvPr/>
        </p:nvSpPr>
        <p:spPr>
          <a:xfrm>
            <a:off x="8152112" y="1389892"/>
            <a:ext cx="38099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00"/>
            <a:r>
              <a:rPr lang="ru-RU" sz="2000" b="1" dirty="0">
                <a:latin typeface="+mj-lt"/>
              </a:rPr>
              <a:t>Технология </a:t>
            </a:r>
            <a:r>
              <a:rPr lang="ru-RU" sz="2000" b="1" dirty="0" err="1">
                <a:latin typeface="+mj-lt"/>
              </a:rPr>
              <a:t>RepRap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расшифровывается как </a:t>
            </a:r>
            <a:r>
              <a:rPr lang="ru-RU" sz="2000" dirty="0" err="1">
                <a:latin typeface="+mj-lt"/>
              </a:rPr>
              <a:t>Replicating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Rapid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Prototyper</a:t>
            </a:r>
            <a:r>
              <a:rPr lang="ru-RU" sz="2000" dirty="0">
                <a:latin typeface="+mj-lt"/>
              </a:rPr>
              <a:t>. В дословном переводе – это </a:t>
            </a:r>
            <a:r>
              <a:rPr lang="ru-RU" sz="2000" b="1" dirty="0">
                <a:latin typeface="+mj-lt"/>
              </a:rPr>
              <a:t>«(само)реплицирующий(</a:t>
            </a:r>
            <a:r>
              <a:rPr lang="ru-RU" sz="2000" b="1" dirty="0" err="1">
                <a:latin typeface="+mj-lt"/>
              </a:rPr>
              <a:t>ся</a:t>
            </a:r>
            <a:r>
              <a:rPr lang="ru-RU" sz="2000" b="1" dirty="0">
                <a:latin typeface="+mj-lt"/>
              </a:rPr>
              <a:t>) </a:t>
            </a:r>
            <a:r>
              <a:rPr lang="ru-RU" sz="2000" dirty="0">
                <a:latin typeface="+mj-lt"/>
              </a:rPr>
              <a:t>механизм быстрого </a:t>
            </a:r>
            <a:r>
              <a:rPr lang="ru-RU" sz="2000" dirty="0" err="1">
                <a:latin typeface="+mj-lt"/>
              </a:rPr>
              <a:t>прототипирования</a:t>
            </a:r>
            <a:r>
              <a:rPr lang="ru-RU" sz="2000" dirty="0">
                <a:latin typeface="+mj-lt"/>
              </a:rPr>
              <a:t>». </a:t>
            </a:r>
            <a:endParaRPr lang="ru-RU" sz="2000" dirty="0" smtClean="0">
              <a:latin typeface="+mj-lt"/>
              <a:hlinkClick r:id="rId3"/>
            </a:endParaRPr>
          </a:p>
          <a:p>
            <a:pPr indent="90000"/>
            <a:r>
              <a:rPr lang="ru-RU" sz="2000" dirty="0">
                <a:latin typeface="+mj-lt"/>
              </a:rPr>
              <a:t>Такая полезная способность этого </a:t>
            </a:r>
            <a:r>
              <a:rPr lang="ru-RU" sz="2000" b="1" dirty="0" smtClean="0">
                <a:latin typeface="+mj-lt"/>
              </a:rPr>
              <a:t>3</a:t>
            </a:r>
            <a:r>
              <a:rPr lang="en-US" sz="2000" b="1" dirty="0" smtClean="0">
                <a:latin typeface="+mj-lt"/>
              </a:rPr>
              <a:t>D</a:t>
            </a:r>
            <a:r>
              <a:rPr lang="ru-RU" sz="2000" b="1" dirty="0" smtClean="0">
                <a:latin typeface="+mj-lt"/>
              </a:rPr>
              <a:t>-принтера </a:t>
            </a:r>
            <a:r>
              <a:rPr lang="ru-RU" sz="2000" dirty="0">
                <a:latin typeface="+mj-lt"/>
              </a:rPr>
              <a:t>значительно снижает его себестоимость. </a:t>
            </a:r>
            <a:endParaRPr lang="ru-RU" sz="2000" dirty="0" smtClean="0">
              <a:latin typeface="+mj-lt"/>
            </a:endParaRPr>
          </a:p>
          <a:p>
            <a:pPr indent="90000"/>
            <a:endParaRPr lang="ru-RU" sz="2000" dirty="0" smtClean="0">
              <a:latin typeface="+mj-lt"/>
              <a:hlinkClick r:id="rId3"/>
            </a:endParaRPr>
          </a:p>
          <a:p>
            <a:pPr indent="90000"/>
            <a:r>
              <a:rPr lang="en-US" sz="1600" dirty="0" smtClean="0">
                <a:latin typeface="+mj-lt"/>
                <a:hlinkClick r:id="rId3"/>
              </a:rPr>
              <a:t>https</a:t>
            </a:r>
            <a:r>
              <a:rPr lang="en-US" sz="1600" dirty="0">
                <a:latin typeface="+mj-lt"/>
                <a:hlinkClick r:id="rId3"/>
              </a:rPr>
              <a:t>://reprap.org/wiki/RepRap_Options</a:t>
            </a:r>
            <a:endParaRPr lang="en-US" sz="1600" dirty="0">
              <a:latin typeface="+mj-lt"/>
            </a:endParaRPr>
          </a:p>
          <a:p>
            <a:endParaRPr lang="ru-RU" dirty="0"/>
          </a:p>
        </p:txBody>
      </p:sp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58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20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Метод </a:t>
            </a:r>
            <a:r>
              <a:rPr lang="ru-RU" b="1" dirty="0"/>
              <a:t>многоструйного моделирования (</a:t>
            </a:r>
            <a:r>
              <a:rPr lang="ru-RU" b="1" dirty="0" err="1"/>
              <a:t>multi</a:t>
            </a:r>
            <a:r>
              <a:rPr lang="ru-RU" b="1" dirty="0"/>
              <a:t> </a:t>
            </a:r>
            <a:r>
              <a:rPr lang="ru-RU" b="1" dirty="0" err="1"/>
              <a:t>jet</a:t>
            </a:r>
            <a:r>
              <a:rPr lang="ru-RU" b="1" dirty="0"/>
              <a:t> </a:t>
            </a:r>
            <a:r>
              <a:rPr lang="ru-RU" b="1" dirty="0" err="1"/>
              <a:t>modeling</a:t>
            </a:r>
            <a:r>
              <a:rPr lang="ru-RU" b="1" dirty="0"/>
              <a:t>, MJM) </a:t>
            </a:r>
          </a:p>
        </p:txBody>
      </p:sp>
      <p:pic>
        <p:nvPicPr>
          <p:cNvPr id="4098" name="Picture 2" descr="3D печать, m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1903"/>
            <a:ext cx="5378014" cy="26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332" y="1333330"/>
            <a:ext cx="5139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Количество сопел обычно начинается от 96 для младших моделей принтеров и может достигать 448 для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дорогих 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моделей. </a:t>
            </a:r>
            <a:endParaRPr lang="ru-RU" sz="2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5179" y="132547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Для печати используется специальный </a:t>
            </a:r>
            <a:r>
              <a:rPr lang="ru-R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твёрдый воск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причём основной вид воска используется для построения модели. Другой же, более легкоплавкий </a:t>
            </a:r>
            <a:r>
              <a:rPr lang="ru-RU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воск используется для поддержек.</a:t>
            </a:r>
            <a:endParaRPr lang="ru-RU" sz="2000" dirty="0">
              <a:latin typeface="+mj-lt"/>
            </a:endParaRPr>
          </a:p>
        </p:txBody>
      </p:sp>
      <p:pic>
        <p:nvPicPr>
          <p:cNvPr id="4100" name="Picture 4" descr="3D печать, mj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" y="2416153"/>
            <a:ext cx="4046342" cy="30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12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42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Принтеры </a:t>
            </a:r>
            <a:r>
              <a:rPr lang="ru-RU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endParaRPr lang="ru-RU" b="1" dirty="0"/>
          </a:p>
        </p:txBody>
      </p:sp>
      <p:pic>
        <p:nvPicPr>
          <p:cNvPr id="5122" name="Picture 2" descr="3D Systems Projet MJP 3600 серия — Научное оборуд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289" y="1333111"/>
            <a:ext cx="7310188" cy="384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91047" y="133311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Принтеры </a:t>
            </a:r>
            <a:r>
              <a:rPr lang="ru-RU" sz="24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ProJet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серий 3500, 5000, 6000 и 7000 способны печатать с использованием целой гаммы материалов под общим названием </a:t>
            </a:r>
            <a:r>
              <a:rPr lang="ru-RU" sz="2400" b="1" dirty="0" err="1">
                <a:latin typeface="+mj-lt"/>
                <a:cs typeface="Times New Roman" panose="02020603050405020304" pitchFamily="18" charset="0"/>
              </a:rPr>
              <a:t>VisiJet</a:t>
            </a:r>
            <a:r>
              <a:rPr lang="ru-RU" sz="2400" dirty="0">
                <a:latin typeface="+mj-lt"/>
              </a:rPr>
              <a:t>. </a:t>
            </a:r>
          </a:p>
        </p:txBody>
      </p:sp>
      <p:pic>
        <p:nvPicPr>
          <p:cNvPr id="5124" name="Picture 4" descr="ProJet 5000 | Виктория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99" y="2837439"/>
            <a:ext cx="31051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5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Лазерная </a:t>
            </a:r>
            <a:r>
              <a:rPr lang="ru-RU" b="1" dirty="0" err="1"/>
              <a:t>стереолитография</a:t>
            </a:r>
            <a:r>
              <a:rPr lang="ru-RU" b="1" dirty="0"/>
              <a:t> (</a:t>
            </a:r>
            <a:r>
              <a:rPr lang="ru-RU" b="1" dirty="0" err="1"/>
              <a:t>laser</a:t>
            </a:r>
            <a:r>
              <a:rPr lang="ru-RU" b="1" dirty="0"/>
              <a:t> </a:t>
            </a:r>
            <a:r>
              <a:rPr lang="ru-RU" b="1" dirty="0" err="1"/>
              <a:t>stereolithography</a:t>
            </a:r>
            <a:r>
              <a:rPr lang="ru-RU" b="1" dirty="0"/>
              <a:t>, SLA)</a:t>
            </a:r>
          </a:p>
        </p:txBody>
      </p:sp>
      <p:pic>
        <p:nvPicPr>
          <p:cNvPr id="4" name="Picture 2" descr="SLA-технолог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72364" y="1392059"/>
            <a:ext cx="5623636" cy="41113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97326" y="1569279"/>
            <a:ext cx="5336088" cy="4072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>
              <a:spcAft>
                <a:spcPts val="10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Каждый слой вычерчивается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лазером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согласно данным, заложенным в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трехмерной цифровой модели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Облучение лазером приводит к полимеризации (т.е. затвердеванию) материала в точках соприкосновения с лучом.</a:t>
            </a:r>
            <a:r>
              <a:rPr lang="ru-RU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90000">
              <a:spcAft>
                <a:spcPts val="10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Толщина одного слоя – как правило, от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0,05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мм до </a:t>
            </a: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0,15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мм.</a:t>
            </a:r>
            <a:endParaRPr lang="ru-RU" sz="2400" dirty="0">
              <a:latin typeface="+mj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4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021" y="678918"/>
            <a:ext cx="11249416" cy="76442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a typeface="Calibri"/>
                <a:cs typeface="Calibri"/>
              </a:rPr>
              <a:t>Изготовление </a:t>
            </a:r>
            <a:r>
              <a:rPr lang="ru-RU" b="1" dirty="0">
                <a:ea typeface="Calibri"/>
                <a:cs typeface="Calibri"/>
              </a:rPr>
              <a:t>объектов методом </a:t>
            </a:r>
            <a:r>
              <a:rPr lang="ru-RU" b="1" dirty="0" err="1">
                <a:ea typeface="Calibri"/>
                <a:cs typeface="Calibri"/>
              </a:rPr>
              <a:t>ламинирования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Laminated</a:t>
            </a:r>
            <a:r>
              <a:rPr lang="ru-RU" b="1" dirty="0" smtClean="0"/>
              <a:t> </a:t>
            </a:r>
            <a:r>
              <a:rPr lang="ru-RU" b="1" dirty="0" err="1"/>
              <a:t>object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manufacturing</a:t>
            </a:r>
            <a:r>
              <a:rPr lang="ru-RU" b="1" dirty="0" smtClean="0"/>
              <a:t>, LOM</a:t>
            </a:r>
            <a:r>
              <a:rPr lang="ru-RU" b="1" dirty="0"/>
              <a:t>)</a:t>
            </a:r>
          </a:p>
        </p:txBody>
      </p:sp>
      <p:pic>
        <p:nvPicPr>
          <p:cNvPr id="4" name="Picture 10" descr="Mold technology: Laminated Object Manufacturing (LOM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15028" y="1916832"/>
            <a:ext cx="5441776" cy="40813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89729" y="2229364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Изготовление объектов </a:t>
            </a:r>
            <a:r>
              <a:rPr lang="ru-RU" sz="2400" b="1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методом </a:t>
            </a:r>
            <a:r>
              <a:rPr lang="ru-RU" sz="2400" b="1" kern="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ламинирования</a:t>
            </a:r>
            <a:r>
              <a:rPr lang="ru-RU" sz="2400" b="1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kern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подразумевает поэтапное склеивание листов бумаги, пластика или металлической фольги с последующим формированием контура при помощи лазерной резки.</a:t>
            </a:r>
            <a:endParaRPr lang="ru-RU" sz="2400" kern="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50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423"/>
          </a:xfrm>
        </p:spPr>
        <p:txBody>
          <a:bodyPr/>
          <a:lstStyle/>
          <a:p>
            <a:pPr algn="ctr"/>
            <a:r>
              <a:rPr lang="ru-RU" b="1" dirty="0" smtClean="0">
                <a:cs typeface="Times New Roman"/>
              </a:rPr>
              <a:t>  Основные понятия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prstClr val="black"/>
                </a:solidFill>
                <a:latin typeface="+mj-lt"/>
                <a:cs typeface="Times New Roman"/>
              </a:rPr>
              <a:t>Аддитивные технологии - это создание изделий, </a:t>
            </a:r>
            <a:endParaRPr lang="ru-RU" sz="2000" kern="0" dirty="0">
              <a:solidFill>
                <a:prstClr val="black"/>
              </a:solidFill>
              <a:latin typeface="+mj-lt"/>
              <a:cs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prstClr val="black"/>
                </a:solidFill>
                <a:latin typeface="+mj-lt"/>
                <a:cs typeface="Times New Roman"/>
              </a:rPr>
              <a:t>основанное на поэтапном добавлении материала на основу в виде</a:t>
            </a:r>
            <a:endParaRPr lang="ru-RU" sz="2000" kern="0" dirty="0">
              <a:solidFill>
                <a:prstClr val="black"/>
              </a:solidFill>
              <a:latin typeface="+mj-lt"/>
              <a:cs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000" kern="0" dirty="0">
                <a:solidFill>
                  <a:prstClr val="black"/>
                </a:solidFill>
                <a:latin typeface="+mj-lt"/>
                <a:cs typeface="Times New Roman"/>
              </a:rPr>
              <a:t>плоской платформы или осевой заготовки.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SLS (Selective Laser Sintering) 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- 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селективное лазерное спекание;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DMD (Direct Metal Deposition) 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-</a:t>
            </a:r>
            <a:r>
              <a:rPr lang="en-US" sz="2000" kern="0" dirty="0">
                <a:solidFill>
                  <a:prstClr val="black"/>
                </a:solidFill>
                <a:latin typeface="+mj-lt"/>
                <a:cs typeface="Times New Roman"/>
              </a:rPr>
              <a:t> </a:t>
            </a:r>
            <a:r>
              <a:rPr lang="ru-RU" sz="2000" kern="0" dirty="0">
                <a:solidFill>
                  <a:prstClr val="black"/>
                </a:solidFill>
                <a:latin typeface="+mj-lt"/>
                <a:cs typeface="Times New Roman"/>
              </a:rPr>
              <a:t>прямое лазерное выращивание;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EBM (Electron Beam Melting) 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– 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электронно-лучевая плавка;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FDM (Fused deposition modeling) 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-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моделирование методом наплавления;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MJM (Multi Jet Modeling) 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- 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метод многоструйного моделирования;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SLA (Laser </a:t>
            </a:r>
            <a:r>
              <a:rPr lang="en-US" sz="2000" b="1" kern="0" dirty="0" err="1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Stereolithography</a:t>
            </a: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) 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- 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лазерная </a:t>
            </a:r>
            <a:r>
              <a:rPr lang="ru-RU" sz="2000" kern="0" dirty="0" err="1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стереолитография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LOM (Laminated object manufacturing) </a:t>
            </a:r>
            <a:r>
              <a:rPr lang="en-US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-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Изготовление объектов методом </a:t>
            </a:r>
            <a:r>
              <a:rPr lang="ru-RU" sz="2000" kern="0" dirty="0" err="1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ламинирования</a:t>
            </a:r>
            <a:r>
              <a:rPr lang="ru-RU" sz="2000" kern="0" dirty="0">
                <a:solidFill>
                  <a:prstClr val="black"/>
                </a:solidFill>
                <a:latin typeface="+mj-lt"/>
                <a:ea typeface="Calibri"/>
                <a:cs typeface="Calibri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43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3795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  Преимущества </a:t>
            </a:r>
            <a:r>
              <a:rPr lang="ru-RU" b="1" dirty="0"/>
              <a:t>аддитивных технологий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29112" y="152237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Сокращение рабочего процесса и значительное уменьшение производственных отходов.</a:t>
            </a: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Сокращение материалов на изготовление и себестоимости изделий.</a:t>
            </a:r>
            <a:endParaRPr dirty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Вариативность и индивидуализация изделий.</a:t>
            </a:r>
            <a:endParaRPr dirty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Изготовление деталей высокой сложности. </a:t>
            </a: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Улучшенные характеристики готового изделия.</a:t>
            </a:r>
            <a:endParaRPr dirty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Быстрота и легкость обучения персонала.</a:t>
            </a:r>
            <a:endParaRPr dirty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Мобильность производства. </a:t>
            </a: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Точность размеров. </a:t>
            </a: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Экологичность.</a:t>
            </a:r>
            <a:endParaRPr dirty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  <a:defRPr/>
            </a:pPr>
            <a:r>
              <a:rPr lang="ru-RU" dirty="0">
                <a:latin typeface="+mj-lt"/>
              </a:rPr>
              <a:t>Снижение веса деталей.</a:t>
            </a:r>
            <a:endParaRPr dirty="0">
              <a:latin typeface="+mj-lt"/>
            </a:endParaRPr>
          </a:p>
        </p:txBody>
      </p:sp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</p:spPr>
      </p:pic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552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cs typeface="Times New Roman"/>
              </a:rPr>
              <a:t>Виды </a:t>
            </a:r>
            <a:r>
              <a:rPr lang="en-US" b="1" dirty="0">
                <a:cs typeface="Times New Roman"/>
              </a:rPr>
              <a:t>3D</a:t>
            </a:r>
            <a:r>
              <a:rPr lang="ru-RU" b="1" dirty="0" smtClean="0">
                <a:cs typeface="Times New Roman"/>
              </a:rPr>
              <a:t>-принтеров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6677" y="1400210"/>
            <a:ext cx="1112558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ru-RU" sz="2400" dirty="0" smtClean="0">
                <a:latin typeface="+mj-lt"/>
              </a:rPr>
              <a:t>Селективное </a:t>
            </a:r>
            <a:r>
              <a:rPr lang="ru-RU" sz="2400" dirty="0">
                <a:latin typeface="+mj-lt"/>
              </a:rPr>
              <a:t>лазерное спекание </a:t>
            </a:r>
            <a:r>
              <a:rPr lang="ru-RU" sz="2400" dirty="0" smtClean="0">
                <a:latin typeface="+mj-lt"/>
              </a:rPr>
              <a:t>(</a:t>
            </a:r>
            <a:r>
              <a:rPr lang="en-US" sz="2400" dirty="0">
                <a:latin typeface="+mj-lt"/>
              </a:rPr>
              <a:t>Selective Laser </a:t>
            </a:r>
            <a:r>
              <a:rPr lang="en-US" sz="2400" dirty="0" smtClean="0">
                <a:latin typeface="+mj-lt"/>
              </a:rPr>
              <a:t>Sintering, SLS)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+mj-lt"/>
              </a:rPr>
              <a:t>Селективное лазерное плавление </a:t>
            </a:r>
            <a:r>
              <a:rPr lang="ru-RU" sz="2400" dirty="0" smtClean="0">
                <a:latin typeface="+mj-lt"/>
              </a:rPr>
              <a:t>(</a:t>
            </a:r>
            <a:r>
              <a:rPr lang="en-US" sz="2400" dirty="0">
                <a:latin typeface="+mj-lt"/>
              </a:rPr>
              <a:t>Selective laser </a:t>
            </a:r>
            <a:r>
              <a:rPr lang="en-US" sz="2400" dirty="0" smtClean="0">
                <a:latin typeface="+mj-lt"/>
              </a:rPr>
              <a:t>melting, </a:t>
            </a:r>
            <a:r>
              <a:rPr lang="ru-RU" sz="2400" dirty="0" smtClean="0">
                <a:latin typeface="+mj-lt"/>
              </a:rPr>
              <a:t>SLM</a:t>
            </a:r>
            <a:r>
              <a:rPr lang="ru-RU" sz="2400" dirty="0">
                <a:latin typeface="+mj-lt"/>
              </a:rPr>
              <a:t>) и прямое лазерное спекание металла </a:t>
            </a:r>
            <a:r>
              <a:rPr lang="ru-RU" sz="2400" dirty="0" smtClean="0">
                <a:latin typeface="+mj-lt"/>
              </a:rPr>
              <a:t>(</a:t>
            </a:r>
            <a:r>
              <a:rPr lang="en-US" sz="2400" dirty="0">
                <a:latin typeface="+mj-lt"/>
              </a:rPr>
              <a:t>Direct Metal Laser </a:t>
            </a:r>
            <a:r>
              <a:rPr lang="en-US" sz="2400" dirty="0" smtClean="0">
                <a:latin typeface="+mj-lt"/>
              </a:rPr>
              <a:t>Sintering</a:t>
            </a:r>
            <a:r>
              <a:rPr lang="ru-RU" sz="2400" dirty="0" smtClean="0">
                <a:latin typeface="+mj-lt"/>
              </a:rPr>
              <a:t>,</a:t>
            </a:r>
            <a:r>
              <a:rPr lang="en-US" sz="2400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DMLS</a:t>
            </a:r>
            <a:r>
              <a:rPr lang="ru-RU" sz="2400" dirty="0">
                <a:latin typeface="+mj-lt"/>
              </a:rPr>
              <a:t>) </a:t>
            </a:r>
            <a:endParaRPr lang="ru-RU" sz="2400" dirty="0" smtClean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+mj-lt"/>
              </a:rPr>
              <a:t>Электронно-лучевая плавка (</a:t>
            </a:r>
            <a:r>
              <a:rPr lang="en-US" sz="2400" dirty="0">
                <a:latin typeface="+mj-lt"/>
              </a:rPr>
              <a:t>Electron Beam Melting</a:t>
            </a:r>
            <a:r>
              <a:rPr lang="ru-RU" sz="2400" dirty="0">
                <a:latin typeface="+mj-lt"/>
              </a:rPr>
              <a:t>, </a:t>
            </a:r>
            <a:r>
              <a:rPr lang="en-US" sz="2400" dirty="0">
                <a:latin typeface="+mj-lt"/>
              </a:rPr>
              <a:t>EBM</a:t>
            </a:r>
            <a:r>
              <a:rPr lang="ru-RU" sz="2400" dirty="0" smtClean="0">
                <a:latin typeface="+mj-lt"/>
              </a:rPr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+mj-lt"/>
              </a:rPr>
              <a:t>Моделирование методом наплавления (</a:t>
            </a:r>
            <a:r>
              <a:rPr lang="ru-RU" sz="2400" dirty="0" err="1">
                <a:latin typeface="+mj-lt"/>
              </a:rPr>
              <a:t>Fused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deposition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modeling</a:t>
            </a:r>
            <a:r>
              <a:rPr lang="ru-RU" sz="2400" dirty="0">
                <a:latin typeface="+mj-lt"/>
              </a:rPr>
              <a:t>, FDM) </a:t>
            </a:r>
            <a:endParaRPr lang="ru-RU" sz="2400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+mj-lt"/>
              </a:rPr>
              <a:t>Многослойное моделирование (</a:t>
            </a:r>
            <a:r>
              <a:rPr lang="en-US" sz="2400" dirty="0">
                <a:latin typeface="+mj-lt"/>
              </a:rPr>
              <a:t>Multi Jet </a:t>
            </a:r>
            <a:r>
              <a:rPr lang="en-US" sz="2400" dirty="0" smtClean="0">
                <a:latin typeface="+mj-lt"/>
              </a:rPr>
              <a:t>Modeling</a:t>
            </a:r>
            <a:r>
              <a:rPr lang="ru-RU" sz="2400" dirty="0" smtClean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MJM</a:t>
            </a:r>
            <a:r>
              <a:rPr lang="ru-RU" sz="2400" dirty="0" smtClean="0">
                <a:latin typeface="+mj-lt"/>
              </a:rPr>
              <a:t>)</a:t>
            </a:r>
            <a:endParaRPr lang="ru-RU" sz="2400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err="1" smtClean="0">
                <a:latin typeface="+mj-lt"/>
              </a:rPr>
              <a:t>Стереолитография</a:t>
            </a:r>
            <a:r>
              <a:rPr lang="ru-RU" sz="2400" dirty="0" smtClean="0">
                <a:latin typeface="+mj-lt"/>
              </a:rPr>
              <a:t> (</a:t>
            </a:r>
            <a:r>
              <a:rPr lang="en-US" sz="2400" dirty="0">
                <a:latin typeface="+mj-lt"/>
              </a:rPr>
              <a:t>L</a:t>
            </a:r>
            <a:r>
              <a:rPr lang="ru-RU" sz="2400" dirty="0" err="1" smtClean="0">
                <a:latin typeface="+mj-lt"/>
              </a:rPr>
              <a:t>aser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stereolithography</a:t>
            </a:r>
            <a:r>
              <a:rPr lang="ru-RU" sz="2400" dirty="0" smtClean="0">
                <a:latin typeface="+mj-lt"/>
              </a:rPr>
              <a:t>, SLA</a:t>
            </a:r>
            <a:r>
              <a:rPr lang="en-US" sz="2400" dirty="0" smtClean="0">
                <a:latin typeface="+mj-lt"/>
              </a:rPr>
              <a:t>)</a:t>
            </a:r>
            <a:endParaRPr lang="ru-RU" sz="2400" dirty="0">
              <a:latin typeface="+mj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+mj-lt"/>
                <a:ea typeface="Calibri"/>
                <a:cs typeface="Calibri"/>
              </a:rPr>
              <a:t>Изготовление объектов методом </a:t>
            </a:r>
            <a:r>
              <a:rPr lang="ru-RU" sz="2400" dirty="0" err="1">
                <a:latin typeface="+mj-lt"/>
                <a:ea typeface="Calibri"/>
                <a:cs typeface="Calibri"/>
              </a:rPr>
              <a:t>ламинирования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(</a:t>
            </a:r>
            <a:r>
              <a:rPr lang="ru-RU" sz="2400" dirty="0" err="1" smtClean="0">
                <a:latin typeface="+mj-lt"/>
              </a:rPr>
              <a:t>Laminated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object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manufacturing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i="1" dirty="0" smtClean="0">
                <a:latin typeface="+mj-lt"/>
              </a:rPr>
              <a:t>LOM)</a:t>
            </a:r>
            <a:endParaRPr lang="ru-RU" sz="2400" dirty="0">
              <a:latin typeface="+mj-lt"/>
            </a:endParaRPr>
          </a:p>
          <a:p>
            <a:pPr lvl="0">
              <a:defRPr/>
            </a:pPr>
            <a:endParaRPr lang="en-US" kern="0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325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392" cy="865159"/>
          </a:xfrm>
        </p:spPr>
        <p:txBody>
          <a:bodyPr>
            <a:noAutofit/>
          </a:bodyPr>
          <a:lstStyle/>
          <a:p>
            <a:pPr lvl="0" algn="ctr"/>
            <a:r>
              <a:rPr lang="ru-RU" b="1" dirty="0" smtClean="0"/>
              <a:t>  Селективное </a:t>
            </a:r>
            <a:r>
              <a:rPr lang="ru-RU" b="1" dirty="0"/>
              <a:t>лазерное спекание (</a:t>
            </a:r>
            <a:r>
              <a:rPr lang="en-US" b="1" dirty="0"/>
              <a:t>Selective Laser Sintering, SLS</a:t>
            </a:r>
            <a:r>
              <a:rPr lang="en-US" b="1" dirty="0" smtClean="0"/>
              <a:t>)</a:t>
            </a:r>
            <a:endParaRPr lang="ru-RU" b="1" dirty="0"/>
          </a:p>
        </p:txBody>
      </p:sp>
      <p:pic>
        <p:nvPicPr>
          <p:cNvPr id="6146" name="Picture 2" descr="3sl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22" y="1666827"/>
            <a:ext cx="97536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135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sl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1388333"/>
            <a:ext cx="5241489" cy="420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  Схема </a:t>
            </a:r>
            <a:r>
              <a:rPr lang="en-US" b="1" dirty="0"/>
              <a:t>SLS 3D-</a:t>
            </a:r>
            <a:r>
              <a:rPr lang="ru-RU" b="1" dirty="0"/>
              <a:t>принтера</a:t>
            </a:r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6262" y="138833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изготовления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SLS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работает следующим образом:</a:t>
            </a: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Камера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 порошком, как и вся область печати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нагревается.</a:t>
            </a:r>
          </a:p>
          <a:p>
            <a:pPr marL="342900"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СО2-лазер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сканирует контур следующего слоя и выборочно спекает (сплавляет) частицы порошка полимера. </a:t>
            </a:r>
            <a:endParaRPr lang="ru-RU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слой завершен, рабочая платформа движется вниз, и лезвие вновь покрывает порошком поверхность. 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8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52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Особенности </a:t>
            </a:r>
            <a:r>
              <a:rPr lang="en-US" b="1" dirty="0" smtClean="0"/>
              <a:t>SLS </a:t>
            </a:r>
            <a:r>
              <a:rPr lang="ru-RU" b="1" dirty="0" smtClean="0"/>
              <a:t>печати</a:t>
            </a:r>
            <a:endParaRPr lang="ru-RU" b="1" dirty="0"/>
          </a:p>
        </p:txBody>
      </p:sp>
      <p:pic>
        <p:nvPicPr>
          <p:cNvPr id="8194" name="Picture 2" descr="6sl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1734699"/>
            <a:ext cx="5285144" cy="32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0913" y="1734699"/>
            <a:ext cx="5206554" cy="3433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Особенности метода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SLS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печати:</a:t>
            </a: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8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</a:t>
            </a:r>
            <a:r>
              <a:rPr lang="ru-RU" sz="2800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пекаемость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слоёв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ru-RU" sz="28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800" dirty="0" smtClean="0">
                <a:latin typeface="+mj-lt"/>
              </a:rPr>
              <a:t>пористость детали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342900" indent="-342900" algn="just">
              <a:buFont typeface="Calibri Light" panose="020F0302020204030204" pitchFamily="34" charset="0"/>
              <a:buChar char="―"/>
            </a:pPr>
            <a:r>
              <a:rPr lang="ru-RU" sz="2800" dirty="0" smtClean="0">
                <a:latin typeface="+mj-lt"/>
              </a:rPr>
              <a:t>усадка </a:t>
            </a:r>
            <a:r>
              <a:rPr lang="ru-RU" sz="2800" dirty="0">
                <a:latin typeface="+mj-lt"/>
              </a:rPr>
              <a:t>и </a:t>
            </a:r>
            <a:r>
              <a:rPr lang="ru-RU" sz="2800" dirty="0" smtClean="0">
                <a:latin typeface="+mj-lt"/>
              </a:rPr>
              <a:t>деформация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>
              <a:latin typeface="+mj-lt"/>
            </a:endParaRPr>
          </a:p>
          <a:p>
            <a:pPr marL="342900" indent="-342900" algn="just">
              <a:buFont typeface="Calibri Light" panose="020F0302020204030204" pitchFamily="34" charset="0"/>
              <a:buChar char="―"/>
            </a:pPr>
            <a:r>
              <a:rPr lang="ru-RU" sz="2800" dirty="0" smtClean="0">
                <a:latin typeface="+mj-lt"/>
              </a:rPr>
              <a:t>чрезмерное спекание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>
              <a:latin typeface="+mj-lt"/>
            </a:endParaRPr>
          </a:p>
          <a:p>
            <a:pPr marL="342900" indent="-342900" algn="just">
              <a:buFont typeface="Calibri Light" panose="020F0302020204030204" pitchFamily="34" charset="0"/>
              <a:buChar char="―"/>
            </a:pPr>
            <a:r>
              <a:rPr lang="ru-RU" sz="2800" dirty="0" smtClean="0">
                <a:latin typeface="+mj-lt"/>
              </a:rPr>
              <a:t>удаление порошка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>
              <a:latin typeface="+mj-lt"/>
            </a:endParaRPr>
          </a:p>
          <a:p>
            <a:pPr marL="342900" indent="-342900" algn="just">
              <a:buFont typeface="Calibri Light" panose="020F0302020204030204" pitchFamily="34" charset="0"/>
              <a:buChar char="―"/>
            </a:pPr>
            <a:r>
              <a:rPr lang="ru-RU" sz="2800" dirty="0" smtClean="0">
                <a:latin typeface="+mj-lt"/>
              </a:rPr>
              <a:t>пост-обработка</a:t>
            </a:r>
            <a:r>
              <a:rPr lang="en-US" sz="2800" dirty="0">
                <a:latin typeface="+mj-lt"/>
              </a:rPr>
              <a:t>.</a:t>
            </a:r>
            <a:endParaRPr lang="ru-RU" sz="2800" dirty="0">
              <a:latin typeface="+mj-lt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8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371" y="676187"/>
            <a:ext cx="9990221" cy="90672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 Селективное </a:t>
            </a:r>
            <a:r>
              <a:rPr lang="ru-RU" b="1" dirty="0"/>
              <a:t>лазерное плавление (SLM) и прямое лазерное спекание металла (DMLS)</a:t>
            </a:r>
          </a:p>
        </p:txBody>
      </p:sp>
      <p:pic>
        <p:nvPicPr>
          <p:cNvPr id="10242" name="Picture 2" descr="3D-принтер по металлу 3D-принтер SLM 280 2.0 купить в Москве, цена |  Фолипл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1" y="2172957"/>
            <a:ext cx="5400126" cy="30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24337" y="2172957"/>
            <a:ext cx="5737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/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Две этих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технологии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имеют много общего: обе используют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лазер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для выборочного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плавления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(или расплавления) частиц металлического порошка, связывая их вместе и создавая модель слой за слоем.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129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_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7" y="1200868"/>
            <a:ext cx="5249344" cy="45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904"/>
          </a:xfrm>
        </p:spPr>
        <p:txBody>
          <a:bodyPr/>
          <a:lstStyle/>
          <a:p>
            <a:pPr algn="ctr"/>
            <a:r>
              <a:rPr lang="ru-RU" b="1" dirty="0" smtClean="0"/>
              <a:t>Схема </a:t>
            </a:r>
            <a:r>
              <a:rPr lang="ru-RU" b="1" dirty="0"/>
              <a:t>работы 3D принтера по </a:t>
            </a:r>
            <a:r>
              <a:rPr lang="ru-RU" b="1" dirty="0" smtClean="0"/>
              <a:t>металлу</a:t>
            </a:r>
            <a:endParaRPr lang="ru-RU" b="1" dirty="0"/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6262" y="180020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Камера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которой происходит печать, сначала заполняется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инертным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газом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Слой порошка распределяется по платформе,  мощный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лазер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делает проходы по заданной траектории в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программе.</a:t>
            </a:r>
          </a:p>
          <a:p>
            <a:pPr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Когда процесс спекания завершен,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перемещается вниз на 1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слой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3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153" y="365125"/>
            <a:ext cx="10025149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Селективное </a:t>
            </a:r>
            <a:r>
              <a:rPr lang="ru-RU" b="1" dirty="0"/>
              <a:t>лазерное плавление (SLM) и прямое лазерное спекание металла (DMLS</a:t>
            </a:r>
            <a:r>
              <a:rPr lang="ru-RU" b="1" dirty="0" smtClean="0"/>
              <a:t>). Вывод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927" y="2066694"/>
            <a:ext cx="10515600" cy="4351338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―"/>
            </a:pPr>
            <a:r>
              <a:rPr lang="ru-RU" sz="3000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3D-печать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металлом наиболее подходит для сложных, штучных деталей, которые сложно или очень дорого изготовить традиционными методами, например на станке </a:t>
            </a:r>
            <a:r>
              <a:rPr lang="ru-RU" dirty="0" smtClean="0">
                <a:latin typeface="+mj-lt"/>
              </a:rPr>
              <a:t>ЧПУ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</a:pPr>
            <a:r>
              <a:rPr lang="ru-RU" dirty="0" smtClean="0">
                <a:latin typeface="+mj-lt"/>
              </a:rPr>
              <a:t> уменьшение </a:t>
            </a:r>
            <a:r>
              <a:rPr lang="ru-RU" dirty="0">
                <a:latin typeface="+mj-lt"/>
              </a:rPr>
              <a:t>потребностей в построении поддержек, значительно </a:t>
            </a:r>
            <a:r>
              <a:rPr lang="ru-RU" b="1" dirty="0">
                <a:latin typeface="+mj-lt"/>
              </a:rPr>
              <a:t>снизит стоимость </a:t>
            </a:r>
            <a:r>
              <a:rPr lang="ru-RU" dirty="0">
                <a:latin typeface="+mj-lt"/>
              </a:rPr>
              <a:t>печати при помощи </a:t>
            </a:r>
            <a:r>
              <a:rPr lang="ru-RU" dirty="0" smtClean="0">
                <a:latin typeface="+mj-lt"/>
              </a:rPr>
              <a:t>металла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pPr>
              <a:buFont typeface="Calibri" panose="020F0502020204030204" pitchFamily="34" charset="0"/>
              <a:buChar char="―"/>
            </a:pPr>
            <a:r>
              <a:rPr lang="ru-RU" dirty="0" smtClean="0">
                <a:latin typeface="+mj-lt"/>
              </a:rPr>
              <a:t> металлические </a:t>
            </a:r>
            <a:r>
              <a:rPr lang="ru-RU" b="1" dirty="0">
                <a:latin typeface="+mj-lt"/>
              </a:rPr>
              <a:t>3D-печатные</a:t>
            </a:r>
            <a:r>
              <a:rPr lang="ru-RU" dirty="0">
                <a:latin typeface="+mj-lt"/>
              </a:rPr>
              <a:t> детали имеют отличные механические свойства и могут быть изготовлены из широкого спектра инженерных материалов, включая </a:t>
            </a:r>
            <a:r>
              <a:rPr lang="ru-RU" dirty="0" err="1">
                <a:latin typeface="+mj-lt"/>
              </a:rPr>
              <a:t>суперсплавы</a:t>
            </a:r>
            <a:r>
              <a:rPr lang="ru-RU" dirty="0">
                <a:latin typeface="+mj-lt"/>
              </a:rPr>
              <a:t>. 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05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42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Электронно-лучевая </a:t>
            </a:r>
            <a:r>
              <a:rPr lang="ru-RU" b="1" dirty="0"/>
              <a:t>плавка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en-US" b="1" dirty="0" smtClean="0"/>
              <a:t>Electron </a:t>
            </a:r>
            <a:r>
              <a:rPr lang="en-US" b="1" dirty="0"/>
              <a:t>Beam </a:t>
            </a:r>
            <a:r>
              <a:rPr lang="en-US" b="1" dirty="0" smtClean="0"/>
              <a:t>Melting</a:t>
            </a:r>
            <a:r>
              <a:rPr lang="ru-RU" b="1" dirty="0" smtClean="0"/>
              <a:t>, </a:t>
            </a:r>
            <a:r>
              <a:rPr lang="en-US" b="1" dirty="0"/>
              <a:t>EBM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11266" name="Picture 2" descr="Технологии 3D печати: E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9" y="2282450"/>
            <a:ext cx="46958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37414" y="211710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EBM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+mj-lt"/>
              </a:rPr>
              <a:t>–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электронно-лучевая плавка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+mj-lt"/>
              </a:rPr>
              <a:t>–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один из методов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3D-печати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который используется для производства металлических изделий. </a:t>
            </a: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000"/>
            <a:r>
              <a:rPr lang="ru-RU" sz="2400" dirty="0">
                <a:latin typeface="+mj-lt"/>
              </a:rPr>
              <a:t>Моделирование при помощи электронного пучка в вакууме по своему принципу напоминает технологии </a:t>
            </a:r>
            <a:r>
              <a:rPr lang="ru-RU" sz="2400" b="1" dirty="0">
                <a:latin typeface="+mj-lt"/>
              </a:rPr>
              <a:t>SLS</a:t>
            </a:r>
            <a:r>
              <a:rPr lang="ru-RU" sz="2400" dirty="0">
                <a:latin typeface="+mj-lt"/>
              </a:rPr>
              <a:t> или </a:t>
            </a:r>
            <a:r>
              <a:rPr lang="ru-RU" sz="2400" b="1" dirty="0">
                <a:latin typeface="+mj-lt"/>
              </a:rPr>
              <a:t>DMLS</a:t>
            </a:r>
            <a:r>
              <a:rPr lang="ru-RU" sz="2400" dirty="0">
                <a:latin typeface="+mj-lt"/>
              </a:rPr>
              <a:t>, но отличается более </a:t>
            </a:r>
            <a:r>
              <a:rPr lang="ru-RU" sz="2400" b="1" dirty="0">
                <a:latin typeface="+mj-lt"/>
              </a:rPr>
              <a:t>высокими </a:t>
            </a:r>
            <a:r>
              <a:rPr lang="ru-RU" sz="2400" dirty="0">
                <a:latin typeface="+mj-lt"/>
              </a:rPr>
              <a:t>показателями </a:t>
            </a:r>
            <a:r>
              <a:rPr lang="ru-RU" sz="2400" b="1" dirty="0">
                <a:latin typeface="+mj-lt"/>
              </a:rPr>
              <a:t>качества</a:t>
            </a:r>
            <a:r>
              <a:rPr lang="ru-RU" sz="2400" dirty="0">
                <a:latin typeface="+mj-lt"/>
              </a:rPr>
              <a:t> готовых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917687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Особенности </a:t>
            </a:r>
            <a:r>
              <a:rPr lang="ru-RU" b="1" dirty="0"/>
              <a:t>технологии </a:t>
            </a:r>
            <a:r>
              <a:rPr lang="ru-RU" b="1" dirty="0" smtClean="0"/>
              <a:t>EBM</a:t>
            </a:r>
            <a:endParaRPr lang="ru-RU" b="1" dirty="0"/>
          </a:p>
        </p:txBody>
      </p:sp>
      <p:pic>
        <p:nvPicPr>
          <p:cNvPr id="12290" name="Picture 2" descr="Технологии 3D печати: E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1221351"/>
            <a:ext cx="29337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Технологии 3D печати: E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274" y="3375112"/>
            <a:ext cx="3030548" cy="24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Технологии 3D печати: EB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47" y="1129548"/>
            <a:ext cx="2876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7797" y="1941940"/>
            <a:ext cx="53944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Особенности технологии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EBM:</a:t>
            </a: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качественный результат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не нужно подвергать термической обработке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высокая прочность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Calibri Light" panose="020F0302020204030204" pitchFamily="34" charset="0"/>
              <a:buChar char="―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отсутствие пустот в детали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indent="90000" algn="just">
              <a:spcAft>
                <a:spcPts val="0"/>
              </a:spcAft>
            </a:pP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8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3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/>
              </a:rPr>
              <a:t>  История </a:t>
            </a:r>
            <a:r>
              <a:rPr lang="ru-RU" b="1" dirty="0">
                <a:cs typeface="Times New Roman"/>
              </a:rPr>
              <a:t>создания технологии </a:t>
            </a:r>
            <a:r>
              <a:rPr lang="en-US" b="1" dirty="0">
                <a:cs typeface="Times New Roman"/>
              </a:rPr>
              <a:t>3D-</a:t>
            </a:r>
            <a:r>
              <a:rPr lang="ru-RU" b="1" dirty="0" smtClean="0">
                <a:cs typeface="Times New Roman"/>
              </a:rPr>
              <a:t>печати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+mj-lt"/>
              </a:rPr>
              <a:t>Изобретение принадлежит </a:t>
            </a:r>
            <a:r>
              <a:rPr lang="ru-RU" b="1" dirty="0">
                <a:latin typeface="+mj-lt"/>
              </a:rPr>
              <a:t>Чарльзу </a:t>
            </a:r>
            <a:r>
              <a:rPr lang="ru-RU" b="1" dirty="0" err="1">
                <a:latin typeface="+mj-lt"/>
              </a:rPr>
              <a:t>Халлу</a:t>
            </a:r>
            <a:r>
              <a:rPr lang="ru-RU" dirty="0">
                <a:latin typeface="+mj-lt"/>
              </a:rPr>
              <a:t>, сконструировавшему первый стереолитографический трехмерный принтер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+mj-lt"/>
                <a:ea typeface="Calibri" panose="020F0502020204030204" pitchFamily="34" charset="0"/>
              </a:rPr>
              <a:t>Первый серийный 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3D-принтер</a:t>
            </a:r>
            <a:r>
              <a:rPr lang="ru-RU" dirty="0">
                <a:latin typeface="+mj-lt"/>
                <a:ea typeface="Calibri" panose="020F0502020204030204" pitchFamily="34" charset="0"/>
              </a:rPr>
              <a:t> получил название </a:t>
            </a:r>
            <a:r>
              <a:rPr lang="ru-RU" b="1" dirty="0">
                <a:latin typeface="+mj-lt"/>
                <a:ea typeface="Calibri" panose="020F0502020204030204" pitchFamily="34" charset="0"/>
              </a:rPr>
              <a:t>SLA-1</a:t>
            </a:r>
            <a:endParaRPr lang="ru-RU" b="1" dirty="0">
              <a:latin typeface="+mj-l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02122"/>
                </a:solidFill>
                <a:latin typeface="+mj-lt"/>
              </a:rPr>
              <a:t>Чарльз </a:t>
            </a:r>
            <a:r>
              <a:rPr lang="ru-RU" dirty="0" err="1" smtClean="0">
                <a:solidFill>
                  <a:srgbClr val="202122"/>
                </a:solidFill>
                <a:latin typeface="+mj-lt"/>
              </a:rPr>
              <a:t>Халл</a:t>
            </a:r>
            <a:r>
              <a:rPr lang="ru-RU" dirty="0" smtClean="0">
                <a:solidFill>
                  <a:srgbClr val="202122"/>
                </a:solidFill>
                <a:latin typeface="+mj-lt"/>
              </a:rPr>
              <a:t> - соучредитель</a:t>
            </a:r>
            <a:r>
              <a:rPr lang="ru-RU" dirty="0">
                <a:solidFill>
                  <a:srgbClr val="202122"/>
                </a:solidFill>
                <a:latin typeface="+mj-lt"/>
              </a:rPr>
              <a:t>, исполнительный вице-президент и главный директор по технологиям компании </a:t>
            </a:r>
            <a:r>
              <a:rPr lang="ru-RU" dirty="0">
                <a:solidFill>
                  <a:srgbClr val="BA0000"/>
                </a:solidFill>
                <a:latin typeface="+mj-lt"/>
              </a:rPr>
              <a:t>3D </a:t>
            </a:r>
            <a:r>
              <a:rPr lang="ru-RU" dirty="0" err="1" smtClean="0">
                <a:solidFill>
                  <a:srgbClr val="BA0000"/>
                </a:solidFill>
                <a:latin typeface="+mj-lt"/>
              </a:rPr>
              <a:t>System</a:t>
            </a:r>
            <a:r>
              <a:rPr lang="ru-RU" dirty="0" smtClean="0">
                <a:solidFill>
                  <a:srgbClr val="BA0000"/>
                </a:solidFill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56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86"/>
          </a:xfrm>
        </p:spPr>
        <p:txBody>
          <a:bodyPr>
            <a:noAutofit/>
          </a:bodyPr>
          <a:lstStyle/>
          <a:p>
            <a:pPr lvl="0" algn="ctr"/>
            <a:r>
              <a:rPr lang="ru-RU" b="1" dirty="0"/>
              <a:t>М</a:t>
            </a:r>
            <a:r>
              <a:rPr lang="ru-RU" b="1" dirty="0" smtClean="0"/>
              <a:t>оделирование </a:t>
            </a:r>
            <a:r>
              <a:rPr lang="ru-RU" b="1" dirty="0"/>
              <a:t>методом наплавления (</a:t>
            </a:r>
            <a:r>
              <a:rPr lang="ru-RU" b="1" dirty="0" err="1"/>
              <a:t>Fused</a:t>
            </a:r>
            <a:r>
              <a:rPr lang="ru-RU" b="1" dirty="0"/>
              <a:t> </a:t>
            </a:r>
            <a:r>
              <a:rPr lang="ru-RU" b="1" dirty="0" err="1"/>
              <a:t>deposition</a:t>
            </a:r>
            <a:r>
              <a:rPr lang="ru-RU" b="1" dirty="0"/>
              <a:t> </a:t>
            </a:r>
            <a:r>
              <a:rPr lang="ru-RU" b="1" dirty="0" err="1"/>
              <a:t>modeling</a:t>
            </a:r>
            <a:r>
              <a:rPr lang="ru-RU" b="1" dirty="0"/>
              <a:t>, FDM) </a:t>
            </a:r>
          </a:p>
        </p:txBody>
      </p:sp>
      <p:pic>
        <p:nvPicPr>
          <p:cNvPr id="13314" name="Picture 2" descr="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44" y="1450250"/>
            <a:ext cx="97536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659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Схема </a:t>
            </a:r>
            <a:r>
              <a:rPr lang="en-US" b="1" dirty="0" smtClean="0"/>
              <a:t>FDM </a:t>
            </a:r>
            <a:r>
              <a:rPr lang="ru-RU" b="1" dirty="0" smtClean="0"/>
              <a:t>3</a:t>
            </a:r>
            <a:r>
              <a:rPr lang="en-US" b="1" dirty="0" smtClean="0"/>
              <a:t>D-</a:t>
            </a:r>
            <a:r>
              <a:rPr lang="ru-RU" b="1" dirty="0" smtClean="0"/>
              <a:t>принтера</a:t>
            </a:r>
            <a:endParaRPr lang="ru-RU" b="1" dirty="0"/>
          </a:p>
        </p:txBody>
      </p:sp>
      <p:pic>
        <p:nvPicPr>
          <p:cNvPr id="14338" name="Picture 2" descr="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901859"/>
            <a:ext cx="5300528" cy="47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6014" y="155324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систем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FDM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позволяют регулировать несколько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параметров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процесса печати. Такие как температура сопла, платформы, скорость печати, высоту слоя и скорость вентиляторов охлаждения. </a:t>
            </a:r>
            <a:endParaRPr lang="ru-RU" sz="2400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000"/>
            <a:r>
              <a:rPr lang="ru-RU" sz="2400" dirty="0">
                <a:latin typeface="+mj-lt"/>
              </a:rPr>
              <a:t>Стандартный </a:t>
            </a:r>
            <a:r>
              <a:rPr lang="ru-RU" sz="2400" b="1" dirty="0">
                <a:latin typeface="+mj-lt"/>
              </a:rPr>
              <a:t>размер</a:t>
            </a:r>
            <a:r>
              <a:rPr lang="ru-RU" sz="2400" dirty="0">
                <a:latin typeface="+mj-lt"/>
              </a:rPr>
              <a:t> печатной области настольного 3D-принтера обычно составляет 200 x 200 x 200 </a:t>
            </a:r>
            <a:r>
              <a:rPr lang="ru-RU" sz="2400" dirty="0" smtClean="0">
                <a:latin typeface="+mj-lt"/>
              </a:rPr>
              <a:t>мм.</a:t>
            </a:r>
          </a:p>
          <a:p>
            <a:pPr indent="90000"/>
            <a:r>
              <a:rPr lang="ru-RU" sz="2400" dirty="0">
                <a:latin typeface="+mj-lt"/>
              </a:rPr>
              <a:t>Типичная высота слоя, используемая в FDM, варьируется от 50 до 400 микрон 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193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627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latin typeface="+mn-lt"/>
              </a:rPr>
              <a:t>Деформация детали</a:t>
            </a:r>
            <a:endParaRPr lang="ru-RU" b="1" dirty="0"/>
          </a:p>
        </p:txBody>
      </p:sp>
      <p:pic>
        <p:nvPicPr>
          <p:cNvPr id="5" name="Picture 2" descr="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219808" y="1027906"/>
            <a:ext cx="9752381" cy="1857143"/>
          </a:xfrm>
          <a:prstGeom prst="rect">
            <a:avLst/>
          </a:prstGeom>
          <a:noFill/>
        </p:spPr>
      </p:pic>
      <p:pic>
        <p:nvPicPr>
          <p:cNvPr id="6" name="Picture 4" descr="5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706158" y="2793609"/>
            <a:ext cx="4779680" cy="2987300"/>
          </a:xfrm>
          <a:prstGeom prst="rect">
            <a:avLst/>
          </a:prstGeom>
          <a:noFill/>
        </p:spPr>
      </p:pic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1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4" b="925"/>
          <a:stretch/>
        </p:blipFill>
        <p:spPr bwMode="auto">
          <a:xfrm>
            <a:off x="468585" y="1546309"/>
            <a:ext cx="4120040" cy="33748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Образование слоев при </a:t>
            </a:r>
            <a:r>
              <a:rPr lang="en-US" b="1" dirty="0" smtClean="0"/>
              <a:t>FDM</a:t>
            </a:r>
            <a:r>
              <a:rPr lang="ru-RU" b="1" dirty="0" smtClean="0"/>
              <a:t>-печати</a:t>
            </a:r>
            <a:endParaRPr lang="ru-RU" b="1" dirty="0"/>
          </a:p>
        </p:txBody>
      </p:sp>
      <p:pic>
        <p:nvPicPr>
          <p:cNvPr id="15362" name="Picture 2" descr="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90" y="1928796"/>
            <a:ext cx="69627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220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716" y="365125"/>
            <a:ext cx="9899876" cy="1006475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Многослойное моделирование (</a:t>
            </a:r>
            <a:r>
              <a:rPr lang="en-US" b="1" dirty="0"/>
              <a:t>Multi Jet Modeling</a:t>
            </a:r>
            <a:r>
              <a:rPr lang="ru-RU" b="1" dirty="0"/>
              <a:t>, </a:t>
            </a:r>
            <a:r>
              <a:rPr lang="en-US" b="1" dirty="0"/>
              <a:t>MJM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Multi</a:t>
            </a:r>
            <a:r>
              <a:rPr lang="ru-RU" b="1" dirty="0"/>
              <a:t> </a:t>
            </a:r>
            <a:r>
              <a:rPr lang="ru-RU" b="1" dirty="0" err="1"/>
              <a:t>Jet</a:t>
            </a:r>
            <a:r>
              <a:rPr lang="ru-RU" b="1" dirty="0"/>
              <a:t> </a:t>
            </a:r>
            <a:r>
              <a:rPr lang="ru-RU" b="1" dirty="0" err="1"/>
              <a:t>modeling</a:t>
            </a:r>
            <a:r>
              <a:rPr lang="ru-RU" dirty="0"/>
              <a:t> — технология 3D-печати, основанная на многоструйном моделировании с помощью фотополимерного или воскового материала. Используется в 3D-принтерах компании 3D </a:t>
            </a:r>
            <a:r>
              <a:rPr lang="ru-RU" dirty="0" err="1"/>
              <a:t>Systems</a:t>
            </a:r>
            <a:r>
              <a:rPr lang="ru-RU" dirty="0"/>
              <a:t> серии </a:t>
            </a:r>
            <a:r>
              <a:rPr lang="ru-RU" dirty="0" err="1"/>
              <a:t>ProJet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Что лучше печатать:</a:t>
            </a:r>
            <a:r>
              <a:rPr lang="ru-RU" dirty="0"/>
              <a:t> мастер-модели для литья в силикон, высокоточные прототипы, восковки, выжигаемые мастер-модели.</a:t>
            </a:r>
          </a:p>
          <a:p>
            <a:pPr marL="0" indent="0">
              <a:buNone/>
            </a:pPr>
            <a:r>
              <a:rPr lang="ru-RU" b="1" dirty="0"/>
              <a:t>Преимущества:</a:t>
            </a:r>
            <a:r>
              <a:rPr lang="ru-RU" dirty="0"/>
              <a:t> высокая точность построения, большой выбор материалов (в том числе, восковых).</a:t>
            </a:r>
          </a:p>
          <a:p>
            <a:endParaRPr lang="ru-RU" dirty="0"/>
          </a:p>
        </p:txBody>
      </p:sp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5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116" y="365125"/>
            <a:ext cx="10166684" cy="764423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Принцип создания прототипа по технологии </a:t>
            </a:r>
            <a:r>
              <a:rPr lang="ru-RU" b="1" dirty="0" smtClean="0"/>
              <a:t>MJM</a:t>
            </a:r>
            <a:endParaRPr lang="ru-RU" b="1" dirty="0"/>
          </a:p>
        </p:txBody>
      </p:sp>
      <p:pic>
        <p:nvPicPr>
          <p:cNvPr id="16386" name="Picture 2" descr="Процесс печати по технологии M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1703489"/>
            <a:ext cx="5748028" cy="34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181400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 algn="just">
              <a:spcBef>
                <a:spcPts val="2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технологии 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MJM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365F9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Высокое качество готовых 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Точность </a:t>
            </a:r>
            <a:r>
              <a:rPr lang="ru-RU" sz="2400" dirty="0" smtClean="0">
                <a:latin typeface="+mj-lt"/>
              </a:rPr>
              <a:t>построения</a:t>
            </a:r>
          </a:p>
          <a:p>
            <a:pPr marL="342900" indent="-342900">
              <a:buFont typeface="Calibri Light" panose="020F0302020204030204" pitchFamily="34" charset="0"/>
              <a:buChar char="―"/>
            </a:pPr>
            <a:r>
              <a:rPr lang="ru-RU" sz="2400" dirty="0">
                <a:latin typeface="+mj-lt"/>
              </a:rPr>
              <a:t>Большой выбор материалов. </a:t>
            </a:r>
            <a:r>
              <a:rPr lang="ru-RU" sz="2400" dirty="0" smtClean="0">
                <a:latin typeface="+mj-lt"/>
              </a:rPr>
              <a:t>Технология </a:t>
            </a:r>
            <a:r>
              <a:rPr lang="ru-RU" sz="2400" b="1" dirty="0">
                <a:latin typeface="+mj-lt"/>
              </a:rPr>
              <a:t>MJM</a:t>
            </a:r>
            <a:r>
              <a:rPr lang="ru-RU" sz="2400" dirty="0">
                <a:latin typeface="+mj-lt"/>
              </a:rPr>
              <a:t> позволяет работать как с полимерными, так и с восковыми материалами. </a:t>
            </a:r>
          </a:p>
        </p:txBody>
      </p:sp>
    </p:spTree>
    <p:extLst>
      <p:ext uri="{BB962C8B-B14F-4D97-AF65-F5344CB8AC3E}">
        <p14:creationId xmlns:p14="http://schemas.microsoft.com/office/powerpoint/2010/main" val="3697586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  Технология </a:t>
            </a:r>
            <a:r>
              <a:rPr lang="ru-RU" b="1" dirty="0"/>
              <a:t>3</a:t>
            </a:r>
            <a:r>
              <a:rPr lang="en-US" b="1" dirty="0"/>
              <a:t>D </a:t>
            </a:r>
            <a:r>
              <a:rPr lang="ru-RU" b="1" dirty="0"/>
              <a:t>печати </a:t>
            </a:r>
            <a:r>
              <a:rPr lang="en-US" b="1" dirty="0" smtClean="0"/>
              <a:t>SLA</a:t>
            </a:r>
            <a:endParaRPr lang="ru-RU" b="1" dirty="0"/>
          </a:p>
        </p:txBody>
      </p:sp>
      <p:pic>
        <p:nvPicPr>
          <p:cNvPr id="17410" name="Picture 2" descr="KSL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44867"/>
            <a:ext cx="97536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71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SL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8" y="1114269"/>
            <a:ext cx="5888182" cy="43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73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Схема </a:t>
            </a:r>
            <a:r>
              <a:rPr lang="ru-RU" b="1" dirty="0"/>
              <a:t>работы </a:t>
            </a:r>
            <a:r>
              <a:rPr lang="en-US" b="1" dirty="0"/>
              <a:t>SLA </a:t>
            </a:r>
            <a:r>
              <a:rPr lang="ru-RU" b="1" dirty="0" smtClean="0"/>
              <a:t>принтера</a:t>
            </a:r>
            <a:endParaRPr lang="ru-RU" b="1" dirty="0"/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37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67054" y="1415618"/>
            <a:ext cx="56249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резервуаре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с жидким 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фотополимером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размещается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платформа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на одном уровне высоты от поверхности смолы.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Затем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УФ-лазер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по заранее установленному алгоритму селективно </a:t>
            </a:r>
            <a:r>
              <a:rPr lang="ru-RU" sz="2400" b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отверждает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необходимые участки фотополимерной смолы. 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900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Когда 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один слой закончен, 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платформа перемещается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на безопасное расстояние, и лапка-</a:t>
            </a:r>
            <a:r>
              <a:rPr lang="ru-RU" sz="2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перемешиватель</a:t>
            </a:r>
            <a:r>
              <a:rPr lang="ru-RU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внутри ванны перемешивает смолу. 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5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365126"/>
            <a:ext cx="9896814" cy="84022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Схема SLA принтера с ориентацией сверху </a:t>
            </a:r>
            <a:r>
              <a:rPr lang="ru-RU" b="1" dirty="0" smtClean="0"/>
              <a:t>вниз и </a:t>
            </a:r>
            <a:r>
              <a:rPr lang="ru-RU" b="1" dirty="0"/>
              <a:t>ориентацией снизу </a:t>
            </a:r>
            <a:r>
              <a:rPr lang="ru-RU" b="1" dirty="0" smtClean="0"/>
              <a:t>вверх</a:t>
            </a:r>
            <a:endParaRPr lang="ru-RU" b="1" dirty="0"/>
          </a:p>
        </p:txBody>
      </p:sp>
      <p:pic>
        <p:nvPicPr>
          <p:cNvPr id="19458" name="Picture 2" descr="KSL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9" y="2300689"/>
            <a:ext cx="5504769" cy="241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KSL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2425381"/>
            <a:ext cx="5220392" cy="22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16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39833" y="365125"/>
            <a:ext cx="10613967" cy="76442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/>
              <a:t>Преимущества и недостатки двух ориентаций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48107"/>
              </p:ext>
            </p:extLst>
          </p:nvPr>
        </p:nvGraphicFramePr>
        <p:xfrm>
          <a:off x="5878647" y="1374448"/>
          <a:ext cx="5751877" cy="3723730"/>
        </p:xfrm>
        <a:graphic>
          <a:graphicData uri="http://schemas.openxmlformats.org/drawingml/2006/table">
            <a:tbl>
              <a:tblPr firstRow="1" firstCol="1" bandRow="1"/>
              <a:tblGrid>
                <a:gridCol w="5751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3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 smtClean="0">
                          <a:latin typeface="+mj-lt"/>
                        </a:rPr>
                        <a:t>«</a:t>
                      </a:r>
                      <a:r>
                        <a:rPr lang="ru-RU" sz="2400" b="1" dirty="0">
                          <a:latin typeface="+mj-lt"/>
                        </a:rPr>
                        <a:t>Снизу вверх»</a:t>
                      </a:r>
                      <a:endParaRPr lang="ru-RU" sz="2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750"/>
                        </a:spcAft>
                        <a:defRPr/>
                      </a:pPr>
                      <a:r>
                        <a:rPr lang="ru-RU" sz="2000" b="1" dirty="0">
                          <a:latin typeface="+mj-lt"/>
                        </a:rPr>
                        <a:t> </a:t>
                      </a:r>
                      <a:r>
                        <a:rPr lang="ru-RU" sz="2000" b="1" dirty="0" smtClean="0">
                          <a:latin typeface="+mj-lt"/>
                        </a:rPr>
                        <a:t>Плюсы</a:t>
                      </a:r>
                      <a:r>
                        <a:rPr lang="ru-RU" sz="2000" b="1" dirty="0">
                          <a:latin typeface="+mj-lt"/>
                        </a:rPr>
                        <a:t>: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Очень </a:t>
                      </a:r>
                      <a:r>
                        <a:rPr lang="ru-RU" sz="2000" dirty="0">
                          <a:latin typeface="+mj-lt"/>
                        </a:rPr>
                        <a:t>большой размер платформы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52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Более </a:t>
                      </a:r>
                      <a:r>
                        <a:rPr lang="ru-RU" sz="2000" dirty="0">
                          <a:latin typeface="+mj-lt"/>
                        </a:rPr>
                        <a:t>быстрое время печати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j-lt"/>
                        </a:rPr>
                        <a:t> </a:t>
                      </a:r>
                      <a:r>
                        <a:rPr lang="ru-RU" sz="2000" b="1" dirty="0" smtClean="0">
                          <a:latin typeface="+mj-lt"/>
                        </a:rPr>
                        <a:t>Минусы</a:t>
                      </a:r>
                      <a:r>
                        <a:rPr lang="ru-RU" sz="2000" b="1" dirty="0">
                          <a:latin typeface="+mj-lt"/>
                        </a:rPr>
                        <a:t>: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81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Высокая </a:t>
                      </a:r>
                      <a:r>
                        <a:rPr lang="ru-RU" sz="2000" dirty="0">
                          <a:latin typeface="+mj-lt"/>
                        </a:rPr>
                        <a:t>стоимость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933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Требуется </a:t>
                      </a:r>
                      <a:r>
                        <a:rPr lang="ru-RU" sz="2000" dirty="0">
                          <a:latin typeface="+mj-lt"/>
                        </a:rPr>
                        <a:t>квалифицированный специалист-оператор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933">
                <a:tc>
                  <a:txBody>
                    <a:bodyPr/>
                    <a:lstStyle/>
                    <a:p>
                      <a:pPr indent="457200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Смена </a:t>
                      </a:r>
                      <a:r>
                        <a:rPr lang="ru-RU" sz="2000" dirty="0">
                          <a:latin typeface="+mj-lt"/>
                        </a:rPr>
                        <a:t>материала предполагает опорожнение </a:t>
                      </a:r>
                      <a:r>
                        <a:rPr lang="ru-RU" sz="2000" dirty="0" smtClean="0">
                          <a:latin typeface="+mj-lt"/>
                        </a:rPr>
                        <a:t>всего</a:t>
                      </a:r>
                      <a:r>
                        <a:rPr lang="ru-RU" sz="2000" baseline="0" dirty="0" smtClean="0">
                          <a:latin typeface="+mj-lt"/>
                        </a:rPr>
                        <a:t> </a:t>
                      </a:r>
                      <a:r>
                        <a:rPr lang="ru-RU" sz="2000" dirty="0" smtClean="0">
                          <a:latin typeface="+mj-lt"/>
                        </a:rPr>
                        <a:t>бака</a:t>
                      </a:r>
                      <a:r>
                        <a:rPr lang="ru-RU" sz="2000" dirty="0">
                          <a:latin typeface="+mj-lt"/>
                        </a:rPr>
                        <a:t>   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71307"/>
              </p:ext>
            </p:extLst>
          </p:nvPr>
        </p:nvGraphicFramePr>
        <p:xfrm>
          <a:off x="447634" y="1374450"/>
          <a:ext cx="5022938" cy="3701432"/>
        </p:xfrm>
        <a:graphic>
          <a:graphicData uri="http://schemas.openxmlformats.org/drawingml/2006/table">
            <a:tbl>
              <a:tblPr firstRow="1" firstCol="1" bandRow="1"/>
              <a:tblGrid>
                <a:gridCol w="502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 smtClean="0">
                          <a:latin typeface="+mj-lt"/>
                        </a:rPr>
                        <a:t>«</a:t>
                      </a:r>
                      <a:r>
                        <a:rPr lang="ru-RU" sz="2400" b="1" dirty="0">
                          <a:latin typeface="+mj-lt"/>
                        </a:rPr>
                        <a:t>Сверху вниз» </a:t>
                      </a:r>
                      <a:endParaRPr lang="ru-RU" sz="16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j-lt"/>
                        </a:rPr>
                        <a:t> </a:t>
                      </a:r>
                      <a:r>
                        <a:rPr lang="ru-RU" sz="2000" b="1" dirty="0" smtClean="0">
                          <a:latin typeface="+mj-lt"/>
                        </a:rPr>
                        <a:t>Плюсы: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Более низкая стоимость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Широкая доступность на рынке</a:t>
                      </a:r>
                      <a:endParaRPr lang="ru-RU" sz="2000" dirty="0" smtClean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 smtClean="0">
                          <a:latin typeface="+mj-lt"/>
                        </a:rPr>
                        <a:t>Минусы</a:t>
                      </a:r>
                      <a:r>
                        <a:rPr lang="ru-RU" sz="2000" b="1" dirty="0">
                          <a:latin typeface="+mj-lt"/>
                        </a:rPr>
                        <a:t>:  </a:t>
                      </a:r>
                      <a:endParaRPr lang="ru-RU" sz="2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Малый размер платформы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427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Меньший ассортимент материалов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7948">
                <a:tc>
                  <a:txBody>
                    <a:bodyPr/>
                    <a:lstStyle/>
                    <a:p>
                      <a:pPr indent="457200" algn="l">
                        <a:lnSpc>
                          <a:spcPct val="100000"/>
                        </a:lnSpc>
                        <a:spcAft>
                          <a:spcPts val="750"/>
                        </a:spcAft>
                        <a:defRPr/>
                      </a:pPr>
                      <a:r>
                        <a:rPr lang="ru-RU" sz="2000" dirty="0" smtClean="0">
                          <a:latin typeface="+mj-lt"/>
                        </a:rPr>
                        <a:t>Требует дополнительной пост-обработки  из-за обширного использования поддержек </a:t>
                      </a:r>
                      <a:endParaRPr lang="ru-RU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37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423"/>
          </a:xfrm>
        </p:spPr>
        <p:txBody>
          <a:bodyPr/>
          <a:lstStyle/>
          <a:p>
            <a:pPr algn="ctr"/>
            <a:r>
              <a:rPr lang="ru-RU" b="1" dirty="0" smtClean="0"/>
              <a:t>  3D </a:t>
            </a:r>
            <a:r>
              <a:rPr lang="ru-RU" b="1" dirty="0" err="1"/>
              <a:t>System</a:t>
            </a:r>
            <a:r>
              <a:rPr lang="en-US" b="1" dirty="0" smtClean="0"/>
              <a:t>s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04EE93-F1C7-43BB-9503-853253ACE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949" y="1825625"/>
            <a:ext cx="10286102" cy="4351338"/>
          </a:xfrm>
          <a:prstGeom prst="rect">
            <a:avLst/>
          </a:prstGeom>
        </p:spPr>
      </p:pic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147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3-D методы получения изделий из полимерных материалов - Проблемы выявления  и устранения причин дефектов при производстве изделий из пластмасс и  композицио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1958287"/>
            <a:ext cx="4684959" cy="39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214" y="323572"/>
            <a:ext cx="9848687" cy="1325563"/>
          </a:xfrm>
        </p:spPr>
        <p:txBody>
          <a:bodyPr>
            <a:noAutofit/>
          </a:bodyPr>
          <a:lstStyle/>
          <a:p>
            <a:pPr lvl="0" algn="ctr"/>
            <a:r>
              <a:rPr lang="ru-RU" b="1" dirty="0">
                <a:ea typeface="Calibri"/>
                <a:cs typeface="Calibri"/>
              </a:rPr>
              <a:t>Изготовление объектов методом </a:t>
            </a:r>
            <a:r>
              <a:rPr lang="ru-RU" b="1" dirty="0" err="1">
                <a:ea typeface="Calibri"/>
                <a:cs typeface="Calibri"/>
              </a:rPr>
              <a:t>ламинирования</a:t>
            </a:r>
            <a:r>
              <a:rPr lang="ru-RU" b="1" dirty="0"/>
              <a:t> (</a:t>
            </a:r>
            <a:r>
              <a:rPr lang="ru-RU" b="1" dirty="0" err="1"/>
              <a:t>Laminated</a:t>
            </a:r>
            <a:r>
              <a:rPr lang="ru-RU" b="1" dirty="0"/>
              <a:t> </a:t>
            </a:r>
            <a:r>
              <a:rPr lang="ru-RU" b="1" dirty="0" err="1"/>
              <a:t>object</a:t>
            </a:r>
            <a:r>
              <a:rPr lang="ru-RU" b="1" dirty="0"/>
              <a:t> </a:t>
            </a:r>
            <a:r>
              <a:rPr lang="ru-RU" b="1" dirty="0" err="1"/>
              <a:t>manufacturing</a:t>
            </a:r>
            <a:r>
              <a:rPr lang="ru-RU" b="1" dirty="0"/>
              <a:t>, LOM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6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08815" y="175173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объектов методом </a:t>
            </a:r>
            <a:r>
              <a:rPr lang="ru-RU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ламинирования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(LOM)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происходит следующим образом: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цифровая </a:t>
            </a:r>
            <a:r>
              <a:rPr lang="ru-R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3D-модель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изделия загружается в </a:t>
            </a:r>
            <a:r>
              <a:rPr lang="ru-R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LOM-аппарат;</a:t>
            </a:r>
            <a:endParaRPr lang="ru-RU" sz="1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лист расходного сырья протягивается с подающего вала разогретым роликом над рабочей платформой;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лазерный луч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вычерчивает контуры слоя;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обработанный лист опускается;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новый лист с клейким покрытием поступает в рабочую камеру;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процедура </a:t>
            </a:r>
            <a:r>
              <a:rPr lang="ru-R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повторяется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после постройки модели по вычерченному лазером контуру удаляется весь лишний материал;</a:t>
            </a:r>
            <a:endParaRPr lang="ru-RU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Calibri Light" panose="020F0302020204030204" pitchFamily="34" charset="0"/>
              <a:buChar char="―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механическая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постобработка может включать шлифовку, сверление и др.</a:t>
            </a:r>
            <a:endParaRPr lang="ru-RU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28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https://amperka.ru/page/creality-ender-3-v2-assembly-instructions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https://habr.com/ru/post/208906/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https://habr.com/ru/post/587016/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https://habr.com/ru/post/547860/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i="1" dirty="0"/>
              <a:t>https://habr.com/ru/company/iqb_technologies/blog/440896/</a:t>
            </a:r>
          </a:p>
          <a:p>
            <a:pPr marL="514350" indent="-514350">
              <a:buFont typeface="+mj-lt"/>
              <a:buAutoNum type="arabicParenR"/>
              <a:defRPr/>
            </a:pPr>
            <a:r>
              <a:rPr lang="en-US" i="1" dirty="0"/>
              <a:t>https://habr.com/ru/post/411979/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3327" y="39746"/>
            <a:ext cx="10515600" cy="13255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273323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04815" y="6428280"/>
            <a:ext cx="457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3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" y="344667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1053854" y="386365"/>
            <a:ext cx="9901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atin typeface="+mj-lt"/>
                <a:cs typeface="Times New Roman"/>
              </a:rPr>
              <a:t>Аддитивные технологии</a:t>
            </a:r>
            <a:endParaRPr lang="ru-RU" sz="2000" b="1" dirty="0">
              <a:latin typeface="+mj-lt"/>
              <a:cs typeface="Times New Roman"/>
            </a:endParaRPr>
          </a:p>
        </p:txBody>
      </p:sp>
      <p:pic>
        <p:nvPicPr>
          <p:cNvPr id="11" name="Picture 2" descr="3D-принтер: виды, характеристики, технологии и схемы печати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95401" y="1414847"/>
            <a:ext cx="5880432" cy="2410978"/>
          </a:xfrm>
          <a:prstGeom prst="rect">
            <a:avLst/>
          </a:prstGeom>
          <a:noFill/>
        </p:spPr>
      </p:pic>
      <p:pic>
        <p:nvPicPr>
          <p:cNvPr id="13" name="Picture 2" descr="Зачем дома 3D-принтер: варианты использования, цена печати. Cтатьи, тесты,  обзоры">
            <a:extLst>
              <a:ext uri="{FF2B5EF4-FFF2-40B4-BE49-F238E27FC236}">
                <a16:creationId xmlns:a16="http://schemas.microsoft.com/office/drawing/2014/main" id="{C2646942-0721-48FD-B1FA-4AB6D805D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60729" y="3994746"/>
            <a:ext cx="5915104" cy="181146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ECE231-0EA4-4ADA-B70D-2EC7ADD159CD}"/>
              </a:ext>
            </a:extLst>
          </p:cNvPr>
          <p:cNvSpPr txBox="1"/>
          <p:nvPr/>
        </p:nvSpPr>
        <p:spPr bwMode="auto">
          <a:xfrm>
            <a:off x="6954483" y="1304070"/>
            <a:ext cx="5082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+mj-lt"/>
              </a:rPr>
              <a:t>Ключевые преимущества:</a:t>
            </a:r>
          </a:p>
          <a:p>
            <a:pPr marL="457200" indent="-457200">
              <a:buFont typeface="Calibri" panose="020F0502020204030204" pitchFamily="34" charset="0"/>
              <a:buChar char="―"/>
              <a:defRPr/>
            </a:pPr>
            <a:r>
              <a:rPr lang="ru-RU" sz="2800" dirty="0" smtClean="0">
                <a:latin typeface="+mj-lt"/>
              </a:rPr>
              <a:t>снижение </a:t>
            </a:r>
            <a:r>
              <a:rPr lang="ru-RU" sz="2800" dirty="0">
                <a:latin typeface="+mj-lt"/>
              </a:rPr>
              <a:t>числа комплектующих частей создаваемых </a:t>
            </a:r>
            <a:r>
              <a:rPr lang="ru-RU" sz="2800" dirty="0" smtClean="0">
                <a:latin typeface="+mj-lt"/>
              </a:rPr>
              <a:t>деталей</a:t>
            </a:r>
            <a:r>
              <a:rPr lang="en-US" sz="2800" dirty="0" smtClean="0">
                <a:latin typeface="+mj-lt"/>
              </a:rPr>
              <a:t>;</a:t>
            </a:r>
          </a:p>
          <a:p>
            <a:pPr marL="457200" indent="-457200">
              <a:buFont typeface="Calibri" panose="020F0502020204030204" pitchFamily="34" charset="0"/>
              <a:buChar char="―"/>
              <a:defRPr/>
            </a:pPr>
            <a:r>
              <a:rPr lang="ru-RU" sz="2800" dirty="0">
                <a:latin typeface="+mj-lt"/>
              </a:rPr>
              <a:t>экономия исходного </a:t>
            </a:r>
            <a:r>
              <a:rPr lang="ru-RU" sz="2800" dirty="0" smtClean="0">
                <a:latin typeface="+mj-lt"/>
              </a:rPr>
              <a:t>сырья</a:t>
            </a:r>
            <a:r>
              <a:rPr lang="en-US" sz="2800" dirty="0" smtClean="0">
                <a:latin typeface="+mj-lt"/>
              </a:rPr>
              <a:t>;</a:t>
            </a:r>
          </a:p>
          <a:p>
            <a:pPr marL="457200" indent="-457200">
              <a:buFont typeface="Calibri" panose="020F0502020204030204" pitchFamily="34" charset="0"/>
              <a:buChar char="―"/>
              <a:defRPr/>
            </a:pPr>
            <a:r>
              <a:rPr lang="ru-RU" sz="2800" dirty="0">
                <a:latin typeface="+mj-lt"/>
              </a:rPr>
              <a:t>минимизация </a:t>
            </a:r>
            <a:r>
              <a:rPr lang="ru-RU" sz="2800" dirty="0" smtClean="0">
                <a:latin typeface="+mj-lt"/>
              </a:rPr>
              <a:t>отходов</a:t>
            </a:r>
            <a:r>
              <a:rPr lang="en-US" sz="2800" dirty="0" smtClean="0">
                <a:latin typeface="+mj-lt"/>
              </a:rPr>
              <a:t>;</a:t>
            </a:r>
          </a:p>
          <a:p>
            <a:pPr marL="457200" indent="-457200">
              <a:buFont typeface="Calibri" panose="020F0502020204030204" pitchFamily="34" charset="0"/>
              <a:buChar char="―"/>
              <a:defRPr/>
            </a:pPr>
            <a:r>
              <a:rPr lang="ru-RU" sz="2800" dirty="0">
                <a:latin typeface="+mj-lt"/>
              </a:rPr>
              <a:t>штучное изготовление изделия любой </a:t>
            </a:r>
            <a:r>
              <a:rPr lang="ru-RU" sz="2800" dirty="0" smtClean="0">
                <a:latin typeface="+mj-lt"/>
              </a:rPr>
              <a:t>формы</a:t>
            </a:r>
            <a:r>
              <a:rPr lang="en-US" sz="2800" dirty="0" smtClean="0">
                <a:latin typeface="+mj-lt"/>
              </a:rPr>
              <a:t>.</a:t>
            </a:r>
            <a:endParaRPr sz="28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9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76442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Селективное </a:t>
            </a:r>
            <a:r>
              <a:rPr lang="ru-RU" b="1" dirty="0"/>
              <a:t>лазерное плавление (SLS)</a:t>
            </a:r>
            <a:endParaRPr b="1" dirty="0"/>
          </a:p>
        </p:txBody>
      </p:sp>
      <p:pic>
        <p:nvPicPr>
          <p:cNvPr id="5" name="Picture 2" descr="SLS-технолог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29738" y="1206897"/>
            <a:ext cx="5555673" cy="4557154"/>
          </a:xfrm>
          <a:prstGeom prst="rect">
            <a:avLst/>
          </a:prstGeom>
          <a:noFill/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89EB8-5892-4047-ADB3-78FF0869DDBE}"/>
              </a:ext>
            </a:extLst>
          </p:cNvPr>
          <p:cNvSpPr txBox="1"/>
          <p:nvPr/>
        </p:nvSpPr>
        <p:spPr bwMode="auto">
          <a:xfrm>
            <a:off x="6296359" y="1678188"/>
            <a:ext cx="511256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effectLst/>
                <a:latin typeface="+mj-lt"/>
                <a:ea typeface="Calibri" panose="020F0502020204030204" pitchFamily="34" charset="0"/>
              </a:rPr>
              <a:t>Селективное лазерное плавление (SLS)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 – технология изготовления сложных по форме и структуре изделий из металлических порошков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+mj-lt"/>
                <a:ea typeface="Calibri" panose="020F0502020204030204" pitchFamily="34" charset="0"/>
              </a:rPr>
              <a:t>С помощью </a:t>
            </a:r>
            <a:r>
              <a:rPr lang="en-US" sz="2000" dirty="0">
                <a:latin typeface="+mj-lt"/>
                <a:ea typeface="Calibri" panose="020F0502020204030204" pitchFamily="34" charset="0"/>
              </a:rPr>
              <a:t>SLS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 разрабатывают детали, геометрию которых традиционными методами – точением или литьем – выполнить крайне сложно или вообще технически 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невозможно.</a:t>
            </a:r>
          </a:p>
          <a:p>
            <a:pPr algn="just"/>
            <a:r>
              <a:rPr lang="ru-RU" sz="2000" dirty="0">
                <a:latin typeface="+mj-lt"/>
                <a:ea typeface="Calibri" panose="020F0502020204030204" pitchFamily="34" charset="0"/>
              </a:rPr>
              <a:t>На «выращивание» одной детали уходит </a:t>
            </a:r>
          </a:p>
          <a:p>
            <a:pPr algn="just"/>
            <a:r>
              <a:rPr lang="ru-RU" sz="2000" dirty="0">
                <a:latin typeface="+mj-lt"/>
                <a:ea typeface="Calibri" panose="020F0502020204030204" pitchFamily="34" charset="0"/>
              </a:rPr>
              <a:t>от 6 до 40 </a:t>
            </a:r>
            <a:r>
              <a:rPr lang="ru-RU" sz="2000" dirty="0" smtClean="0">
                <a:latin typeface="+mj-lt"/>
                <a:ea typeface="Calibri" panose="020F0502020204030204" pitchFamily="34" charset="0"/>
              </a:rPr>
              <a:t>часов.</a:t>
            </a:r>
            <a:endParaRPr lang="ru-RU" sz="2000" dirty="0">
              <a:latin typeface="+mj-lt"/>
            </a:endParaRPr>
          </a:p>
          <a:p>
            <a:endParaRPr lang="ru-RU" sz="2000" dirty="0">
              <a:latin typeface="+mj-lt"/>
            </a:endParaRPr>
          </a:p>
        </p:txBody>
      </p:sp>
      <p:pic>
        <p:nvPicPr>
          <p:cNvPr id="10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36117" y="344666"/>
            <a:ext cx="10515600" cy="78488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Прямое </a:t>
            </a:r>
            <a:r>
              <a:rPr lang="ru-RU" b="1" dirty="0"/>
              <a:t>лазерное выращивание (DMLS)</a:t>
            </a:r>
            <a:endParaRPr b="1" dirty="0"/>
          </a:p>
        </p:txBody>
      </p:sp>
      <p:pic>
        <p:nvPicPr>
          <p:cNvPr id="5" name="Picture 2" descr="Прямое лазерное выращивание: Идея / Хабр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23392" y="1556758"/>
            <a:ext cx="5544616" cy="3696411"/>
          </a:xfrm>
          <a:prstGeom prst="rect">
            <a:avLst/>
          </a:prstGeom>
          <a:noFill/>
        </p:spPr>
      </p:pic>
      <p:pic>
        <p:nvPicPr>
          <p:cNvPr id="6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FE11E4-73C2-491F-AA1D-C48C20B66EBE}"/>
              </a:ext>
            </a:extLst>
          </p:cNvPr>
          <p:cNvSpPr txBox="1"/>
          <p:nvPr/>
        </p:nvSpPr>
        <p:spPr bwMode="auto">
          <a:xfrm>
            <a:off x="479376" y="530124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latin typeface="+mj-lt"/>
                <a:ea typeface="Calibri" panose="020F0502020204030204" pitchFamily="34" charset="0"/>
              </a:rPr>
              <a:t>«</a:t>
            </a:r>
            <a:r>
              <a:rPr lang="ru-RU" sz="2000" b="1" dirty="0" err="1">
                <a:effectLst/>
                <a:latin typeface="+mj-lt"/>
                <a:ea typeface="Calibri" panose="020F0502020204030204" pitchFamily="34" charset="0"/>
              </a:rPr>
              <a:t>гетерофазная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</a:rPr>
              <a:t>»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лазерная порошковая металлургия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AA3F1-366B-44AD-9EEC-D5C87E4A5922}"/>
              </a:ext>
            </a:extLst>
          </p:cNvPr>
          <p:cNvSpPr txBox="1"/>
          <p:nvPr/>
        </p:nvSpPr>
        <p:spPr bwMode="auto">
          <a:xfrm>
            <a:off x="6280341" y="1484784"/>
            <a:ext cx="52882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М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еталлический порошок подается через 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</a:rPr>
              <a:t>специальное сопло 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непосредственно в ту же область, куда подводится лазерный луч, образуя локальную ванну жидкого расплава</a:t>
            </a:r>
            <a:endParaRPr lang="ru-RU" sz="20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0DF6B-82FF-48D0-BA19-5CF21F8F01DB}"/>
              </a:ext>
            </a:extLst>
          </p:cNvPr>
          <p:cNvSpPr txBox="1"/>
          <p:nvPr/>
        </p:nvSpPr>
        <p:spPr bwMode="auto">
          <a:xfrm>
            <a:off x="6279928" y="2837499"/>
            <a:ext cx="6130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  <a:ea typeface="Calibri" panose="020F0502020204030204" pitchFamily="34" charset="0"/>
              </a:rPr>
              <a:t>Возможно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 создание изделий с </a:t>
            </a:r>
            <a:r>
              <a:rPr lang="ru-RU" sz="2000" b="1" dirty="0">
                <a:effectLst/>
                <a:latin typeface="+mj-lt"/>
                <a:ea typeface="Calibri" panose="020F0502020204030204" pitchFamily="34" charset="0"/>
              </a:rPr>
              <a:t>градиентными свойствами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, например, одна часть детали может</a:t>
            </a:r>
          </a:p>
          <a:p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быть коррозионностойкой, а другая – </a:t>
            </a:r>
            <a:r>
              <a:rPr lang="ru-RU" sz="2000" dirty="0" smtClean="0">
                <a:effectLst/>
                <a:latin typeface="+mj-lt"/>
                <a:ea typeface="Calibri" panose="020F0502020204030204" pitchFamily="34" charset="0"/>
              </a:rPr>
              <a:t>жаростойкой.</a:t>
            </a:r>
            <a:endParaRPr lang="ru-RU" sz="2000" dirty="0">
              <a:latin typeface="+mj-lt"/>
            </a:endParaRPr>
          </a:p>
        </p:txBody>
      </p:sp>
      <p:pic>
        <p:nvPicPr>
          <p:cNvPr id="10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76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822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>  Электронно-лучевая </a:t>
            </a:r>
            <a:r>
              <a:rPr lang="ru-RU" b="1" dirty="0"/>
              <a:t>плавка (EBM) </a:t>
            </a:r>
            <a:endParaRPr b="1" dirty="0"/>
          </a:p>
        </p:txBody>
      </p:sp>
      <p:pic>
        <p:nvPicPr>
          <p:cNvPr id="11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</p:spPr>
      </p:pic>
      <p:pic>
        <p:nvPicPr>
          <p:cNvPr id="12" name="Picture 14" descr="Electron Beam Melting (EBM) или технология электронно-лучевой плавки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74028" y="1690688"/>
            <a:ext cx="4636513" cy="3106464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107D1A-4B17-4CA2-8930-5EB7CD22936B}"/>
              </a:ext>
            </a:extLst>
          </p:cNvPr>
          <p:cNvSpPr txBox="1"/>
          <p:nvPr/>
        </p:nvSpPr>
        <p:spPr bwMode="auto">
          <a:xfrm>
            <a:off x="5510541" y="1746151"/>
            <a:ext cx="6838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ffectLst/>
                <a:latin typeface="+mj-lt"/>
                <a:ea typeface="Calibri" panose="020F0502020204030204" pitchFamily="34" charset="0"/>
              </a:rPr>
              <a:t>Единственное отличие от 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</a:rPr>
              <a:t>SLS/DMLS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</a:rPr>
              <a:t> заключается в 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ru-RU" sz="2400" dirty="0">
                <a:effectLst/>
                <a:latin typeface="+mj-lt"/>
                <a:ea typeface="Calibri" panose="020F0502020204030204" pitchFamily="34" charset="0"/>
              </a:rPr>
              <a:t>том,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</a:rPr>
              <a:t>что вместо лазерного луча плавление</a:t>
            </a:r>
            <a:endParaRPr lang="en-US" sz="24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ru-RU" sz="2400" dirty="0">
                <a:effectLst/>
                <a:latin typeface="+mj-lt"/>
                <a:ea typeface="Calibri" panose="020F0502020204030204" pitchFamily="34" charset="0"/>
              </a:rPr>
              <a:t>осуществляется при помощи </a:t>
            </a:r>
            <a:r>
              <a:rPr lang="ru-RU" sz="2400" dirty="0" err="1">
                <a:effectLst/>
                <a:latin typeface="+mj-lt"/>
                <a:ea typeface="Calibri" panose="020F0502020204030204" pitchFamily="34" charset="0"/>
              </a:rPr>
              <a:t>электроимпульсов</a:t>
            </a:r>
            <a:r>
              <a:rPr lang="en-US" sz="2400" dirty="0">
                <a:latin typeface="+mj-lt"/>
                <a:ea typeface="Calibri" panose="020F0502020204030204" pitchFamily="34" charset="0"/>
              </a:rPr>
              <a:t>.</a:t>
            </a:r>
            <a:endParaRPr lang="ru-RU" sz="2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260C4-31BF-4283-BADA-DB77BFAB2EE1}"/>
              </a:ext>
            </a:extLst>
          </p:cNvPr>
          <p:cNvSpPr txBox="1"/>
          <p:nvPr/>
        </p:nvSpPr>
        <p:spPr bwMode="auto">
          <a:xfrm>
            <a:off x="5510541" y="3083306"/>
            <a:ext cx="6187440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Позволяет изготавливать детали практически любой сложности, даже совсем миниатюрные изделия размером </a:t>
            </a:r>
            <a:r>
              <a:rPr lang="ru-RU" sz="24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0,2-0,4 мм</a:t>
            </a: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06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8214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/>
              <a:t>Моделирование </a:t>
            </a:r>
            <a:r>
              <a:rPr lang="ru-RU" b="1" dirty="0"/>
              <a:t>методом наплавления </a:t>
            </a:r>
            <a:r>
              <a:rPr lang="ru-RU" b="1" dirty="0" smtClean="0"/>
              <a:t>  (</a:t>
            </a:r>
            <a:r>
              <a:rPr lang="ru-RU" b="1" dirty="0" err="1"/>
              <a:t>Fused</a:t>
            </a:r>
            <a:r>
              <a:rPr lang="ru-RU" b="1" dirty="0"/>
              <a:t> </a:t>
            </a:r>
            <a:r>
              <a:rPr lang="ru-RU" b="1" dirty="0" err="1"/>
              <a:t>deposition</a:t>
            </a:r>
            <a:r>
              <a:rPr lang="ru-RU" b="1" dirty="0"/>
              <a:t> </a:t>
            </a:r>
            <a:r>
              <a:rPr lang="ru-RU" b="1" dirty="0" err="1"/>
              <a:t>modeling</a:t>
            </a:r>
            <a:r>
              <a:rPr lang="ru-RU" b="1" dirty="0"/>
              <a:t>, FDM) </a:t>
            </a:r>
            <a:endParaRPr b="1" dirty="0"/>
          </a:p>
        </p:txBody>
      </p:sp>
      <p:pic>
        <p:nvPicPr>
          <p:cNvPr id="7" name="Picture 4" descr="Купить 3D принтер DMS DP4 в Новосибирске- &amp;quot;Доступная электроника&amp;quot;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65424" y="1589214"/>
            <a:ext cx="3657766" cy="3657766"/>
          </a:xfrm>
          <a:prstGeom prst="rect">
            <a:avLst/>
          </a:prstGeom>
          <a:noFill/>
        </p:spPr>
      </p:pic>
      <p:pic>
        <p:nvPicPr>
          <p:cNvPr id="8" name="Picture 2" descr="ОмГТУ: Об университете. Омский Государственный технический университет.  Официальный сайт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955592" y="344667"/>
            <a:ext cx="906670" cy="858410"/>
          </a:xfrm>
          <a:prstGeom prst="rect">
            <a:avLst/>
          </a:prstGeom>
          <a:noFill/>
        </p:spPr>
      </p:pic>
      <p:pic>
        <p:nvPicPr>
          <p:cNvPr id="9" name="Picture 4" descr="Фирменный стиль СПбГЭТУ «ЛЭ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4" y="228288"/>
            <a:ext cx="905790" cy="9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29747" y="6473828"/>
            <a:ext cx="249780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Грицай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Сергеевич,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12880" y="6428280"/>
            <a:ext cx="3491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29747" y="1564792"/>
            <a:ext cx="6096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000"/>
            <a:r>
              <a:rPr lang="ru-RU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Технология FDM </a:t>
            </a:r>
            <a:r>
              <a:rPr lang="ru-RU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подразумевает создание объектов при помощи послойного нанесения </a:t>
            </a:r>
            <a:r>
              <a:rPr lang="ru-RU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расплавленного материала</a:t>
            </a:r>
            <a:r>
              <a:rPr lang="ru-RU" sz="2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</a:t>
            </a:r>
          </a:p>
          <a:p>
            <a:pPr indent="90000"/>
            <a:r>
              <a:rPr lang="ru-RU" sz="2200" dirty="0">
                <a:latin typeface="+mj-lt"/>
              </a:rPr>
              <a:t>С одной стороны проталкивается </a:t>
            </a:r>
            <a:r>
              <a:rPr lang="ru-RU" sz="2200" b="1" dirty="0">
                <a:latin typeface="+mj-lt"/>
              </a:rPr>
              <a:t>термопластик</a:t>
            </a:r>
            <a:r>
              <a:rPr lang="ru-RU" sz="2200" dirty="0">
                <a:latin typeface="+mj-lt"/>
              </a:rPr>
              <a:t> или любой другой материал, который плавится от тепла, а потом застывает </a:t>
            </a:r>
            <a:r>
              <a:rPr lang="ru-RU" sz="2200" b="1" dirty="0">
                <a:latin typeface="+mj-lt"/>
              </a:rPr>
              <a:t>не теряя свойств</a:t>
            </a:r>
            <a:r>
              <a:rPr lang="ru-RU" sz="2200" dirty="0">
                <a:latin typeface="+mj-lt"/>
              </a:rPr>
              <a:t>. </a:t>
            </a:r>
            <a:endParaRPr lang="ru-RU" sz="2200" dirty="0" smtClean="0">
              <a:latin typeface="+mj-lt"/>
            </a:endParaRPr>
          </a:p>
          <a:p>
            <a:pPr indent="90000"/>
            <a:r>
              <a:rPr lang="ru-RU" sz="2200" dirty="0">
                <a:latin typeface="+mj-lt"/>
              </a:rPr>
              <a:t>Термопластик проходит через горячее сопло, плавится и сразу застывает. </a:t>
            </a:r>
            <a:r>
              <a:rPr lang="ru-RU" sz="2200" b="1" dirty="0">
                <a:latin typeface="+mj-lt"/>
              </a:rPr>
              <a:t>Экструдер</a:t>
            </a:r>
            <a:r>
              <a:rPr lang="ru-RU" sz="2200" dirty="0">
                <a:latin typeface="+mj-lt"/>
              </a:rPr>
              <a:t> и </a:t>
            </a:r>
            <a:r>
              <a:rPr lang="ru-RU" sz="2200" b="1" dirty="0">
                <a:latin typeface="+mj-lt"/>
              </a:rPr>
              <a:t>стол</a:t>
            </a:r>
            <a:r>
              <a:rPr lang="ru-RU" sz="2200" dirty="0">
                <a:latin typeface="+mj-lt"/>
              </a:rPr>
              <a:t> приводится в движение </a:t>
            </a:r>
            <a:r>
              <a:rPr lang="ru-RU" sz="2200" b="1" dirty="0">
                <a:latin typeface="+mj-lt"/>
              </a:rPr>
              <a:t>шаговыми двигателями</a:t>
            </a:r>
            <a:r>
              <a:rPr lang="ru-RU" sz="2200" dirty="0">
                <a:latin typeface="+mj-lt"/>
              </a:rPr>
              <a:t>, в процессе передвижения оставляя за собой пластик, слой за слоем, снизу вверх, воссоздавая </a:t>
            </a:r>
            <a:r>
              <a:rPr lang="ru-RU" sz="2200" b="1" dirty="0" smtClean="0">
                <a:latin typeface="+mj-lt"/>
              </a:rPr>
              <a:t>3D-модель</a:t>
            </a:r>
            <a:r>
              <a:rPr lang="ru-RU" sz="2200" dirty="0">
                <a:latin typeface="+mj-lt"/>
              </a:rPr>
              <a:t>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5761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1623</Words>
  <Application>Microsoft Office PowerPoint</Application>
  <PresentationFormat>Широкоэкранный</PresentationFormat>
  <Paragraphs>266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  Основные понятия</vt:lpstr>
      <vt:lpstr>  История создания технологии 3D-печати</vt:lpstr>
      <vt:lpstr>  3D Systems</vt:lpstr>
      <vt:lpstr>Презентация PowerPoint</vt:lpstr>
      <vt:lpstr>Селективное лазерное плавление (SLS)</vt:lpstr>
      <vt:lpstr>Прямое лазерное выращивание (DMLS)</vt:lpstr>
      <vt:lpstr>  Электронно-лучевая плавка (EBM) </vt:lpstr>
      <vt:lpstr>Моделирование методом наплавления   (Fused deposition modeling, FDM) </vt:lpstr>
      <vt:lpstr>  Моделирование методом наплавления</vt:lpstr>
      <vt:lpstr>Моделирование методом наплавления. История</vt:lpstr>
      <vt:lpstr>Моделирование методом наплавления. Преимущества</vt:lpstr>
      <vt:lpstr>Моделирование методом наплавления. Недостатки</vt:lpstr>
      <vt:lpstr>Проект RepRap</vt:lpstr>
      <vt:lpstr>3D принтер RepRap</vt:lpstr>
      <vt:lpstr>Метод многоструйного моделирования (multi jet modeling, MJM) </vt:lpstr>
      <vt:lpstr>  Принтеры ProJet</vt:lpstr>
      <vt:lpstr>Лазерная стереолитография (laser stereolithography, SLA)</vt:lpstr>
      <vt:lpstr>Изготовление объектов методом ламинирования (Laminated object  manufacturing, LOM)</vt:lpstr>
      <vt:lpstr>  Преимущества аддитивных технологий</vt:lpstr>
      <vt:lpstr>Виды 3D-принтеров</vt:lpstr>
      <vt:lpstr>  Селективное лазерное спекание (Selective Laser Sintering, SLS)</vt:lpstr>
      <vt:lpstr>  Схема SLS 3D-принтера</vt:lpstr>
      <vt:lpstr>Особенности SLS печати</vt:lpstr>
      <vt:lpstr> Селективное лазерное плавление (SLM) и прямое лазерное спекание металла (DMLS)</vt:lpstr>
      <vt:lpstr>Схема работы 3D принтера по металлу</vt:lpstr>
      <vt:lpstr>Селективное лазерное плавление (SLM) и прямое лазерное спекание металла (DMLS). Вывод</vt:lpstr>
      <vt:lpstr>Электронно-лучевая плавка  (Electron Beam Melting, EBM)</vt:lpstr>
      <vt:lpstr>Особенности технологии EBM</vt:lpstr>
      <vt:lpstr>Моделирование методом наплавления (Fused deposition modeling, FDM) </vt:lpstr>
      <vt:lpstr>Схема FDM 3D-принтера</vt:lpstr>
      <vt:lpstr>Деформация детали</vt:lpstr>
      <vt:lpstr>Образование слоев при FDM-печати</vt:lpstr>
      <vt:lpstr>Многослойное моделирование (Multi Jet Modeling, MJM)</vt:lpstr>
      <vt:lpstr>Принцип создания прототипа по технологии MJM</vt:lpstr>
      <vt:lpstr>  Технология 3D печати SLA</vt:lpstr>
      <vt:lpstr>Схема работы SLA принтера</vt:lpstr>
      <vt:lpstr>Схема SLA принтера с ориентацией сверху вниз и ориентацией снизу вверх</vt:lpstr>
      <vt:lpstr>Преимущества и недостатки двух ориентаций</vt:lpstr>
      <vt:lpstr>Изготовление объектов методом ламинирования (Laminated object manufacturing, LOM)</vt:lpstr>
      <vt:lpstr>Ссылки на источники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Gorshenin Alexey</cp:lastModifiedBy>
  <cp:revision>126</cp:revision>
  <dcterms:created xsi:type="dcterms:W3CDTF">2016-11-18T14:12:19Z</dcterms:created>
  <dcterms:modified xsi:type="dcterms:W3CDTF">2021-12-14T09:00:23Z</dcterms:modified>
</cp:coreProperties>
</file>