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7" r:id="rId13"/>
    <p:sldId id="279" r:id="rId14"/>
    <p:sldId id="278" r:id="rId15"/>
    <p:sldId id="274" r:id="rId16"/>
    <p:sldId id="275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8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4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3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83324" y="1801109"/>
            <a:ext cx="6194090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spc="50" dirty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соответствия напечатанного прототипа его цифровой </a:t>
            </a:r>
            <a:r>
              <a:rPr lang="ru-RU" sz="4400" b="1" spc="50" dirty="0" smtClean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копии</a:t>
            </a:r>
            <a:endParaRPr lang="en-US" sz="4400" b="1" spc="50" dirty="0">
              <a:ln w="0"/>
              <a:solidFill>
                <a:srgbClr val="97000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549762-AF8C-43A9-A057-F2D195AE6034}"/>
              </a:ext>
            </a:extLst>
          </p:cNvPr>
          <p:cNvSpPr txBox="1"/>
          <p:nvPr/>
        </p:nvSpPr>
        <p:spPr bwMode="auto">
          <a:xfrm>
            <a:off x="265424" y="3395321"/>
            <a:ext cx="71400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+mj-lt"/>
              </a:rPr>
              <a:t>к.т.н., доцент, заведующий кафедрой</a:t>
            </a:r>
          </a:p>
          <a:p>
            <a:r>
              <a:rPr lang="ru-RU" sz="2000" dirty="0">
                <a:latin typeface="+mj-lt"/>
              </a:rPr>
              <a:t>«Информатика и вычислительная техника»</a:t>
            </a:r>
          </a:p>
          <a:p>
            <a:r>
              <a:rPr lang="ru-RU" sz="2000" dirty="0">
                <a:latin typeface="+mj-lt"/>
              </a:rPr>
              <a:t>ФГБОУ </a:t>
            </a:r>
            <a:r>
              <a:rPr lang="ru-RU" sz="2000" dirty="0" smtClean="0">
                <a:latin typeface="+mj-lt"/>
              </a:rPr>
              <a:t>ВО «Омский </a:t>
            </a:r>
            <a:r>
              <a:rPr lang="ru-RU" sz="2000" dirty="0">
                <a:latin typeface="+mj-lt"/>
              </a:rPr>
              <a:t>государственный технический </a:t>
            </a:r>
            <a:r>
              <a:rPr lang="ru-RU" sz="2000" dirty="0" smtClean="0">
                <a:latin typeface="+mj-lt"/>
              </a:rPr>
              <a:t>университет»</a:t>
            </a:r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Грицай Александр Сергеевич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04" y="365126"/>
            <a:ext cx="10763595" cy="6573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Программы-</a:t>
            </a:r>
            <a:r>
              <a:rPr lang="ru-RU" b="1" dirty="0" err="1" smtClean="0"/>
              <a:t>слайсеры</a:t>
            </a:r>
            <a:endParaRPr lang="ru-RU" b="1" dirty="0"/>
          </a:p>
        </p:txBody>
      </p:sp>
      <p:pic>
        <p:nvPicPr>
          <p:cNvPr id="6146" name="Picture 2" descr="Ultimaker Cura 4.6.1 - Скачать на ПК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14" y="1180186"/>
            <a:ext cx="1748449" cy="17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implify3D Simplify3D Full version, 1 licence Windows, Linux, Mac OS 3D  printer software | Conra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7" y="3431418"/>
            <a:ext cx="2960002" cy="21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46378" y="6428280"/>
            <a:ext cx="415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9547" y="159274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>
                <a:latin typeface="+mj-lt"/>
              </a:rPr>
              <a:t>Данные </a:t>
            </a:r>
            <a:r>
              <a:rPr lang="ru-RU" sz="2400" b="1" dirty="0">
                <a:latin typeface="+mj-lt"/>
              </a:rPr>
              <a:t>программы</a:t>
            </a:r>
            <a:r>
              <a:rPr lang="ru-RU" sz="2400" dirty="0">
                <a:latin typeface="+mj-lt"/>
              </a:rPr>
              <a:t> призваны </a:t>
            </a:r>
            <a:r>
              <a:rPr lang="ru-RU" sz="2400" b="1" dirty="0">
                <a:latin typeface="+mj-lt"/>
              </a:rPr>
              <a:t>упростить</a:t>
            </a:r>
            <a:r>
              <a:rPr lang="ru-RU" sz="2400" dirty="0">
                <a:latin typeface="+mj-lt"/>
              </a:rPr>
              <a:t> и ускорить работу с готовыми </a:t>
            </a:r>
            <a:r>
              <a:rPr lang="ru-RU" sz="2400" b="1" dirty="0" err="1">
                <a:latin typeface="+mj-lt"/>
              </a:rPr>
              <a:t>воксельными</a:t>
            </a:r>
            <a:r>
              <a:rPr lang="ru-RU" sz="2400" dirty="0">
                <a:latin typeface="+mj-lt"/>
              </a:rPr>
              <a:t> моделями для оператора </a:t>
            </a:r>
            <a:r>
              <a:rPr lang="ru-RU" sz="2400" b="1" dirty="0">
                <a:latin typeface="+mj-lt"/>
              </a:rPr>
              <a:t>3</a:t>
            </a:r>
            <a:r>
              <a:rPr lang="en-US" sz="2400" b="1" dirty="0" smtClean="0">
                <a:latin typeface="+mj-lt"/>
              </a:rPr>
              <a:t>D</a:t>
            </a:r>
            <a:r>
              <a:rPr lang="ru-RU" sz="2400" b="1" dirty="0">
                <a:latin typeface="+mj-lt"/>
              </a:rPr>
              <a:t>-</a:t>
            </a:r>
            <a:r>
              <a:rPr lang="ru-RU" sz="2400" b="1" dirty="0" smtClean="0">
                <a:latin typeface="+mj-lt"/>
              </a:rPr>
              <a:t>принтера</a:t>
            </a:r>
            <a:r>
              <a:rPr lang="ru-RU" sz="2400" dirty="0">
                <a:latin typeface="+mj-lt"/>
              </a:rPr>
              <a:t>. В их составе имеется множество настроек как самой </a:t>
            </a:r>
            <a:r>
              <a:rPr lang="ru-RU" sz="2400" dirty="0" smtClean="0">
                <a:latin typeface="+mj-lt"/>
              </a:rPr>
              <a:t>печати, </a:t>
            </a:r>
            <a:r>
              <a:rPr lang="ru-RU" sz="2400" dirty="0">
                <a:latin typeface="+mj-lt"/>
              </a:rPr>
              <a:t>также эти программы имеют в арсенале встроенные генераторы </a:t>
            </a:r>
            <a:r>
              <a:rPr lang="ru-RU" sz="2400" b="1" dirty="0">
                <a:latin typeface="+mj-lt"/>
              </a:rPr>
              <a:t>поддержек</a:t>
            </a:r>
            <a:r>
              <a:rPr lang="ru-RU" sz="2400" dirty="0">
                <a:latin typeface="+mj-lt"/>
              </a:rPr>
              <a:t>, которые формируют непосредственно </a:t>
            </a:r>
            <a:r>
              <a:rPr lang="ru-RU" sz="2400" b="1" dirty="0">
                <a:latin typeface="+mj-lt"/>
              </a:rPr>
              <a:t>поддержки</a:t>
            </a:r>
            <a:r>
              <a:rPr lang="ru-RU" sz="2400" dirty="0">
                <a:latin typeface="+mj-lt"/>
              </a:rPr>
              <a:t> в местах нависающих деталей трёхмерного </a:t>
            </a:r>
            <a:r>
              <a:rPr lang="ru-RU" sz="2400" dirty="0" smtClean="0">
                <a:latin typeface="+mj-lt"/>
              </a:rPr>
              <a:t>объекта.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02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129" y="365125"/>
            <a:ext cx="9690464" cy="6157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Оценка соответствия напечатанной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</a:t>
            </a:r>
            <a:r>
              <a:rPr lang="en-US" b="1" dirty="0"/>
              <a:t>D</a:t>
            </a:r>
            <a:r>
              <a:rPr lang="ru-RU" b="1" dirty="0"/>
              <a:t>-модели её </a:t>
            </a:r>
            <a:r>
              <a:rPr lang="ru-RU" b="1" dirty="0" smtClean="0"/>
              <a:t>эталону</a:t>
            </a:r>
            <a:endParaRPr lang="ru-RU" b="1" dirty="0"/>
          </a:p>
        </p:txBody>
      </p:sp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75" y="3625516"/>
            <a:ext cx="2229852" cy="2229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15" y="1395804"/>
            <a:ext cx="2229712" cy="2229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3127" y="6428280"/>
            <a:ext cx="448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0106" y="1628507"/>
            <a:ext cx="8012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Одним из основных </a:t>
            </a:r>
            <a:r>
              <a:rPr lang="ru-RU" sz="2400" b="1" dirty="0">
                <a:latin typeface="+mj-lt"/>
              </a:rPr>
              <a:t>критериев</a:t>
            </a:r>
            <a:r>
              <a:rPr lang="ru-RU" sz="2400" dirty="0">
                <a:latin typeface="+mj-lt"/>
              </a:rPr>
              <a:t> оценки качества печати и зависящей от неё точности печати является </a:t>
            </a:r>
            <a:r>
              <a:rPr lang="ru-RU" sz="2400" b="1" dirty="0">
                <a:latin typeface="+mj-lt"/>
              </a:rPr>
              <a:t>степень соответствия полученного объекта</a:t>
            </a:r>
            <a:r>
              <a:rPr lang="ru-RU" sz="2400" dirty="0">
                <a:latin typeface="+mj-lt"/>
              </a:rPr>
              <a:t> при помощи печати с его исходной трёхмерной </a:t>
            </a:r>
            <a:r>
              <a:rPr lang="ru-RU" sz="2400" dirty="0" smtClean="0">
                <a:latin typeface="+mj-lt"/>
              </a:rPr>
              <a:t>моделью.</a:t>
            </a:r>
          </a:p>
          <a:p>
            <a:r>
              <a:rPr lang="ru-RU" sz="2400" dirty="0" smtClean="0">
                <a:latin typeface="+mj-lt"/>
              </a:rPr>
              <a:t>После </a:t>
            </a:r>
            <a:r>
              <a:rPr lang="ru-RU" sz="2400" b="1" dirty="0" smtClean="0">
                <a:latin typeface="+mj-lt"/>
              </a:rPr>
              <a:t>сканирования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с полученной </a:t>
            </a:r>
            <a:r>
              <a:rPr lang="ru-RU" sz="2400" b="1" dirty="0" err="1">
                <a:latin typeface="+mj-lt"/>
              </a:rPr>
              <a:t>воксельной</a:t>
            </a:r>
            <a:r>
              <a:rPr lang="ru-RU" sz="2400" b="1" dirty="0">
                <a:latin typeface="+mj-lt"/>
              </a:rPr>
              <a:t> моделью </a:t>
            </a:r>
            <a:r>
              <a:rPr lang="ru-RU" sz="2400" dirty="0">
                <a:latin typeface="+mj-lt"/>
              </a:rPr>
              <a:t>работать ещё нельзя, т.к. она имеет множество точек, не имеющих отношения к самой модели, так называемые «</a:t>
            </a:r>
            <a:r>
              <a:rPr lang="ru-RU" sz="2400" b="1" dirty="0">
                <a:latin typeface="+mj-lt"/>
              </a:rPr>
              <a:t>шумы</a:t>
            </a:r>
            <a:r>
              <a:rPr lang="ru-RU" sz="2400" dirty="0">
                <a:latin typeface="+mj-lt"/>
              </a:rPr>
              <a:t>». </a:t>
            </a:r>
          </a:p>
          <a:p>
            <a:r>
              <a:rPr lang="ru-RU" sz="2400" dirty="0">
                <a:latin typeface="+mj-lt"/>
              </a:rPr>
              <a:t>Для работы с данной моделью необходимо убрать лишние точки путём их </a:t>
            </a:r>
            <a:r>
              <a:rPr lang="ru-RU" sz="2400" b="1" dirty="0">
                <a:latin typeface="+mj-lt"/>
              </a:rPr>
              <a:t>удаления</a:t>
            </a:r>
            <a:r>
              <a:rPr lang="ru-RU" sz="2400" dirty="0">
                <a:latin typeface="+mj-lt"/>
              </a:rPr>
              <a:t>, а также произвести </a:t>
            </a:r>
            <a:r>
              <a:rPr lang="ru-RU" sz="2400" b="1" dirty="0">
                <a:latin typeface="+mj-lt"/>
              </a:rPr>
              <a:t>фильтрацию</a:t>
            </a:r>
            <a:r>
              <a:rPr lang="ru-RU" sz="2400" dirty="0">
                <a:latin typeface="+mj-lt"/>
              </a:rPr>
              <a:t> и </a:t>
            </a:r>
            <a:r>
              <a:rPr lang="ru-RU" sz="2400" b="1" dirty="0">
                <a:latin typeface="+mj-lt"/>
              </a:rPr>
              <a:t>сглаживание</a:t>
            </a:r>
            <a:r>
              <a:rPr lang="ru-RU" sz="2400" dirty="0">
                <a:latin typeface="+mj-lt"/>
              </a:rPr>
              <a:t> облака </a:t>
            </a:r>
            <a:r>
              <a:rPr lang="ru-RU" sz="2400" dirty="0" smtClean="0">
                <a:latin typeface="+mj-lt"/>
              </a:rPr>
              <a:t>точек.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97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8" y="558936"/>
            <a:ext cx="8984672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Способы </a:t>
            </a:r>
            <a:r>
              <a:rPr lang="ru-RU" b="1" dirty="0"/>
              <a:t>представления трёхмерных моделей</a:t>
            </a:r>
          </a:p>
        </p:txBody>
      </p:sp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7787235" y="1996958"/>
            <a:ext cx="3907791" cy="2525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" y="2308258"/>
            <a:ext cx="3685571" cy="2303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07" y="1916949"/>
            <a:ext cx="2905125" cy="308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293" y="4993523"/>
            <a:ext cx="34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Векторно-полигональная модель</a:t>
            </a:r>
            <a:endParaRPr lang="ru-RU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592" y="4975685"/>
            <a:ext cx="21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Воксельная модель</a:t>
            </a:r>
            <a:endParaRPr lang="ru-RU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2352" y="4837185"/>
            <a:ext cx="441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Равномерная трехмерная сетка (слева)</a:t>
            </a:r>
          </a:p>
          <a:p>
            <a:pPr algn="ctr"/>
            <a:r>
              <a:rPr lang="ru-RU" dirty="0" smtClean="0">
                <a:latin typeface="+mj-lt"/>
              </a:rPr>
              <a:t>Неравномерная трехмерная сетка (справа)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13127" y="6428280"/>
            <a:ext cx="448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1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810" y="365125"/>
            <a:ext cx="10000989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Инструменты для работы с </a:t>
            </a:r>
            <a:r>
              <a:rPr lang="ru-RU" b="1" dirty="0" err="1"/>
              <a:t>воксельными</a:t>
            </a:r>
            <a:r>
              <a:rPr lang="ru-RU" b="1" dirty="0"/>
              <a:t> моделями</a:t>
            </a:r>
          </a:p>
        </p:txBody>
      </p:sp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50" y="2018092"/>
            <a:ext cx="5198479" cy="2505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5480" y="4574478"/>
            <a:ext cx="305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https://www.danielgm.net/cc/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3127" y="6428280"/>
            <a:ext cx="448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6014" y="201809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>
                <a:latin typeface="+mj-lt"/>
              </a:rPr>
              <a:t>Общий принцип </a:t>
            </a:r>
            <a:r>
              <a:rPr lang="ru-RU" sz="2400" b="1" dirty="0" smtClean="0">
                <a:latin typeface="+mj-lt"/>
              </a:rPr>
              <a:t>метода </a:t>
            </a:r>
            <a:r>
              <a:rPr lang="ru-RU" sz="2400" b="1" dirty="0">
                <a:latin typeface="+mj-lt"/>
              </a:rPr>
              <a:t>оценки степени сходства трехмерных </a:t>
            </a:r>
            <a:r>
              <a:rPr lang="ru-RU" sz="2400" b="1" dirty="0" smtClean="0">
                <a:latin typeface="+mj-lt"/>
              </a:rPr>
              <a:t>объектов </a:t>
            </a:r>
            <a:r>
              <a:rPr lang="ru-RU" sz="2400" dirty="0" smtClean="0">
                <a:latin typeface="+mj-lt"/>
              </a:rPr>
              <a:t>– </a:t>
            </a:r>
            <a:r>
              <a:rPr lang="ru-RU" sz="2400" dirty="0">
                <a:latin typeface="+mj-lt"/>
              </a:rPr>
              <a:t>прост и заключается в приведении эталонного объекта к виду </a:t>
            </a:r>
            <a:r>
              <a:rPr lang="ru-RU" sz="2400" b="1" dirty="0" err="1">
                <a:latin typeface="+mj-lt"/>
              </a:rPr>
              <a:t>воксельного</a:t>
            </a:r>
            <a:r>
              <a:rPr lang="ru-RU" sz="2400" b="1" dirty="0">
                <a:latin typeface="+mj-lt"/>
              </a:rPr>
              <a:t> массива</a:t>
            </a:r>
            <a:r>
              <a:rPr lang="ru-RU" sz="2400" dirty="0">
                <a:latin typeface="+mj-lt"/>
              </a:rPr>
              <a:t>, причем таким образом, чтобы полученный </a:t>
            </a:r>
            <a:r>
              <a:rPr lang="ru-RU" sz="2400" dirty="0" err="1">
                <a:latin typeface="+mj-lt"/>
              </a:rPr>
              <a:t>воксельный</a:t>
            </a:r>
            <a:r>
              <a:rPr lang="ru-RU" sz="2400" dirty="0">
                <a:latin typeface="+mj-lt"/>
              </a:rPr>
              <a:t> массив включал в себя только те </a:t>
            </a:r>
            <a:r>
              <a:rPr lang="ru-RU" sz="2400" dirty="0" err="1">
                <a:latin typeface="+mj-lt"/>
              </a:rPr>
              <a:t>воксели</a:t>
            </a:r>
            <a:r>
              <a:rPr lang="ru-RU" sz="2400" dirty="0">
                <a:latin typeface="+mj-lt"/>
              </a:rPr>
              <a:t>, в пределах которых находится какая-либо часть исходной </a:t>
            </a:r>
            <a:r>
              <a:rPr lang="ru-RU" sz="2400" b="1" dirty="0" smtClean="0">
                <a:latin typeface="+mj-lt"/>
              </a:rPr>
              <a:t>3D-модели</a:t>
            </a:r>
            <a:r>
              <a:rPr lang="ru-RU" sz="2400" dirty="0" smtClean="0">
                <a:latin typeface="+mj-lt"/>
              </a:rPr>
              <a:t>.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810" y="365125"/>
            <a:ext cx="10000989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Инструменты для работы с </a:t>
            </a:r>
            <a:r>
              <a:rPr lang="ru-RU" b="1" dirty="0" err="1"/>
              <a:t>воксельными</a:t>
            </a:r>
            <a:r>
              <a:rPr lang="ru-RU" b="1" dirty="0"/>
              <a:t> моделями</a:t>
            </a:r>
          </a:p>
        </p:txBody>
      </p:sp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8617" r="19130"/>
          <a:stretch/>
        </p:blipFill>
        <p:spPr>
          <a:xfrm>
            <a:off x="509771" y="1822992"/>
            <a:ext cx="4431197" cy="3101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3127" y="6428280"/>
            <a:ext cx="448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2927" y="1665800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000" dirty="0">
                <a:latin typeface="+mj-lt"/>
              </a:rPr>
              <a:t>Данный </a:t>
            </a:r>
            <a:r>
              <a:rPr lang="ru-RU" sz="2000" b="1" dirty="0">
                <a:latin typeface="+mj-lt"/>
              </a:rPr>
              <a:t>метод</a:t>
            </a:r>
            <a:r>
              <a:rPr lang="ru-RU" sz="2000" dirty="0">
                <a:latin typeface="+mj-lt"/>
              </a:rPr>
              <a:t> включает в себя два </a:t>
            </a:r>
            <a:r>
              <a:rPr lang="ru-RU" sz="2000" dirty="0" smtClean="0">
                <a:latin typeface="+mj-lt"/>
              </a:rPr>
              <a:t>этапа:</a:t>
            </a:r>
          </a:p>
          <a:p>
            <a:pPr indent="90000"/>
            <a:r>
              <a:rPr lang="ru-RU" sz="2000" b="1" dirty="0" smtClean="0">
                <a:latin typeface="+mj-lt"/>
              </a:rPr>
              <a:t>подготовительный </a:t>
            </a:r>
            <a:r>
              <a:rPr lang="ru-RU" sz="2000" b="1" dirty="0">
                <a:latin typeface="+mj-lt"/>
              </a:rPr>
              <a:t>этап</a:t>
            </a:r>
            <a:r>
              <a:rPr lang="ru-RU" sz="2000" dirty="0">
                <a:latin typeface="+mj-lt"/>
              </a:rPr>
              <a:t>, на котором осуществляется формирование </a:t>
            </a:r>
            <a:r>
              <a:rPr lang="ru-RU" sz="2000" b="1" dirty="0" err="1">
                <a:latin typeface="+mj-lt"/>
              </a:rPr>
              <a:t>воксельного</a:t>
            </a:r>
            <a:r>
              <a:rPr lang="ru-RU" sz="2000" b="1" dirty="0">
                <a:latin typeface="+mj-lt"/>
              </a:rPr>
              <a:t> массива </a:t>
            </a:r>
            <a:r>
              <a:rPr lang="ru-RU" sz="2000" dirty="0">
                <a:latin typeface="+mj-lt"/>
              </a:rPr>
              <a:t>по исходной эталонной </a:t>
            </a:r>
            <a:r>
              <a:rPr lang="ru-RU" sz="2000" b="1" dirty="0">
                <a:latin typeface="+mj-lt"/>
              </a:rPr>
              <a:t>трехмерной модели</a:t>
            </a:r>
            <a:r>
              <a:rPr lang="ru-RU" sz="2000" dirty="0">
                <a:latin typeface="+mj-lt"/>
              </a:rPr>
              <a:t>, отсечение помех в исходном облаке точек, масштабирование и наложение сравниваемых объектов;</a:t>
            </a:r>
          </a:p>
          <a:p>
            <a:pPr lvl="0" indent="90000"/>
            <a:r>
              <a:rPr lang="ru-RU" sz="2000" b="1" dirty="0">
                <a:latin typeface="+mj-lt"/>
              </a:rPr>
              <a:t>этап анализа</a:t>
            </a:r>
            <a:r>
              <a:rPr lang="ru-RU" sz="2000" dirty="0">
                <a:latin typeface="+mj-lt"/>
              </a:rPr>
              <a:t>, на котором осуществляется анализ присутствия </a:t>
            </a:r>
            <a:r>
              <a:rPr lang="ru-RU" sz="2000" b="1" dirty="0">
                <a:latin typeface="+mj-lt"/>
              </a:rPr>
              <a:t>точек облака </a:t>
            </a:r>
            <a:r>
              <a:rPr lang="ru-RU" sz="2000" dirty="0">
                <a:latin typeface="+mj-lt"/>
              </a:rPr>
              <a:t>в пределах </a:t>
            </a:r>
            <a:r>
              <a:rPr lang="ru-RU" sz="2000" b="1" dirty="0" err="1">
                <a:latin typeface="+mj-lt"/>
              </a:rPr>
              <a:t>вокселей</a:t>
            </a:r>
            <a:r>
              <a:rPr lang="ru-RU" sz="2000" b="1" dirty="0">
                <a:latin typeface="+mj-lt"/>
              </a:rPr>
              <a:t> массива</a:t>
            </a:r>
            <a:r>
              <a:rPr lang="ru-RU" sz="2000" dirty="0">
                <a:latin typeface="+mj-lt"/>
              </a:rPr>
              <a:t>, подсчет «существующих» </a:t>
            </a:r>
            <a:r>
              <a:rPr lang="ru-RU" sz="2000" b="1" dirty="0" err="1">
                <a:latin typeface="+mj-lt"/>
              </a:rPr>
              <a:t>вокселей</a:t>
            </a:r>
            <a:r>
              <a:rPr lang="ru-RU" sz="2000" dirty="0">
                <a:latin typeface="+mj-lt"/>
              </a:rPr>
              <a:t> и нахождение соотношения количества «существующих» </a:t>
            </a:r>
            <a:r>
              <a:rPr lang="ru-RU" sz="2000" b="1" dirty="0" err="1">
                <a:latin typeface="+mj-lt"/>
              </a:rPr>
              <a:t>вокселей</a:t>
            </a:r>
            <a:r>
              <a:rPr lang="ru-RU" sz="2000" dirty="0">
                <a:latin typeface="+mj-lt"/>
              </a:rPr>
              <a:t> к их общему количеству </a:t>
            </a:r>
            <a:r>
              <a:rPr lang="ru-RU" sz="2000" b="1" dirty="0" err="1">
                <a:latin typeface="+mj-lt"/>
              </a:rPr>
              <a:t>вокселей</a:t>
            </a:r>
            <a:r>
              <a:rPr lang="ru-RU" sz="2000" dirty="0">
                <a:latin typeface="+mj-lt"/>
              </a:rPr>
              <a:t> в массиве, что и является мерой соответствия сравниваемых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40198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232" y="365125"/>
            <a:ext cx="10038567" cy="6905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Оценка соответствия напечатанной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</a:t>
            </a:r>
            <a:r>
              <a:rPr lang="en-US" b="1" dirty="0"/>
              <a:t>D</a:t>
            </a:r>
            <a:r>
              <a:rPr lang="ru-RU" b="1" dirty="0"/>
              <a:t>-модели её </a:t>
            </a:r>
            <a:r>
              <a:rPr lang="ru-RU" b="1" dirty="0" smtClean="0"/>
              <a:t>эталону</a:t>
            </a:r>
            <a:endParaRPr lang="ru-RU" b="1" dirty="0"/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sasha\OneDrive\Изображения\Снимки экрана\2019-05-07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1" y="2383532"/>
            <a:ext cx="4082761" cy="230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4583098" y="2147846"/>
            <a:ext cx="3386455" cy="277622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8495607" y="2147846"/>
            <a:ext cx="3503266" cy="277622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4252564" y="3383694"/>
            <a:ext cx="293731" cy="304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8085714" y="3383694"/>
            <a:ext cx="293731" cy="304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3127" y="6428280"/>
            <a:ext cx="448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1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506" y="497229"/>
            <a:ext cx="8964985" cy="5532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Оценка соответствия </a:t>
            </a:r>
            <a:r>
              <a:rPr lang="ru-RU" b="1" dirty="0" smtClean="0"/>
              <a:t>напечатанной</a:t>
            </a:r>
            <a:br>
              <a:rPr lang="ru-RU" b="1" dirty="0" smtClean="0"/>
            </a:br>
            <a:r>
              <a:rPr lang="ru-RU" b="1" dirty="0" smtClean="0"/>
              <a:t>3</a:t>
            </a:r>
            <a:r>
              <a:rPr lang="en-US" b="1" dirty="0"/>
              <a:t>D</a:t>
            </a:r>
            <a:r>
              <a:rPr lang="ru-RU" b="1" dirty="0"/>
              <a:t>-модели её эталону</a:t>
            </a:r>
          </a:p>
        </p:txBody>
      </p:sp>
      <p:pic>
        <p:nvPicPr>
          <p:cNvPr id="4" name="Рисунок 3" descr="C:\Users\sasha\Desktop\Снимо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55" y="2235604"/>
            <a:ext cx="5475151" cy="2336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4572000"/>
            <a:ext cx="74916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Окно программы оценки степени соответствия трёхмерных моделей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3127" y="6428280"/>
            <a:ext cx="448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67074" y="1756027"/>
            <a:ext cx="45951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200" dirty="0">
                <a:latin typeface="+mj-lt"/>
              </a:rPr>
              <a:t>Как видно из отчёта </a:t>
            </a:r>
            <a:r>
              <a:rPr lang="ru-RU" sz="2200" b="1" dirty="0">
                <a:latin typeface="+mj-lt"/>
              </a:rPr>
              <a:t>степень соответствия между эталонной моделью</a:t>
            </a:r>
            <a:r>
              <a:rPr lang="ru-RU" sz="2200" dirty="0">
                <a:latin typeface="+mj-lt"/>
              </a:rPr>
              <a:t> и полученным </a:t>
            </a:r>
            <a:r>
              <a:rPr lang="ru-RU" sz="2200" b="1" dirty="0">
                <a:latin typeface="+mj-lt"/>
              </a:rPr>
              <a:t>облаком точек</a:t>
            </a:r>
            <a:r>
              <a:rPr lang="ru-RU" sz="2200" dirty="0">
                <a:latin typeface="+mj-lt"/>
              </a:rPr>
              <a:t> высока и составляет порядка </a:t>
            </a:r>
            <a:r>
              <a:rPr lang="ru-RU" sz="2200" b="1" dirty="0">
                <a:latin typeface="+mj-lt"/>
              </a:rPr>
              <a:t>99%</a:t>
            </a:r>
            <a:r>
              <a:rPr lang="ru-RU" sz="2200" dirty="0">
                <a:latin typeface="+mj-lt"/>
              </a:rPr>
              <a:t>, что говорит о высоком качестве печати и её точности. Следовательно, можно сделать вывод о том, что используемая для печати трёхмерных объектов модель </a:t>
            </a:r>
            <a:r>
              <a:rPr lang="ru-RU" sz="2200" b="1" dirty="0">
                <a:latin typeface="+mj-lt"/>
              </a:rPr>
              <a:t>3</a:t>
            </a:r>
            <a:r>
              <a:rPr lang="en-US" sz="2200" b="1" dirty="0" smtClean="0">
                <a:latin typeface="+mj-lt"/>
              </a:rPr>
              <a:t>D</a:t>
            </a:r>
            <a:r>
              <a:rPr lang="ru-RU" sz="2200" b="1" dirty="0">
                <a:latin typeface="+mj-lt"/>
              </a:rPr>
              <a:t>-</a:t>
            </a:r>
            <a:r>
              <a:rPr lang="ru-RU" sz="2200" b="1" dirty="0" smtClean="0">
                <a:latin typeface="+mj-lt"/>
              </a:rPr>
              <a:t>принтера </a:t>
            </a:r>
            <a:r>
              <a:rPr lang="ru-RU" sz="2200" dirty="0">
                <a:latin typeface="+mj-lt"/>
              </a:rPr>
              <a:t>является довольно успешной.</a:t>
            </a:r>
          </a:p>
        </p:txBody>
      </p:sp>
    </p:spTree>
    <p:extLst>
      <p:ext uri="{BB962C8B-B14F-4D97-AF65-F5344CB8AC3E}">
        <p14:creationId xmlns:p14="http://schemas.microsoft.com/office/powerpoint/2010/main" val="8352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i="1" dirty="0"/>
              <a:t>https://3d-daily.ru/equipment/3dscan-type.html</a:t>
            </a:r>
          </a:p>
          <a:p>
            <a:pPr marL="514350" indent="-514350">
              <a:buFont typeface="+mj-lt"/>
              <a:buAutoNum type="arabicParenR"/>
            </a:pPr>
            <a:r>
              <a:rPr lang="ru-RU" i="1" dirty="0"/>
              <a:t>http://sapr.ru/article/25136/</a:t>
            </a:r>
          </a:p>
          <a:p>
            <a:pPr marL="514350" indent="-514350">
              <a:buFont typeface="+mj-lt"/>
              <a:buAutoNum type="arabicParenR"/>
            </a:pPr>
            <a:r>
              <a:rPr lang="ru-RU" i="1" dirty="0"/>
              <a:t>https://habrahabr.ru/post/232387</a:t>
            </a:r>
          </a:p>
          <a:p>
            <a:pPr marL="514350" indent="-514350">
              <a:buFont typeface="+mj-lt"/>
              <a:buAutoNum type="arabicParenR"/>
            </a:pPr>
            <a:r>
              <a:rPr lang="ru-RU" i="1" dirty="0"/>
              <a:t>https://www.stereolabs.com/documentation/overview/getting-started/introduction.html</a:t>
            </a:r>
          </a:p>
          <a:p>
            <a:pPr marL="514350" indent="-514350">
              <a:buFont typeface="+mj-lt"/>
              <a:buAutoNum type="arabicParenR"/>
            </a:pPr>
            <a:r>
              <a:rPr lang="ru-RU" i="1" dirty="0"/>
              <a:t>baumanki.net/</a:t>
            </a:r>
            <a:r>
              <a:rPr lang="ru-RU" i="1" dirty="0" err="1"/>
              <a:t>lectures</a:t>
            </a:r>
            <a:r>
              <a:rPr lang="ru-RU" i="1" dirty="0"/>
              <a:t>/10-informatika-i-programmirovanie/286-vvedenie-v-kompyuternuyu-grafiku</a:t>
            </a:r>
          </a:p>
          <a:p>
            <a:pPr marL="514350" indent="-514350">
              <a:buFont typeface="+mj-lt"/>
              <a:buAutoNum type="arabicParenR"/>
            </a:pPr>
            <a:r>
              <a:rPr lang="ru-RU" i="1" dirty="0" err="1" smtClean="0"/>
              <a:t>Дышкант</a:t>
            </a:r>
            <a:r>
              <a:rPr lang="ru-RU" i="1" dirty="0" smtClean="0"/>
              <a:t> </a:t>
            </a:r>
            <a:r>
              <a:rPr lang="ru-RU" i="1" dirty="0"/>
              <a:t>Н.Ф. Эффективные алгоритмы сравнения поверхностей, заданных облаками точек: </a:t>
            </a:r>
            <a:r>
              <a:rPr lang="ru-RU" i="1" dirty="0" err="1"/>
              <a:t>дис</a:t>
            </a:r>
            <a:r>
              <a:rPr lang="ru-RU" i="1" dirty="0"/>
              <a:t>. канд. </a:t>
            </a:r>
            <a:r>
              <a:rPr lang="ru-RU" i="1" dirty="0" err="1"/>
              <a:t>техн</a:t>
            </a:r>
            <a:r>
              <a:rPr lang="ru-RU" i="1" dirty="0"/>
              <a:t>. наук. Московский гос. университет им. М.В. Ломоносова, Москва, 2011.</a:t>
            </a:r>
          </a:p>
          <a:p>
            <a:pPr marL="514350" indent="-514350">
              <a:buFont typeface="+mj-lt"/>
              <a:buAutoNum type="arabicParenR"/>
            </a:pPr>
            <a:r>
              <a:rPr lang="ru-RU" i="1" smtClean="0"/>
              <a:t>Голованов </a:t>
            </a:r>
            <a:r>
              <a:rPr lang="ru-RU" i="1" dirty="0"/>
              <a:t>Н. Н. Геометрическое моделирование. — М.: Издательство Физико-математической литературы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11090"/>
            <a:ext cx="10515600" cy="132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13127" y="6428280"/>
            <a:ext cx="448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9091" y="344667"/>
            <a:ext cx="975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+mj-lt"/>
                <a:cs typeface="Times New Roman" panose="02020603050405020304" pitchFamily="18" charset="0"/>
              </a:rPr>
              <a:t>Основные понятия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9090" y="1413395"/>
            <a:ext cx="106852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22222"/>
                </a:solidFill>
                <a:latin typeface="+mj-lt"/>
              </a:rPr>
              <a:t>3D-печать</a:t>
            </a:r>
            <a:r>
              <a:rPr lang="ru-RU" sz="2000" dirty="0">
                <a:solidFill>
                  <a:srgbClr val="222222"/>
                </a:solidFill>
                <a:latin typeface="+mj-lt"/>
              </a:rPr>
              <a:t> – это методика изготовления объемных изделий на основе цифровых моделей. Независимо от конкретной технологии, суть процесса заключается в постепенном послойном воспроизведении объектов</a:t>
            </a:r>
            <a:r>
              <a:rPr lang="ru-RU" sz="2000" dirty="0" smtClean="0">
                <a:solidFill>
                  <a:srgbClr val="222222"/>
                </a:solidFill>
                <a:latin typeface="+mj-lt"/>
              </a:rPr>
              <a:t>.</a:t>
            </a:r>
          </a:p>
          <a:p>
            <a:r>
              <a:rPr lang="ru-RU" sz="2000" b="1" dirty="0" smtClean="0">
                <a:latin typeface="+mj-lt"/>
              </a:rPr>
              <a:t>3D-модель </a:t>
            </a:r>
            <a:r>
              <a:rPr lang="ru-RU" sz="2000" dirty="0">
                <a:latin typeface="+mj-lt"/>
              </a:rPr>
              <a:t>– это объемное цифровое изображение необходимого объекта, как реального, так и вымышленного</a:t>
            </a:r>
            <a:r>
              <a:rPr lang="ru-RU" sz="2000" dirty="0" smtClean="0">
                <a:latin typeface="+mj-lt"/>
              </a:rPr>
              <a:t>.</a:t>
            </a:r>
          </a:p>
          <a:p>
            <a:r>
              <a:rPr lang="ru-RU" sz="2000" b="1" dirty="0" smtClean="0">
                <a:latin typeface="+mj-lt"/>
              </a:rPr>
              <a:t>3D-моделирование </a:t>
            </a:r>
            <a:r>
              <a:rPr lang="ru-RU" sz="2000" dirty="0">
                <a:latin typeface="+mj-lt"/>
              </a:rPr>
              <a:t>– это процесс создания объемного цифрового изображения требуемого объекта. </a:t>
            </a:r>
            <a:endParaRPr lang="ru-RU" sz="2000" dirty="0" smtClean="0">
              <a:latin typeface="+mj-lt"/>
            </a:endParaRPr>
          </a:p>
          <a:p>
            <a:r>
              <a:rPr lang="ru-RU" sz="2000" b="1" dirty="0">
                <a:latin typeface="+mj-lt"/>
              </a:rPr>
              <a:t>3D-сканер</a:t>
            </a:r>
            <a:r>
              <a:rPr lang="ru-RU" sz="2000" dirty="0">
                <a:latin typeface="+mj-lt"/>
              </a:rPr>
              <a:t> –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периферийное устройство, анализирующее форму предмета и на основе полученных данных создающее его 3D-модель</a:t>
            </a:r>
            <a:r>
              <a:rPr lang="ru-RU" sz="2000" dirty="0" smtClean="0">
                <a:latin typeface="+mj-lt"/>
              </a:rPr>
              <a:t>.</a:t>
            </a:r>
          </a:p>
          <a:p>
            <a:r>
              <a:rPr lang="ru-RU" sz="2000" b="1" dirty="0">
                <a:latin typeface="+mj-lt"/>
              </a:rPr>
              <a:t>Облако точек </a:t>
            </a:r>
            <a:r>
              <a:rPr lang="ru-RU" sz="2000" dirty="0">
                <a:latin typeface="+mj-lt"/>
              </a:rPr>
              <a:t>– набор вершин в трёхмерной системе координат. Эти вершины, как правило, определяются координатами X, Y и Z.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2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eve Seitz&amp;#39;s Voxel Coloring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21600"/>
            <a:ext cx="53244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упить 3D сканер Ciclop. Купить 3д сканер для сканирования. Ц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68" y="457820"/>
            <a:ext cx="4984706" cy="498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ED Stereo Camera | Stereolab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0" r="2346" b="38699"/>
          <a:stretch/>
        </p:blipFill>
        <p:spPr bwMode="auto">
          <a:xfrm>
            <a:off x="1748097" y="4422858"/>
            <a:ext cx="8360179" cy="13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96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Введение</a:t>
            </a:r>
            <a:endParaRPr lang="ru-RU" b="1" dirty="0"/>
          </a:p>
        </p:txBody>
      </p:sp>
      <p:pic>
        <p:nvPicPr>
          <p:cNvPr id="7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9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232" y="365125"/>
            <a:ext cx="10038567" cy="7644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способы представления трёхмерных моделей и их </a:t>
            </a:r>
            <a:r>
              <a:rPr lang="ru-RU" b="1" dirty="0" smtClean="0"/>
              <a:t>особенности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Аналитическая модель </a:t>
            </a:r>
            <a:r>
              <a:rPr lang="ru-RU" dirty="0" smtClean="0"/>
              <a:t>– набор математических выражений.</a:t>
            </a:r>
          </a:p>
          <a:p>
            <a:pPr marL="0" indent="0">
              <a:buNone/>
            </a:pPr>
            <a:r>
              <a:rPr lang="ru-RU" b="1" dirty="0" smtClean="0"/>
              <a:t>Векторно-полигональная модель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определенным образом скомбинированного в пространстве множества </a:t>
            </a:r>
            <a:r>
              <a:rPr lang="ru-RU" dirty="0" smtClean="0"/>
              <a:t>полигонов.</a:t>
            </a:r>
          </a:p>
          <a:p>
            <a:pPr marL="0" indent="0">
              <a:buNone/>
            </a:pPr>
            <a:r>
              <a:rPr lang="ru-RU" b="1" dirty="0" smtClean="0"/>
              <a:t>Воксельная модель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комбинации из множества минимальных кубических элементов объема или </a:t>
            </a:r>
            <a:r>
              <a:rPr lang="ru-RU" dirty="0" err="1" smtClean="0"/>
              <a:t>вокселей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Трехмерная сетка </a:t>
            </a:r>
            <a:r>
              <a:rPr lang="ru-RU" b="1" dirty="0"/>
              <a:t>равномерной или регулярной структуры</a:t>
            </a:r>
            <a:r>
              <a:rPr lang="ru-RU" b="1" dirty="0" smtClean="0"/>
              <a:t>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/>
              <a:t>множества точек или узлов, две из трех координат (любой трехмерной системы координат) каждого из которых, однозначно определяют </a:t>
            </a:r>
            <a:r>
              <a:rPr lang="ru-RU" dirty="0" smtClean="0"/>
              <a:t>третью.</a:t>
            </a:r>
          </a:p>
          <a:p>
            <a:pPr marL="0" indent="0">
              <a:buNone/>
            </a:pPr>
            <a:r>
              <a:rPr lang="ru-RU" b="1" dirty="0"/>
              <a:t>Т</a:t>
            </a:r>
            <a:r>
              <a:rPr lang="ru-RU" b="1" dirty="0" smtClean="0"/>
              <a:t>рехмерной </a:t>
            </a:r>
            <a:r>
              <a:rPr lang="ru-RU" b="1" dirty="0"/>
              <a:t>сетки неравномерной или нерегулярной </a:t>
            </a:r>
            <a:r>
              <a:rPr lang="ru-RU" b="1" dirty="0" smtClean="0"/>
              <a:t>структуры </a:t>
            </a:r>
            <a:r>
              <a:rPr lang="ru-RU" dirty="0" smtClean="0"/>
              <a:t>– </a:t>
            </a:r>
            <a:r>
              <a:rPr lang="ru-RU" dirty="0"/>
              <a:t>множества точек, определенным образом расположенных в </a:t>
            </a:r>
            <a:r>
              <a:rPr lang="ru-RU" dirty="0" smtClean="0"/>
              <a:t>пространств.</a:t>
            </a:r>
            <a:endParaRPr lang="ru-RU" dirty="0"/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6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6" y="365126"/>
            <a:ext cx="11588055" cy="998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Пример равномерной(слева) и неравномерной(справа) трехмерных сеток человеческого лица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11378" r="573" b="9613"/>
          <a:stretch/>
        </p:blipFill>
        <p:spPr>
          <a:xfrm>
            <a:off x="411471" y="2450796"/>
            <a:ext cx="3647182" cy="2008909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29747" y="1755612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000" b="1" dirty="0" smtClean="0">
                <a:latin typeface="+mj-lt"/>
              </a:rPr>
              <a:t>Трехмерная сетка </a:t>
            </a:r>
            <a:r>
              <a:rPr lang="ru-RU" sz="2000" b="1" dirty="0">
                <a:latin typeface="+mj-lt"/>
              </a:rPr>
              <a:t>равномерной </a:t>
            </a:r>
            <a:r>
              <a:rPr lang="ru-RU" sz="2000" dirty="0">
                <a:latin typeface="+mj-lt"/>
              </a:rPr>
              <a:t>или регулярной структуры</a:t>
            </a:r>
            <a:r>
              <a:rPr lang="ru-RU" sz="2000" dirty="0" smtClean="0">
                <a:latin typeface="+mj-lt"/>
              </a:rPr>
              <a:t>, (</a:t>
            </a:r>
            <a:r>
              <a:rPr lang="ru-RU" sz="2000" dirty="0">
                <a:latin typeface="+mj-lt"/>
              </a:rPr>
              <a:t>слева), т.е. </a:t>
            </a:r>
            <a:r>
              <a:rPr lang="ru-RU" sz="2000" b="1" dirty="0">
                <a:latin typeface="+mj-lt"/>
              </a:rPr>
              <a:t>множества точек </a:t>
            </a:r>
            <a:r>
              <a:rPr lang="ru-RU" sz="2000" dirty="0">
                <a:latin typeface="+mj-lt"/>
              </a:rPr>
              <a:t>или узлов, две из трех координат </a:t>
            </a:r>
            <a:r>
              <a:rPr lang="ru-RU" sz="2000" dirty="0" smtClean="0">
                <a:latin typeface="+mj-lt"/>
              </a:rPr>
              <a:t>каждого </a:t>
            </a:r>
            <a:r>
              <a:rPr lang="ru-RU" sz="2000" dirty="0">
                <a:latin typeface="+mj-lt"/>
              </a:rPr>
              <a:t>из которых, однозначно определяют третью, при этом все узлы данного множества равномерно распределены в области определения этих двух основных </a:t>
            </a:r>
            <a:r>
              <a:rPr lang="ru-RU" sz="2000" dirty="0" smtClean="0">
                <a:latin typeface="+mj-lt"/>
              </a:rPr>
              <a:t>координат.</a:t>
            </a:r>
          </a:p>
          <a:p>
            <a:pPr lvl="0" indent="90000"/>
            <a:r>
              <a:rPr lang="ru-RU" sz="2000" b="1" dirty="0" smtClean="0">
                <a:latin typeface="+mj-lt"/>
              </a:rPr>
              <a:t>Трехмерная сетка </a:t>
            </a:r>
            <a:r>
              <a:rPr lang="ru-RU" sz="2000" b="1" dirty="0">
                <a:latin typeface="+mj-lt"/>
              </a:rPr>
              <a:t>неравномерной </a:t>
            </a:r>
            <a:r>
              <a:rPr lang="ru-RU" sz="2000" dirty="0">
                <a:latin typeface="+mj-lt"/>
              </a:rPr>
              <a:t>или нерегулярной структуры, или облака точек – </a:t>
            </a:r>
            <a:r>
              <a:rPr lang="ru-RU" sz="2000" b="1" dirty="0">
                <a:latin typeface="+mj-lt"/>
              </a:rPr>
              <a:t>множества точек</a:t>
            </a:r>
            <a:r>
              <a:rPr lang="ru-RU" sz="2000" dirty="0">
                <a:latin typeface="+mj-lt"/>
              </a:rPr>
              <a:t>, определенным образом расположенных в пространстве, пример которой, также, приведен на следующем слайде (справа). </a:t>
            </a:r>
          </a:p>
          <a:p>
            <a:pPr indent="90000"/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78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214" y="365125"/>
            <a:ext cx="9951215" cy="7644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способы представления трёхмерных моделей и их особенности</a:t>
            </a:r>
          </a:p>
        </p:txBody>
      </p:sp>
      <p:pic>
        <p:nvPicPr>
          <p:cNvPr id="2052" name="Picture 4" descr="Облако точек — Википед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2" y="1266385"/>
            <a:ext cx="4324003" cy="432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11585" y="1266385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000" dirty="0">
                <a:latin typeface="+mj-lt"/>
              </a:rPr>
              <a:t>Для </a:t>
            </a:r>
            <a:r>
              <a:rPr lang="ru-RU" sz="2000" b="1" dirty="0">
                <a:latin typeface="+mj-lt"/>
              </a:rPr>
              <a:t>модели трехмерного объекта</a:t>
            </a:r>
            <a:r>
              <a:rPr lang="ru-RU" sz="2000" dirty="0">
                <a:latin typeface="+mj-lt"/>
              </a:rPr>
              <a:t>, представленной почти в любой из перечисленных форм представления, существуют методы прямого и обратного </a:t>
            </a:r>
            <a:r>
              <a:rPr lang="ru-RU" sz="2000" dirty="0" smtClean="0">
                <a:latin typeface="+mj-lt"/>
              </a:rPr>
              <a:t>преобразования.</a:t>
            </a:r>
          </a:p>
          <a:p>
            <a:pPr indent="90000"/>
            <a:r>
              <a:rPr lang="ru-RU" sz="2000" dirty="0">
                <a:latin typeface="+mj-lt"/>
              </a:rPr>
              <a:t>Сложность и порядок выполнения различных геометрических преобразований и операций, таких как: </a:t>
            </a:r>
            <a:r>
              <a:rPr lang="ru-RU" sz="2000" b="1" dirty="0">
                <a:latin typeface="+mj-lt"/>
              </a:rPr>
              <a:t>перемещение</a:t>
            </a:r>
            <a:r>
              <a:rPr lang="ru-RU" sz="2000" dirty="0">
                <a:latin typeface="+mj-lt"/>
              </a:rPr>
              <a:t>, </a:t>
            </a:r>
            <a:r>
              <a:rPr lang="ru-RU" sz="2000" b="1" dirty="0">
                <a:latin typeface="+mj-lt"/>
              </a:rPr>
              <a:t>поворот</a:t>
            </a:r>
            <a:r>
              <a:rPr lang="ru-RU" sz="2000" dirty="0">
                <a:latin typeface="+mj-lt"/>
              </a:rPr>
              <a:t>, </a:t>
            </a:r>
            <a:r>
              <a:rPr lang="ru-RU" sz="2000" b="1" dirty="0">
                <a:latin typeface="+mj-lt"/>
              </a:rPr>
              <a:t>масштабирование</a:t>
            </a:r>
            <a:r>
              <a:rPr lang="ru-RU" sz="2000" dirty="0">
                <a:latin typeface="+mj-lt"/>
              </a:rPr>
              <a:t> и т.д. – </a:t>
            </a:r>
            <a:r>
              <a:rPr lang="ru-RU" sz="2000" b="1" dirty="0">
                <a:latin typeface="+mj-lt"/>
              </a:rPr>
              <a:t>моделей трехмерных объектов </a:t>
            </a:r>
            <a:r>
              <a:rPr lang="ru-RU" sz="2000" dirty="0">
                <a:latin typeface="+mj-lt"/>
              </a:rPr>
              <a:t>в различных формах представления, также могут довольно сильно различаться. </a:t>
            </a:r>
            <a:endParaRPr lang="ru-RU" sz="2000" dirty="0" smtClean="0">
              <a:latin typeface="+mj-lt"/>
            </a:endParaRPr>
          </a:p>
          <a:p>
            <a:pPr indent="90000"/>
            <a:r>
              <a:rPr lang="ru-RU" sz="2000" dirty="0">
                <a:latin typeface="+mj-lt"/>
              </a:rPr>
              <a:t>Кроме того для хранения </a:t>
            </a:r>
            <a:r>
              <a:rPr lang="ru-RU" sz="2000" b="1" dirty="0">
                <a:latin typeface="+mj-lt"/>
              </a:rPr>
              <a:t>моделей трехмерных объектов </a:t>
            </a:r>
            <a:r>
              <a:rPr lang="ru-RU" sz="2000" dirty="0">
                <a:latin typeface="+mj-lt"/>
              </a:rPr>
              <a:t>требуется разное количество памяти компьютера, а также количество </a:t>
            </a:r>
            <a:r>
              <a:rPr lang="ru-RU" sz="2000" b="1" dirty="0">
                <a:latin typeface="+mj-lt"/>
              </a:rPr>
              <a:t>требуемой памяти </a:t>
            </a:r>
            <a:r>
              <a:rPr lang="ru-RU" sz="2000" dirty="0">
                <a:latin typeface="+mj-lt"/>
              </a:rPr>
              <a:t>по-разному зависит от детализации </a:t>
            </a:r>
            <a:r>
              <a:rPr lang="ru-RU" sz="2000" dirty="0" smtClean="0">
                <a:latin typeface="+mj-lt"/>
              </a:rPr>
              <a:t>модели.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3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950" y="365125"/>
            <a:ext cx="10929850" cy="7644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Инструменты для работы с </a:t>
            </a:r>
            <a:r>
              <a:rPr lang="ru-RU" b="1" dirty="0" err="1"/>
              <a:t>воксельными</a:t>
            </a:r>
            <a:r>
              <a:rPr lang="ru-RU" b="1" dirty="0"/>
              <a:t> </a:t>
            </a:r>
            <a:r>
              <a:rPr lang="ru-RU" b="1" dirty="0" smtClean="0"/>
              <a:t>моделями</a:t>
            </a:r>
            <a:endParaRPr lang="ru-RU" b="1" dirty="0"/>
          </a:p>
        </p:txBody>
      </p:sp>
      <p:pic>
        <p:nvPicPr>
          <p:cNvPr id="3076" name="Picture 4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14" y="1225138"/>
            <a:ext cx="1634719" cy="16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sh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5" y="3075688"/>
            <a:ext cx="2442796" cy="244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7200" y="1349967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en-US" sz="2200" b="1" dirty="0" err="1">
                <a:latin typeface="+mj-lt"/>
              </a:rPr>
              <a:t>CloudCompare</a:t>
            </a:r>
            <a:r>
              <a:rPr lang="ru-RU" sz="2200" dirty="0">
                <a:latin typeface="+mj-lt"/>
              </a:rPr>
              <a:t> – это программное обеспечение для обработки трехмерного облака точек (и треугольной сетки</a:t>
            </a:r>
            <a:r>
              <a:rPr lang="ru-RU" sz="2200" dirty="0" smtClean="0">
                <a:latin typeface="+mj-lt"/>
              </a:rPr>
              <a:t>).</a:t>
            </a:r>
          </a:p>
          <a:p>
            <a:pPr indent="90000"/>
            <a:r>
              <a:rPr lang="ru-RU" sz="2200" dirty="0">
                <a:latin typeface="+mj-lt"/>
              </a:rPr>
              <a:t>Первоначально он был разработан для сравнения двух плотных т</a:t>
            </a:r>
            <a:r>
              <a:rPr lang="ru-RU" sz="2200" b="1" dirty="0">
                <a:latin typeface="+mj-lt"/>
              </a:rPr>
              <a:t>рехмерных облаков точек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 smtClean="0">
                <a:latin typeface="+mj-lt"/>
              </a:rPr>
              <a:t>или </a:t>
            </a:r>
            <a:r>
              <a:rPr lang="ru-RU" sz="2200" dirty="0">
                <a:latin typeface="+mj-lt"/>
              </a:rPr>
              <a:t>между </a:t>
            </a:r>
            <a:r>
              <a:rPr lang="ru-RU" sz="2200" b="1" dirty="0">
                <a:latin typeface="+mj-lt"/>
              </a:rPr>
              <a:t>облаком точек </a:t>
            </a:r>
            <a:r>
              <a:rPr lang="ru-RU" sz="2200" dirty="0">
                <a:latin typeface="+mj-lt"/>
              </a:rPr>
              <a:t>и </a:t>
            </a:r>
            <a:r>
              <a:rPr lang="ru-RU" sz="2200" b="1" dirty="0">
                <a:latin typeface="+mj-lt"/>
              </a:rPr>
              <a:t>треугольной сеткой</a:t>
            </a:r>
            <a:r>
              <a:rPr lang="ru-RU" sz="2200" dirty="0">
                <a:latin typeface="+mj-lt"/>
              </a:rPr>
              <a:t>.</a:t>
            </a:r>
            <a:r>
              <a:rPr lang="ru-RU" sz="2200" dirty="0" smtClean="0">
                <a:latin typeface="+mj-lt"/>
              </a:rPr>
              <a:t> </a:t>
            </a:r>
          </a:p>
          <a:p>
            <a:pPr indent="90000"/>
            <a:r>
              <a:rPr lang="ru-RU" sz="2200" b="1" dirty="0" err="1">
                <a:latin typeface="+mj-lt"/>
              </a:rPr>
              <a:t>MeshLab</a:t>
            </a:r>
            <a:r>
              <a:rPr lang="ru-RU" sz="2200" dirty="0">
                <a:latin typeface="+mj-lt"/>
              </a:rPr>
              <a:t> – система с открытым исходным кодом для обработки и редактирования </a:t>
            </a:r>
            <a:r>
              <a:rPr lang="ru-RU" sz="2200" b="1" dirty="0">
                <a:latin typeface="+mj-lt"/>
              </a:rPr>
              <a:t>трехмерных треугольных сеток</a:t>
            </a:r>
            <a:r>
              <a:rPr lang="ru-RU" sz="2200" dirty="0">
                <a:latin typeface="+mj-lt"/>
              </a:rPr>
              <a:t>. </a:t>
            </a:r>
          </a:p>
          <a:p>
            <a:pPr indent="90000"/>
            <a:r>
              <a:rPr lang="ru-RU" sz="2200" dirty="0">
                <a:latin typeface="+mj-lt"/>
              </a:rPr>
              <a:t>Он предоставляет набор инструментов для редактирования, очистки, исцеления, проверки, рендеринга, </a:t>
            </a:r>
            <a:r>
              <a:rPr lang="ru-RU" sz="2200" dirty="0" err="1">
                <a:latin typeface="+mj-lt"/>
              </a:rPr>
              <a:t>текстурирования</a:t>
            </a:r>
            <a:r>
              <a:rPr lang="ru-RU" sz="2200" dirty="0">
                <a:latin typeface="+mj-lt"/>
              </a:rPr>
              <a:t> и </a:t>
            </a:r>
            <a:r>
              <a:rPr lang="ru-RU" sz="2200" b="1" dirty="0">
                <a:latin typeface="+mj-lt"/>
              </a:rPr>
              <a:t>преобразования сеток</a:t>
            </a:r>
            <a:r>
              <a:rPr lang="ru-RU" sz="2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9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909" y="678918"/>
            <a:ext cx="10033349" cy="4328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функции, реализованные в приложении </a:t>
            </a:r>
            <a:r>
              <a:rPr lang="en-US" b="1" dirty="0"/>
              <a:t>MeshLab</a:t>
            </a:r>
            <a:r>
              <a:rPr lang="ru-RU" b="1" dirty="0"/>
              <a:t> для работы с </a:t>
            </a:r>
            <a:r>
              <a:rPr lang="ru-RU" b="1" dirty="0" err="1"/>
              <a:t>воксельными</a:t>
            </a:r>
            <a:r>
              <a:rPr lang="ru-RU" b="1" dirty="0"/>
              <a:t> моделями</a:t>
            </a:r>
          </a:p>
        </p:txBody>
      </p:sp>
      <p:pic>
        <p:nvPicPr>
          <p:cNvPr id="4098" name="Picture 2" descr="Mesh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863" y="1690688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1562" y="2161610"/>
            <a:ext cx="734592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―"/>
            </a:pPr>
            <a:r>
              <a:rPr lang="ru-RU" sz="2800" dirty="0">
                <a:latin typeface="+mj-lt"/>
                <a:ea typeface="Calibri" panose="020F0502020204030204" pitchFamily="34" charset="0"/>
              </a:rPr>
              <a:t>в</a:t>
            </a:r>
            <a:r>
              <a:rPr lang="ru-RU" sz="2800" dirty="0" smtClean="0">
                <a:latin typeface="+mj-lt"/>
                <a:ea typeface="Calibri" panose="020F0502020204030204" pitchFamily="34" charset="0"/>
              </a:rPr>
              <a:t>ыравнивание</a:t>
            </a:r>
            <a:r>
              <a:rPr lang="en-US" sz="2800" dirty="0" smtClean="0">
                <a:latin typeface="+mj-lt"/>
                <a:ea typeface="Calibri" panose="020F0502020204030204" pitchFamily="34" charset="0"/>
              </a:rPr>
              <a:t>;</a:t>
            </a:r>
            <a:endParaRPr lang="ru-RU" sz="2800" dirty="0" smtClean="0">
              <a:latin typeface="+mj-lt"/>
              <a:ea typeface="Calibri" panose="020F050202020403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―"/>
            </a:pPr>
            <a:r>
              <a:rPr lang="ru-RU" sz="2800" dirty="0">
                <a:latin typeface="+mj-lt"/>
              </a:rPr>
              <a:t>р</a:t>
            </a:r>
            <a:r>
              <a:rPr lang="ru-RU" sz="2800" dirty="0" smtClean="0">
                <a:latin typeface="+mj-lt"/>
              </a:rPr>
              <a:t>еконструкция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 smtClean="0">
              <a:latin typeface="+mj-lt"/>
            </a:endParaRPr>
          </a:p>
          <a:p>
            <a:pPr marL="457200" indent="-457200">
              <a:buFont typeface="Calibri" panose="020F0502020204030204" pitchFamily="34" charset="0"/>
              <a:buChar char="―"/>
            </a:pPr>
            <a:r>
              <a:rPr lang="ru-RU" sz="2800" dirty="0">
                <a:latin typeface="+mj-lt"/>
              </a:rPr>
              <a:t>чистка 3D </a:t>
            </a:r>
            <a:r>
              <a:rPr lang="ru-RU" sz="2800" dirty="0" smtClean="0">
                <a:latin typeface="+mj-lt"/>
              </a:rPr>
              <a:t>моделей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 smtClean="0">
              <a:latin typeface="+mj-lt"/>
            </a:endParaRPr>
          </a:p>
          <a:p>
            <a:pPr marL="457200" indent="-457200">
              <a:buFont typeface="Calibri" panose="020F0502020204030204" pitchFamily="34" charset="0"/>
              <a:buChar char="―"/>
            </a:pPr>
            <a:r>
              <a:rPr lang="ru-RU" sz="2800" dirty="0">
                <a:latin typeface="+mj-lt"/>
              </a:rPr>
              <a:t>упрощение, уточнение и </a:t>
            </a:r>
            <a:r>
              <a:rPr lang="ru-RU" sz="2800" dirty="0" smtClean="0">
                <a:latin typeface="+mj-lt"/>
              </a:rPr>
              <a:t>перемешивание</a:t>
            </a:r>
            <a:r>
              <a:rPr lang="en-US" sz="2800" dirty="0" smtClean="0">
                <a:latin typeface="+mj-lt"/>
              </a:rPr>
              <a:t>;</a:t>
            </a:r>
            <a:r>
              <a:rPr lang="ru-RU" sz="2800" dirty="0" smtClean="0">
                <a:latin typeface="+mj-lt"/>
              </a:rPr>
              <a:t> </a:t>
            </a:r>
          </a:p>
          <a:p>
            <a:pPr marL="457200" indent="-457200">
              <a:buFont typeface="Calibri" panose="020F0502020204030204" pitchFamily="34" charset="0"/>
              <a:buChar char="―"/>
            </a:pPr>
            <a:r>
              <a:rPr lang="ru-RU" sz="2800" dirty="0">
                <a:latin typeface="+mj-lt"/>
              </a:rPr>
              <a:t>измерение и анализ 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 smtClean="0">
              <a:latin typeface="+mj-lt"/>
            </a:endParaRPr>
          </a:p>
          <a:p>
            <a:pPr marL="457200" indent="-457200">
              <a:buFont typeface="Calibri" panose="020F0502020204030204" pitchFamily="34" charset="0"/>
              <a:buChar char="―"/>
            </a:pPr>
            <a:r>
              <a:rPr lang="ru-RU" sz="2800" dirty="0">
                <a:latin typeface="+mj-lt"/>
              </a:rPr>
              <a:t>сравнение </a:t>
            </a:r>
            <a:r>
              <a:rPr lang="ru-RU" sz="2800" dirty="0" smtClean="0">
                <a:latin typeface="+mj-lt"/>
              </a:rPr>
              <a:t>моделей</a:t>
            </a:r>
            <a:r>
              <a:rPr lang="en-US" sz="2800" dirty="0">
                <a:latin typeface="+mj-lt"/>
              </a:rPr>
              <a:t>.</a:t>
            </a:r>
            <a:endParaRPr lang="ru-RU" sz="2800" dirty="0">
              <a:latin typeface="+mj-lt"/>
            </a:endParaRPr>
          </a:p>
        </p:txBody>
      </p:sp>
      <p:pic>
        <p:nvPicPr>
          <p:cNvPr id="7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602" y="365125"/>
            <a:ext cx="10101197" cy="7644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Определение параметров, влияющих на печать модели на 3</a:t>
            </a:r>
            <a:r>
              <a:rPr lang="en-US" b="1" dirty="0"/>
              <a:t>D</a:t>
            </a:r>
            <a:r>
              <a:rPr lang="ru-RU" b="1" dirty="0" smtClean="0"/>
              <a:t>-принтере</a:t>
            </a:r>
            <a:endParaRPr lang="ru-RU" b="1" dirty="0"/>
          </a:p>
        </p:txBody>
      </p:sp>
      <p:pic>
        <p:nvPicPr>
          <p:cNvPr id="5122" name="Picture 2" descr="10 лучших 3D принтеров 2020 г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7" y="2689427"/>
            <a:ext cx="2690854" cy="151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D принтер TopDown, тестирование оси Z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6" y="4203034"/>
            <a:ext cx="2825525" cy="158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опло для 3D принтера, как выбрать лучшее, материалы и типы - 3DRad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6" y="1203077"/>
            <a:ext cx="2036094" cy="14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30316" y="1426203"/>
            <a:ext cx="70252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200" dirty="0">
                <a:latin typeface="+mj-lt"/>
              </a:rPr>
              <a:t>Основные отличия 3D принтеров:</a:t>
            </a:r>
          </a:p>
          <a:p>
            <a:pPr marL="285750" lvl="0" indent="90000">
              <a:buFont typeface="Symbol" pitchFamily="18" charset="2"/>
              <a:buChar char=""/>
            </a:pPr>
            <a:r>
              <a:rPr lang="ru-RU" sz="2200" dirty="0">
                <a:latin typeface="+mj-lt"/>
              </a:rPr>
              <a:t>требования принтера к качеству материалов для использования;</a:t>
            </a:r>
          </a:p>
          <a:p>
            <a:pPr marL="285750" lvl="0" indent="90000">
              <a:buFont typeface="Symbol" pitchFamily="18" charset="2"/>
              <a:buChar char=""/>
            </a:pPr>
            <a:r>
              <a:rPr lang="ru-RU" sz="2200" dirty="0">
                <a:latin typeface="+mj-lt"/>
              </a:rPr>
              <a:t>жесткий корпус, рамная конструкция;</a:t>
            </a:r>
          </a:p>
          <a:p>
            <a:pPr marL="285750" lvl="0" indent="90000">
              <a:buFont typeface="Symbol" pitchFamily="18" charset="2"/>
              <a:buChar char=""/>
            </a:pPr>
            <a:r>
              <a:rPr lang="ru-RU" sz="2200" dirty="0">
                <a:latin typeface="+mj-lt"/>
              </a:rPr>
              <a:t>наличие камеры для печати закрытого типа;</a:t>
            </a:r>
          </a:p>
          <a:p>
            <a:pPr marL="285750" lvl="0" indent="90000">
              <a:buFont typeface="Symbol" pitchFamily="18" charset="2"/>
              <a:buChar char=""/>
            </a:pPr>
            <a:r>
              <a:rPr lang="ru-RU" sz="2200" dirty="0">
                <a:latin typeface="+mj-lt"/>
              </a:rPr>
              <a:t>тефлоновая сердцевина экструдера и прижимной механизм;</a:t>
            </a:r>
          </a:p>
          <a:p>
            <a:pPr marL="285750" lvl="0" indent="90000">
              <a:buFont typeface="Symbol" pitchFamily="18" charset="2"/>
              <a:buChar char=""/>
            </a:pPr>
            <a:r>
              <a:rPr lang="ru-RU" sz="2200" dirty="0">
                <a:latin typeface="+mj-lt"/>
              </a:rPr>
              <a:t>более мощный, но при этом не тяжелый, двигатель экструдера;</a:t>
            </a:r>
          </a:p>
          <a:p>
            <a:pPr marL="285750" lvl="0" indent="90000">
              <a:buFont typeface="Symbol" pitchFamily="18" charset="2"/>
              <a:buChar char=""/>
            </a:pPr>
            <a:r>
              <a:rPr lang="ru-RU" sz="2200" dirty="0">
                <a:latin typeface="+mj-lt"/>
              </a:rPr>
              <a:t>место расположения катушки с пластиком;</a:t>
            </a:r>
          </a:p>
          <a:p>
            <a:pPr marL="285750" lvl="0" indent="90000">
              <a:buFont typeface="Symbol" pitchFamily="18" charset="2"/>
              <a:buChar char=""/>
            </a:pPr>
            <a:r>
              <a:rPr lang="ru-RU" sz="2200" dirty="0">
                <a:latin typeface="+mj-lt"/>
              </a:rPr>
              <a:t>наличие подогреваемого стола и системы обдува.</a:t>
            </a:r>
          </a:p>
        </p:txBody>
      </p:sp>
    </p:spTree>
    <p:extLst>
      <p:ext uri="{BB962C8B-B14F-4D97-AF65-F5344CB8AC3E}">
        <p14:creationId xmlns:p14="http://schemas.microsoft.com/office/powerpoint/2010/main" val="916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1086</Words>
  <Application>Microsoft Office PowerPoint</Application>
  <PresentationFormat>Произвольный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Введение</vt:lpstr>
      <vt:lpstr>Основные способы представления трёхмерных моделей и их особенности</vt:lpstr>
      <vt:lpstr>Пример равномерной(слева) и неравномерной(справа) трехмерных сеток человеческого лица</vt:lpstr>
      <vt:lpstr>Основные способы представления трёхмерных моделей и их особенности</vt:lpstr>
      <vt:lpstr>Инструменты для работы с воксельными моделями</vt:lpstr>
      <vt:lpstr>Основные функции, реализованные в приложении MeshLab для работы с воксельными моделями</vt:lpstr>
      <vt:lpstr>Определение параметров, влияющих на печать модели на 3D-принтере</vt:lpstr>
      <vt:lpstr>Программы-слайсеры</vt:lpstr>
      <vt:lpstr>Оценка соответствия напечатанной  3D-модели её эталону</vt:lpstr>
      <vt:lpstr>Способы представления трёхмерных моделей</vt:lpstr>
      <vt:lpstr>Инструменты для работы с воксельными моделями</vt:lpstr>
      <vt:lpstr>Инструменты для работы с воксельными моделями</vt:lpstr>
      <vt:lpstr>Оценка соответствия напечатанной  3D-модели её эталону</vt:lpstr>
      <vt:lpstr>Оценка соответствия напечатанной 3D-модели её эталону</vt:lpstr>
      <vt:lpstr>Ссылки на источники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131</cp:revision>
  <dcterms:created xsi:type="dcterms:W3CDTF">2016-11-18T14:12:19Z</dcterms:created>
  <dcterms:modified xsi:type="dcterms:W3CDTF">2021-12-14T12:34:01Z</dcterms:modified>
</cp:coreProperties>
</file>