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88" r:id="rId4"/>
    <p:sldId id="293" r:id="rId5"/>
    <p:sldId id="294" r:id="rId6"/>
    <p:sldId id="289" r:id="rId7"/>
    <p:sldId id="290" r:id="rId8"/>
    <p:sldId id="291" r:id="rId9"/>
    <p:sldId id="292" r:id="rId10"/>
    <p:sldId id="295" r:id="rId11"/>
    <p:sldId id="296" r:id="rId12"/>
    <p:sldId id="299" r:id="rId13"/>
    <p:sldId id="300" r:id="rId14"/>
    <p:sldId id="298" r:id="rId15"/>
    <p:sldId id="301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3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9860-BE89-40BC-87FD-E1E95D6A8046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8D14-BEDD-467F-B190-4E55B280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3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3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EA4E-3181-45CF-8469-D591973114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47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5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5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0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6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56A2-247A-4636-BDD3-1B16E0D6902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1017431"/>
            <a:ext cx="10134600" cy="36912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от несанкционированного доступа (НСД)» </a:t>
            </a:r>
            <a:r>
              <a:rPr lang="ru-RU" b="1" dirty="0"/>
              <a:t/>
            </a:r>
            <a:br>
              <a:rPr lang="ru-RU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4149" y="428625"/>
            <a:ext cx="11109278" cy="6286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доступом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24064" y="835026"/>
            <a:ext cx="77866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и аутентификация пользователей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04644"/>
              </p:ext>
            </p:extLst>
          </p:nvPr>
        </p:nvGraphicFramePr>
        <p:xfrm>
          <a:off x="1173707" y="2833951"/>
          <a:ext cx="6192838" cy="364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Visio" r:id="rId3" imgW="6917677" imgH="3886810" progId="Visio.Drawing.11">
                  <p:embed/>
                </p:oleObj>
              </mc:Choice>
              <mc:Fallback>
                <p:oleObj name="Visio" r:id="rId3" imgW="6917677" imgH="3886810" progId="Visio.Drawing.11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707" y="2833951"/>
                        <a:ext cx="6192838" cy="364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1173707" y="1275826"/>
            <a:ext cx="103150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уникальный признак субъекта или объекта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8763" indent="-1528763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присвоение субъектам и объектам доступа идентификатора и (или) сравнение предъявляемого идентификатора с перечнем присвоенных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идентификаторов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8763" indent="-1528763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проверка принадлежности субъекту доступа предъявленного им идентификатора, подтверждение подлинности 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9" y="2987930"/>
            <a:ext cx="1404014" cy="12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366545" y="2421228"/>
            <a:ext cx="177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ввода на базе </a:t>
            </a:r>
            <a:r>
              <a:rPr lang="ru-RU" sz="1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iButton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9633048" y="2323251"/>
            <a:ext cx="149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ввода на базе USB-ключей</a:t>
            </a:r>
          </a:p>
        </p:txBody>
      </p:sp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82" y="3087792"/>
            <a:ext cx="1892318" cy="13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434144" y="126398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alt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1379" t="49513" r="71773" b="12404"/>
          <a:stretch/>
        </p:blipFill>
        <p:spPr>
          <a:xfrm>
            <a:off x="9733529" y="5377457"/>
            <a:ext cx="1498574" cy="1239459"/>
          </a:xfrm>
          <a:prstGeom prst="rect">
            <a:avLst/>
          </a:prstGeom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046570" y="4574446"/>
            <a:ext cx="24421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 ввода на базе контроля доступа по отпечатку пальца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83235" t="50553"/>
          <a:stretch/>
        </p:blipFill>
        <p:spPr>
          <a:xfrm>
            <a:off x="7882471" y="4902104"/>
            <a:ext cx="1063085" cy="17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0608" y="428625"/>
            <a:ext cx="11519012" cy="6286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доступом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23900" y="785814"/>
            <a:ext cx="10871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7675"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доступом пользователей к компьютерным ресурсам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92500" y="1410862"/>
            <a:ext cx="6502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контроля доступа пользователя к компьютерным ресурсам </a:t>
            </a:r>
          </a:p>
        </p:txBody>
      </p:sp>
      <p:graphicFrame>
        <p:nvGraphicFramePr>
          <p:cNvPr id="204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38964"/>
              </p:ext>
            </p:extLst>
          </p:nvPr>
        </p:nvGraphicFramePr>
        <p:xfrm>
          <a:off x="7090150" y="3769153"/>
          <a:ext cx="5103911" cy="197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3" imgW="6848400" imgH="2486088" progId="Visio.Drawing.11">
                  <p:embed/>
                </p:oleObj>
              </mc:Choice>
              <mc:Fallback>
                <p:oleObj name="Visio" r:id="rId3" imgW="6848400" imgH="2486088" progId="Visio.Drawing.11">
                  <p:embed/>
                  <p:pic>
                    <p:nvPicPr>
                      <p:cNvPr id="204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150" y="3769153"/>
                        <a:ext cx="5103911" cy="1976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" y="2146782"/>
            <a:ext cx="6830564" cy="37062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7654" y="4415086"/>
            <a:ext cx="1223494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управления доступом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2965" y="1747240"/>
            <a:ext cx="4189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принятии решения о предоставлении доступа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анализируется :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  <a:tab pos="6858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 - основа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произвольного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доступом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  <a:tab pos="6858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субъекта –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принудительного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доступом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7100" y="5351845"/>
            <a:ext cx="749300" cy="32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0608" y="428625"/>
            <a:ext cx="11519012" cy="6286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управления доступом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FFFF00"/>
              </a:solidFill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23900" y="5371271"/>
            <a:ext cx="108714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266700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замкнутой рабочей среды для пользователей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91" name="Rectangle 3"/>
          <p:cNvSpPr>
            <a:spLocks noChangeArrowheads="1"/>
          </p:cNvSpPr>
          <p:nvPr/>
        </p:nvSpPr>
        <p:spPr bwMode="auto">
          <a:xfrm>
            <a:off x="838200" y="5777291"/>
            <a:ext cx="106095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Замкнутая рабочая среда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интерфейсное окружение, при котором пользователь имеет возможность доступа только к тем программам и элементам интерфейса, которые разрешены администратором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38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alt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8265" y="1048740"/>
            <a:ext cx="41899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Discretionary Access Control – DAC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следующим набором свойств: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субъекты и объекты системы должны быть однозначно идентифицированы;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любого объекта системы определен владелец;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объекта обладает правом определения прав доступа к объекту со стороны любых объектов системы;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существует привилегированный пользователь, обладающий правом полного доступа к любому объекту.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1550" y="883036"/>
            <a:ext cx="6543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Mandatory Access Control – MAC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следующим набором свойств: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субъекты и объекты системы должны быть однозначно идентифицированы;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меется линейно упорядоченный набор меток конфиденциальности и соответствующих им уровней допуска;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объекту системы присвоена метка конфиденциальности;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субъекту системы присваивается уровень допуска;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существует привилегированный пользователь, имеющий полномочия на удаление любого объекта системы;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понизить метку конфиденциальности объекта может только субъект, имеющий доступ к нему и обладающий специальной привилегией;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на чтение информации из объекта получает только тот субъект, чей уровень допуска не меньше метки конфиденциальности данного объекта;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из объекта получает только тот субъект, чей уровень допуска не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метки конфиденциальности данного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8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428625"/>
            <a:ext cx="11264900" cy="62865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регистрации и учета (аудита)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735569" y="785814"/>
            <a:ext cx="10701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учет действий пользователей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735569" y="3286126"/>
            <a:ext cx="10701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Гарантированное уничтожение остаточных данных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735569" y="4549776"/>
            <a:ext cx="107016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54292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Учет машинных носителей информации</a:t>
            </a:r>
          </a:p>
        </p:txBody>
      </p:sp>
      <p:graphicFrame>
        <p:nvGraphicFramePr>
          <p:cNvPr id="21513" name="Object 4"/>
          <p:cNvGraphicFramePr>
            <a:graphicFrameLocks noChangeAspect="1"/>
          </p:cNvGraphicFramePr>
          <p:nvPr/>
        </p:nvGraphicFramePr>
        <p:xfrm>
          <a:off x="6496050" y="1293089"/>
          <a:ext cx="485775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3" imgW="5715762" imgH="2112061" progId="Visio.Drawing.11">
                  <p:embed/>
                </p:oleObj>
              </mc:Choice>
              <mc:Fallback>
                <p:oleObj name="Visio" r:id="rId3" imgW="5715762" imgH="2112061" progId="Visio.Drawing.11">
                  <p:embed/>
                  <p:pic>
                    <p:nvPicPr>
                      <p:cNvPr id="215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1293089"/>
                        <a:ext cx="485775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3"/>
          <p:cNvSpPr>
            <a:spLocks noChangeArrowheads="1"/>
          </p:cNvSpPr>
          <p:nvPr/>
        </p:nvSpPr>
        <p:spPr bwMode="auto">
          <a:xfrm>
            <a:off x="746244" y="3622180"/>
            <a:ext cx="10607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специальные программы, которые стирают данные с магнитных носителей без возможности 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осуществляется двукратной произвольной записью в любую освобождаемую область памяти, в которой содержалась защищаемая информация.</a:t>
            </a: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735569" y="4923562"/>
            <a:ext cx="107016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следующих действий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должен проводиться учет всех защищаемых носителей информации с помощью их маркировки и с занесением учетных данных в журнал (учетную карточку);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учет защищаемых носителей должен проводиться в журнале (картотеке) с регистрацией их выдачи (приема);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должно проводиться несколько видов учета (дублирующих) защищаемых носителей информации.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431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alt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306462"/>
            <a:ext cx="550033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32385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и учет действий пользователей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совокупность средств, используемых для регулярного сбора, фиксации и выдачи по запросам сведений обо всех обращениях пользователей к защищаемым ресурсам, а также доступе в компьютерную систему и выходе из нее.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08000" y="571500"/>
            <a:ext cx="11239500" cy="4330700"/>
          </a:xfrm>
          <a:prstGeom prst="rect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обеспечения целостности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715964" y="1000126"/>
            <a:ext cx="106775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программного и информационного окружения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858839" y="2178051"/>
            <a:ext cx="106775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tabLst>
                <a:tab pos="85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и восстановление информации</a:t>
            </a: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869685" y="2658609"/>
            <a:ext cx="105838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при условии защищенности от НСД резервных информационных носителей обеспечивает восстановление любых потерянных данных после реализации как случайных, так и преднамеренных угроз искажения или уничтожения информации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резервного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копирования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резервных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Резервируемая информация</a:t>
            </a:r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715964" y="1397686"/>
            <a:ext cx="10677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программного и информационного окружения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проверка соответствия текущих характеристик информационных объектов эталонным характеристикам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8000" y="5154612"/>
            <a:ext cx="11239500" cy="1449387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Криптографическая подсистема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694267" y="5769661"/>
            <a:ext cx="10864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Шифрование представляет собой сокрытие информации от неавторизованных лиц (нарушителей) с предоставлением в это же время авторизованным пользователям доступа к ней 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431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0200" y="504823"/>
            <a:ext cx="11549420" cy="6216903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антивирусной защиты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838200" y="-3354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средств защиты информации от НСД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353800" y="35559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447792" y="126398"/>
            <a:ext cx="431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altLang="ru-RU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3" y="1052516"/>
            <a:ext cx="5389236" cy="29318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23178" y="2365500"/>
            <a:ext cx="2308922" cy="41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подсистемы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412" y="4434931"/>
            <a:ext cx="6381388" cy="2233364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066800" y="4415357"/>
            <a:ext cx="2605978" cy="17568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администратора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информации в ИС вопросы антивирусной зашиты: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36278" y="5029200"/>
            <a:ext cx="1153222" cy="6477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1369392"/>
            <a:ext cx="5467514" cy="3008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75692" y="985206"/>
            <a:ext cx="32610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выбору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121" y="180990"/>
            <a:ext cx="7646988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411" y="1683913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функции и методы защиты информации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АС от НСД.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средства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НСД. Основные функции средств защиты информации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94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399" y="1015556"/>
            <a:ext cx="10604311" cy="37433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Непосредственное обращение к объектам доступа; </a:t>
            </a:r>
          </a:p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Создание программных и технических средств, выполняющих обращение к объектам доступа в обход средств защиты; </a:t>
            </a:r>
          </a:p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Модификация средств защиты, позволяющая осуществить НСД; </a:t>
            </a:r>
          </a:p>
          <a:p>
            <a:pPr algn="just"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ru-RU" altLang="ru-RU" sz="2400" b="1" dirty="0">
                <a:latin typeface="Times New Roman" panose="02020603050405020304" pitchFamily="18" charset="0"/>
              </a:rPr>
              <a:t>Внедрение в технические средства СВТ или АС программных или технических механизмов, нарушающих предполагаемую структуру и функции СВТ или АС и позволяющих осуществить НСД.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2992436" y="3856542"/>
            <a:ext cx="8496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РД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Концепция </a:t>
            </a:r>
            <a:r>
              <a:rPr lang="ru-RU" alt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защиты средств вычислительной техники и автоматизированных систем от несанкционированного доступа к </a:t>
            </a: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информации».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Москва 1992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НСД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3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093" y="708338"/>
            <a:ext cx="10931856" cy="588353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</a:t>
            </a:r>
            <a:r>
              <a:rPr lang="ru-RU" altLang="ru-RU" sz="2000" i="1" dirty="0">
                <a:latin typeface="Times New Roman" panose="02020603050405020304" pitchFamily="18" charset="0"/>
              </a:rPr>
              <a:t>основывается</a:t>
            </a:r>
            <a:r>
              <a:rPr lang="ru-RU" altLang="ru-RU" sz="2000" dirty="0">
                <a:latin typeface="Times New Roman" panose="02020603050405020304" pitchFamily="18" charset="0"/>
              </a:rPr>
              <a:t> на положениях и требованиях существующих законов, стандартов и нормативно-методических документов по защите от НСД к информации. 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СВТ </a:t>
            </a:r>
            <a:r>
              <a:rPr lang="ru-RU" altLang="ru-RU" sz="2000" i="1" dirty="0">
                <a:latin typeface="Times New Roman" panose="02020603050405020304" pitchFamily="18" charset="0"/>
              </a:rPr>
              <a:t>обеспечивается</a:t>
            </a:r>
            <a:r>
              <a:rPr lang="ru-RU" altLang="ru-RU" sz="2000" dirty="0">
                <a:latin typeface="Times New Roman" panose="02020603050405020304" pitchFamily="18" charset="0"/>
              </a:rPr>
              <a:t> комплексом программно-технических средств. 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АС </a:t>
            </a:r>
            <a:r>
              <a:rPr lang="ru-RU" altLang="ru-RU" sz="2000" i="1" dirty="0">
                <a:latin typeface="Times New Roman" panose="02020603050405020304" pitchFamily="18" charset="0"/>
              </a:rPr>
              <a:t>обеспечивается </a:t>
            </a:r>
            <a:r>
              <a:rPr lang="ru-RU" altLang="ru-RU" sz="2000" dirty="0">
                <a:latin typeface="Times New Roman" panose="02020603050405020304" pitchFamily="18" charset="0"/>
              </a:rPr>
              <a:t>комплексом программно-технических средств и поддерживающих их организационных мер. 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АС </a:t>
            </a:r>
            <a:r>
              <a:rPr lang="ru-RU" altLang="ru-RU" sz="2000" i="1" dirty="0">
                <a:latin typeface="Times New Roman" panose="02020603050405020304" pitchFamily="18" charset="0"/>
              </a:rPr>
              <a:t>должна обеспечиваться </a:t>
            </a:r>
            <a:r>
              <a:rPr lang="ru-RU" altLang="ru-RU" sz="2000" dirty="0">
                <a:latin typeface="Times New Roman" panose="02020603050405020304" pitchFamily="18" charset="0"/>
              </a:rPr>
              <a:t>на всех технологических этапах обработки информации и во всех режимах функционирования, в том числе при проведении ремонтных и регламентных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работ.</a:t>
            </a:r>
          </a:p>
          <a:p>
            <a:pPr marL="457200" indent="-457200" algn="just">
              <a:lnSpc>
                <a:spcPct val="8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Программно-технические средства защиты </a:t>
            </a:r>
            <a:r>
              <a:rPr lang="ru-RU" altLang="ru-RU" sz="2000" i="1" dirty="0">
                <a:latin typeface="Times New Roman" panose="02020603050405020304" pitchFamily="18" charset="0"/>
              </a:rPr>
              <a:t>не должны</a:t>
            </a:r>
            <a:r>
              <a:rPr lang="ru-RU" altLang="ru-RU" sz="2000" dirty="0">
                <a:latin typeface="Times New Roman" panose="02020603050405020304" pitchFamily="18" charset="0"/>
              </a:rPr>
              <a:t> существенно ухудшать основные функциональные характеристики АС (надежность, быстродействие, возможность изменения конфигурации АС). </a:t>
            </a:r>
          </a:p>
          <a:p>
            <a:pPr marL="457200" indent="-457200" algn="just">
              <a:lnSpc>
                <a:spcPct val="8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Неотъемлемой частью работ по защите является </a:t>
            </a:r>
            <a:r>
              <a:rPr lang="ru-RU" altLang="ru-RU" sz="2000" i="1" dirty="0">
                <a:latin typeface="Times New Roman" panose="02020603050405020304" pitchFamily="18" charset="0"/>
              </a:rPr>
              <a:t>оценка эффективности </a:t>
            </a:r>
            <a:r>
              <a:rPr lang="ru-RU" altLang="ru-RU" sz="2000" dirty="0">
                <a:latin typeface="Times New Roman" panose="02020603050405020304" pitchFamily="18" charset="0"/>
              </a:rPr>
              <a:t>средств защиты, осуществляемая по методике, учитывающей всю совокупность технических характеристик оцениваемого объекта, включая технические решения и практическую реализацию средств защиты. </a:t>
            </a:r>
          </a:p>
          <a:p>
            <a:pPr marL="457200" indent="-457200" algn="just">
              <a:lnSpc>
                <a:spcPct val="8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</a:rPr>
              <a:t>Защита АС </a:t>
            </a:r>
            <a:r>
              <a:rPr lang="ru-RU" altLang="ru-RU" sz="2000" i="1" dirty="0">
                <a:latin typeface="Times New Roman" panose="02020603050405020304" pitchFamily="18" charset="0"/>
              </a:rPr>
              <a:t>должна предусматривать </a:t>
            </a:r>
            <a:r>
              <a:rPr lang="ru-RU" altLang="ru-RU" sz="2000" dirty="0">
                <a:latin typeface="Times New Roman" panose="02020603050405020304" pitchFamily="18" charset="0"/>
              </a:rPr>
              <a:t>контроль эффективности средств защиты от НСД. Этот контроль может быть либо периодическим, либо инициироваться по мере необходимости пользователем АС или контролирующими органами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Основные принципы защиты 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информации </a:t>
            </a:r>
            <a:r>
              <a:rPr lang="ru-RU" altLang="ru-RU" sz="2800" b="1" dirty="0">
                <a:latin typeface="Times New Roman" panose="02020603050405020304" pitchFamily="18" charset="0"/>
              </a:rPr>
              <a:t>от НСД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4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555845" y="4590604"/>
            <a:ext cx="1444531" cy="1077218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Защита программ от сбоев и отказов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432175" y="5016501"/>
            <a:ext cx="3168650" cy="739775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Внесение информационной и функциональной  избыточности ресурсов АС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6599237" y="5016501"/>
            <a:ext cx="5184605" cy="733425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indent="-184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Резервирование информации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Тестирование и самотестирование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Восстановление и самовосстановление 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Дублирование компонентов АС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3432176" y="5808664"/>
            <a:ext cx="2447925" cy="739775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Разработка качественных программно-аппаратных средств АС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5880100" y="5890552"/>
            <a:ext cx="5903742" cy="573087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3538" indent="-184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Системный анализ концепции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Безошибочное проектирование</a:t>
            </a:r>
          </a:p>
          <a:p>
            <a:pPr lvl="1"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Эффективная отладка</a:t>
            </a:r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3000375" y="3433763"/>
            <a:ext cx="431800" cy="194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81" name="Line 9"/>
          <p:cNvSpPr>
            <a:spLocks noChangeShapeType="1"/>
          </p:cNvSpPr>
          <p:nvPr/>
        </p:nvSpPr>
        <p:spPr bwMode="auto">
          <a:xfrm>
            <a:off x="3000375" y="3433764"/>
            <a:ext cx="431800" cy="280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3432176" y="4223078"/>
            <a:ext cx="2305049" cy="523220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некорректного использования ресурсов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5754217" y="4118769"/>
            <a:ext cx="6049962" cy="573087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Изолирование участков оперативной памяти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Защита системных областей внешней памяти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>
                <a:solidFill>
                  <a:srgbClr val="000066"/>
                </a:solidFill>
                <a:latin typeface="Times New Roman" panose="02020603050405020304" pitchFamily="18" charset="0"/>
              </a:rPr>
              <a:t>Поддержание целостности и непротиворечивости данных</a:t>
            </a: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1555845" y="1870502"/>
            <a:ext cx="1435005" cy="830997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Защита информации от хищения</a:t>
            </a:r>
          </a:p>
        </p:txBody>
      </p: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1555845" y="3094465"/>
            <a:ext cx="1442943" cy="830997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Защита информации от потери</a:t>
            </a: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1555845" y="1128714"/>
            <a:ext cx="1350583" cy="376237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Цели</a:t>
            </a: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3792539" y="1090613"/>
            <a:ext cx="4505300" cy="469900"/>
          </a:xfrm>
          <a:prstGeom prst="rect">
            <a:avLst/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Функции и методы</a:t>
            </a:r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3432176" y="1981756"/>
            <a:ext cx="2312987" cy="738664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несанкционированного доступа к ресурсам АС</a:t>
            </a: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3419476" y="3107293"/>
            <a:ext cx="2317749" cy="738664"/>
          </a:xfrm>
          <a:prstGeom prst="rect">
            <a:avLst/>
          </a:prstGeom>
          <a:gradFill rotWithShape="0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</a:rPr>
              <a:t>Защита от несанкционированного использования ресурсов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5754220" y="1844707"/>
            <a:ext cx="6049962" cy="1063561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Идентификация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Аутентификация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Разграничение доступа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Завершение сеанса работы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Защита от компьютерных вирусов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Регистрация и сигнализация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5754217" y="3078718"/>
            <a:ext cx="6049962" cy="738664"/>
          </a:xfrm>
          <a:prstGeom prst="rect">
            <a:avLst/>
          </a:prstGeom>
          <a:solidFill>
            <a:srgbClr val="BCB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Защита программ от копирования, исследования и модификации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Шифрование и контрольное суммирование информации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Уничтожение остаточных данных и аварийное уничтожение</a:t>
            </a:r>
          </a:p>
          <a:p>
            <a:pPr algn="just">
              <a:lnSpc>
                <a:spcPct val="75000"/>
              </a:lnSpc>
              <a:buFontTx/>
              <a:buChar char="•"/>
            </a:pPr>
            <a:r>
              <a:rPr lang="ru-RU" altLang="ru-RU" sz="1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Регистрация и сигнализация</a:t>
            </a:r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3000375" y="2136775"/>
            <a:ext cx="431800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>
            <a:off x="3000375" y="2208214"/>
            <a:ext cx="43180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 flipV="1">
            <a:off x="3000375" y="2136775"/>
            <a:ext cx="4318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5" name="Line 23"/>
          <p:cNvSpPr>
            <a:spLocks noChangeShapeType="1"/>
          </p:cNvSpPr>
          <p:nvPr/>
        </p:nvSpPr>
        <p:spPr bwMode="auto">
          <a:xfrm flipV="1">
            <a:off x="3000375" y="3289301"/>
            <a:ext cx="43180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6" name="Line 24"/>
          <p:cNvSpPr>
            <a:spLocks noChangeShapeType="1"/>
          </p:cNvSpPr>
          <p:nvPr/>
        </p:nvSpPr>
        <p:spPr bwMode="auto">
          <a:xfrm>
            <a:off x="3000375" y="3433764"/>
            <a:ext cx="431800" cy="935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3000375" y="4368800"/>
            <a:ext cx="431800" cy="793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8" name="Line 26"/>
          <p:cNvSpPr>
            <a:spLocks noChangeShapeType="1"/>
          </p:cNvSpPr>
          <p:nvPr/>
        </p:nvSpPr>
        <p:spPr bwMode="auto">
          <a:xfrm>
            <a:off x="3000375" y="5192713"/>
            <a:ext cx="43180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699" name="Line 27"/>
          <p:cNvSpPr>
            <a:spLocks noChangeShapeType="1"/>
          </p:cNvSpPr>
          <p:nvPr/>
        </p:nvSpPr>
        <p:spPr bwMode="auto">
          <a:xfrm>
            <a:off x="3000375" y="5160964"/>
            <a:ext cx="431800" cy="1081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4700" name="AutoShape 28"/>
          <p:cNvSpPr>
            <a:spLocks noChangeArrowheads="1"/>
          </p:cNvSpPr>
          <p:nvPr/>
        </p:nvSpPr>
        <p:spPr bwMode="auto">
          <a:xfrm>
            <a:off x="2156819" y="1560514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0" scaled="1"/>
          </a:gradFill>
          <a:ln w="9525">
            <a:solidFill>
              <a:srgbClr val="BAA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4701" name="AutoShape 29"/>
          <p:cNvSpPr>
            <a:spLocks noChangeArrowheads="1"/>
          </p:cNvSpPr>
          <p:nvPr/>
        </p:nvSpPr>
        <p:spPr bwMode="auto">
          <a:xfrm>
            <a:off x="4367284" y="1560514"/>
            <a:ext cx="99111" cy="421242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0" scaled="1"/>
          </a:gradFill>
          <a:ln w="9525">
            <a:solidFill>
              <a:srgbClr val="BAA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</a:rPr>
              <a:t>Цели, функции и методы 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защиты информации в АС от НСД </a:t>
            </a:r>
            <a:endParaRPr lang="en-GB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5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617036" y="1549138"/>
            <a:ext cx="144463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705C34"/>
              </a:gs>
              <a:gs pos="50000">
                <a:schemeClr val="bg1"/>
              </a:gs>
              <a:gs pos="100000">
                <a:srgbClr val="705C34"/>
              </a:gs>
            </a:gsLst>
            <a:lin ang="0" scaled="1"/>
          </a:gradFill>
          <a:ln w="9525">
            <a:solidFill>
              <a:srgbClr val="BAA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2309813" y="691136"/>
            <a:ext cx="7715250" cy="338137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indent="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Программно-аппаратные СЗИ</a:t>
            </a:r>
            <a:r>
              <a:rPr lang="ru-RU" altLang="ru-RU" sz="1600" dirty="0"/>
              <a:t> </a:t>
            </a:r>
            <a:r>
              <a:rPr lang="ru-RU" altLang="ru-RU" sz="1600" b="1" dirty="0"/>
              <a:t>от НСД</a:t>
            </a:r>
          </a:p>
        </p:txBody>
      </p:sp>
      <p:graphicFrame>
        <p:nvGraphicFramePr>
          <p:cNvPr id="153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05"/>
              </p:ext>
            </p:extLst>
          </p:nvPr>
        </p:nvGraphicFramePr>
        <p:xfrm>
          <a:off x="2881314" y="1126155"/>
          <a:ext cx="6357937" cy="545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6954573" imgH="5964652" progId="Visio.Drawing.11">
                  <p:embed/>
                </p:oleObj>
              </mc:Choice>
              <mc:Fallback>
                <p:oleObj name="Visio" r:id="rId3" imgW="6954573" imgH="5964652" progId="Visio.Drawing.11">
                  <p:embed/>
                  <p:pic>
                    <p:nvPicPr>
                      <p:cNvPr id="153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4" y="1126155"/>
                        <a:ext cx="6357937" cy="545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4"/>
          <p:cNvSpPr txBox="1">
            <a:spLocks/>
          </p:cNvSpPr>
          <p:nvPr/>
        </p:nvSpPr>
        <p:spPr>
          <a:xfrm>
            <a:off x="838200" y="14387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Современные методы и средства защиты информации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6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2"/>
          <p:cNvSpPr>
            <a:spLocks noChangeShapeType="1"/>
          </p:cNvSpPr>
          <p:nvPr/>
        </p:nvSpPr>
        <p:spPr bwMode="auto">
          <a:xfrm>
            <a:off x="6743701" y="4441896"/>
            <a:ext cx="1439863" cy="79375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3"/>
          <p:cNvSpPr>
            <a:spLocks noChangeShapeType="1"/>
          </p:cNvSpPr>
          <p:nvPr/>
        </p:nvSpPr>
        <p:spPr bwMode="auto">
          <a:xfrm flipH="1">
            <a:off x="7175501" y="2427358"/>
            <a:ext cx="1800225" cy="10795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00826" y="5162621"/>
            <a:ext cx="3097213" cy="8318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Криптографическая подсистема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935413" y="4441897"/>
            <a:ext cx="2089150" cy="5048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503613" y="2713108"/>
            <a:ext cx="1655762" cy="64928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5951539" y="2570234"/>
            <a:ext cx="288925" cy="7921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847851" y="1562172"/>
            <a:ext cx="2447925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управления доступом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27576" y="1562172"/>
            <a:ext cx="2735263" cy="11969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регистрации  и учета</a:t>
            </a:r>
            <a:r>
              <a:rPr lang="en-US" altLang="ru-RU" sz="2400" b="1">
                <a:latin typeface="Times New Roman" panose="02020603050405020304" pitchFamily="18" charset="0"/>
              </a:rPr>
              <a:t> (</a:t>
            </a:r>
            <a:r>
              <a:rPr lang="ru-RU" altLang="ru-RU" sz="2400" b="1">
                <a:latin typeface="Times New Roman" panose="02020603050405020304" pitchFamily="18" charset="0"/>
              </a:rPr>
              <a:t>аудита)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208213" y="4946722"/>
            <a:ext cx="3097212" cy="1196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обеспечения целостности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112126" y="1995559"/>
            <a:ext cx="2411413" cy="119697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Подсистема антивирусной защиты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079875" y="3290959"/>
            <a:ext cx="3602038" cy="1196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Подсистема управления системой защиты от НСД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838200" y="143875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Современные методы и средства защиты информации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7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6323" y="783756"/>
            <a:ext cx="545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системы защиты</a:t>
            </a:r>
          </a:p>
        </p:txBody>
      </p:sp>
    </p:spTree>
    <p:extLst>
      <p:ext uri="{BB962C8B-B14F-4D97-AF65-F5344CB8AC3E}">
        <p14:creationId xmlns:p14="http://schemas.microsoft.com/office/powerpoint/2010/main" val="23179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" y="824248"/>
            <a:ext cx="5245013" cy="582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00" y="579304"/>
            <a:ext cx="4792136" cy="62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695459" y="-122266"/>
            <a:ext cx="11011882" cy="8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«РД. Автоматизированные системы. Защита от НСД к информации. Классификация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АС.  Требования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защите информации»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8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3" y="1125175"/>
            <a:ext cx="4887538" cy="56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29" y="1385153"/>
            <a:ext cx="5240151" cy="53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412124" y="222064"/>
            <a:ext cx="5715912" cy="7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РД. «Автоматизированные системы. Защита от НСД к информации. Классификация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АС.  Требования ЗИ»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6262972" y="249689"/>
            <a:ext cx="5225764" cy="10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РД. «СВТ. Защита от НСД к информации показатели защищенности от НСД к информации»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9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1078</Words>
  <Application>Microsoft Office PowerPoint</Application>
  <PresentationFormat>Широкоэкранный</PresentationFormat>
  <Paragraphs>177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Visio</vt:lpstr>
      <vt:lpstr>Microsoft Visio Drawing</vt:lpstr>
      <vt:lpstr>«Защита от несанкционированного доступа (НСД)»  </vt:lpstr>
      <vt:lpstr>Изучаемые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108</cp:revision>
  <dcterms:created xsi:type="dcterms:W3CDTF">2017-08-30T09:47:16Z</dcterms:created>
  <dcterms:modified xsi:type="dcterms:W3CDTF">2018-09-19T09:57:18Z</dcterms:modified>
</cp:coreProperties>
</file>